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3" r:id="rId5"/>
    <p:sldId id="258"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5"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D267"/>
    <a:srgbClr val="FFFFFF"/>
    <a:srgbClr val="121212"/>
    <a:srgbClr val="626262"/>
    <a:srgbClr val="5353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125" d="100"/>
          <a:sy n="125" d="100"/>
        </p:scale>
        <p:origin x="1512"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D0F95-D0E6-4564-9264-B37433E979A7}" type="datetimeFigureOut">
              <a:rPr lang="es-ES" smtClean="0"/>
              <a:t>08/01/2023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3C16D-5E16-46E2-B96E-55C4976816AB}" type="slidenum">
              <a:rPr lang="es-ES" smtClean="0"/>
              <a:t>‹Nº›</a:t>
            </a:fld>
            <a:endParaRPr lang="es-ES"/>
          </a:p>
        </p:txBody>
      </p:sp>
    </p:spTree>
    <p:extLst>
      <p:ext uri="{BB962C8B-B14F-4D97-AF65-F5344CB8AC3E}">
        <p14:creationId xmlns:p14="http://schemas.microsoft.com/office/powerpoint/2010/main" val="132489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E9EBB-8288-4C3B-A63D-1F86487FC1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2E2330E-3987-4FEA-9D46-13150F414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EC92890-7302-4E98-B197-FB3F2F239928}"/>
              </a:ext>
            </a:extLst>
          </p:cNvPr>
          <p:cNvSpPr>
            <a:spLocks noGrp="1"/>
          </p:cNvSpPr>
          <p:nvPr>
            <p:ph type="dt" sz="half" idx="10"/>
          </p:nvPr>
        </p:nvSpPr>
        <p:spPr/>
        <p:txBody>
          <a:bodyPr/>
          <a:lstStyle/>
          <a:p>
            <a:fld id="{F5A22808-675A-4F17-B36D-0A3BDA70782E}" type="datetimeFigureOut">
              <a:rPr lang="es-ES" smtClean="0"/>
              <a:t>08/01/2023</a:t>
            </a:fld>
            <a:endParaRPr lang="es-ES"/>
          </a:p>
        </p:txBody>
      </p:sp>
      <p:sp>
        <p:nvSpPr>
          <p:cNvPr id="5" name="Marcador de pie de página 4">
            <a:extLst>
              <a:ext uri="{FF2B5EF4-FFF2-40B4-BE49-F238E27FC236}">
                <a16:creationId xmlns:a16="http://schemas.microsoft.com/office/drawing/2014/main" id="{8558AB20-FD69-4CF1-9574-0E7430B10B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547365-B5EA-4705-A44D-241522E937BF}"/>
              </a:ext>
            </a:extLst>
          </p:cNvPr>
          <p:cNvSpPr>
            <a:spLocks noGrp="1"/>
          </p:cNvSpPr>
          <p:nvPr>
            <p:ph type="sldNum" sz="quarter" idx="12"/>
          </p:nvPr>
        </p:nvSpPr>
        <p:spPr/>
        <p:txBody>
          <a:bodyPr/>
          <a:lstStyle/>
          <a:p>
            <a:fld id="{8CC9F1AD-4918-43D8-9E70-0DBE71E8639B}" type="slidenum">
              <a:rPr lang="es-ES" smtClean="0"/>
              <a:t>‹Nº›</a:t>
            </a:fld>
            <a:endParaRPr lang="es-ES"/>
          </a:p>
        </p:txBody>
      </p:sp>
    </p:spTree>
    <p:extLst>
      <p:ext uri="{BB962C8B-B14F-4D97-AF65-F5344CB8AC3E}">
        <p14:creationId xmlns:p14="http://schemas.microsoft.com/office/powerpoint/2010/main" val="162882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FCF4D-62FC-4ABF-A375-0FA5DA0BA52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886A574-5833-4841-9EB8-3D56037522A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A039F52-5DF7-4BA0-9115-95791446B621}"/>
              </a:ext>
            </a:extLst>
          </p:cNvPr>
          <p:cNvSpPr>
            <a:spLocks noGrp="1"/>
          </p:cNvSpPr>
          <p:nvPr>
            <p:ph type="dt" sz="half" idx="10"/>
          </p:nvPr>
        </p:nvSpPr>
        <p:spPr/>
        <p:txBody>
          <a:bodyPr/>
          <a:lstStyle/>
          <a:p>
            <a:fld id="{F5A22808-675A-4F17-B36D-0A3BDA70782E}" type="datetimeFigureOut">
              <a:rPr lang="es-ES" smtClean="0"/>
              <a:t>08/01/2023</a:t>
            </a:fld>
            <a:endParaRPr lang="es-ES"/>
          </a:p>
        </p:txBody>
      </p:sp>
      <p:sp>
        <p:nvSpPr>
          <p:cNvPr id="5" name="Marcador de pie de página 4">
            <a:extLst>
              <a:ext uri="{FF2B5EF4-FFF2-40B4-BE49-F238E27FC236}">
                <a16:creationId xmlns:a16="http://schemas.microsoft.com/office/drawing/2014/main" id="{F79B6064-D5DE-40B7-A9AD-D62F896D058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91AE213-EB14-4055-8ACF-C7953236E791}"/>
              </a:ext>
            </a:extLst>
          </p:cNvPr>
          <p:cNvSpPr>
            <a:spLocks noGrp="1"/>
          </p:cNvSpPr>
          <p:nvPr>
            <p:ph type="sldNum" sz="quarter" idx="12"/>
          </p:nvPr>
        </p:nvSpPr>
        <p:spPr/>
        <p:txBody>
          <a:bodyPr/>
          <a:lstStyle/>
          <a:p>
            <a:fld id="{8CC9F1AD-4918-43D8-9E70-0DBE71E8639B}" type="slidenum">
              <a:rPr lang="es-ES" smtClean="0"/>
              <a:t>‹Nº›</a:t>
            </a:fld>
            <a:endParaRPr lang="es-ES"/>
          </a:p>
        </p:txBody>
      </p:sp>
    </p:spTree>
    <p:extLst>
      <p:ext uri="{BB962C8B-B14F-4D97-AF65-F5344CB8AC3E}">
        <p14:creationId xmlns:p14="http://schemas.microsoft.com/office/powerpoint/2010/main" val="145084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3B361FF-ACDA-4393-99B0-8C900D69B6D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DEA8311-4171-4FB2-AE6D-C0E47FCF37DB}"/>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7F12C4B-26F8-45AC-8212-85F98B2CD25F}"/>
              </a:ext>
            </a:extLst>
          </p:cNvPr>
          <p:cNvSpPr>
            <a:spLocks noGrp="1"/>
          </p:cNvSpPr>
          <p:nvPr>
            <p:ph type="dt" sz="half" idx="10"/>
          </p:nvPr>
        </p:nvSpPr>
        <p:spPr/>
        <p:txBody>
          <a:bodyPr/>
          <a:lstStyle/>
          <a:p>
            <a:fld id="{F5A22808-675A-4F17-B36D-0A3BDA70782E}" type="datetimeFigureOut">
              <a:rPr lang="es-ES" smtClean="0"/>
              <a:t>08/01/2023</a:t>
            </a:fld>
            <a:endParaRPr lang="es-ES"/>
          </a:p>
        </p:txBody>
      </p:sp>
      <p:sp>
        <p:nvSpPr>
          <p:cNvPr id="5" name="Marcador de pie de página 4">
            <a:extLst>
              <a:ext uri="{FF2B5EF4-FFF2-40B4-BE49-F238E27FC236}">
                <a16:creationId xmlns:a16="http://schemas.microsoft.com/office/drawing/2014/main" id="{2A37A41A-45E9-486C-9EE4-B2C2ADB29D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61018FC-6514-444C-81FE-53229C1CE1ED}"/>
              </a:ext>
            </a:extLst>
          </p:cNvPr>
          <p:cNvSpPr>
            <a:spLocks noGrp="1"/>
          </p:cNvSpPr>
          <p:nvPr>
            <p:ph type="sldNum" sz="quarter" idx="12"/>
          </p:nvPr>
        </p:nvSpPr>
        <p:spPr/>
        <p:txBody>
          <a:bodyPr/>
          <a:lstStyle/>
          <a:p>
            <a:fld id="{8CC9F1AD-4918-43D8-9E70-0DBE71E8639B}" type="slidenum">
              <a:rPr lang="es-ES" smtClean="0"/>
              <a:t>‹Nº›</a:t>
            </a:fld>
            <a:endParaRPr lang="es-ES"/>
          </a:p>
        </p:txBody>
      </p:sp>
    </p:spTree>
    <p:extLst>
      <p:ext uri="{BB962C8B-B14F-4D97-AF65-F5344CB8AC3E}">
        <p14:creationId xmlns:p14="http://schemas.microsoft.com/office/powerpoint/2010/main" val="162151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C4D11-8C79-4271-B934-D14C6F4B693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7258146-6E8E-4597-9E0A-BD600957C892}"/>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730F98E-FD01-402F-B83E-3828C6DFDD00}"/>
              </a:ext>
            </a:extLst>
          </p:cNvPr>
          <p:cNvSpPr>
            <a:spLocks noGrp="1"/>
          </p:cNvSpPr>
          <p:nvPr>
            <p:ph type="dt" sz="half" idx="10"/>
          </p:nvPr>
        </p:nvSpPr>
        <p:spPr/>
        <p:txBody>
          <a:bodyPr/>
          <a:lstStyle/>
          <a:p>
            <a:fld id="{F5A22808-675A-4F17-B36D-0A3BDA70782E}" type="datetimeFigureOut">
              <a:rPr lang="es-ES" smtClean="0"/>
              <a:t>08/01/2023</a:t>
            </a:fld>
            <a:endParaRPr lang="es-ES"/>
          </a:p>
        </p:txBody>
      </p:sp>
      <p:sp>
        <p:nvSpPr>
          <p:cNvPr id="5" name="Marcador de pie de página 4">
            <a:extLst>
              <a:ext uri="{FF2B5EF4-FFF2-40B4-BE49-F238E27FC236}">
                <a16:creationId xmlns:a16="http://schemas.microsoft.com/office/drawing/2014/main" id="{34818221-2CAE-4807-BD4B-B1AAC4BB37D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E1DBD5E-7B1F-48E6-B62F-7600F76FDCEE}"/>
              </a:ext>
            </a:extLst>
          </p:cNvPr>
          <p:cNvSpPr>
            <a:spLocks noGrp="1"/>
          </p:cNvSpPr>
          <p:nvPr>
            <p:ph type="sldNum" sz="quarter" idx="12"/>
          </p:nvPr>
        </p:nvSpPr>
        <p:spPr/>
        <p:txBody>
          <a:bodyPr/>
          <a:lstStyle/>
          <a:p>
            <a:fld id="{8CC9F1AD-4918-43D8-9E70-0DBE71E8639B}" type="slidenum">
              <a:rPr lang="es-ES" smtClean="0"/>
              <a:t>‹Nº›</a:t>
            </a:fld>
            <a:endParaRPr lang="es-ES"/>
          </a:p>
        </p:txBody>
      </p:sp>
    </p:spTree>
    <p:extLst>
      <p:ext uri="{BB962C8B-B14F-4D97-AF65-F5344CB8AC3E}">
        <p14:creationId xmlns:p14="http://schemas.microsoft.com/office/powerpoint/2010/main" val="366568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F9A50-AB49-4EBF-A463-D5ACE2F67C2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75F63-A17C-4F19-A0B0-B683665AB2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B2A63DDB-157B-46F2-8A9D-25B45E4557F5}"/>
              </a:ext>
            </a:extLst>
          </p:cNvPr>
          <p:cNvSpPr>
            <a:spLocks noGrp="1"/>
          </p:cNvSpPr>
          <p:nvPr>
            <p:ph type="dt" sz="half" idx="10"/>
          </p:nvPr>
        </p:nvSpPr>
        <p:spPr/>
        <p:txBody>
          <a:bodyPr/>
          <a:lstStyle/>
          <a:p>
            <a:fld id="{F5A22808-675A-4F17-B36D-0A3BDA70782E}" type="datetimeFigureOut">
              <a:rPr lang="es-ES" smtClean="0"/>
              <a:t>08/01/2023</a:t>
            </a:fld>
            <a:endParaRPr lang="es-ES"/>
          </a:p>
        </p:txBody>
      </p:sp>
      <p:sp>
        <p:nvSpPr>
          <p:cNvPr id="5" name="Marcador de pie de página 4">
            <a:extLst>
              <a:ext uri="{FF2B5EF4-FFF2-40B4-BE49-F238E27FC236}">
                <a16:creationId xmlns:a16="http://schemas.microsoft.com/office/drawing/2014/main" id="{F153AEA6-C75A-45D1-9985-926B6FAC4CC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043583D-9B63-462A-A115-C62B32C1D0A5}"/>
              </a:ext>
            </a:extLst>
          </p:cNvPr>
          <p:cNvSpPr>
            <a:spLocks noGrp="1"/>
          </p:cNvSpPr>
          <p:nvPr>
            <p:ph type="sldNum" sz="quarter" idx="12"/>
          </p:nvPr>
        </p:nvSpPr>
        <p:spPr/>
        <p:txBody>
          <a:bodyPr/>
          <a:lstStyle/>
          <a:p>
            <a:fld id="{8CC9F1AD-4918-43D8-9E70-0DBE71E8639B}" type="slidenum">
              <a:rPr lang="es-ES" smtClean="0"/>
              <a:t>‹Nº›</a:t>
            </a:fld>
            <a:endParaRPr lang="es-ES"/>
          </a:p>
        </p:txBody>
      </p:sp>
    </p:spTree>
    <p:extLst>
      <p:ext uri="{BB962C8B-B14F-4D97-AF65-F5344CB8AC3E}">
        <p14:creationId xmlns:p14="http://schemas.microsoft.com/office/powerpoint/2010/main" val="3497599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57C4F-E765-4D48-9FDD-CB7B18EB613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5EB0440-8316-4666-816E-897145DDB851}"/>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AB480AC-7D19-407B-BA04-EA3F0B7580D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C78F0AF-CE38-41B7-96E2-233ED5EA089D}"/>
              </a:ext>
            </a:extLst>
          </p:cNvPr>
          <p:cNvSpPr>
            <a:spLocks noGrp="1"/>
          </p:cNvSpPr>
          <p:nvPr>
            <p:ph type="dt" sz="half" idx="10"/>
          </p:nvPr>
        </p:nvSpPr>
        <p:spPr/>
        <p:txBody>
          <a:bodyPr/>
          <a:lstStyle/>
          <a:p>
            <a:fld id="{F5A22808-675A-4F17-B36D-0A3BDA70782E}" type="datetimeFigureOut">
              <a:rPr lang="es-ES" smtClean="0"/>
              <a:t>08/01/2023</a:t>
            </a:fld>
            <a:endParaRPr lang="es-ES"/>
          </a:p>
        </p:txBody>
      </p:sp>
      <p:sp>
        <p:nvSpPr>
          <p:cNvPr id="6" name="Marcador de pie de página 5">
            <a:extLst>
              <a:ext uri="{FF2B5EF4-FFF2-40B4-BE49-F238E27FC236}">
                <a16:creationId xmlns:a16="http://schemas.microsoft.com/office/drawing/2014/main" id="{6C0183AD-801C-4DD1-966F-F680EA01DD0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CC89C7B-AAC0-4A64-8293-84990D8F1B84}"/>
              </a:ext>
            </a:extLst>
          </p:cNvPr>
          <p:cNvSpPr>
            <a:spLocks noGrp="1"/>
          </p:cNvSpPr>
          <p:nvPr>
            <p:ph type="sldNum" sz="quarter" idx="12"/>
          </p:nvPr>
        </p:nvSpPr>
        <p:spPr/>
        <p:txBody>
          <a:bodyPr/>
          <a:lstStyle/>
          <a:p>
            <a:fld id="{8CC9F1AD-4918-43D8-9E70-0DBE71E8639B}" type="slidenum">
              <a:rPr lang="es-ES" smtClean="0"/>
              <a:t>‹Nº›</a:t>
            </a:fld>
            <a:endParaRPr lang="es-ES"/>
          </a:p>
        </p:txBody>
      </p:sp>
    </p:spTree>
    <p:extLst>
      <p:ext uri="{BB962C8B-B14F-4D97-AF65-F5344CB8AC3E}">
        <p14:creationId xmlns:p14="http://schemas.microsoft.com/office/powerpoint/2010/main" val="352560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927C1-56C7-4F15-83F1-E464C501072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42FF109-9FAD-4C99-9802-61A67D5BA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EEEC7D18-F972-471C-B217-44A9042E5DB7}"/>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11B2332-6190-4812-AB63-78D59DC91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D69BDC6A-C7DB-4DBA-93F9-30B949C7F6B8}"/>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C7141E9-2E36-48A1-A5FA-A1A684082E41}"/>
              </a:ext>
            </a:extLst>
          </p:cNvPr>
          <p:cNvSpPr>
            <a:spLocks noGrp="1"/>
          </p:cNvSpPr>
          <p:nvPr>
            <p:ph type="dt" sz="half" idx="10"/>
          </p:nvPr>
        </p:nvSpPr>
        <p:spPr/>
        <p:txBody>
          <a:bodyPr/>
          <a:lstStyle/>
          <a:p>
            <a:fld id="{F5A22808-675A-4F17-B36D-0A3BDA70782E}" type="datetimeFigureOut">
              <a:rPr lang="es-ES" smtClean="0"/>
              <a:t>08/01/2023</a:t>
            </a:fld>
            <a:endParaRPr lang="es-ES"/>
          </a:p>
        </p:txBody>
      </p:sp>
      <p:sp>
        <p:nvSpPr>
          <p:cNvPr id="8" name="Marcador de pie de página 7">
            <a:extLst>
              <a:ext uri="{FF2B5EF4-FFF2-40B4-BE49-F238E27FC236}">
                <a16:creationId xmlns:a16="http://schemas.microsoft.com/office/drawing/2014/main" id="{25F6BFC2-E4AD-4CD3-AACD-910FB99AB42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2F7D498-A07F-40EB-AFD6-D657677516E0}"/>
              </a:ext>
            </a:extLst>
          </p:cNvPr>
          <p:cNvSpPr>
            <a:spLocks noGrp="1"/>
          </p:cNvSpPr>
          <p:nvPr>
            <p:ph type="sldNum" sz="quarter" idx="12"/>
          </p:nvPr>
        </p:nvSpPr>
        <p:spPr/>
        <p:txBody>
          <a:bodyPr/>
          <a:lstStyle/>
          <a:p>
            <a:fld id="{8CC9F1AD-4918-43D8-9E70-0DBE71E8639B}" type="slidenum">
              <a:rPr lang="es-ES" smtClean="0"/>
              <a:t>‹Nº›</a:t>
            </a:fld>
            <a:endParaRPr lang="es-ES"/>
          </a:p>
        </p:txBody>
      </p:sp>
    </p:spTree>
    <p:extLst>
      <p:ext uri="{BB962C8B-B14F-4D97-AF65-F5344CB8AC3E}">
        <p14:creationId xmlns:p14="http://schemas.microsoft.com/office/powerpoint/2010/main" val="416982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BDCB6-6C04-4737-B660-83CD250198A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345A478-F1DB-4219-801E-A8022331A02A}"/>
              </a:ext>
            </a:extLst>
          </p:cNvPr>
          <p:cNvSpPr>
            <a:spLocks noGrp="1"/>
          </p:cNvSpPr>
          <p:nvPr>
            <p:ph type="dt" sz="half" idx="10"/>
          </p:nvPr>
        </p:nvSpPr>
        <p:spPr/>
        <p:txBody>
          <a:bodyPr/>
          <a:lstStyle/>
          <a:p>
            <a:fld id="{F5A22808-675A-4F17-B36D-0A3BDA70782E}" type="datetimeFigureOut">
              <a:rPr lang="es-ES" smtClean="0"/>
              <a:t>08/01/2023</a:t>
            </a:fld>
            <a:endParaRPr lang="es-ES"/>
          </a:p>
        </p:txBody>
      </p:sp>
      <p:sp>
        <p:nvSpPr>
          <p:cNvPr id="4" name="Marcador de pie de página 3">
            <a:extLst>
              <a:ext uri="{FF2B5EF4-FFF2-40B4-BE49-F238E27FC236}">
                <a16:creationId xmlns:a16="http://schemas.microsoft.com/office/drawing/2014/main" id="{91324EA9-E6FD-463B-B2CD-CD68F9E3608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AF10585-CC36-4341-9C90-D052E5638141}"/>
              </a:ext>
            </a:extLst>
          </p:cNvPr>
          <p:cNvSpPr>
            <a:spLocks noGrp="1"/>
          </p:cNvSpPr>
          <p:nvPr>
            <p:ph type="sldNum" sz="quarter" idx="12"/>
          </p:nvPr>
        </p:nvSpPr>
        <p:spPr/>
        <p:txBody>
          <a:bodyPr/>
          <a:lstStyle/>
          <a:p>
            <a:fld id="{8CC9F1AD-4918-43D8-9E70-0DBE71E8639B}" type="slidenum">
              <a:rPr lang="es-ES" smtClean="0"/>
              <a:t>‹Nº›</a:t>
            </a:fld>
            <a:endParaRPr lang="es-ES"/>
          </a:p>
        </p:txBody>
      </p:sp>
    </p:spTree>
    <p:extLst>
      <p:ext uri="{BB962C8B-B14F-4D97-AF65-F5344CB8AC3E}">
        <p14:creationId xmlns:p14="http://schemas.microsoft.com/office/powerpoint/2010/main" val="5347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D8AFCAF-ECDE-463C-A852-DEB6F42991B5}"/>
              </a:ext>
            </a:extLst>
          </p:cNvPr>
          <p:cNvSpPr>
            <a:spLocks noGrp="1"/>
          </p:cNvSpPr>
          <p:nvPr>
            <p:ph type="dt" sz="half" idx="10"/>
          </p:nvPr>
        </p:nvSpPr>
        <p:spPr/>
        <p:txBody>
          <a:bodyPr/>
          <a:lstStyle/>
          <a:p>
            <a:fld id="{F5A22808-675A-4F17-B36D-0A3BDA70782E}" type="datetimeFigureOut">
              <a:rPr lang="es-ES" smtClean="0"/>
              <a:t>08/01/2023</a:t>
            </a:fld>
            <a:endParaRPr lang="es-ES"/>
          </a:p>
        </p:txBody>
      </p:sp>
      <p:sp>
        <p:nvSpPr>
          <p:cNvPr id="3" name="Marcador de pie de página 2">
            <a:extLst>
              <a:ext uri="{FF2B5EF4-FFF2-40B4-BE49-F238E27FC236}">
                <a16:creationId xmlns:a16="http://schemas.microsoft.com/office/drawing/2014/main" id="{4AAF76D3-D19E-42A0-82A4-0B79F3CA70F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874B7A4-0F65-4781-8FFC-2823CFD242FB}"/>
              </a:ext>
            </a:extLst>
          </p:cNvPr>
          <p:cNvSpPr>
            <a:spLocks noGrp="1"/>
          </p:cNvSpPr>
          <p:nvPr>
            <p:ph type="sldNum" sz="quarter" idx="12"/>
          </p:nvPr>
        </p:nvSpPr>
        <p:spPr/>
        <p:txBody>
          <a:bodyPr/>
          <a:lstStyle/>
          <a:p>
            <a:fld id="{8CC9F1AD-4918-43D8-9E70-0DBE71E8639B}" type="slidenum">
              <a:rPr lang="es-ES" smtClean="0"/>
              <a:t>‹Nº›</a:t>
            </a:fld>
            <a:endParaRPr lang="es-ES"/>
          </a:p>
        </p:txBody>
      </p:sp>
    </p:spTree>
    <p:extLst>
      <p:ext uri="{BB962C8B-B14F-4D97-AF65-F5344CB8AC3E}">
        <p14:creationId xmlns:p14="http://schemas.microsoft.com/office/powerpoint/2010/main" val="127253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CE250-0657-475E-9CB3-71820D1AD9F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FD480BB-B2DC-4DC2-8456-0383E218D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538557C-2A10-4F91-A187-D5E151E6B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F46B0AA-F833-485F-B9C1-CDDAE022EFAF}"/>
              </a:ext>
            </a:extLst>
          </p:cNvPr>
          <p:cNvSpPr>
            <a:spLocks noGrp="1"/>
          </p:cNvSpPr>
          <p:nvPr>
            <p:ph type="dt" sz="half" idx="10"/>
          </p:nvPr>
        </p:nvSpPr>
        <p:spPr/>
        <p:txBody>
          <a:bodyPr/>
          <a:lstStyle/>
          <a:p>
            <a:fld id="{F5A22808-675A-4F17-B36D-0A3BDA70782E}" type="datetimeFigureOut">
              <a:rPr lang="es-ES" smtClean="0"/>
              <a:t>08/01/2023</a:t>
            </a:fld>
            <a:endParaRPr lang="es-ES"/>
          </a:p>
        </p:txBody>
      </p:sp>
      <p:sp>
        <p:nvSpPr>
          <p:cNvPr id="6" name="Marcador de pie de página 5">
            <a:extLst>
              <a:ext uri="{FF2B5EF4-FFF2-40B4-BE49-F238E27FC236}">
                <a16:creationId xmlns:a16="http://schemas.microsoft.com/office/drawing/2014/main" id="{F29B04BA-CB7B-42F3-AD0F-AC121B4A4A0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EF344FC-6026-45CA-AEC7-566B49E432BF}"/>
              </a:ext>
            </a:extLst>
          </p:cNvPr>
          <p:cNvSpPr>
            <a:spLocks noGrp="1"/>
          </p:cNvSpPr>
          <p:nvPr>
            <p:ph type="sldNum" sz="quarter" idx="12"/>
          </p:nvPr>
        </p:nvSpPr>
        <p:spPr/>
        <p:txBody>
          <a:bodyPr/>
          <a:lstStyle/>
          <a:p>
            <a:fld id="{8CC9F1AD-4918-43D8-9E70-0DBE71E8639B}" type="slidenum">
              <a:rPr lang="es-ES" smtClean="0"/>
              <a:t>‹Nº›</a:t>
            </a:fld>
            <a:endParaRPr lang="es-ES"/>
          </a:p>
        </p:txBody>
      </p:sp>
    </p:spTree>
    <p:extLst>
      <p:ext uri="{BB962C8B-B14F-4D97-AF65-F5344CB8AC3E}">
        <p14:creationId xmlns:p14="http://schemas.microsoft.com/office/powerpoint/2010/main" val="418201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C31D9-9367-4113-92AF-2774ADE3C62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753124B-4FEB-45EC-A9C6-C0AA9AEE3C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4342AE3-E292-4269-A568-1C5A71A2D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BE45D01-2F5A-42B9-88CC-22B3CB4BF4B0}"/>
              </a:ext>
            </a:extLst>
          </p:cNvPr>
          <p:cNvSpPr>
            <a:spLocks noGrp="1"/>
          </p:cNvSpPr>
          <p:nvPr>
            <p:ph type="dt" sz="half" idx="10"/>
          </p:nvPr>
        </p:nvSpPr>
        <p:spPr/>
        <p:txBody>
          <a:bodyPr/>
          <a:lstStyle/>
          <a:p>
            <a:fld id="{F5A22808-675A-4F17-B36D-0A3BDA70782E}" type="datetimeFigureOut">
              <a:rPr lang="es-ES" smtClean="0"/>
              <a:t>08/01/2023</a:t>
            </a:fld>
            <a:endParaRPr lang="es-ES"/>
          </a:p>
        </p:txBody>
      </p:sp>
      <p:sp>
        <p:nvSpPr>
          <p:cNvPr id="6" name="Marcador de pie de página 5">
            <a:extLst>
              <a:ext uri="{FF2B5EF4-FFF2-40B4-BE49-F238E27FC236}">
                <a16:creationId xmlns:a16="http://schemas.microsoft.com/office/drawing/2014/main" id="{1D93BC62-F459-46D9-B9AF-BFFC1C44B4F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8878AA4-444C-4B9C-BE37-8E30E46BAAF3}"/>
              </a:ext>
            </a:extLst>
          </p:cNvPr>
          <p:cNvSpPr>
            <a:spLocks noGrp="1"/>
          </p:cNvSpPr>
          <p:nvPr>
            <p:ph type="sldNum" sz="quarter" idx="12"/>
          </p:nvPr>
        </p:nvSpPr>
        <p:spPr/>
        <p:txBody>
          <a:bodyPr/>
          <a:lstStyle/>
          <a:p>
            <a:fld id="{8CC9F1AD-4918-43D8-9E70-0DBE71E8639B}" type="slidenum">
              <a:rPr lang="es-ES" smtClean="0"/>
              <a:t>‹Nº›</a:t>
            </a:fld>
            <a:endParaRPr lang="es-ES"/>
          </a:p>
        </p:txBody>
      </p:sp>
    </p:spTree>
    <p:extLst>
      <p:ext uri="{BB962C8B-B14F-4D97-AF65-F5344CB8AC3E}">
        <p14:creationId xmlns:p14="http://schemas.microsoft.com/office/powerpoint/2010/main" val="422255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BD8F85F-368C-49A7-82AC-3676BFDE8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945B4F6-6BC1-48A2-8157-A0A0679B7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57ED7AB-1BF2-4FBF-9712-C5BFE9ECA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22808-675A-4F17-B36D-0A3BDA70782E}" type="datetimeFigureOut">
              <a:rPr lang="es-ES" smtClean="0"/>
              <a:t>08/01/2023</a:t>
            </a:fld>
            <a:endParaRPr lang="es-ES"/>
          </a:p>
        </p:txBody>
      </p:sp>
      <p:sp>
        <p:nvSpPr>
          <p:cNvPr id="5" name="Marcador de pie de página 4">
            <a:extLst>
              <a:ext uri="{FF2B5EF4-FFF2-40B4-BE49-F238E27FC236}">
                <a16:creationId xmlns:a16="http://schemas.microsoft.com/office/drawing/2014/main" id="{38B6E996-8F94-4B36-A2FF-E0419DD31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5809C12-0C6C-4709-A4E6-47BAC09B9F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9F1AD-4918-43D8-9E70-0DBE71E8639B}" type="slidenum">
              <a:rPr lang="es-ES" smtClean="0"/>
              <a:t>‹Nº›</a:t>
            </a:fld>
            <a:endParaRPr lang="es-ES"/>
          </a:p>
        </p:txBody>
      </p:sp>
    </p:spTree>
    <p:extLst>
      <p:ext uri="{BB962C8B-B14F-4D97-AF65-F5344CB8AC3E}">
        <p14:creationId xmlns:p14="http://schemas.microsoft.com/office/powerpoint/2010/main" val="1092484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pic>
        <p:nvPicPr>
          <p:cNvPr id="2050" name="Picture 2" descr="Data Science | The Bridge">
            <a:extLst>
              <a:ext uri="{FF2B5EF4-FFF2-40B4-BE49-F238E27FC236}">
                <a16:creationId xmlns:a16="http://schemas.microsoft.com/office/drawing/2014/main" id="{FBD1308F-81C4-4F6E-99BC-470A232AA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497" y="5412887"/>
            <a:ext cx="1320279" cy="13202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ts organizados por The Bridge | Digital Talent Accelerator | Eventbrite">
            <a:extLst>
              <a:ext uri="{FF2B5EF4-FFF2-40B4-BE49-F238E27FC236}">
                <a16:creationId xmlns:a16="http://schemas.microsoft.com/office/drawing/2014/main" id="{EEFC9ABD-B4BE-4C0E-B3FA-DB28BE974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03" y="5412888"/>
            <a:ext cx="1320279" cy="132027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0E1C0780-8DEC-457D-B75A-13E89CC6D738}"/>
              </a:ext>
            </a:extLst>
          </p:cNvPr>
          <p:cNvSpPr txBox="1"/>
          <p:nvPr/>
        </p:nvSpPr>
        <p:spPr>
          <a:xfrm>
            <a:off x="4635257" y="6086835"/>
            <a:ext cx="7435340" cy="646331"/>
          </a:xfrm>
          <a:prstGeom prst="rect">
            <a:avLst/>
          </a:prstGeom>
          <a:noFill/>
        </p:spPr>
        <p:txBody>
          <a:bodyPr wrap="square" rtlCol="0">
            <a:spAutoFit/>
          </a:bodyPr>
          <a:lstStyle/>
          <a:p>
            <a:pPr algn="r"/>
            <a:r>
              <a:rPr lang="en-US" sz="2000" dirty="0">
                <a:solidFill>
                  <a:srgbClr val="6DD267"/>
                </a:solidFill>
                <a:latin typeface="Gotham Black" pitchFamily="50" charset="0"/>
              </a:rPr>
              <a:t>EDA - Proyecto final para el módulo “Data Analysis”</a:t>
            </a:r>
          </a:p>
          <a:p>
            <a:pPr algn="r"/>
            <a:r>
              <a:rPr lang="en-US" sz="1600" dirty="0">
                <a:solidFill>
                  <a:srgbClr val="6DD267"/>
                </a:solidFill>
                <a:latin typeface="Gotham Black" pitchFamily="50" charset="0"/>
              </a:rPr>
              <a:t>The Bridge - Data Science (Part Time) - Sevilla</a:t>
            </a:r>
            <a:endParaRPr lang="es-ES" dirty="0"/>
          </a:p>
        </p:txBody>
      </p:sp>
      <p:sp>
        <p:nvSpPr>
          <p:cNvPr id="6" name="CuadroTexto 5">
            <a:extLst>
              <a:ext uri="{FF2B5EF4-FFF2-40B4-BE49-F238E27FC236}">
                <a16:creationId xmlns:a16="http://schemas.microsoft.com/office/drawing/2014/main" id="{23E54855-4491-4D24-AB28-4D72624B175D}"/>
              </a:ext>
            </a:extLst>
          </p:cNvPr>
          <p:cNvSpPr txBox="1"/>
          <p:nvPr/>
        </p:nvSpPr>
        <p:spPr>
          <a:xfrm>
            <a:off x="1660826" y="1254797"/>
            <a:ext cx="8870348" cy="1969770"/>
          </a:xfrm>
          <a:prstGeom prst="rect">
            <a:avLst/>
          </a:prstGeom>
          <a:noFill/>
        </p:spPr>
        <p:txBody>
          <a:bodyPr wrap="square" rtlCol="0">
            <a:spAutoFit/>
          </a:bodyPr>
          <a:lstStyle/>
          <a:p>
            <a:pPr algn="ctr"/>
            <a:r>
              <a:rPr lang="es-ES" sz="2800" dirty="0">
                <a:solidFill>
                  <a:srgbClr val="6DD267"/>
                </a:solidFill>
                <a:latin typeface="Gotham Black" pitchFamily="50" charset="0"/>
              </a:rPr>
              <a:t>Relaciones y tendencias en la música más escuchada de 2022 en la plataforma Spotify</a:t>
            </a:r>
          </a:p>
          <a:p>
            <a:pPr algn="ctr"/>
            <a:endParaRPr lang="es-ES" sz="2800" dirty="0">
              <a:solidFill>
                <a:srgbClr val="6DD267"/>
              </a:solidFill>
              <a:latin typeface="Gotham Black" pitchFamily="50" charset="0"/>
            </a:endParaRPr>
          </a:p>
          <a:p>
            <a:pPr algn="ctr"/>
            <a:r>
              <a:rPr lang="es-ES" sz="1600" dirty="0">
                <a:solidFill>
                  <a:srgbClr val="6DD267"/>
                </a:solidFill>
                <a:latin typeface="Gotham Black" pitchFamily="50" charset="0"/>
              </a:rPr>
              <a:t>Juan Antonio de la Cuadra</a:t>
            </a:r>
          </a:p>
          <a:p>
            <a:endParaRPr lang="es-ES" dirty="0"/>
          </a:p>
        </p:txBody>
      </p:sp>
    </p:spTree>
    <p:extLst>
      <p:ext uri="{BB962C8B-B14F-4D97-AF65-F5344CB8AC3E}">
        <p14:creationId xmlns:p14="http://schemas.microsoft.com/office/powerpoint/2010/main" val="86775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Relaciones</a:t>
            </a:r>
            <a:endParaRPr lang="es-ES" dirty="0">
              <a:solidFill>
                <a:srgbClr val="6DD267"/>
              </a:solidFill>
              <a:latin typeface="Gotham Black" pitchFamily="50" charset="0"/>
            </a:endParaRP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pic>
        <p:nvPicPr>
          <p:cNvPr id="4" name="Imagen 3">
            <a:extLst>
              <a:ext uri="{FF2B5EF4-FFF2-40B4-BE49-F238E27FC236}">
                <a16:creationId xmlns:a16="http://schemas.microsoft.com/office/drawing/2014/main" id="{90A0DB32-E0AE-47A6-B0A6-22F65C2DB0D4}"/>
              </a:ext>
            </a:extLst>
          </p:cNvPr>
          <p:cNvPicPr>
            <a:picLocks noChangeAspect="1"/>
          </p:cNvPicPr>
          <p:nvPr/>
        </p:nvPicPr>
        <p:blipFill>
          <a:blip r:embed="rId3"/>
          <a:stretch>
            <a:fillRect/>
          </a:stretch>
        </p:blipFill>
        <p:spPr>
          <a:xfrm>
            <a:off x="1011936" y="947349"/>
            <a:ext cx="10168128" cy="4963302"/>
          </a:xfrm>
          <a:prstGeom prst="rect">
            <a:avLst/>
          </a:prstGeom>
        </p:spPr>
      </p:pic>
    </p:spTree>
    <p:extLst>
      <p:ext uri="{BB962C8B-B14F-4D97-AF65-F5344CB8AC3E}">
        <p14:creationId xmlns:p14="http://schemas.microsoft.com/office/powerpoint/2010/main" val="229181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Relaciones</a:t>
            </a: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sp>
        <p:nvSpPr>
          <p:cNvPr id="3" name="CuadroTexto 2">
            <a:extLst>
              <a:ext uri="{FF2B5EF4-FFF2-40B4-BE49-F238E27FC236}">
                <a16:creationId xmlns:a16="http://schemas.microsoft.com/office/drawing/2014/main" id="{B0EBCD1D-D285-4FC6-B166-EAAE40C6577D}"/>
              </a:ext>
            </a:extLst>
          </p:cNvPr>
          <p:cNvSpPr txBox="1"/>
          <p:nvPr/>
        </p:nvSpPr>
        <p:spPr>
          <a:xfrm>
            <a:off x="646176" y="1285583"/>
            <a:ext cx="5242562" cy="461665"/>
          </a:xfrm>
          <a:prstGeom prst="rect">
            <a:avLst/>
          </a:prstGeom>
          <a:noFill/>
        </p:spPr>
        <p:txBody>
          <a:bodyPr wrap="square" rtlCol="0">
            <a:spAutoFit/>
          </a:bodyPr>
          <a:lstStyle/>
          <a:p>
            <a:pPr algn="ctr"/>
            <a:r>
              <a:rPr lang="es-ES" sz="2400" dirty="0">
                <a:solidFill>
                  <a:srgbClr val="6DD267"/>
                </a:solidFill>
              </a:rPr>
              <a:t>Mundo</a:t>
            </a:r>
          </a:p>
        </p:txBody>
      </p:sp>
      <p:sp>
        <p:nvSpPr>
          <p:cNvPr id="7" name="CuadroTexto 6">
            <a:extLst>
              <a:ext uri="{FF2B5EF4-FFF2-40B4-BE49-F238E27FC236}">
                <a16:creationId xmlns:a16="http://schemas.microsoft.com/office/drawing/2014/main" id="{3CDEA193-2467-432E-AD6D-58428B588080}"/>
              </a:ext>
            </a:extLst>
          </p:cNvPr>
          <p:cNvSpPr txBox="1"/>
          <p:nvPr/>
        </p:nvSpPr>
        <p:spPr>
          <a:xfrm>
            <a:off x="646177" y="1914014"/>
            <a:ext cx="5242561" cy="3785652"/>
          </a:xfrm>
          <a:prstGeom prst="rect">
            <a:avLst/>
          </a:prstGeom>
          <a:noFill/>
        </p:spPr>
        <p:txBody>
          <a:bodyPr wrap="square" rtlCol="0">
            <a:spAutoFit/>
          </a:bodyPr>
          <a:lstStyle/>
          <a:p>
            <a:pPr marL="342900" indent="-342900" algn="just">
              <a:buAutoNum type="arabicPeriod"/>
            </a:pPr>
            <a:r>
              <a:rPr lang="es-ES" sz="1600" dirty="0">
                <a:solidFill>
                  <a:srgbClr val="FFFFFF"/>
                </a:solidFill>
              </a:rPr>
              <a:t>No existen apenas correlaciones fuertes, ni positivas ni negativas (Por encima de ±0.70)</a:t>
            </a:r>
          </a:p>
          <a:p>
            <a:pPr marL="342900" indent="-342900" algn="just">
              <a:buAutoNum type="arabicPeriod"/>
            </a:pPr>
            <a:endParaRPr lang="es-ES" sz="1600" dirty="0">
              <a:solidFill>
                <a:srgbClr val="FFFFFF"/>
              </a:solidFill>
            </a:endParaRPr>
          </a:p>
          <a:p>
            <a:pPr marL="342900" indent="-342900" algn="just">
              <a:buFontTx/>
              <a:buAutoNum type="arabicPeriod"/>
            </a:pPr>
            <a:r>
              <a:rPr lang="es-ES" sz="1600" dirty="0">
                <a:solidFill>
                  <a:srgbClr val="FFFFFF"/>
                </a:solidFill>
              </a:rPr>
              <a:t>Tenemos una correlación fuerte descendiente (-0.71): Entre la </a:t>
            </a:r>
            <a:r>
              <a:rPr lang="es-ES" sz="1600" dirty="0">
                <a:solidFill>
                  <a:srgbClr val="6DD267"/>
                </a:solidFill>
              </a:rPr>
              <a:t>Energy</a:t>
            </a:r>
            <a:r>
              <a:rPr lang="es-ES" sz="1600" dirty="0">
                <a:solidFill>
                  <a:srgbClr val="FFFFFF"/>
                </a:solidFill>
              </a:rPr>
              <a:t> y </a:t>
            </a:r>
            <a:r>
              <a:rPr lang="es-ES" sz="1600" dirty="0" err="1">
                <a:solidFill>
                  <a:srgbClr val="6DD267"/>
                </a:solidFill>
              </a:rPr>
              <a:t>Acousticness</a:t>
            </a:r>
            <a:r>
              <a:rPr lang="es-ES" sz="1600" dirty="0">
                <a:solidFill>
                  <a:srgbClr val="FFFFFF"/>
                </a:solidFill>
              </a:rPr>
              <a:t>. Atendiendo a las descripciones de los parámetros tiene mucho sentido, ya que mientras menos acústica, más enérgica será la canción. De todas formas, no es una relación que nos sirva para nuestro estudio.</a:t>
            </a:r>
          </a:p>
          <a:p>
            <a:pPr marL="342900" indent="-342900" algn="just">
              <a:buFontTx/>
              <a:buAutoNum type="arabicPeriod"/>
            </a:pPr>
            <a:endParaRPr lang="es-ES" sz="1600" dirty="0">
              <a:solidFill>
                <a:srgbClr val="FFFFFF"/>
              </a:solidFill>
            </a:endParaRPr>
          </a:p>
          <a:p>
            <a:pPr marL="342900" indent="-342900" algn="just">
              <a:buFontTx/>
              <a:buAutoNum type="arabicPeriod"/>
            </a:pPr>
            <a:r>
              <a:rPr lang="es-ES" sz="1600" dirty="0">
                <a:solidFill>
                  <a:srgbClr val="FFFFFF"/>
                </a:solidFill>
              </a:rPr>
              <a:t>Trabajando sobre la popularidad de la canción, que es el factor que nos interesa, solo tendríamos una correlación débil: Ascendente (0.34) frente a la instrumentalidad de la canción. El oyente mundial promedio sí valora más positivamente que la canción sea más instrumental.</a:t>
            </a:r>
          </a:p>
        </p:txBody>
      </p:sp>
      <p:sp>
        <p:nvSpPr>
          <p:cNvPr id="10" name="CuadroTexto 9">
            <a:extLst>
              <a:ext uri="{FF2B5EF4-FFF2-40B4-BE49-F238E27FC236}">
                <a16:creationId xmlns:a16="http://schemas.microsoft.com/office/drawing/2014/main" id="{E8DC973D-C4FE-4E17-9F75-6839DC4D8DB7}"/>
              </a:ext>
            </a:extLst>
          </p:cNvPr>
          <p:cNvSpPr txBox="1"/>
          <p:nvPr/>
        </p:nvSpPr>
        <p:spPr>
          <a:xfrm>
            <a:off x="6303261" y="1285583"/>
            <a:ext cx="5242562" cy="461665"/>
          </a:xfrm>
          <a:prstGeom prst="rect">
            <a:avLst/>
          </a:prstGeom>
          <a:noFill/>
        </p:spPr>
        <p:txBody>
          <a:bodyPr wrap="square" rtlCol="0">
            <a:spAutoFit/>
          </a:bodyPr>
          <a:lstStyle/>
          <a:p>
            <a:pPr algn="ctr"/>
            <a:r>
              <a:rPr lang="es-ES" sz="2400" dirty="0">
                <a:solidFill>
                  <a:srgbClr val="6DD267"/>
                </a:solidFill>
              </a:rPr>
              <a:t>España</a:t>
            </a:r>
          </a:p>
        </p:txBody>
      </p:sp>
      <p:sp>
        <p:nvSpPr>
          <p:cNvPr id="11" name="CuadroTexto 10">
            <a:extLst>
              <a:ext uri="{FF2B5EF4-FFF2-40B4-BE49-F238E27FC236}">
                <a16:creationId xmlns:a16="http://schemas.microsoft.com/office/drawing/2014/main" id="{16F0E2A9-5804-4AFB-80C0-9637E62A5988}"/>
              </a:ext>
            </a:extLst>
          </p:cNvPr>
          <p:cNvSpPr txBox="1"/>
          <p:nvPr/>
        </p:nvSpPr>
        <p:spPr>
          <a:xfrm>
            <a:off x="6303262" y="1914014"/>
            <a:ext cx="5242561" cy="2800767"/>
          </a:xfrm>
          <a:prstGeom prst="rect">
            <a:avLst/>
          </a:prstGeom>
          <a:noFill/>
        </p:spPr>
        <p:txBody>
          <a:bodyPr wrap="square" rtlCol="0">
            <a:spAutoFit/>
          </a:bodyPr>
          <a:lstStyle/>
          <a:p>
            <a:pPr marL="342900" indent="-342900" algn="just">
              <a:buFontTx/>
              <a:buAutoNum type="arabicPeriod"/>
            </a:pPr>
            <a:r>
              <a:rPr lang="es-ES" sz="1600" dirty="0">
                <a:solidFill>
                  <a:srgbClr val="FFFFFF"/>
                </a:solidFill>
              </a:rPr>
              <a:t>En España no tenemos ninguna correlación ni siquiera moderada en la popularidad de los temas, el valor máximo es de -0.33.</a:t>
            </a:r>
          </a:p>
          <a:p>
            <a:pPr marL="342900" indent="-342900" algn="just">
              <a:buFontTx/>
              <a:buAutoNum type="arabicPeriod"/>
            </a:pPr>
            <a:endParaRPr lang="es-ES" sz="1600" dirty="0">
              <a:solidFill>
                <a:srgbClr val="FFFFFF"/>
              </a:solidFill>
            </a:endParaRPr>
          </a:p>
          <a:p>
            <a:pPr marL="342900" indent="-342900" algn="just">
              <a:buFontTx/>
              <a:buAutoNum type="arabicPeriod"/>
            </a:pPr>
            <a:r>
              <a:rPr lang="es-ES" sz="1600" dirty="0">
                <a:solidFill>
                  <a:srgbClr val="FFFFFF"/>
                </a:solidFill>
              </a:rPr>
              <a:t>En este rango observamos que curiosamente tienen más popularidad las canciones con una </a:t>
            </a:r>
            <a:r>
              <a:rPr lang="es-ES" sz="1600" dirty="0" err="1">
                <a:solidFill>
                  <a:srgbClr val="6DD267"/>
                </a:solidFill>
              </a:rPr>
              <a:t>Valence</a:t>
            </a:r>
            <a:r>
              <a:rPr lang="es-ES" sz="1600" dirty="0">
                <a:solidFill>
                  <a:srgbClr val="FFFFFF"/>
                </a:solidFill>
              </a:rPr>
              <a:t> y una </a:t>
            </a:r>
            <a:r>
              <a:rPr lang="es-ES" sz="1600" dirty="0">
                <a:solidFill>
                  <a:srgbClr val="6DD267"/>
                </a:solidFill>
              </a:rPr>
              <a:t>Energy</a:t>
            </a:r>
            <a:r>
              <a:rPr lang="es-ES" sz="1600" dirty="0">
                <a:solidFill>
                  <a:srgbClr val="FFFFFF"/>
                </a:solidFill>
              </a:rPr>
              <a:t> más bajas: canciones más tristes y menos enérgicas. </a:t>
            </a:r>
          </a:p>
          <a:p>
            <a:pPr marL="342900" indent="-342900" algn="just">
              <a:buFontTx/>
              <a:buAutoNum type="arabicPeriod"/>
            </a:pPr>
            <a:endParaRPr lang="es-ES" sz="1600" dirty="0">
              <a:solidFill>
                <a:srgbClr val="FFFFFF"/>
              </a:solidFill>
            </a:endParaRPr>
          </a:p>
          <a:p>
            <a:pPr algn="r"/>
            <a:r>
              <a:rPr lang="es-ES" sz="1200" dirty="0">
                <a:solidFill>
                  <a:srgbClr val="FFFFFF"/>
                </a:solidFill>
              </a:rPr>
              <a:t>(Eso explica lo de Álex Ubago)</a:t>
            </a:r>
          </a:p>
          <a:p>
            <a:pPr marL="342900" indent="-342900" algn="just">
              <a:buFontTx/>
              <a:buAutoNum type="arabicPeriod"/>
            </a:pPr>
            <a:endParaRPr lang="es-ES" dirty="0"/>
          </a:p>
          <a:p>
            <a:pPr marL="342900" indent="-342900" algn="just">
              <a:buAutoNum type="arabicPeriod"/>
            </a:pPr>
            <a:endParaRPr lang="es-ES" dirty="0">
              <a:solidFill>
                <a:srgbClr val="FFFFFF"/>
              </a:solidFill>
            </a:endParaRPr>
          </a:p>
        </p:txBody>
      </p:sp>
      <p:sp>
        <p:nvSpPr>
          <p:cNvPr id="12" name="CuadroTexto 11">
            <a:extLst>
              <a:ext uri="{FF2B5EF4-FFF2-40B4-BE49-F238E27FC236}">
                <a16:creationId xmlns:a16="http://schemas.microsoft.com/office/drawing/2014/main" id="{B27D56FE-292B-464B-8E12-308DEEABA495}"/>
              </a:ext>
            </a:extLst>
          </p:cNvPr>
          <p:cNvSpPr txBox="1"/>
          <p:nvPr/>
        </p:nvSpPr>
        <p:spPr>
          <a:xfrm>
            <a:off x="6754368" y="4725937"/>
            <a:ext cx="4791454" cy="923330"/>
          </a:xfrm>
          <a:prstGeom prst="rect">
            <a:avLst/>
          </a:prstGeom>
          <a:noFill/>
        </p:spPr>
        <p:txBody>
          <a:bodyPr wrap="square" rtlCol="0">
            <a:spAutoFit/>
          </a:bodyPr>
          <a:lstStyle/>
          <a:p>
            <a:pPr algn="just"/>
            <a:r>
              <a:rPr lang="es-ES" dirty="0">
                <a:solidFill>
                  <a:srgbClr val="FFFFFF"/>
                </a:solidFill>
              </a:rPr>
              <a:t>No podemos correlacionar la popularidad de las canciones a ningún parámetro ya que no obtenemos valores fuertes.</a:t>
            </a:r>
          </a:p>
        </p:txBody>
      </p:sp>
      <p:sp>
        <p:nvSpPr>
          <p:cNvPr id="13" name="CuadroTexto 12">
            <a:extLst>
              <a:ext uri="{FF2B5EF4-FFF2-40B4-BE49-F238E27FC236}">
                <a16:creationId xmlns:a16="http://schemas.microsoft.com/office/drawing/2014/main" id="{577A3E66-9DF2-416A-9A6F-116613BA12B4}"/>
              </a:ext>
            </a:extLst>
          </p:cNvPr>
          <p:cNvSpPr txBox="1"/>
          <p:nvPr/>
        </p:nvSpPr>
        <p:spPr>
          <a:xfrm>
            <a:off x="6754367" y="4264272"/>
            <a:ext cx="4791455" cy="461665"/>
          </a:xfrm>
          <a:prstGeom prst="rect">
            <a:avLst/>
          </a:prstGeom>
          <a:noFill/>
        </p:spPr>
        <p:txBody>
          <a:bodyPr wrap="square" rtlCol="0">
            <a:spAutoFit/>
          </a:bodyPr>
          <a:lstStyle/>
          <a:p>
            <a:pPr algn="ctr"/>
            <a:r>
              <a:rPr lang="es-ES" sz="2400" dirty="0">
                <a:solidFill>
                  <a:srgbClr val="6DD267"/>
                </a:solidFill>
              </a:rPr>
              <a:t>Conclusión:</a:t>
            </a:r>
          </a:p>
        </p:txBody>
      </p:sp>
    </p:spTree>
    <p:extLst>
      <p:ext uri="{BB962C8B-B14F-4D97-AF65-F5344CB8AC3E}">
        <p14:creationId xmlns:p14="http://schemas.microsoft.com/office/powerpoint/2010/main" val="346540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Prototipo</a:t>
            </a: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sp>
        <p:nvSpPr>
          <p:cNvPr id="14" name="CuadroTexto 13">
            <a:extLst>
              <a:ext uri="{FF2B5EF4-FFF2-40B4-BE49-F238E27FC236}">
                <a16:creationId xmlns:a16="http://schemas.microsoft.com/office/drawing/2014/main" id="{4B316720-29F3-4AF2-8B61-D741168F95BD}"/>
              </a:ext>
            </a:extLst>
          </p:cNvPr>
          <p:cNvSpPr txBox="1"/>
          <p:nvPr/>
        </p:nvSpPr>
        <p:spPr>
          <a:xfrm>
            <a:off x="1728176" y="2710624"/>
            <a:ext cx="3989871" cy="1600438"/>
          </a:xfrm>
          <a:prstGeom prst="rect">
            <a:avLst/>
          </a:prstGeom>
          <a:noFill/>
        </p:spPr>
        <p:txBody>
          <a:bodyPr wrap="square" rtlCol="0">
            <a:spAutoFit/>
          </a:bodyPr>
          <a:lstStyle/>
          <a:p>
            <a:pPr algn="just"/>
            <a:r>
              <a:rPr lang="es-ES" sz="2000" dirty="0">
                <a:solidFill>
                  <a:srgbClr val="6DD267"/>
                </a:solidFill>
                <a:latin typeface="Gotham Black" pitchFamily="50" charset="0"/>
              </a:rPr>
              <a:t>Vamos a trabajar sobre cuatro de los parámetros para analizar cual sería la canción tipo.</a:t>
            </a:r>
          </a:p>
          <a:p>
            <a:endParaRPr lang="es-ES" dirty="0"/>
          </a:p>
        </p:txBody>
      </p:sp>
      <p:sp>
        <p:nvSpPr>
          <p:cNvPr id="15" name="CuadroTexto 14">
            <a:extLst>
              <a:ext uri="{FF2B5EF4-FFF2-40B4-BE49-F238E27FC236}">
                <a16:creationId xmlns:a16="http://schemas.microsoft.com/office/drawing/2014/main" id="{11766027-4313-4E9F-AE67-C73318A9C33C}"/>
              </a:ext>
            </a:extLst>
          </p:cNvPr>
          <p:cNvSpPr txBox="1"/>
          <p:nvPr/>
        </p:nvSpPr>
        <p:spPr>
          <a:xfrm>
            <a:off x="6100789" y="2690336"/>
            <a:ext cx="3051958" cy="1323439"/>
          </a:xfrm>
          <a:prstGeom prst="rect">
            <a:avLst/>
          </a:prstGeom>
          <a:noFill/>
        </p:spPr>
        <p:txBody>
          <a:bodyPr wrap="square" rtlCol="0">
            <a:spAutoFit/>
          </a:bodyPr>
          <a:lstStyle/>
          <a:p>
            <a:r>
              <a:rPr lang="es-ES" sz="2000" dirty="0">
                <a:solidFill>
                  <a:srgbClr val="FFFFFF"/>
                </a:solidFill>
                <a:latin typeface="Gotham Black" pitchFamily="50" charset="0"/>
              </a:rPr>
              <a:t>- Tempo</a:t>
            </a:r>
          </a:p>
          <a:p>
            <a:r>
              <a:rPr lang="es-ES" sz="2000" dirty="0">
                <a:solidFill>
                  <a:srgbClr val="FFFFFF"/>
                </a:solidFill>
                <a:latin typeface="Gotham Black" pitchFamily="50" charset="0"/>
              </a:rPr>
              <a:t>- </a:t>
            </a:r>
            <a:r>
              <a:rPr lang="es-ES" sz="2000" dirty="0" err="1">
                <a:solidFill>
                  <a:srgbClr val="FFFFFF"/>
                </a:solidFill>
                <a:latin typeface="Gotham Black" pitchFamily="50" charset="0"/>
              </a:rPr>
              <a:t>Danceability</a:t>
            </a:r>
            <a:endParaRPr lang="es-ES" sz="2000" dirty="0">
              <a:solidFill>
                <a:srgbClr val="FFFFFF"/>
              </a:solidFill>
              <a:latin typeface="Gotham Black" pitchFamily="50" charset="0"/>
            </a:endParaRPr>
          </a:p>
          <a:p>
            <a:r>
              <a:rPr lang="es-ES" sz="2000" dirty="0">
                <a:solidFill>
                  <a:srgbClr val="FFFFFF"/>
                </a:solidFill>
                <a:latin typeface="Gotham Black" pitchFamily="50" charset="0"/>
              </a:rPr>
              <a:t>- </a:t>
            </a:r>
            <a:r>
              <a:rPr lang="es-ES" sz="2000" dirty="0" err="1">
                <a:solidFill>
                  <a:srgbClr val="FFFFFF"/>
                </a:solidFill>
                <a:latin typeface="Gotham Black" pitchFamily="50" charset="0"/>
              </a:rPr>
              <a:t>Acousticness</a:t>
            </a:r>
            <a:endParaRPr lang="es-ES" sz="2000" dirty="0">
              <a:solidFill>
                <a:srgbClr val="FFFFFF"/>
              </a:solidFill>
              <a:latin typeface="Gotham Black" pitchFamily="50" charset="0"/>
            </a:endParaRPr>
          </a:p>
          <a:p>
            <a:r>
              <a:rPr lang="es-ES" sz="2000" dirty="0">
                <a:solidFill>
                  <a:srgbClr val="FFFFFF"/>
                </a:solidFill>
                <a:latin typeface="Gotham Black" pitchFamily="50" charset="0"/>
              </a:rPr>
              <a:t>- </a:t>
            </a:r>
            <a:r>
              <a:rPr lang="es-ES" sz="2000" dirty="0" err="1">
                <a:solidFill>
                  <a:srgbClr val="FFFFFF"/>
                </a:solidFill>
                <a:latin typeface="Gotham Black" pitchFamily="50" charset="0"/>
              </a:rPr>
              <a:t>Valence</a:t>
            </a:r>
            <a:endParaRPr lang="es-ES" sz="2000" dirty="0">
              <a:solidFill>
                <a:srgbClr val="FFFFFF"/>
              </a:solidFill>
              <a:latin typeface="Gotham Black" pitchFamily="50" charset="0"/>
            </a:endParaRPr>
          </a:p>
        </p:txBody>
      </p:sp>
    </p:spTree>
    <p:extLst>
      <p:ext uri="{BB962C8B-B14F-4D97-AF65-F5344CB8AC3E}">
        <p14:creationId xmlns:p14="http://schemas.microsoft.com/office/powerpoint/2010/main" val="168056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Prototipo</a:t>
            </a: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pic>
        <p:nvPicPr>
          <p:cNvPr id="3" name="Imagen 2">
            <a:extLst>
              <a:ext uri="{FF2B5EF4-FFF2-40B4-BE49-F238E27FC236}">
                <a16:creationId xmlns:a16="http://schemas.microsoft.com/office/drawing/2014/main" id="{D6C3F61A-2F37-4403-87E2-15822FB8D030}"/>
              </a:ext>
            </a:extLst>
          </p:cNvPr>
          <p:cNvPicPr>
            <a:picLocks noChangeAspect="1"/>
          </p:cNvPicPr>
          <p:nvPr/>
        </p:nvPicPr>
        <p:blipFill>
          <a:blip r:embed="rId3"/>
          <a:stretch>
            <a:fillRect/>
          </a:stretch>
        </p:blipFill>
        <p:spPr>
          <a:xfrm>
            <a:off x="1713357" y="1331976"/>
            <a:ext cx="8765286" cy="3156630"/>
          </a:xfrm>
          <a:prstGeom prst="rect">
            <a:avLst/>
          </a:prstGeom>
        </p:spPr>
      </p:pic>
      <p:sp>
        <p:nvSpPr>
          <p:cNvPr id="4" name="CuadroTexto 3">
            <a:extLst>
              <a:ext uri="{FF2B5EF4-FFF2-40B4-BE49-F238E27FC236}">
                <a16:creationId xmlns:a16="http://schemas.microsoft.com/office/drawing/2014/main" id="{1E70B42C-ECDA-49D0-9E6D-C11EC10D8AF4}"/>
              </a:ext>
            </a:extLst>
          </p:cNvPr>
          <p:cNvSpPr txBox="1"/>
          <p:nvPr/>
        </p:nvSpPr>
        <p:spPr>
          <a:xfrm>
            <a:off x="3864864" y="4815840"/>
            <a:ext cx="4462272" cy="1631216"/>
          </a:xfrm>
          <a:prstGeom prst="rect">
            <a:avLst/>
          </a:prstGeom>
          <a:noFill/>
        </p:spPr>
        <p:txBody>
          <a:bodyPr wrap="square" rtlCol="0">
            <a:spAutoFit/>
          </a:bodyPr>
          <a:lstStyle/>
          <a:p>
            <a:r>
              <a:rPr lang="es-ES" sz="2000" dirty="0">
                <a:solidFill>
                  <a:srgbClr val="6DD267"/>
                </a:solidFill>
                <a:latin typeface="Gotham Black" pitchFamily="50" charset="0"/>
              </a:rPr>
              <a:t>Mundo - Valores más probables:</a:t>
            </a:r>
          </a:p>
          <a:p>
            <a:pPr marL="342900" indent="-342900">
              <a:buFontTx/>
              <a:buChar char="-"/>
            </a:pPr>
            <a:r>
              <a:rPr lang="es-ES" sz="2000" dirty="0">
                <a:solidFill>
                  <a:srgbClr val="FFFFFF"/>
                </a:solidFill>
                <a:latin typeface="Gotham Black" pitchFamily="50" charset="0"/>
              </a:rPr>
              <a:t>Tempo: </a:t>
            </a:r>
            <a:r>
              <a:rPr lang="es-ES" sz="2000" dirty="0">
                <a:solidFill>
                  <a:srgbClr val="FFFFFF"/>
                </a:solidFill>
                <a:latin typeface="Gotham" panose="02000504050000020004" pitchFamily="2" charset="0"/>
              </a:rPr>
              <a:t>115 BPM</a:t>
            </a:r>
          </a:p>
          <a:p>
            <a:pPr marL="342900" indent="-342900">
              <a:buFontTx/>
              <a:buChar char="-"/>
            </a:pPr>
            <a:r>
              <a:rPr lang="es-ES" sz="2000" dirty="0" err="1">
                <a:solidFill>
                  <a:srgbClr val="FFFFFF"/>
                </a:solidFill>
                <a:latin typeface="Gotham Black" pitchFamily="50" charset="0"/>
              </a:rPr>
              <a:t>Danceability</a:t>
            </a:r>
            <a:r>
              <a:rPr lang="es-ES" sz="2000" dirty="0">
                <a:solidFill>
                  <a:srgbClr val="FFFFFF"/>
                </a:solidFill>
                <a:latin typeface="Gotham Black" pitchFamily="50" charset="0"/>
              </a:rPr>
              <a:t>: </a:t>
            </a:r>
            <a:r>
              <a:rPr lang="es-ES" sz="2000" dirty="0">
                <a:solidFill>
                  <a:srgbClr val="FFFFFF"/>
                </a:solidFill>
                <a:latin typeface="Gotham" panose="02000504050000020004" pitchFamily="2" charset="0"/>
              </a:rPr>
              <a:t>0.704</a:t>
            </a:r>
          </a:p>
          <a:p>
            <a:pPr marL="342900" indent="-342900">
              <a:buFontTx/>
              <a:buChar char="-"/>
            </a:pPr>
            <a:r>
              <a:rPr lang="es-ES" sz="2000" dirty="0" err="1">
                <a:solidFill>
                  <a:srgbClr val="FFFFFF"/>
                </a:solidFill>
                <a:latin typeface="Gotham Black" pitchFamily="50" charset="0"/>
              </a:rPr>
              <a:t>Acousticness</a:t>
            </a:r>
            <a:r>
              <a:rPr lang="es-ES" sz="2000" dirty="0">
                <a:solidFill>
                  <a:srgbClr val="FFFFFF"/>
                </a:solidFill>
                <a:latin typeface="Gotham Black" pitchFamily="50" charset="0"/>
              </a:rPr>
              <a:t>: </a:t>
            </a:r>
            <a:r>
              <a:rPr lang="es-ES" sz="2000" dirty="0">
                <a:solidFill>
                  <a:srgbClr val="FFFFFF"/>
                </a:solidFill>
                <a:latin typeface="Gotham" panose="02000504050000020004" pitchFamily="2" charset="0"/>
              </a:rPr>
              <a:t>0.111</a:t>
            </a:r>
          </a:p>
          <a:p>
            <a:pPr marL="342900" indent="-342900">
              <a:buFontTx/>
              <a:buChar char="-"/>
            </a:pPr>
            <a:r>
              <a:rPr lang="es-ES" sz="2000" dirty="0" err="1">
                <a:solidFill>
                  <a:srgbClr val="FFFFFF"/>
                </a:solidFill>
                <a:latin typeface="Gotham Black" pitchFamily="50" charset="0"/>
              </a:rPr>
              <a:t>Valence</a:t>
            </a:r>
            <a:r>
              <a:rPr lang="es-ES" sz="2000" dirty="0">
                <a:solidFill>
                  <a:srgbClr val="FFFFFF"/>
                </a:solidFill>
                <a:latin typeface="Gotham Black" pitchFamily="50" charset="0"/>
              </a:rPr>
              <a:t>: </a:t>
            </a:r>
            <a:r>
              <a:rPr lang="es-ES" sz="2000" dirty="0">
                <a:solidFill>
                  <a:srgbClr val="FFFFFF"/>
                </a:solidFill>
                <a:latin typeface="Gotham" panose="02000504050000020004" pitchFamily="2" charset="0"/>
              </a:rPr>
              <a:t>0.470</a:t>
            </a:r>
          </a:p>
        </p:txBody>
      </p:sp>
    </p:spTree>
    <p:extLst>
      <p:ext uri="{BB962C8B-B14F-4D97-AF65-F5344CB8AC3E}">
        <p14:creationId xmlns:p14="http://schemas.microsoft.com/office/powerpoint/2010/main" val="61930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Prototipo</a:t>
            </a: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pic>
        <p:nvPicPr>
          <p:cNvPr id="3" name="Imagen 2">
            <a:extLst>
              <a:ext uri="{FF2B5EF4-FFF2-40B4-BE49-F238E27FC236}">
                <a16:creationId xmlns:a16="http://schemas.microsoft.com/office/drawing/2014/main" id="{D6C3F61A-2F37-4403-87E2-15822FB8D030}"/>
              </a:ext>
            </a:extLst>
          </p:cNvPr>
          <p:cNvPicPr>
            <a:picLocks noChangeAspect="1"/>
          </p:cNvPicPr>
          <p:nvPr/>
        </p:nvPicPr>
        <p:blipFill>
          <a:blip r:embed="rId3"/>
          <a:stretch>
            <a:fillRect/>
          </a:stretch>
        </p:blipFill>
        <p:spPr>
          <a:xfrm>
            <a:off x="1713357" y="1331976"/>
            <a:ext cx="8765286" cy="3156630"/>
          </a:xfrm>
          <a:prstGeom prst="rect">
            <a:avLst/>
          </a:prstGeom>
        </p:spPr>
      </p:pic>
      <p:sp>
        <p:nvSpPr>
          <p:cNvPr id="4" name="CuadroTexto 3">
            <a:extLst>
              <a:ext uri="{FF2B5EF4-FFF2-40B4-BE49-F238E27FC236}">
                <a16:creationId xmlns:a16="http://schemas.microsoft.com/office/drawing/2014/main" id="{1E70B42C-ECDA-49D0-9E6D-C11EC10D8AF4}"/>
              </a:ext>
            </a:extLst>
          </p:cNvPr>
          <p:cNvSpPr txBox="1"/>
          <p:nvPr/>
        </p:nvSpPr>
        <p:spPr>
          <a:xfrm>
            <a:off x="3864864" y="4815840"/>
            <a:ext cx="4462272" cy="1631216"/>
          </a:xfrm>
          <a:prstGeom prst="rect">
            <a:avLst/>
          </a:prstGeom>
          <a:noFill/>
        </p:spPr>
        <p:txBody>
          <a:bodyPr wrap="square" rtlCol="0">
            <a:spAutoFit/>
          </a:bodyPr>
          <a:lstStyle/>
          <a:p>
            <a:r>
              <a:rPr lang="es-ES" sz="2000" dirty="0">
                <a:solidFill>
                  <a:srgbClr val="6DD267"/>
                </a:solidFill>
                <a:latin typeface="Gotham Black" pitchFamily="50" charset="0"/>
              </a:rPr>
              <a:t>España - Valores más probables:</a:t>
            </a:r>
          </a:p>
          <a:p>
            <a:pPr marL="342900" indent="-342900">
              <a:buFontTx/>
              <a:buChar char="-"/>
            </a:pPr>
            <a:r>
              <a:rPr lang="es-ES" sz="2000" dirty="0">
                <a:solidFill>
                  <a:srgbClr val="FFFFFF"/>
                </a:solidFill>
                <a:latin typeface="Gotham Black" pitchFamily="50" charset="0"/>
              </a:rPr>
              <a:t>Tempo: </a:t>
            </a:r>
            <a:r>
              <a:rPr lang="es-ES" sz="2000" dirty="0">
                <a:solidFill>
                  <a:srgbClr val="FFFFFF"/>
                </a:solidFill>
                <a:latin typeface="Gotham" panose="02000504050000020004" pitchFamily="2" charset="0"/>
              </a:rPr>
              <a:t>90 BPM</a:t>
            </a:r>
          </a:p>
          <a:p>
            <a:pPr marL="342900" indent="-342900">
              <a:buFontTx/>
              <a:buChar char="-"/>
            </a:pPr>
            <a:r>
              <a:rPr lang="es-ES" sz="2000" dirty="0" err="1">
                <a:solidFill>
                  <a:srgbClr val="FFFFFF"/>
                </a:solidFill>
                <a:latin typeface="Gotham Black" pitchFamily="50" charset="0"/>
              </a:rPr>
              <a:t>Danceability</a:t>
            </a:r>
            <a:r>
              <a:rPr lang="es-ES" sz="2000" dirty="0">
                <a:solidFill>
                  <a:srgbClr val="FFFFFF"/>
                </a:solidFill>
                <a:latin typeface="Gotham Black" pitchFamily="50" charset="0"/>
              </a:rPr>
              <a:t>: </a:t>
            </a:r>
            <a:r>
              <a:rPr lang="es-ES" sz="2000" dirty="0">
                <a:solidFill>
                  <a:srgbClr val="FFFFFF"/>
                </a:solidFill>
                <a:latin typeface="Gotham" panose="02000504050000020004" pitchFamily="2" charset="0"/>
              </a:rPr>
              <a:t>0.795</a:t>
            </a:r>
          </a:p>
          <a:p>
            <a:pPr marL="342900" indent="-342900">
              <a:buFontTx/>
              <a:buChar char="-"/>
            </a:pPr>
            <a:r>
              <a:rPr lang="es-ES" sz="2000" dirty="0" err="1">
                <a:solidFill>
                  <a:srgbClr val="FFFFFF"/>
                </a:solidFill>
                <a:latin typeface="Gotham Black" pitchFamily="50" charset="0"/>
              </a:rPr>
              <a:t>Acousticness</a:t>
            </a:r>
            <a:r>
              <a:rPr lang="es-ES" sz="2000" dirty="0">
                <a:solidFill>
                  <a:srgbClr val="FFFFFF"/>
                </a:solidFill>
                <a:latin typeface="Gotham Black" pitchFamily="50" charset="0"/>
              </a:rPr>
              <a:t>: </a:t>
            </a:r>
            <a:r>
              <a:rPr lang="es-ES" sz="2000" dirty="0">
                <a:solidFill>
                  <a:srgbClr val="FFFFFF"/>
                </a:solidFill>
                <a:latin typeface="Gotham" panose="02000504050000020004" pitchFamily="2" charset="0"/>
              </a:rPr>
              <a:t>0.125</a:t>
            </a:r>
          </a:p>
          <a:p>
            <a:pPr marL="342900" indent="-342900">
              <a:buFontTx/>
              <a:buChar char="-"/>
            </a:pPr>
            <a:r>
              <a:rPr lang="es-ES" sz="2000" dirty="0" err="1">
                <a:solidFill>
                  <a:srgbClr val="FFFFFF"/>
                </a:solidFill>
                <a:latin typeface="Gotham Black" pitchFamily="50" charset="0"/>
              </a:rPr>
              <a:t>Valence</a:t>
            </a:r>
            <a:r>
              <a:rPr lang="es-ES" sz="2000" dirty="0">
                <a:solidFill>
                  <a:srgbClr val="FFFFFF"/>
                </a:solidFill>
                <a:latin typeface="Gotham Black" pitchFamily="50" charset="0"/>
              </a:rPr>
              <a:t>: </a:t>
            </a:r>
            <a:r>
              <a:rPr lang="es-ES" sz="2000" dirty="0">
                <a:solidFill>
                  <a:srgbClr val="FFFFFF"/>
                </a:solidFill>
                <a:latin typeface="Gotham" panose="02000504050000020004" pitchFamily="2" charset="0"/>
              </a:rPr>
              <a:t>0.553</a:t>
            </a:r>
          </a:p>
        </p:txBody>
      </p:sp>
      <p:pic>
        <p:nvPicPr>
          <p:cNvPr id="7" name="Imagen 6">
            <a:extLst>
              <a:ext uri="{FF2B5EF4-FFF2-40B4-BE49-F238E27FC236}">
                <a16:creationId xmlns:a16="http://schemas.microsoft.com/office/drawing/2014/main" id="{FFD0DC51-B987-46E1-A489-159452A21610}"/>
              </a:ext>
            </a:extLst>
          </p:cNvPr>
          <p:cNvPicPr>
            <a:picLocks noChangeAspect="1"/>
          </p:cNvPicPr>
          <p:nvPr/>
        </p:nvPicPr>
        <p:blipFill>
          <a:blip r:embed="rId4"/>
          <a:stretch>
            <a:fillRect/>
          </a:stretch>
        </p:blipFill>
        <p:spPr>
          <a:xfrm>
            <a:off x="1713358" y="1331976"/>
            <a:ext cx="8765286" cy="3189966"/>
          </a:xfrm>
          <a:prstGeom prst="rect">
            <a:avLst/>
          </a:prstGeom>
        </p:spPr>
      </p:pic>
    </p:spTree>
    <p:extLst>
      <p:ext uri="{BB962C8B-B14F-4D97-AF65-F5344CB8AC3E}">
        <p14:creationId xmlns:p14="http://schemas.microsoft.com/office/powerpoint/2010/main" val="4237685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Prototipo</a:t>
            </a: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sp>
        <p:nvSpPr>
          <p:cNvPr id="3" name="CuadroTexto 2">
            <a:extLst>
              <a:ext uri="{FF2B5EF4-FFF2-40B4-BE49-F238E27FC236}">
                <a16:creationId xmlns:a16="http://schemas.microsoft.com/office/drawing/2014/main" id="{B0EBCD1D-D285-4FC6-B166-EAAE40C6577D}"/>
              </a:ext>
            </a:extLst>
          </p:cNvPr>
          <p:cNvSpPr txBox="1"/>
          <p:nvPr/>
        </p:nvSpPr>
        <p:spPr>
          <a:xfrm>
            <a:off x="646176" y="1285583"/>
            <a:ext cx="5242562" cy="461665"/>
          </a:xfrm>
          <a:prstGeom prst="rect">
            <a:avLst/>
          </a:prstGeom>
          <a:noFill/>
        </p:spPr>
        <p:txBody>
          <a:bodyPr wrap="square" rtlCol="0">
            <a:spAutoFit/>
          </a:bodyPr>
          <a:lstStyle/>
          <a:p>
            <a:pPr algn="ctr"/>
            <a:r>
              <a:rPr lang="es-ES" sz="2400" dirty="0">
                <a:solidFill>
                  <a:srgbClr val="6DD267"/>
                </a:solidFill>
              </a:rPr>
              <a:t>Mundo</a:t>
            </a:r>
          </a:p>
        </p:txBody>
      </p:sp>
      <p:sp>
        <p:nvSpPr>
          <p:cNvPr id="7" name="CuadroTexto 6">
            <a:extLst>
              <a:ext uri="{FF2B5EF4-FFF2-40B4-BE49-F238E27FC236}">
                <a16:creationId xmlns:a16="http://schemas.microsoft.com/office/drawing/2014/main" id="{3CDEA193-2467-432E-AD6D-58428B588080}"/>
              </a:ext>
            </a:extLst>
          </p:cNvPr>
          <p:cNvSpPr txBox="1"/>
          <p:nvPr/>
        </p:nvSpPr>
        <p:spPr>
          <a:xfrm>
            <a:off x="646177" y="1914014"/>
            <a:ext cx="5242561" cy="1631216"/>
          </a:xfrm>
          <a:prstGeom prst="rect">
            <a:avLst/>
          </a:prstGeom>
          <a:noFill/>
        </p:spPr>
        <p:txBody>
          <a:bodyPr wrap="square" rtlCol="0">
            <a:spAutoFit/>
          </a:bodyPr>
          <a:lstStyle/>
          <a:p>
            <a:pPr marL="285750" indent="-285750" algn="just">
              <a:buFontTx/>
              <a:buChar char="-"/>
            </a:pPr>
            <a:r>
              <a:rPr lang="es-ES" sz="2000" dirty="0">
                <a:solidFill>
                  <a:srgbClr val="FFFFFF"/>
                </a:solidFill>
                <a:latin typeface="Gotham" panose="02000504050000020004" pitchFamily="2" charset="0"/>
              </a:rPr>
              <a:t>Género Pop</a:t>
            </a:r>
          </a:p>
          <a:p>
            <a:pPr marL="285750" indent="-285750" algn="just">
              <a:buFontTx/>
              <a:buChar char="-"/>
            </a:pPr>
            <a:r>
              <a:rPr lang="es-ES" sz="2000" dirty="0">
                <a:solidFill>
                  <a:srgbClr val="FFFFFF"/>
                </a:solidFill>
                <a:latin typeface="Gotham" panose="02000504050000020004" pitchFamily="2" charset="0"/>
              </a:rPr>
              <a:t>115 BPM</a:t>
            </a:r>
          </a:p>
          <a:p>
            <a:pPr marL="285750" indent="-285750" algn="just">
              <a:buFontTx/>
              <a:buChar char="-"/>
            </a:pPr>
            <a:r>
              <a:rPr lang="es-ES" sz="2000" dirty="0">
                <a:solidFill>
                  <a:srgbClr val="FFFFFF"/>
                </a:solidFill>
                <a:latin typeface="Gotham" panose="02000504050000020004" pitchFamily="2" charset="0"/>
              </a:rPr>
              <a:t>Moderadamente bailable (0.7)</a:t>
            </a:r>
          </a:p>
          <a:p>
            <a:pPr marL="285750" indent="-285750" algn="just">
              <a:buFontTx/>
              <a:buChar char="-"/>
            </a:pPr>
            <a:r>
              <a:rPr lang="es-ES" sz="2000" dirty="0">
                <a:solidFill>
                  <a:srgbClr val="FFFFFF"/>
                </a:solidFill>
                <a:latin typeface="Gotham" panose="02000504050000020004" pitchFamily="2" charset="0"/>
              </a:rPr>
              <a:t>Mucha electrónica (0.1)</a:t>
            </a:r>
          </a:p>
          <a:p>
            <a:pPr marL="285750" indent="-285750" algn="just">
              <a:buFontTx/>
              <a:buChar char="-"/>
            </a:pPr>
            <a:r>
              <a:rPr lang="es-ES" sz="2000" dirty="0" err="1">
                <a:solidFill>
                  <a:srgbClr val="FFFFFF"/>
                </a:solidFill>
                <a:latin typeface="Gotham" panose="02000504050000020004" pitchFamily="2" charset="0"/>
              </a:rPr>
              <a:t>Mood</a:t>
            </a:r>
            <a:r>
              <a:rPr lang="es-ES" sz="2000" dirty="0">
                <a:solidFill>
                  <a:srgbClr val="FFFFFF"/>
                </a:solidFill>
                <a:latin typeface="Gotham" panose="02000504050000020004" pitchFamily="2" charset="0"/>
              </a:rPr>
              <a:t> intermedio (0.5)</a:t>
            </a:r>
          </a:p>
        </p:txBody>
      </p:sp>
      <p:sp>
        <p:nvSpPr>
          <p:cNvPr id="10" name="CuadroTexto 9">
            <a:extLst>
              <a:ext uri="{FF2B5EF4-FFF2-40B4-BE49-F238E27FC236}">
                <a16:creationId xmlns:a16="http://schemas.microsoft.com/office/drawing/2014/main" id="{E8DC973D-C4FE-4E17-9F75-6839DC4D8DB7}"/>
              </a:ext>
            </a:extLst>
          </p:cNvPr>
          <p:cNvSpPr txBox="1"/>
          <p:nvPr/>
        </p:nvSpPr>
        <p:spPr>
          <a:xfrm>
            <a:off x="6303261" y="1285583"/>
            <a:ext cx="5242562" cy="461665"/>
          </a:xfrm>
          <a:prstGeom prst="rect">
            <a:avLst/>
          </a:prstGeom>
          <a:noFill/>
        </p:spPr>
        <p:txBody>
          <a:bodyPr wrap="square" rtlCol="0">
            <a:spAutoFit/>
          </a:bodyPr>
          <a:lstStyle/>
          <a:p>
            <a:pPr algn="ctr"/>
            <a:r>
              <a:rPr lang="es-ES" sz="2400" dirty="0">
                <a:solidFill>
                  <a:srgbClr val="6DD267"/>
                </a:solidFill>
              </a:rPr>
              <a:t>España</a:t>
            </a:r>
          </a:p>
        </p:txBody>
      </p:sp>
      <p:sp>
        <p:nvSpPr>
          <p:cNvPr id="14" name="CuadroTexto 13">
            <a:extLst>
              <a:ext uri="{FF2B5EF4-FFF2-40B4-BE49-F238E27FC236}">
                <a16:creationId xmlns:a16="http://schemas.microsoft.com/office/drawing/2014/main" id="{240BE4DF-B249-4026-8E1B-D97F6FECA420}"/>
              </a:ext>
            </a:extLst>
          </p:cNvPr>
          <p:cNvSpPr txBox="1"/>
          <p:nvPr/>
        </p:nvSpPr>
        <p:spPr>
          <a:xfrm>
            <a:off x="6303262" y="1914014"/>
            <a:ext cx="5242561" cy="1631216"/>
          </a:xfrm>
          <a:prstGeom prst="rect">
            <a:avLst/>
          </a:prstGeom>
          <a:noFill/>
        </p:spPr>
        <p:txBody>
          <a:bodyPr wrap="square" rtlCol="0">
            <a:spAutoFit/>
          </a:bodyPr>
          <a:lstStyle/>
          <a:p>
            <a:pPr marL="285750" indent="-285750" algn="just">
              <a:buFontTx/>
              <a:buChar char="-"/>
            </a:pPr>
            <a:r>
              <a:rPr lang="es-ES" sz="2000" dirty="0">
                <a:solidFill>
                  <a:srgbClr val="FFFFFF"/>
                </a:solidFill>
                <a:latin typeface="Gotham" panose="02000504050000020004" pitchFamily="2" charset="0"/>
              </a:rPr>
              <a:t>Género latino</a:t>
            </a:r>
          </a:p>
          <a:p>
            <a:pPr marL="285750" indent="-285750" algn="just">
              <a:buFontTx/>
              <a:buChar char="-"/>
            </a:pPr>
            <a:r>
              <a:rPr lang="es-ES" sz="2000" dirty="0">
                <a:solidFill>
                  <a:srgbClr val="FFFFFF"/>
                </a:solidFill>
                <a:latin typeface="Gotham" panose="02000504050000020004" pitchFamily="2" charset="0"/>
              </a:rPr>
              <a:t>90 BPM</a:t>
            </a:r>
          </a:p>
          <a:p>
            <a:pPr marL="285750" indent="-285750" algn="just">
              <a:buFontTx/>
              <a:buChar char="-"/>
            </a:pPr>
            <a:r>
              <a:rPr lang="es-ES" sz="2000" dirty="0">
                <a:solidFill>
                  <a:srgbClr val="FFFFFF"/>
                </a:solidFill>
                <a:latin typeface="Gotham" panose="02000504050000020004" pitchFamily="2" charset="0"/>
              </a:rPr>
              <a:t>Muy bailable (&lt;0.8)</a:t>
            </a:r>
          </a:p>
          <a:p>
            <a:pPr marL="285750" indent="-285750" algn="just">
              <a:buFontTx/>
              <a:buChar char="-"/>
            </a:pPr>
            <a:r>
              <a:rPr lang="es-ES" sz="2000" dirty="0">
                <a:solidFill>
                  <a:srgbClr val="FFFFFF"/>
                </a:solidFill>
                <a:latin typeface="Gotham" panose="02000504050000020004" pitchFamily="2" charset="0"/>
              </a:rPr>
              <a:t>Mucha electrónica (0.1)</a:t>
            </a:r>
          </a:p>
          <a:p>
            <a:pPr marL="285750" indent="-285750" algn="just">
              <a:buFontTx/>
              <a:buChar char="-"/>
            </a:pPr>
            <a:r>
              <a:rPr lang="es-ES" sz="2000" dirty="0" err="1">
                <a:solidFill>
                  <a:srgbClr val="FFFFFF"/>
                </a:solidFill>
                <a:latin typeface="Gotham" panose="02000504050000020004" pitchFamily="2" charset="0"/>
              </a:rPr>
              <a:t>Mood</a:t>
            </a:r>
            <a:r>
              <a:rPr lang="es-ES" sz="2000" dirty="0">
                <a:solidFill>
                  <a:srgbClr val="FFFFFF"/>
                </a:solidFill>
                <a:latin typeface="Gotham" panose="02000504050000020004" pitchFamily="2" charset="0"/>
              </a:rPr>
              <a:t> intermedio (0.5)</a:t>
            </a:r>
          </a:p>
        </p:txBody>
      </p:sp>
      <p:pic>
        <p:nvPicPr>
          <p:cNvPr id="4" name="Imagen 3">
            <a:extLst>
              <a:ext uri="{FF2B5EF4-FFF2-40B4-BE49-F238E27FC236}">
                <a16:creationId xmlns:a16="http://schemas.microsoft.com/office/drawing/2014/main" id="{B3A096F9-9544-4AA7-AAE9-2AE2200DBA88}"/>
              </a:ext>
            </a:extLst>
          </p:cNvPr>
          <p:cNvPicPr>
            <a:picLocks noChangeAspect="1"/>
          </p:cNvPicPr>
          <p:nvPr/>
        </p:nvPicPr>
        <p:blipFill rotWithShape="1">
          <a:blip r:embed="rId3"/>
          <a:srcRect l="3313" t="5351" r="2866" b="4942"/>
          <a:stretch/>
        </p:blipFill>
        <p:spPr>
          <a:xfrm>
            <a:off x="7098509" y="3869532"/>
            <a:ext cx="3669504" cy="2107408"/>
          </a:xfrm>
          <a:prstGeom prst="rect">
            <a:avLst/>
          </a:prstGeom>
          <a:ln>
            <a:noFill/>
          </a:ln>
          <a:effectLst>
            <a:outerShdw blurRad="190500" algn="tl" rotWithShape="0">
              <a:srgbClr val="000000">
                <a:alpha val="70000"/>
              </a:srgbClr>
            </a:outerShdw>
          </a:effectLst>
        </p:spPr>
      </p:pic>
      <p:pic>
        <p:nvPicPr>
          <p:cNvPr id="6" name="Imagen 5">
            <a:extLst>
              <a:ext uri="{FF2B5EF4-FFF2-40B4-BE49-F238E27FC236}">
                <a16:creationId xmlns:a16="http://schemas.microsoft.com/office/drawing/2014/main" id="{0D3DAD02-16DA-4C7C-8162-AF50EBAEB4C5}"/>
              </a:ext>
            </a:extLst>
          </p:cNvPr>
          <p:cNvPicPr>
            <a:picLocks noChangeAspect="1"/>
          </p:cNvPicPr>
          <p:nvPr/>
        </p:nvPicPr>
        <p:blipFill rotWithShape="1">
          <a:blip r:embed="rId4"/>
          <a:srcRect l="2765" t="5265" r="3412" b="5460"/>
          <a:stretch/>
        </p:blipFill>
        <p:spPr>
          <a:xfrm>
            <a:off x="1423988" y="3869531"/>
            <a:ext cx="3669506" cy="21074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6151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a:t>
            </a:r>
            <a:r>
              <a:rPr lang="es-ES" sz="2400" dirty="0" err="1">
                <a:solidFill>
                  <a:srgbClr val="6DD267"/>
                </a:solidFill>
                <a:latin typeface="Gotham Black" pitchFamily="50" charset="0"/>
              </a:rPr>
              <a:t>Engagement</a:t>
            </a:r>
            <a:endParaRPr lang="es-ES" sz="2400" dirty="0">
              <a:solidFill>
                <a:srgbClr val="6DD267"/>
              </a:solidFill>
              <a:latin typeface="Gotham Black" pitchFamily="50" charset="0"/>
            </a:endParaRP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pic>
        <p:nvPicPr>
          <p:cNvPr id="9" name="Imagen 8">
            <a:extLst>
              <a:ext uri="{FF2B5EF4-FFF2-40B4-BE49-F238E27FC236}">
                <a16:creationId xmlns:a16="http://schemas.microsoft.com/office/drawing/2014/main" id="{FD96D38D-F71A-4B24-BB59-C1F2E9874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 y="1620913"/>
            <a:ext cx="10782300" cy="2241125"/>
          </a:xfrm>
          <a:prstGeom prst="rect">
            <a:avLst/>
          </a:prstGeom>
        </p:spPr>
      </p:pic>
      <p:sp>
        <p:nvSpPr>
          <p:cNvPr id="10" name="Rectángulo 9">
            <a:extLst>
              <a:ext uri="{FF2B5EF4-FFF2-40B4-BE49-F238E27FC236}">
                <a16:creationId xmlns:a16="http://schemas.microsoft.com/office/drawing/2014/main" id="{CDD8F710-3C75-4CDE-9727-7CDB9E53644A}"/>
              </a:ext>
            </a:extLst>
          </p:cNvPr>
          <p:cNvSpPr/>
          <p:nvPr/>
        </p:nvSpPr>
        <p:spPr>
          <a:xfrm>
            <a:off x="704850" y="4359924"/>
            <a:ext cx="10782300" cy="1200329"/>
          </a:xfrm>
          <a:prstGeom prst="rect">
            <a:avLst/>
          </a:prstGeom>
        </p:spPr>
        <p:txBody>
          <a:bodyPr wrap="square">
            <a:spAutoFit/>
          </a:bodyPr>
          <a:lstStyle/>
          <a:p>
            <a:r>
              <a:rPr lang="es-ES" dirty="0">
                <a:solidFill>
                  <a:srgbClr val="FFFFFF"/>
                </a:solidFill>
                <a:latin typeface="Gotham" panose="02000504050000020004" pitchFamily="2" charset="0"/>
              </a:rPr>
              <a:t>Comprobamos que salvo casos puntuales, al </a:t>
            </a:r>
            <a:r>
              <a:rPr lang="es-ES" dirty="0" err="1">
                <a:solidFill>
                  <a:srgbClr val="FFFFFF"/>
                </a:solidFill>
                <a:latin typeface="Gotham" panose="02000504050000020004" pitchFamily="2" charset="0"/>
              </a:rPr>
              <a:t>lider</a:t>
            </a:r>
            <a:r>
              <a:rPr lang="es-ES" dirty="0">
                <a:solidFill>
                  <a:srgbClr val="FFFFFF"/>
                </a:solidFill>
                <a:latin typeface="Gotham" panose="02000504050000020004" pitchFamily="2" charset="0"/>
              </a:rPr>
              <a:t> mundial en reproducciones </a:t>
            </a:r>
            <a:r>
              <a:rPr lang="es-ES" dirty="0" err="1">
                <a:solidFill>
                  <a:srgbClr val="6DD267"/>
                </a:solidFill>
                <a:latin typeface="Gotham" panose="02000504050000020004" pitchFamily="2" charset="0"/>
              </a:rPr>
              <a:t>Bad</a:t>
            </a:r>
            <a:r>
              <a:rPr lang="es-ES" dirty="0">
                <a:solidFill>
                  <a:srgbClr val="6DD267"/>
                </a:solidFill>
                <a:latin typeface="Gotham" panose="02000504050000020004" pitchFamily="2" charset="0"/>
              </a:rPr>
              <a:t> </a:t>
            </a:r>
            <a:r>
              <a:rPr lang="es-ES" dirty="0" err="1">
                <a:solidFill>
                  <a:srgbClr val="6DD267"/>
                </a:solidFill>
                <a:latin typeface="Gotham" panose="02000504050000020004" pitchFamily="2" charset="0"/>
              </a:rPr>
              <a:t>Bunny</a:t>
            </a:r>
            <a:r>
              <a:rPr lang="es-ES" dirty="0">
                <a:solidFill>
                  <a:srgbClr val="FFFFFF"/>
                </a:solidFill>
                <a:latin typeface="Gotham" panose="02000504050000020004" pitchFamily="2" charset="0"/>
              </a:rPr>
              <a:t>, el resto del top no le acompaña en gran medida con los conciertos, salvo un clásico como </a:t>
            </a:r>
            <a:r>
              <a:rPr lang="es-ES" dirty="0">
                <a:solidFill>
                  <a:srgbClr val="6DD267"/>
                </a:solidFill>
                <a:latin typeface="Gotham" panose="02000504050000020004" pitchFamily="2" charset="0"/>
              </a:rPr>
              <a:t>Elton John</a:t>
            </a:r>
            <a:r>
              <a:rPr lang="es-ES" dirty="0">
                <a:solidFill>
                  <a:srgbClr val="FFFFFF"/>
                </a:solidFill>
                <a:latin typeface="Gotham" panose="02000504050000020004" pitchFamily="2" charset="0"/>
              </a:rPr>
              <a:t>, o un DJ como </a:t>
            </a:r>
            <a:r>
              <a:rPr lang="es-ES" dirty="0" err="1">
                <a:solidFill>
                  <a:srgbClr val="6DD267"/>
                </a:solidFill>
                <a:latin typeface="Gotham" panose="02000504050000020004" pitchFamily="2" charset="0"/>
              </a:rPr>
              <a:t>Tïesto</a:t>
            </a:r>
            <a:r>
              <a:rPr lang="es-ES" dirty="0">
                <a:solidFill>
                  <a:srgbClr val="FFFFFF"/>
                </a:solidFill>
                <a:latin typeface="Gotham" panose="02000504050000020004" pitchFamily="2" charset="0"/>
              </a:rPr>
              <a:t> que tiene más fácil hacer un gran número de actuaciones en el año. </a:t>
            </a:r>
            <a:endParaRPr lang="es-ES" b="0" dirty="0">
              <a:solidFill>
                <a:srgbClr val="FFFFFF"/>
              </a:solidFill>
              <a:effectLst/>
              <a:latin typeface="Gotham" panose="02000504050000020004" pitchFamily="2" charset="0"/>
            </a:endParaRPr>
          </a:p>
        </p:txBody>
      </p:sp>
    </p:spTree>
    <p:extLst>
      <p:ext uri="{BB962C8B-B14F-4D97-AF65-F5344CB8AC3E}">
        <p14:creationId xmlns:p14="http://schemas.microsoft.com/office/powerpoint/2010/main" val="2857000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a:t>
            </a:r>
            <a:r>
              <a:rPr lang="es-ES" sz="2400" dirty="0" err="1">
                <a:solidFill>
                  <a:srgbClr val="6DD267"/>
                </a:solidFill>
                <a:latin typeface="Gotham Black" pitchFamily="50" charset="0"/>
              </a:rPr>
              <a:t>Engagement</a:t>
            </a:r>
            <a:endParaRPr lang="es-ES" sz="2400" dirty="0">
              <a:solidFill>
                <a:srgbClr val="6DD267"/>
              </a:solidFill>
              <a:latin typeface="Gotham Black" pitchFamily="50" charset="0"/>
            </a:endParaRP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pic>
        <p:nvPicPr>
          <p:cNvPr id="4" name="Imagen 3">
            <a:extLst>
              <a:ext uri="{FF2B5EF4-FFF2-40B4-BE49-F238E27FC236}">
                <a16:creationId xmlns:a16="http://schemas.microsoft.com/office/drawing/2014/main" id="{99E59B45-AABE-41FA-AD64-DECDDD726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40836"/>
            <a:ext cx="10515600" cy="2185691"/>
          </a:xfrm>
          <a:prstGeom prst="rect">
            <a:avLst/>
          </a:prstGeom>
        </p:spPr>
      </p:pic>
      <p:pic>
        <p:nvPicPr>
          <p:cNvPr id="7" name="Imagen 6">
            <a:extLst>
              <a:ext uri="{FF2B5EF4-FFF2-40B4-BE49-F238E27FC236}">
                <a16:creationId xmlns:a16="http://schemas.microsoft.com/office/drawing/2014/main" id="{33BD84E5-3475-4761-8515-325CEE74D1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685558"/>
            <a:ext cx="10515600" cy="2185691"/>
          </a:xfrm>
          <a:prstGeom prst="rect">
            <a:avLst/>
          </a:prstGeom>
        </p:spPr>
      </p:pic>
    </p:spTree>
    <p:extLst>
      <p:ext uri="{BB962C8B-B14F-4D97-AF65-F5344CB8AC3E}">
        <p14:creationId xmlns:p14="http://schemas.microsoft.com/office/powerpoint/2010/main" val="160410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pic>
        <p:nvPicPr>
          <p:cNvPr id="2050" name="Picture 2" descr="Data Science | The Bridge">
            <a:extLst>
              <a:ext uri="{FF2B5EF4-FFF2-40B4-BE49-F238E27FC236}">
                <a16:creationId xmlns:a16="http://schemas.microsoft.com/office/drawing/2014/main" id="{FBD1308F-81C4-4F6E-99BC-470A232AA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497" y="5412887"/>
            <a:ext cx="1320279" cy="13202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ts organizados por The Bridge | Digital Talent Accelerator | Eventbrite">
            <a:extLst>
              <a:ext uri="{FF2B5EF4-FFF2-40B4-BE49-F238E27FC236}">
                <a16:creationId xmlns:a16="http://schemas.microsoft.com/office/drawing/2014/main" id="{EEFC9ABD-B4BE-4C0E-B3FA-DB28BE974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03" y="5412888"/>
            <a:ext cx="1320279" cy="132027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0E1C0780-8DEC-457D-B75A-13E89CC6D738}"/>
              </a:ext>
            </a:extLst>
          </p:cNvPr>
          <p:cNvSpPr txBox="1"/>
          <p:nvPr/>
        </p:nvSpPr>
        <p:spPr>
          <a:xfrm>
            <a:off x="4635257" y="6086835"/>
            <a:ext cx="7435340" cy="646331"/>
          </a:xfrm>
          <a:prstGeom prst="rect">
            <a:avLst/>
          </a:prstGeom>
          <a:noFill/>
        </p:spPr>
        <p:txBody>
          <a:bodyPr wrap="square" rtlCol="0">
            <a:spAutoFit/>
          </a:bodyPr>
          <a:lstStyle/>
          <a:p>
            <a:pPr algn="r"/>
            <a:r>
              <a:rPr lang="en-US" sz="2000" dirty="0">
                <a:solidFill>
                  <a:srgbClr val="6DD267"/>
                </a:solidFill>
                <a:latin typeface="Gotham Black" pitchFamily="50" charset="0"/>
              </a:rPr>
              <a:t>EDA - Proyecto final para el módulo “Data Analysis”</a:t>
            </a:r>
          </a:p>
          <a:p>
            <a:pPr algn="r"/>
            <a:r>
              <a:rPr lang="en-US" sz="1600" dirty="0">
                <a:solidFill>
                  <a:srgbClr val="6DD267"/>
                </a:solidFill>
                <a:latin typeface="Gotham Black" pitchFamily="50" charset="0"/>
              </a:rPr>
              <a:t>The Bridge - Data Science (Part Time) - Sevilla</a:t>
            </a:r>
            <a:endParaRPr lang="es-ES" dirty="0"/>
          </a:p>
        </p:txBody>
      </p:sp>
      <p:sp>
        <p:nvSpPr>
          <p:cNvPr id="6" name="CuadroTexto 5">
            <a:extLst>
              <a:ext uri="{FF2B5EF4-FFF2-40B4-BE49-F238E27FC236}">
                <a16:creationId xmlns:a16="http://schemas.microsoft.com/office/drawing/2014/main" id="{23E54855-4491-4D24-AB28-4D72624B175D}"/>
              </a:ext>
            </a:extLst>
          </p:cNvPr>
          <p:cNvSpPr txBox="1"/>
          <p:nvPr/>
        </p:nvSpPr>
        <p:spPr>
          <a:xfrm>
            <a:off x="1660826" y="2628781"/>
            <a:ext cx="8870348" cy="800219"/>
          </a:xfrm>
          <a:prstGeom prst="rect">
            <a:avLst/>
          </a:prstGeom>
          <a:noFill/>
        </p:spPr>
        <p:txBody>
          <a:bodyPr wrap="square" rtlCol="0">
            <a:spAutoFit/>
          </a:bodyPr>
          <a:lstStyle/>
          <a:p>
            <a:pPr algn="ctr"/>
            <a:r>
              <a:rPr lang="es-ES" sz="2800" dirty="0">
                <a:solidFill>
                  <a:srgbClr val="6DD267"/>
                </a:solidFill>
                <a:latin typeface="Gotham Black" pitchFamily="50" charset="0"/>
              </a:rPr>
              <a:t>Gracias por vuestra atención.</a:t>
            </a:r>
            <a:endParaRPr lang="es-ES" sz="1600" dirty="0">
              <a:solidFill>
                <a:srgbClr val="6DD267"/>
              </a:solidFill>
              <a:latin typeface="Gotham Black" pitchFamily="50" charset="0"/>
            </a:endParaRPr>
          </a:p>
          <a:p>
            <a:endParaRPr lang="es-ES" dirty="0"/>
          </a:p>
        </p:txBody>
      </p:sp>
    </p:spTree>
    <p:extLst>
      <p:ext uri="{BB962C8B-B14F-4D97-AF65-F5344CB8AC3E}">
        <p14:creationId xmlns:p14="http://schemas.microsoft.com/office/powerpoint/2010/main" val="232916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Premisas</a:t>
            </a:r>
            <a:endParaRPr lang="es-ES" dirty="0">
              <a:solidFill>
                <a:srgbClr val="6DD267"/>
              </a:solidFill>
              <a:latin typeface="Gotham Black" pitchFamily="50" charset="0"/>
            </a:endParaRP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sp>
        <p:nvSpPr>
          <p:cNvPr id="3" name="CuadroTexto 2">
            <a:extLst>
              <a:ext uri="{FF2B5EF4-FFF2-40B4-BE49-F238E27FC236}">
                <a16:creationId xmlns:a16="http://schemas.microsoft.com/office/drawing/2014/main" id="{B0EBCD1D-D285-4FC6-B166-EAAE40C6577D}"/>
              </a:ext>
            </a:extLst>
          </p:cNvPr>
          <p:cNvSpPr txBox="1"/>
          <p:nvPr/>
        </p:nvSpPr>
        <p:spPr>
          <a:xfrm>
            <a:off x="1783097" y="2090172"/>
            <a:ext cx="8625806" cy="2677656"/>
          </a:xfrm>
          <a:prstGeom prst="rect">
            <a:avLst/>
          </a:prstGeom>
          <a:noFill/>
        </p:spPr>
        <p:txBody>
          <a:bodyPr wrap="square" rtlCol="0">
            <a:spAutoFit/>
          </a:bodyPr>
          <a:lstStyle/>
          <a:p>
            <a:pPr algn="ctr"/>
            <a:r>
              <a:rPr lang="es-ES" sz="2400" dirty="0">
                <a:solidFill>
                  <a:srgbClr val="FFFFFF"/>
                </a:solidFill>
              </a:rPr>
              <a:t>¿Cómo se desmarca España del resto del mundo en tendencias? </a:t>
            </a:r>
          </a:p>
          <a:p>
            <a:pPr marL="285750" indent="-285750" algn="ctr">
              <a:buFontTx/>
              <a:buChar char="-"/>
            </a:pPr>
            <a:endParaRPr lang="es-ES" sz="2400" dirty="0">
              <a:solidFill>
                <a:srgbClr val="FFFFFF"/>
              </a:solidFill>
            </a:endParaRPr>
          </a:p>
          <a:p>
            <a:pPr algn="ctr"/>
            <a:r>
              <a:rPr lang="es-ES" sz="2400" dirty="0">
                <a:solidFill>
                  <a:srgbClr val="FFFFFF"/>
                </a:solidFill>
              </a:rPr>
              <a:t>¿Existe algún parámetro que nos permita relacionar (y anticipar) qué música es la más escuchada? </a:t>
            </a:r>
          </a:p>
          <a:p>
            <a:pPr marL="285750" indent="-285750" algn="ctr">
              <a:buFontTx/>
              <a:buChar char="-"/>
            </a:pPr>
            <a:endParaRPr lang="es-ES" sz="2400" dirty="0">
              <a:solidFill>
                <a:srgbClr val="FFFFFF"/>
              </a:solidFill>
            </a:endParaRPr>
          </a:p>
          <a:p>
            <a:pPr algn="ctr"/>
            <a:r>
              <a:rPr lang="es-ES" sz="2400" dirty="0">
                <a:solidFill>
                  <a:srgbClr val="FFFFFF"/>
                </a:solidFill>
              </a:rPr>
              <a:t>¿Concuerda dicha popularidad con los conciertos que dan los artistas?</a:t>
            </a:r>
            <a:endParaRPr lang="es-ES" sz="2400" dirty="0"/>
          </a:p>
        </p:txBody>
      </p:sp>
    </p:spTree>
    <p:extLst>
      <p:ext uri="{BB962C8B-B14F-4D97-AF65-F5344CB8AC3E}">
        <p14:creationId xmlns:p14="http://schemas.microsoft.com/office/powerpoint/2010/main" val="193121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Premisas</a:t>
            </a:r>
            <a:endParaRPr lang="es-ES" dirty="0">
              <a:solidFill>
                <a:srgbClr val="6DD267"/>
              </a:solidFill>
              <a:latin typeface="Gotham Black" pitchFamily="50" charset="0"/>
            </a:endParaRP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sp>
        <p:nvSpPr>
          <p:cNvPr id="3" name="CuadroTexto 2">
            <a:extLst>
              <a:ext uri="{FF2B5EF4-FFF2-40B4-BE49-F238E27FC236}">
                <a16:creationId xmlns:a16="http://schemas.microsoft.com/office/drawing/2014/main" id="{B0EBCD1D-D285-4FC6-B166-EAAE40C6577D}"/>
              </a:ext>
            </a:extLst>
          </p:cNvPr>
          <p:cNvSpPr txBox="1"/>
          <p:nvPr/>
        </p:nvSpPr>
        <p:spPr>
          <a:xfrm>
            <a:off x="1444469" y="510040"/>
            <a:ext cx="8625806" cy="1538883"/>
          </a:xfrm>
          <a:prstGeom prst="rect">
            <a:avLst/>
          </a:prstGeom>
          <a:noFill/>
        </p:spPr>
        <p:txBody>
          <a:bodyPr wrap="square" rtlCol="0">
            <a:spAutoFit/>
          </a:bodyPr>
          <a:lstStyle/>
          <a:p>
            <a:pPr algn="ctr"/>
            <a:r>
              <a:rPr lang="es-ES" sz="2400" dirty="0">
                <a:solidFill>
                  <a:srgbClr val="6DD267"/>
                </a:solidFill>
                <a:latin typeface="Gotham Black" pitchFamily="50" charset="0"/>
              </a:rPr>
              <a:t>Playlists</a:t>
            </a:r>
          </a:p>
          <a:p>
            <a:pPr algn="ctr"/>
            <a:r>
              <a:rPr lang="es-ES" sz="1400" dirty="0">
                <a:solidFill>
                  <a:srgbClr val="6DD267"/>
                </a:solidFill>
                <a:latin typeface="Gotham" panose="02000504050000020004" pitchFamily="2" charset="0"/>
              </a:rPr>
              <a:t>Con el fin del año 2022, la plataforma ha hecho públicas unas playlists con lo más oído durante el mismo. Partiremos de ellas como base del estudio. </a:t>
            </a:r>
          </a:p>
          <a:p>
            <a:pPr algn="ctr"/>
            <a:endParaRPr lang="es-ES" sz="1400" dirty="0">
              <a:solidFill>
                <a:srgbClr val="6DD267"/>
              </a:solidFill>
              <a:latin typeface="Gotham" panose="02000504050000020004" pitchFamily="2" charset="0"/>
            </a:endParaRPr>
          </a:p>
          <a:p>
            <a:pPr algn="ctr"/>
            <a:r>
              <a:rPr lang="es-ES" sz="1400" dirty="0">
                <a:solidFill>
                  <a:srgbClr val="6DD267"/>
                </a:solidFill>
                <a:latin typeface="Gotham" panose="02000504050000020004" pitchFamily="2" charset="0"/>
              </a:rPr>
              <a:t>Pese a ser una plataforma de pago, su modelo “</a:t>
            </a:r>
            <a:r>
              <a:rPr lang="es-ES" sz="1400" dirty="0" err="1">
                <a:solidFill>
                  <a:srgbClr val="6DD267"/>
                </a:solidFill>
                <a:latin typeface="Gotham" panose="02000504050000020004" pitchFamily="2" charset="0"/>
              </a:rPr>
              <a:t>freemium</a:t>
            </a:r>
            <a:r>
              <a:rPr lang="es-ES" sz="1400" dirty="0">
                <a:solidFill>
                  <a:srgbClr val="6DD267"/>
                </a:solidFill>
                <a:latin typeface="Gotham" panose="02000504050000020004" pitchFamily="2" charset="0"/>
              </a:rPr>
              <a:t>” la hace suficientemente accesible para considerarla una muestra representativa.</a:t>
            </a:r>
          </a:p>
        </p:txBody>
      </p:sp>
      <p:pic>
        <p:nvPicPr>
          <p:cNvPr id="4" name="Imagen 3">
            <a:extLst>
              <a:ext uri="{FF2B5EF4-FFF2-40B4-BE49-F238E27FC236}">
                <a16:creationId xmlns:a16="http://schemas.microsoft.com/office/drawing/2014/main" id="{70BE9975-27F7-476E-993B-7FDF2DC3D972}"/>
              </a:ext>
            </a:extLst>
          </p:cNvPr>
          <p:cNvPicPr>
            <a:picLocks noChangeAspect="1"/>
          </p:cNvPicPr>
          <p:nvPr/>
        </p:nvPicPr>
        <p:blipFill>
          <a:blip r:embed="rId3"/>
          <a:stretch>
            <a:fillRect/>
          </a:stretch>
        </p:blipFill>
        <p:spPr>
          <a:xfrm>
            <a:off x="1223160" y="2438823"/>
            <a:ext cx="4604789" cy="3760516"/>
          </a:xfrm>
          <a:prstGeom prst="rect">
            <a:avLst/>
          </a:prstGeom>
          <a:ln>
            <a:noFill/>
          </a:ln>
          <a:effectLst>
            <a:outerShdw blurRad="190500" algn="tl" rotWithShape="0">
              <a:srgbClr val="000000">
                <a:alpha val="70000"/>
              </a:srgbClr>
            </a:outerShdw>
          </a:effectLst>
        </p:spPr>
      </p:pic>
      <p:pic>
        <p:nvPicPr>
          <p:cNvPr id="6" name="Imagen 5">
            <a:extLst>
              <a:ext uri="{FF2B5EF4-FFF2-40B4-BE49-F238E27FC236}">
                <a16:creationId xmlns:a16="http://schemas.microsoft.com/office/drawing/2014/main" id="{6CF5ACF2-8CD5-4AEC-8B1C-1AEC8F33586C}"/>
              </a:ext>
            </a:extLst>
          </p:cNvPr>
          <p:cNvPicPr>
            <a:picLocks noChangeAspect="1"/>
          </p:cNvPicPr>
          <p:nvPr/>
        </p:nvPicPr>
        <p:blipFill>
          <a:blip r:embed="rId4"/>
          <a:stretch>
            <a:fillRect/>
          </a:stretch>
        </p:blipFill>
        <p:spPr>
          <a:xfrm>
            <a:off x="6096000" y="2438823"/>
            <a:ext cx="4604789" cy="37726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7340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Premisas</a:t>
            </a:r>
            <a:endParaRPr lang="es-ES" dirty="0">
              <a:solidFill>
                <a:srgbClr val="6DD267"/>
              </a:solidFill>
              <a:latin typeface="Gotham Black" pitchFamily="50" charset="0"/>
            </a:endParaRP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sp>
        <p:nvSpPr>
          <p:cNvPr id="3" name="CuadroTexto 2">
            <a:extLst>
              <a:ext uri="{FF2B5EF4-FFF2-40B4-BE49-F238E27FC236}">
                <a16:creationId xmlns:a16="http://schemas.microsoft.com/office/drawing/2014/main" id="{B0EBCD1D-D285-4FC6-B166-EAAE40C6577D}"/>
              </a:ext>
            </a:extLst>
          </p:cNvPr>
          <p:cNvSpPr txBox="1"/>
          <p:nvPr/>
        </p:nvSpPr>
        <p:spPr>
          <a:xfrm>
            <a:off x="1444469" y="510040"/>
            <a:ext cx="8625806" cy="892552"/>
          </a:xfrm>
          <a:prstGeom prst="rect">
            <a:avLst/>
          </a:prstGeom>
          <a:noFill/>
        </p:spPr>
        <p:txBody>
          <a:bodyPr wrap="square" rtlCol="0">
            <a:spAutoFit/>
          </a:bodyPr>
          <a:lstStyle/>
          <a:p>
            <a:pPr algn="ctr"/>
            <a:r>
              <a:rPr lang="es-ES" sz="2400" dirty="0">
                <a:solidFill>
                  <a:srgbClr val="6DD267"/>
                </a:solidFill>
                <a:latin typeface="Gotham Black" pitchFamily="50" charset="0"/>
              </a:rPr>
              <a:t>Conciertos</a:t>
            </a:r>
          </a:p>
          <a:p>
            <a:pPr algn="ctr"/>
            <a:r>
              <a:rPr lang="es-ES" sz="1400" dirty="0">
                <a:solidFill>
                  <a:srgbClr val="6DD267"/>
                </a:solidFill>
                <a:latin typeface="Gotham" panose="02000504050000020004" pitchFamily="2" charset="0"/>
              </a:rPr>
              <a:t>El año 2022 ha supuesto el fin de la pandemia y la vuelta a los grandes eventos. No vamos a ver los números de las grandes giras de antes, pero nos acercamos. </a:t>
            </a:r>
          </a:p>
        </p:txBody>
      </p:sp>
      <p:pic>
        <p:nvPicPr>
          <p:cNvPr id="7" name="Imagen 6">
            <a:extLst>
              <a:ext uri="{FF2B5EF4-FFF2-40B4-BE49-F238E27FC236}">
                <a16:creationId xmlns:a16="http://schemas.microsoft.com/office/drawing/2014/main" id="{66B44E50-230B-4321-B196-4E71BEDEC0A8}"/>
              </a:ext>
            </a:extLst>
          </p:cNvPr>
          <p:cNvPicPr>
            <a:picLocks noChangeAspect="1"/>
          </p:cNvPicPr>
          <p:nvPr/>
        </p:nvPicPr>
        <p:blipFill>
          <a:blip r:embed="rId3"/>
          <a:stretch>
            <a:fillRect/>
          </a:stretch>
        </p:blipFill>
        <p:spPr>
          <a:xfrm>
            <a:off x="1851983" y="1751938"/>
            <a:ext cx="3796714" cy="4596022"/>
          </a:xfrm>
          <a:prstGeom prst="rect">
            <a:avLst/>
          </a:prstGeom>
          <a:ln>
            <a:noFill/>
          </a:ln>
          <a:effectLst>
            <a:outerShdw blurRad="190500" algn="tl" rotWithShape="0">
              <a:srgbClr val="000000">
                <a:alpha val="70000"/>
              </a:srgbClr>
            </a:outerShdw>
          </a:effectLst>
        </p:spPr>
      </p:pic>
      <p:sp>
        <p:nvSpPr>
          <p:cNvPr id="8" name="CuadroTexto 7">
            <a:extLst>
              <a:ext uri="{FF2B5EF4-FFF2-40B4-BE49-F238E27FC236}">
                <a16:creationId xmlns:a16="http://schemas.microsoft.com/office/drawing/2014/main" id="{D733A5CE-93B2-4D6D-B423-D9D37B3FC565}"/>
              </a:ext>
            </a:extLst>
          </p:cNvPr>
          <p:cNvSpPr txBox="1"/>
          <p:nvPr/>
        </p:nvSpPr>
        <p:spPr>
          <a:xfrm>
            <a:off x="6543305" y="1852551"/>
            <a:ext cx="3051958" cy="3416320"/>
          </a:xfrm>
          <a:prstGeom prst="rect">
            <a:avLst/>
          </a:prstGeom>
          <a:noFill/>
        </p:spPr>
        <p:txBody>
          <a:bodyPr wrap="square" rtlCol="0">
            <a:spAutoFit/>
          </a:bodyPr>
          <a:lstStyle/>
          <a:p>
            <a:pPr algn="just"/>
            <a:r>
              <a:rPr lang="es-ES" dirty="0">
                <a:solidFill>
                  <a:srgbClr val="6DD267"/>
                </a:solidFill>
                <a:latin typeface="Gotham" panose="02000504050000020004" pitchFamily="2" charset="0"/>
              </a:rPr>
              <a:t>Nuestra base de datos será </a:t>
            </a:r>
            <a:r>
              <a:rPr lang="es-ES" dirty="0" err="1">
                <a:solidFill>
                  <a:srgbClr val="FFFFFF"/>
                </a:solidFill>
                <a:latin typeface="Gotham" panose="02000504050000020004" pitchFamily="2" charset="0"/>
              </a:rPr>
              <a:t>Songkick</a:t>
            </a:r>
            <a:r>
              <a:rPr lang="es-ES" dirty="0">
                <a:solidFill>
                  <a:srgbClr val="6DD267"/>
                </a:solidFill>
                <a:latin typeface="Gotham" panose="02000504050000020004" pitchFamily="2" charset="0"/>
              </a:rPr>
              <a:t>, donde se registran los conciertos de forma independiente al no ser un proveedor de tickets.</a:t>
            </a:r>
          </a:p>
          <a:p>
            <a:endParaRPr lang="es-ES" dirty="0">
              <a:solidFill>
                <a:srgbClr val="6DD267"/>
              </a:solidFill>
              <a:latin typeface="Gotham" panose="02000504050000020004" pitchFamily="2" charset="0"/>
            </a:endParaRPr>
          </a:p>
          <a:p>
            <a:r>
              <a:rPr lang="es-ES" dirty="0">
                <a:solidFill>
                  <a:srgbClr val="6DD267"/>
                </a:solidFill>
                <a:latin typeface="Gotham" panose="02000504050000020004" pitchFamily="2" charset="0"/>
              </a:rPr>
              <a:t>Además nos da acceso a la “</a:t>
            </a:r>
            <a:r>
              <a:rPr lang="es-ES" dirty="0" err="1">
                <a:solidFill>
                  <a:srgbClr val="FFFFFF"/>
                </a:solidFill>
                <a:latin typeface="Gotham" panose="02000504050000020004" pitchFamily="2" charset="0"/>
              </a:rPr>
              <a:t>Gigography</a:t>
            </a:r>
            <a:r>
              <a:rPr lang="es-ES" dirty="0">
                <a:solidFill>
                  <a:srgbClr val="6DD267"/>
                </a:solidFill>
                <a:latin typeface="Gotham" panose="02000504050000020004" pitchFamily="2" charset="0"/>
              </a:rPr>
              <a:t>” de cada artista, un histórico de sus actuaciones.</a:t>
            </a:r>
          </a:p>
          <a:p>
            <a:endParaRPr lang="es-ES" dirty="0"/>
          </a:p>
        </p:txBody>
      </p:sp>
    </p:spTree>
    <p:extLst>
      <p:ext uri="{BB962C8B-B14F-4D97-AF65-F5344CB8AC3E}">
        <p14:creationId xmlns:p14="http://schemas.microsoft.com/office/powerpoint/2010/main" val="357898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Obtención de datos</a:t>
            </a:r>
            <a:endParaRPr lang="es-ES" dirty="0">
              <a:solidFill>
                <a:srgbClr val="6DD267"/>
              </a:solidFill>
              <a:latin typeface="Gotham Black" pitchFamily="50" charset="0"/>
            </a:endParaRP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sp>
        <p:nvSpPr>
          <p:cNvPr id="3" name="CuadroTexto 2">
            <a:extLst>
              <a:ext uri="{FF2B5EF4-FFF2-40B4-BE49-F238E27FC236}">
                <a16:creationId xmlns:a16="http://schemas.microsoft.com/office/drawing/2014/main" id="{B0EBCD1D-D285-4FC6-B166-EAAE40C6577D}"/>
              </a:ext>
            </a:extLst>
          </p:cNvPr>
          <p:cNvSpPr txBox="1"/>
          <p:nvPr/>
        </p:nvSpPr>
        <p:spPr>
          <a:xfrm>
            <a:off x="108054" y="2086094"/>
            <a:ext cx="5597803" cy="461665"/>
          </a:xfrm>
          <a:prstGeom prst="rect">
            <a:avLst/>
          </a:prstGeom>
          <a:noFill/>
        </p:spPr>
        <p:txBody>
          <a:bodyPr wrap="square" rtlCol="0">
            <a:spAutoFit/>
          </a:bodyPr>
          <a:lstStyle/>
          <a:p>
            <a:pPr algn="ctr"/>
            <a:r>
              <a:rPr lang="es-ES" sz="2400" dirty="0">
                <a:solidFill>
                  <a:srgbClr val="FFFFFF"/>
                </a:solidFill>
              </a:rPr>
              <a:t>Spotify</a:t>
            </a:r>
            <a:endParaRPr lang="es-ES" sz="2400" dirty="0"/>
          </a:p>
        </p:txBody>
      </p:sp>
      <p:sp>
        <p:nvSpPr>
          <p:cNvPr id="6" name="CuadroTexto 5">
            <a:extLst>
              <a:ext uri="{FF2B5EF4-FFF2-40B4-BE49-F238E27FC236}">
                <a16:creationId xmlns:a16="http://schemas.microsoft.com/office/drawing/2014/main" id="{0582D412-37CE-4BC9-ABD4-6183E79E87A3}"/>
              </a:ext>
            </a:extLst>
          </p:cNvPr>
          <p:cNvSpPr txBox="1"/>
          <p:nvPr/>
        </p:nvSpPr>
        <p:spPr>
          <a:xfrm>
            <a:off x="6456260" y="2086094"/>
            <a:ext cx="5597801" cy="461665"/>
          </a:xfrm>
          <a:prstGeom prst="rect">
            <a:avLst/>
          </a:prstGeom>
          <a:noFill/>
        </p:spPr>
        <p:txBody>
          <a:bodyPr wrap="square" rtlCol="0">
            <a:spAutoFit/>
          </a:bodyPr>
          <a:lstStyle/>
          <a:p>
            <a:pPr algn="ctr"/>
            <a:r>
              <a:rPr lang="es-ES" sz="2400" dirty="0" err="1">
                <a:solidFill>
                  <a:srgbClr val="FFFFFF"/>
                </a:solidFill>
              </a:rPr>
              <a:t>Songkick</a:t>
            </a:r>
            <a:endParaRPr lang="es-ES" sz="2400" dirty="0"/>
          </a:p>
        </p:txBody>
      </p:sp>
      <p:sp>
        <p:nvSpPr>
          <p:cNvPr id="7" name="CuadroTexto 6">
            <a:extLst>
              <a:ext uri="{FF2B5EF4-FFF2-40B4-BE49-F238E27FC236}">
                <a16:creationId xmlns:a16="http://schemas.microsoft.com/office/drawing/2014/main" id="{3CDEA193-2467-432E-AD6D-58428B588080}"/>
              </a:ext>
            </a:extLst>
          </p:cNvPr>
          <p:cNvSpPr txBox="1"/>
          <p:nvPr/>
        </p:nvSpPr>
        <p:spPr>
          <a:xfrm>
            <a:off x="803773" y="2903520"/>
            <a:ext cx="4206364" cy="1477328"/>
          </a:xfrm>
          <a:prstGeom prst="rect">
            <a:avLst/>
          </a:prstGeom>
          <a:noFill/>
        </p:spPr>
        <p:txBody>
          <a:bodyPr wrap="square" rtlCol="0">
            <a:spAutoFit/>
          </a:bodyPr>
          <a:lstStyle/>
          <a:p>
            <a:pPr algn="just"/>
            <a:r>
              <a:rPr lang="es-ES" dirty="0">
                <a:solidFill>
                  <a:srgbClr val="6DD267"/>
                </a:solidFill>
                <a:latin typeface="Gotham" panose="02000504050000020004" pitchFamily="2" charset="0"/>
              </a:rPr>
              <a:t>El programa de API de Spotify nos da acceso inmediato a mucha información que iremos viendo en el análisis.</a:t>
            </a:r>
          </a:p>
          <a:p>
            <a:endParaRPr lang="es-ES" dirty="0"/>
          </a:p>
        </p:txBody>
      </p:sp>
      <p:sp>
        <p:nvSpPr>
          <p:cNvPr id="8" name="CuadroTexto 7">
            <a:extLst>
              <a:ext uri="{FF2B5EF4-FFF2-40B4-BE49-F238E27FC236}">
                <a16:creationId xmlns:a16="http://schemas.microsoft.com/office/drawing/2014/main" id="{98CC41D7-486B-4899-8009-7541D596B3D5}"/>
              </a:ext>
            </a:extLst>
          </p:cNvPr>
          <p:cNvSpPr txBox="1"/>
          <p:nvPr/>
        </p:nvSpPr>
        <p:spPr>
          <a:xfrm>
            <a:off x="6863938" y="2903520"/>
            <a:ext cx="4494404" cy="1200329"/>
          </a:xfrm>
          <a:prstGeom prst="rect">
            <a:avLst/>
          </a:prstGeom>
          <a:noFill/>
        </p:spPr>
        <p:txBody>
          <a:bodyPr wrap="square" rtlCol="0">
            <a:spAutoFit/>
          </a:bodyPr>
          <a:lstStyle/>
          <a:p>
            <a:pPr algn="just"/>
            <a:r>
              <a:rPr lang="es-ES" dirty="0">
                <a:solidFill>
                  <a:srgbClr val="6DD267"/>
                </a:solidFill>
                <a:latin typeface="Gotham" panose="02000504050000020004" pitchFamily="2" charset="0"/>
              </a:rPr>
              <a:t>Usamos </a:t>
            </a:r>
            <a:r>
              <a:rPr lang="es-ES" dirty="0" err="1">
                <a:solidFill>
                  <a:srgbClr val="6DD267"/>
                </a:solidFill>
                <a:latin typeface="Gotham" panose="02000504050000020004" pitchFamily="2" charset="0"/>
              </a:rPr>
              <a:t>scrapping</a:t>
            </a:r>
            <a:r>
              <a:rPr lang="es-ES" dirty="0">
                <a:solidFill>
                  <a:srgbClr val="6DD267"/>
                </a:solidFill>
                <a:latin typeface="Gotham" panose="02000504050000020004" pitchFamily="2" charset="0"/>
              </a:rPr>
              <a:t> para traernos la </a:t>
            </a:r>
            <a:r>
              <a:rPr lang="es-ES" dirty="0" err="1">
                <a:solidFill>
                  <a:srgbClr val="6DD267"/>
                </a:solidFill>
                <a:latin typeface="Gotham" panose="02000504050000020004" pitchFamily="2" charset="0"/>
              </a:rPr>
              <a:t>info</a:t>
            </a:r>
            <a:r>
              <a:rPr lang="es-ES" dirty="0">
                <a:solidFill>
                  <a:srgbClr val="6DD267"/>
                </a:solidFill>
                <a:latin typeface="Gotham" panose="02000504050000020004" pitchFamily="2" charset="0"/>
              </a:rPr>
              <a:t> de la web por las malas ya que no ofrecen clave de API.</a:t>
            </a:r>
          </a:p>
          <a:p>
            <a:endParaRPr lang="es-ES" dirty="0"/>
          </a:p>
        </p:txBody>
      </p:sp>
    </p:spTree>
    <p:extLst>
      <p:ext uri="{BB962C8B-B14F-4D97-AF65-F5344CB8AC3E}">
        <p14:creationId xmlns:p14="http://schemas.microsoft.com/office/powerpoint/2010/main" val="162125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Artistas</a:t>
            </a:r>
            <a:endParaRPr lang="es-ES" dirty="0">
              <a:solidFill>
                <a:srgbClr val="6DD267"/>
              </a:solidFill>
              <a:latin typeface="Gotham Black" pitchFamily="50" charset="0"/>
            </a:endParaRP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pic>
        <p:nvPicPr>
          <p:cNvPr id="7" name="Imagen 6">
            <a:extLst>
              <a:ext uri="{FF2B5EF4-FFF2-40B4-BE49-F238E27FC236}">
                <a16:creationId xmlns:a16="http://schemas.microsoft.com/office/drawing/2014/main" id="{2FC96746-5667-4FA6-9928-22A744A4E455}"/>
              </a:ext>
            </a:extLst>
          </p:cNvPr>
          <p:cNvPicPr>
            <a:picLocks noChangeAspect="1"/>
          </p:cNvPicPr>
          <p:nvPr/>
        </p:nvPicPr>
        <p:blipFill>
          <a:blip r:embed="rId3"/>
          <a:stretch>
            <a:fillRect/>
          </a:stretch>
        </p:blipFill>
        <p:spPr>
          <a:xfrm>
            <a:off x="1614851" y="749309"/>
            <a:ext cx="8962299" cy="5359383"/>
          </a:xfrm>
          <a:prstGeom prst="rect">
            <a:avLst/>
          </a:prstGeom>
        </p:spPr>
      </p:pic>
    </p:spTree>
    <p:extLst>
      <p:ext uri="{BB962C8B-B14F-4D97-AF65-F5344CB8AC3E}">
        <p14:creationId xmlns:p14="http://schemas.microsoft.com/office/powerpoint/2010/main" val="397364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Géneros</a:t>
            </a:r>
            <a:endParaRPr lang="es-ES" dirty="0">
              <a:solidFill>
                <a:srgbClr val="6DD267"/>
              </a:solidFill>
              <a:latin typeface="Gotham Black" pitchFamily="50" charset="0"/>
            </a:endParaRP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pic>
        <p:nvPicPr>
          <p:cNvPr id="6" name="Imagen 5">
            <a:extLst>
              <a:ext uri="{FF2B5EF4-FFF2-40B4-BE49-F238E27FC236}">
                <a16:creationId xmlns:a16="http://schemas.microsoft.com/office/drawing/2014/main" id="{EBFC80E8-2B0D-4EC0-AE0B-B3B190357603}"/>
              </a:ext>
            </a:extLst>
          </p:cNvPr>
          <p:cNvPicPr>
            <a:picLocks noChangeAspect="1"/>
          </p:cNvPicPr>
          <p:nvPr/>
        </p:nvPicPr>
        <p:blipFill>
          <a:blip r:embed="rId3"/>
          <a:stretch>
            <a:fillRect/>
          </a:stretch>
        </p:blipFill>
        <p:spPr>
          <a:xfrm>
            <a:off x="1703916" y="802569"/>
            <a:ext cx="8784169" cy="5252863"/>
          </a:xfrm>
          <a:prstGeom prst="rect">
            <a:avLst/>
          </a:prstGeom>
        </p:spPr>
      </p:pic>
    </p:spTree>
    <p:extLst>
      <p:ext uri="{BB962C8B-B14F-4D97-AF65-F5344CB8AC3E}">
        <p14:creationId xmlns:p14="http://schemas.microsoft.com/office/powerpoint/2010/main" val="233605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Relaciones</a:t>
            </a:r>
            <a:endParaRPr lang="es-ES" dirty="0">
              <a:solidFill>
                <a:srgbClr val="6DD267"/>
              </a:solidFill>
              <a:latin typeface="Gotham Black" pitchFamily="50" charset="0"/>
            </a:endParaRP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sp>
        <p:nvSpPr>
          <p:cNvPr id="7" name="CuadroTexto 6">
            <a:extLst>
              <a:ext uri="{FF2B5EF4-FFF2-40B4-BE49-F238E27FC236}">
                <a16:creationId xmlns:a16="http://schemas.microsoft.com/office/drawing/2014/main" id="{7EEA1F35-E50D-481A-82FA-9B6ABE8CA3D3}"/>
              </a:ext>
            </a:extLst>
          </p:cNvPr>
          <p:cNvSpPr txBox="1"/>
          <p:nvPr/>
        </p:nvSpPr>
        <p:spPr>
          <a:xfrm>
            <a:off x="454819" y="581805"/>
            <a:ext cx="6076610" cy="1200329"/>
          </a:xfrm>
          <a:prstGeom prst="rect">
            <a:avLst/>
          </a:prstGeom>
          <a:noFill/>
        </p:spPr>
        <p:txBody>
          <a:bodyPr wrap="square" rtlCol="0">
            <a:spAutoFit/>
          </a:bodyPr>
          <a:lstStyle/>
          <a:p>
            <a:pPr algn="just"/>
            <a:r>
              <a:rPr lang="es-ES" dirty="0">
                <a:solidFill>
                  <a:srgbClr val="6DD267"/>
                </a:solidFill>
                <a:latin typeface="Gotham" panose="02000504050000020004" pitchFamily="2" charset="0"/>
              </a:rPr>
              <a:t>Vamos a correlacionar los distintos parámetros con la popularidad de la canción. Veamos en qué consisten:</a:t>
            </a:r>
          </a:p>
          <a:p>
            <a:endParaRPr lang="es-ES" dirty="0"/>
          </a:p>
        </p:txBody>
      </p:sp>
      <p:sp>
        <p:nvSpPr>
          <p:cNvPr id="3" name="CuadroTexto 2">
            <a:extLst>
              <a:ext uri="{FF2B5EF4-FFF2-40B4-BE49-F238E27FC236}">
                <a16:creationId xmlns:a16="http://schemas.microsoft.com/office/drawing/2014/main" id="{3AEB0BAA-A222-4283-88B8-DCD89E6D76EA}"/>
              </a:ext>
            </a:extLst>
          </p:cNvPr>
          <p:cNvSpPr txBox="1"/>
          <p:nvPr/>
        </p:nvSpPr>
        <p:spPr>
          <a:xfrm>
            <a:off x="498764" y="1782134"/>
            <a:ext cx="11194472" cy="3785652"/>
          </a:xfrm>
          <a:prstGeom prst="rect">
            <a:avLst/>
          </a:prstGeom>
          <a:noFill/>
        </p:spPr>
        <p:txBody>
          <a:bodyPr wrap="square" rtlCol="0">
            <a:spAutoFit/>
          </a:bodyPr>
          <a:lstStyle/>
          <a:p>
            <a:r>
              <a:rPr lang="es-ES" sz="1600" dirty="0" err="1">
                <a:solidFill>
                  <a:srgbClr val="6DD267"/>
                </a:solidFill>
              </a:rPr>
              <a:t>Track_Popularity</a:t>
            </a:r>
            <a:r>
              <a:rPr lang="es-ES" sz="1600" dirty="0">
                <a:solidFill>
                  <a:srgbClr val="6DD267"/>
                </a:solidFill>
              </a:rPr>
              <a:t> -&gt; </a:t>
            </a:r>
            <a:r>
              <a:rPr lang="es-ES" sz="1600" dirty="0">
                <a:solidFill>
                  <a:schemeClr val="bg1"/>
                </a:solidFill>
              </a:rPr>
              <a:t>La popularidad de una canción es un valor entre 0 y 100, siendo 100 la más popular. Se calcula mediante un algoritmo y se basa, en su mayor parte, en el número total de reproducciones que ha tenido la canción y lo recientes que son esas reproducciones.</a:t>
            </a:r>
          </a:p>
          <a:p>
            <a:endParaRPr lang="es-ES" sz="1600" dirty="0">
              <a:solidFill>
                <a:schemeClr val="bg1"/>
              </a:solidFill>
            </a:endParaRPr>
          </a:p>
          <a:p>
            <a:r>
              <a:rPr lang="es-ES" sz="1600" dirty="0" err="1">
                <a:solidFill>
                  <a:srgbClr val="6DD267"/>
                </a:solidFill>
              </a:rPr>
              <a:t>Tempo_BPM</a:t>
            </a:r>
            <a:r>
              <a:rPr lang="es-ES" sz="1600" dirty="0">
                <a:solidFill>
                  <a:srgbClr val="6DD267"/>
                </a:solidFill>
              </a:rPr>
              <a:t> -&gt; </a:t>
            </a:r>
            <a:r>
              <a:rPr lang="es-ES" sz="1600" dirty="0">
                <a:solidFill>
                  <a:schemeClr val="bg1"/>
                </a:solidFill>
              </a:rPr>
              <a:t>El tempo global estimado de una pista en pulsaciones por minuto (BPM). En terminología musical, el tempo es la velocidad o el ritmo de una pieza determinada y se deriva directamente de la duración media de los tiempos.</a:t>
            </a:r>
          </a:p>
          <a:p>
            <a:endParaRPr lang="es-ES" sz="1600" dirty="0">
              <a:solidFill>
                <a:srgbClr val="6DD267"/>
              </a:solidFill>
            </a:endParaRPr>
          </a:p>
          <a:p>
            <a:r>
              <a:rPr lang="es-ES" sz="1600" dirty="0" err="1">
                <a:solidFill>
                  <a:srgbClr val="6DD267"/>
                </a:solidFill>
              </a:rPr>
              <a:t>Danceability</a:t>
            </a:r>
            <a:r>
              <a:rPr lang="es-ES" sz="1600" dirty="0">
                <a:solidFill>
                  <a:srgbClr val="6DD267"/>
                </a:solidFill>
              </a:rPr>
              <a:t> -&gt; </a:t>
            </a:r>
            <a:r>
              <a:rPr lang="es-ES" sz="1600" dirty="0">
                <a:solidFill>
                  <a:srgbClr val="FFFFFF"/>
                </a:solidFill>
              </a:rPr>
              <a:t>La </a:t>
            </a:r>
            <a:r>
              <a:rPr lang="es-ES" sz="1600" dirty="0" err="1">
                <a:solidFill>
                  <a:srgbClr val="FFFFFF"/>
                </a:solidFill>
              </a:rPr>
              <a:t>bailabilidad</a:t>
            </a:r>
            <a:r>
              <a:rPr lang="es-ES" sz="1600" dirty="0">
                <a:solidFill>
                  <a:srgbClr val="FFFFFF"/>
                </a:solidFill>
              </a:rPr>
              <a:t> describe lo adecuada que es una pista para bailar basándose en una combinación de elementos musicales como el tempo, la estabilidad del ritmo, la fuerza del compás y la regularidad general. Un valor de 0,0 es el menos bailable y 1,0 el más bailable.</a:t>
            </a:r>
          </a:p>
          <a:p>
            <a:endParaRPr lang="es-ES" sz="1600" dirty="0">
              <a:solidFill>
                <a:srgbClr val="6DD267"/>
              </a:solidFill>
            </a:endParaRPr>
          </a:p>
          <a:p>
            <a:r>
              <a:rPr lang="es-ES" sz="1600" dirty="0">
                <a:solidFill>
                  <a:srgbClr val="6DD267"/>
                </a:solidFill>
              </a:rPr>
              <a:t>Energy -&gt; </a:t>
            </a:r>
            <a:r>
              <a:rPr lang="es-ES" sz="1600" dirty="0">
                <a:solidFill>
                  <a:srgbClr val="FFFFFF"/>
                </a:solidFill>
              </a:rPr>
              <a:t>La energía es una medida de 0,0 a 1,0 y representa una medida perceptiva de intensidad y actividad. Normalmente, las pistas energéticas son rápidas, ruidosas y ruidosas. Por ejemplo, el </a:t>
            </a:r>
            <a:r>
              <a:rPr lang="es-ES" sz="1600" dirty="0" err="1">
                <a:solidFill>
                  <a:srgbClr val="FFFFFF"/>
                </a:solidFill>
              </a:rPr>
              <a:t>death</a:t>
            </a:r>
            <a:r>
              <a:rPr lang="es-ES" sz="1600" dirty="0">
                <a:solidFill>
                  <a:srgbClr val="FFFFFF"/>
                </a:solidFill>
              </a:rPr>
              <a:t> metal tiene una energía alta, mientras que un preludio de Bach tiene una puntuación baja en la escala. Las características perceptivas que contribuyen a este atributo incluyen el rango dinámico, el volumen percibido, el timbre, la velocidad de inicio y la entropía general.</a:t>
            </a:r>
          </a:p>
        </p:txBody>
      </p:sp>
    </p:spTree>
    <p:extLst>
      <p:ext uri="{BB962C8B-B14F-4D97-AF65-F5344CB8AC3E}">
        <p14:creationId xmlns:p14="http://schemas.microsoft.com/office/powerpoint/2010/main" val="355862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6262"/>
            </a:gs>
            <a:gs pos="50000">
              <a:srgbClr val="535353"/>
            </a:gs>
            <a:gs pos="90000">
              <a:srgbClr val="121212"/>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28195D-E42E-41F1-9E63-4CCB3132DA1F}"/>
              </a:ext>
            </a:extLst>
          </p:cNvPr>
          <p:cNvSpPr txBox="1"/>
          <p:nvPr/>
        </p:nvSpPr>
        <p:spPr>
          <a:xfrm>
            <a:off x="7932717" y="120140"/>
            <a:ext cx="4121344" cy="461665"/>
          </a:xfrm>
          <a:prstGeom prst="rect">
            <a:avLst/>
          </a:prstGeom>
          <a:noFill/>
        </p:spPr>
        <p:txBody>
          <a:bodyPr wrap="square" rtlCol="0">
            <a:spAutoFit/>
          </a:bodyPr>
          <a:lstStyle/>
          <a:p>
            <a:pPr algn="r"/>
            <a:r>
              <a:rPr lang="es-ES" sz="2400" dirty="0">
                <a:solidFill>
                  <a:srgbClr val="6DD267"/>
                </a:solidFill>
                <a:latin typeface="Gotham Black" pitchFamily="50" charset="0"/>
              </a:rPr>
              <a:t>Análisis - Relaciones</a:t>
            </a:r>
            <a:endParaRPr lang="es-ES" dirty="0">
              <a:solidFill>
                <a:srgbClr val="6DD267"/>
              </a:solidFill>
              <a:latin typeface="Gotham Black" pitchFamily="50" charset="0"/>
            </a:endParaRPr>
          </a:p>
        </p:txBody>
      </p:sp>
      <p:pic>
        <p:nvPicPr>
          <p:cNvPr id="1026" name="Picture 2" descr="Events organizados por The Bridge | Digital Talent Accelerator | Eventbrite">
            <a:extLst>
              <a:ext uri="{FF2B5EF4-FFF2-40B4-BE49-F238E27FC236}">
                <a16:creationId xmlns:a16="http://schemas.microsoft.com/office/drawing/2014/main" id="{07BC9FC6-3B91-414F-ADBE-C628D2D0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54" y="6093032"/>
            <a:ext cx="693531" cy="6935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531E77-2330-4A6E-86C7-AAA83663AD4B}"/>
              </a:ext>
            </a:extLst>
          </p:cNvPr>
          <p:cNvSpPr txBox="1"/>
          <p:nvPr/>
        </p:nvSpPr>
        <p:spPr>
          <a:xfrm>
            <a:off x="8673301" y="6476250"/>
            <a:ext cx="3410645" cy="261610"/>
          </a:xfrm>
          <a:prstGeom prst="rect">
            <a:avLst/>
          </a:prstGeom>
          <a:noFill/>
        </p:spPr>
        <p:txBody>
          <a:bodyPr wrap="square" rtlCol="0">
            <a:spAutoFit/>
          </a:bodyPr>
          <a:lstStyle/>
          <a:p>
            <a:pPr algn="r"/>
            <a:r>
              <a:rPr lang="es-ES" sz="1100" dirty="0">
                <a:solidFill>
                  <a:srgbClr val="6DD267"/>
                </a:solidFill>
                <a:latin typeface="Gotham" panose="02000504050000020004" pitchFamily="2" charset="0"/>
              </a:rPr>
              <a:t>EDA – Juan Antonio de la Cuadra</a:t>
            </a:r>
          </a:p>
        </p:txBody>
      </p:sp>
      <p:sp>
        <p:nvSpPr>
          <p:cNvPr id="7" name="CuadroTexto 6">
            <a:extLst>
              <a:ext uri="{FF2B5EF4-FFF2-40B4-BE49-F238E27FC236}">
                <a16:creationId xmlns:a16="http://schemas.microsoft.com/office/drawing/2014/main" id="{7EEA1F35-E50D-481A-82FA-9B6ABE8CA3D3}"/>
              </a:ext>
            </a:extLst>
          </p:cNvPr>
          <p:cNvSpPr txBox="1"/>
          <p:nvPr/>
        </p:nvSpPr>
        <p:spPr>
          <a:xfrm>
            <a:off x="454819" y="581805"/>
            <a:ext cx="6076610" cy="1200329"/>
          </a:xfrm>
          <a:prstGeom prst="rect">
            <a:avLst/>
          </a:prstGeom>
          <a:noFill/>
        </p:spPr>
        <p:txBody>
          <a:bodyPr wrap="square" rtlCol="0">
            <a:spAutoFit/>
          </a:bodyPr>
          <a:lstStyle/>
          <a:p>
            <a:pPr algn="just"/>
            <a:r>
              <a:rPr lang="es-ES" dirty="0">
                <a:solidFill>
                  <a:srgbClr val="6DD267"/>
                </a:solidFill>
                <a:latin typeface="Gotham" panose="02000504050000020004" pitchFamily="2" charset="0"/>
              </a:rPr>
              <a:t>Vamos a correlacionar los distintos parámetros con la popularidad de la canción. Veamos en qué consisten:</a:t>
            </a:r>
          </a:p>
          <a:p>
            <a:endParaRPr lang="es-ES" dirty="0"/>
          </a:p>
        </p:txBody>
      </p:sp>
      <p:sp>
        <p:nvSpPr>
          <p:cNvPr id="3" name="CuadroTexto 2">
            <a:extLst>
              <a:ext uri="{FF2B5EF4-FFF2-40B4-BE49-F238E27FC236}">
                <a16:creationId xmlns:a16="http://schemas.microsoft.com/office/drawing/2014/main" id="{3AEB0BAA-A222-4283-88B8-DCD89E6D76EA}"/>
              </a:ext>
            </a:extLst>
          </p:cNvPr>
          <p:cNvSpPr txBox="1"/>
          <p:nvPr/>
        </p:nvSpPr>
        <p:spPr>
          <a:xfrm>
            <a:off x="498764" y="1782134"/>
            <a:ext cx="11194472" cy="4031873"/>
          </a:xfrm>
          <a:prstGeom prst="rect">
            <a:avLst/>
          </a:prstGeom>
          <a:noFill/>
        </p:spPr>
        <p:txBody>
          <a:bodyPr wrap="square" rtlCol="0">
            <a:spAutoFit/>
          </a:bodyPr>
          <a:lstStyle/>
          <a:p>
            <a:r>
              <a:rPr lang="es-ES" sz="1600" dirty="0" err="1">
                <a:solidFill>
                  <a:srgbClr val="6DD267"/>
                </a:solidFill>
              </a:rPr>
              <a:t>Speechiness</a:t>
            </a:r>
            <a:r>
              <a:rPr lang="es-ES" sz="1600" dirty="0">
                <a:solidFill>
                  <a:srgbClr val="6DD267"/>
                </a:solidFill>
              </a:rPr>
              <a:t> -&gt; </a:t>
            </a:r>
            <a:r>
              <a:rPr lang="es-ES" sz="1600" dirty="0">
                <a:solidFill>
                  <a:srgbClr val="FFFFFF"/>
                </a:solidFill>
              </a:rPr>
              <a:t>La locuacidad detecta la presencia de palabras habladas en una pista. Cuanto más exclusivamente hablada sea la grabación más se acercará a 1,0 el valor del atributo. Los valores superiores a 0,66 describen pistas que probablemente estén compuestas en su totalidad por palabras habladas. Los valores entre 0,33 y 0,66 describen pistas que pueden contener tanto música como voz, ya sea en secciones o en capas, incluyendo casos como la música rap. Los valores inferiores a 0,33 representan probablemente música y otras pistas no habladas.</a:t>
            </a:r>
          </a:p>
          <a:p>
            <a:endParaRPr lang="es-ES" sz="1600" dirty="0">
              <a:solidFill>
                <a:srgbClr val="6DD267"/>
              </a:solidFill>
            </a:endParaRPr>
          </a:p>
          <a:p>
            <a:r>
              <a:rPr lang="es-ES" sz="1600" dirty="0" err="1">
                <a:solidFill>
                  <a:srgbClr val="6DD267"/>
                </a:solidFill>
              </a:rPr>
              <a:t>Instrumentalness</a:t>
            </a:r>
            <a:r>
              <a:rPr lang="es-ES" sz="1600" dirty="0">
                <a:solidFill>
                  <a:srgbClr val="6DD267"/>
                </a:solidFill>
              </a:rPr>
              <a:t> -&gt; </a:t>
            </a:r>
            <a:r>
              <a:rPr lang="es-ES" sz="1600" dirty="0">
                <a:solidFill>
                  <a:srgbClr val="FFFFFF"/>
                </a:solidFill>
              </a:rPr>
              <a:t>Predice si una pista no contiene voces. Cuanto más se acerque el valor de instrumental a 1,0, mayor será la probabilidad de que la pista no contenga voces. </a:t>
            </a:r>
          </a:p>
          <a:p>
            <a:endParaRPr lang="es-ES" sz="1600" dirty="0">
              <a:solidFill>
                <a:srgbClr val="6DD267"/>
              </a:solidFill>
            </a:endParaRPr>
          </a:p>
          <a:p>
            <a:r>
              <a:rPr lang="es-ES" sz="1600" dirty="0" err="1">
                <a:solidFill>
                  <a:srgbClr val="6DD267"/>
                </a:solidFill>
              </a:rPr>
              <a:t>Acousticness</a:t>
            </a:r>
            <a:r>
              <a:rPr lang="es-ES" sz="1600" dirty="0">
                <a:solidFill>
                  <a:srgbClr val="6DD267"/>
                </a:solidFill>
              </a:rPr>
              <a:t> -&gt; </a:t>
            </a:r>
            <a:r>
              <a:rPr lang="es-ES" sz="1600" dirty="0">
                <a:solidFill>
                  <a:srgbClr val="FFFFFF"/>
                </a:solidFill>
              </a:rPr>
              <a:t>Una medida de confianza de 0,0 a 1,0 sobre si la pista es acústica. </a:t>
            </a:r>
          </a:p>
          <a:p>
            <a:endParaRPr lang="es-ES" sz="1600" dirty="0">
              <a:solidFill>
                <a:srgbClr val="6DD267"/>
              </a:solidFill>
            </a:endParaRPr>
          </a:p>
          <a:p>
            <a:r>
              <a:rPr lang="es-ES" sz="1600" dirty="0" err="1">
                <a:solidFill>
                  <a:srgbClr val="6DD267"/>
                </a:solidFill>
              </a:rPr>
              <a:t>Liveness</a:t>
            </a:r>
            <a:r>
              <a:rPr lang="es-ES" sz="1600" dirty="0">
                <a:solidFill>
                  <a:srgbClr val="6DD267"/>
                </a:solidFill>
              </a:rPr>
              <a:t> -&gt;</a:t>
            </a:r>
            <a:r>
              <a:rPr lang="es-ES" sz="1600" dirty="0">
                <a:solidFill>
                  <a:srgbClr val="FFFFFF"/>
                </a:solidFill>
              </a:rPr>
              <a:t> Detecta la presencia de público en la grabación. Un valor superior a 0,8 da una gran probabilidad de que la pista sea en directo.</a:t>
            </a:r>
          </a:p>
          <a:p>
            <a:endParaRPr lang="es-ES" sz="1600" dirty="0">
              <a:solidFill>
                <a:srgbClr val="6DD267"/>
              </a:solidFill>
            </a:endParaRPr>
          </a:p>
          <a:p>
            <a:r>
              <a:rPr lang="es-ES" sz="1600" dirty="0" err="1">
                <a:solidFill>
                  <a:srgbClr val="6DD267"/>
                </a:solidFill>
              </a:rPr>
              <a:t>Valence</a:t>
            </a:r>
            <a:r>
              <a:rPr lang="es-ES" sz="1600" dirty="0">
                <a:solidFill>
                  <a:srgbClr val="6DD267"/>
                </a:solidFill>
              </a:rPr>
              <a:t> -&gt; </a:t>
            </a:r>
            <a:r>
              <a:rPr lang="es-ES" sz="1600" dirty="0">
                <a:solidFill>
                  <a:srgbClr val="FFFFFF"/>
                </a:solidFill>
              </a:rPr>
              <a:t>Medida de 0,0 a 1,0 que describe la positividad musical que transmite una pista. Las pistas con valencia alta suenan más positivas (por ejemplo alegres), mientras que las pistas con valencia baja suenan más negativas (por ejemplo tristes).</a:t>
            </a:r>
          </a:p>
        </p:txBody>
      </p:sp>
    </p:spTree>
    <p:extLst>
      <p:ext uri="{BB962C8B-B14F-4D97-AF65-F5344CB8AC3E}">
        <p14:creationId xmlns:p14="http://schemas.microsoft.com/office/powerpoint/2010/main" val="38469563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1288</Words>
  <Application>Microsoft Office PowerPoint</Application>
  <PresentationFormat>Panorámica</PresentationFormat>
  <Paragraphs>118</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Gotham</vt:lpstr>
      <vt:lpstr>Gotham Black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Antonio de la Cuadra Sánchez</dc:creator>
  <cp:lastModifiedBy>Juan Antonio de la Cuadra Sánchez</cp:lastModifiedBy>
  <cp:revision>10</cp:revision>
  <dcterms:created xsi:type="dcterms:W3CDTF">2023-01-08T20:57:24Z</dcterms:created>
  <dcterms:modified xsi:type="dcterms:W3CDTF">2023-01-08T22:29:04Z</dcterms:modified>
</cp:coreProperties>
</file>