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150" d="100"/>
          <a:sy n="150" d="100"/>
        </p:scale>
        <p:origin x="7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111C8-FBC5-4347-9AFF-A02347149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Pronósticos meteorológicos usando time series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C6A3E-A51B-4D7E-A4BA-A72DC8A4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Antonio de la Cuadra</a:t>
            </a:r>
          </a:p>
          <a:p>
            <a:r>
              <a:rPr lang="es-ES" dirty="0" err="1"/>
              <a:t>The</a:t>
            </a:r>
            <a:r>
              <a:rPr lang="es-ES" dirty="0"/>
              <a:t> Bridge </a:t>
            </a:r>
            <a:r>
              <a:rPr lang="es-ES" dirty="0" err="1"/>
              <a:t>School</a:t>
            </a:r>
            <a:endParaRPr lang="es-ES" dirty="0"/>
          </a:p>
          <a:p>
            <a:r>
              <a:rPr lang="es-ES" dirty="0"/>
              <a:t>DS/PT/Sep-2022</a:t>
            </a:r>
          </a:p>
        </p:txBody>
      </p:sp>
      <p:pic>
        <p:nvPicPr>
          <p:cNvPr id="4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808427A9-65BD-4AEC-83B6-C4CC2A61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 Science | The Bridge">
            <a:extLst>
              <a:ext uri="{FF2B5EF4-FFF2-40B4-BE49-F238E27FC236}">
                <a16:creationId xmlns:a16="http://schemas.microsoft.com/office/drawing/2014/main" id="{614DC835-2C36-4539-B81E-E1470DE0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8" y="6122176"/>
            <a:ext cx="601999" cy="6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9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8384D-D5FC-4893-89EB-2DC31F3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del target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715F8FD-1D7F-47E1-9611-6F5252856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00" y="2139983"/>
            <a:ext cx="7468667" cy="17650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78A98C-8AFD-4CA7-803F-0AC9230E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4254500"/>
            <a:ext cx="7501589" cy="18413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Disappointed Black Guy Meme Generator - Imgflip">
            <a:extLst>
              <a:ext uri="{FF2B5EF4-FFF2-40B4-BE49-F238E27FC236}">
                <a16:creationId xmlns:a16="http://schemas.microsoft.com/office/drawing/2014/main" id="{C9C47F8D-B2FE-4810-A208-4EF3D32EF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1" r="730"/>
          <a:stretch/>
        </p:blipFill>
        <p:spPr bwMode="auto">
          <a:xfrm>
            <a:off x="9286710" y="2139982"/>
            <a:ext cx="2340140" cy="395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44C998A8-32BD-4732-97BB-D21FAD802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1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BD068-BADF-45D8-91FC-ED67964D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</a:t>
            </a:r>
          </a:p>
        </p:txBody>
      </p:sp>
      <p:pic>
        <p:nvPicPr>
          <p:cNvPr id="4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3E211B98-A579-41B0-9EAE-FBCE6ADF6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48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58A81-DAE8-4903-98A9-CAF9405A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Seasonal</a:t>
            </a:r>
            <a:r>
              <a:rPr lang="es-ES" dirty="0"/>
              <a:t> </a:t>
            </a:r>
            <a:r>
              <a:rPr lang="es-ES" dirty="0" err="1"/>
              <a:t>decompose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5363A4-DBB5-4D9A-A3F9-0FFD17E3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18" y="2084832"/>
            <a:ext cx="7089291" cy="4203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A35C5BB1-842D-4317-A0FA-8F4EBC61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59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58A81-DAE8-4903-98A9-CAF9405A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Autocorrelación</a:t>
            </a:r>
          </a:p>
        </p:txBody>
      </p:sp>
      <p:pic>
        <p:nvPicPr>
          <p:cNvPr id="4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A35C5BB1-842D-4317-A0FA-8F4EBC61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814C82-469B-454D-963A-CC8D9FEF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114" y="2084832"/>
            <a:ext cx="8166100" cy="1906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685DCF-4FDE-4999-9B97-8A296F74C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114" y="4215911"/>
            <a:ext cx="8166100" cy="19062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88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346210-F0BD-4A17-84ED-E0A87839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43325"/>
            <a:ext cx="8848725" cy="4971349"/>
          </a:xfrm>
          <a:prstGeom prst="rect">
            <a:avLst/>
          </a:prstGeom>
        </p:spPr>
      </p:pic>
      <p:pic>
        <p:nvPicPr>
          <p:cNvPr id="4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C7503542-95EE-461F-A03E-66408ED2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98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E6F86-05E1-4C46-999B-F32E1BDF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F10777-69C5-4689-AA05-48894EA9B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66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58A81-DAE8-4903-98A9-CAF9405A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Temperatura media</a:t>
            </a:r>
          </a:p>
        </p:txBody>
      </p:sp>
      <p:pic>
        <p:nvPicPr>
          <p:cNvPr id="4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A35C5BB1-842D-4317-A0FA-8F4EBC61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236D10-6FA5-41C0-B7E9-5D73812A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64" y="1904120"/>
            <a:ext cx="7137400" cy="19786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C8BB70-EDC0-4EDF-8692-B4C396751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464" y="3967870"/>
            <a:ext cx="7137400" cy="19786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2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58A81-DAE8-4903-98A9-CAF9405A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Seasonal</a:t>
            </a:r>
            <a:r>
              <a:rPr lang="es-ES" dirty="0"/>
              <a:t> </a:t>
            </a:r>
            <a:r>
              <a:rPr lang="es-ES" dirty="0" err="1"/>
              <a:t>decompose</a:t>
            </a:r>
            <a:r>
              <a:rPr lang="es-ES" dirty="0"/>
              <a:t> vs. </a:t>
            </a:r>
            <a:r>
              <a:rPr lang="es-ES" dirty="0" err="1"/>
              <a:t>stl</a:t>
            </a:r>
            <a:endParaRPr lang="es-ES" dirty="0"/>
          </a:p>
        </p:txBody>
      </p:sp>
      <p:pic>
        <p:nvPicPr>
          <p:cNvPr id="4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A35C5BB1-842D-4317-A0FA-8F4EBC61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A69042-E42E-4088-B9DF-E65C5085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1" y="1865909"/>
            <a:ext cx="5561398" cy="41221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145C9271-5F2F-449D-BAF0-C388961729D4}"/>
              </a:ext>
            </a:extLst>
          </p:cNvPr>
          <p:cNvSpPr txBox="1">
            <a:spLocks/>
          </p:cNvSpPr>
          <p:nvPr/>
        </p:nvSpPr>
        <p:spPr>
          <a:xfrm>
            <a:off x="6867188" y="2373946"/>
            <a:ext cx="4137361" cy="31980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EEDD53-57E3-4972-90A6-BA0E936D10B1}"/>
              </a:ext>
            </a:extLst>
          </p:cNvPr>
          <p:cNvSpPr/>
          <p:nvPr/>
        </p:nvSpPr>
        <p:spPr>
          <a:xfrm>
            <a:off x="7156450" y="2495819"/>
            <a:ext cx="4521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algoritmo STL realiza el suavizado de las series temporales utilizando LOESS en dos bucles; el bucle interior itera entre el suavizado estacional y el de tendencia y el bucle exterior minimiza el efecto de los valores atípicos. Durante el bucle interno, se calcula primero el componente estacional y se elimina para calcular el componente de tendencia. El resto se calcula restando los componentes estacional y de tendencia de la serie temporal.</a:t>
            </a:r>
          </a:p>
        </p:txBody>
      </p:sp>
    </p:spTree>
    <p:extLst>
      <p:ext uri="{BB962C8B-B14F-4D97-AF65-F5344CB8AC3E}">
        <p14:creationId xmlns:p14="http://schemas.microsoft.com/office/powerpoint/2010/main" val="127675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C11A8-56FA-4AA9-A43D-A5D06B82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stlforecast</a:t>
            </a:r>
            <a:r>
              <a:rPr lang="es-ES" dirty="0"/>
              <a:t> + </a:t>
            </a:r>
            <a:r>
              <a:rPr lang="es-ES" dirty="0" err="1"/>
              <a:t>arima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A1E728-391F-40DC-8700-7ABCEFEC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6784" y="1355197"/>
            <a:ext cx="4208272" cy="517444"/>
          </a:xfrm>
        </p:spPr>
        <p:txBody>
          <a:bodyPr/>
          <a:lstStyle/>
          <a:p>
            <a:r>
              <a:rPr lang="es-ES" dirty="0"/>
              <a:t>Tras un </a:t>
            </a:r>
            <a:r>
              <a:rPr lang="es-ES" dirty="0" err="1"/>
              <a:t>gridsearch</a:t>
            </a:r>
            <a:r>
              <a:rPr lang="es-ES" dirty="0"/>
              <a:t> nos da los parámetros 3, 0 , 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BF6430-C599-4632-9E95-B52390E2B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166" y="2006600"/>
            <a:ext cx="3587508" cy="3962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1EA45E-F0FB-424D-8F42-1AA6C458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59" y="1872641"/>
            <a:ext cx="6368641" cy="391721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8E9F5B6-F2DC-4096-B503-01DAECEFBAEA}"/>
              </a:ext>
            </a:extLst>
          </p:cNvPr>
          <p:cNvSpPr txBox="1"/>
          <p:nvPr/>
        </p:nvSpPr>
        <p:spPr>
          <a:xfrm>
            <a:off x="971550" y="6013450"/>
            <a:ext cx="5949950" cy="3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MSE: 23.303371307245435</a:t>
            </a:r>
          </a:p>
        </p:txBody>
      </p:sp>
      <p:pic>
        <p:nvPicPr>
          <p:cNvPr id="11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0C1A2978-DCA0-4ECB-BA5A-AB0D6B2D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7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C11A8-56FA-4AA9-A43D-A5D06B82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58849"/>
            <a:ext cx="5700522" cy="690201"/>
          </a:xfrm>
        </p:spPr>
        <p:txBody>
          <a:bodyPr/>
          <a:lstStyle/>
          <a:p>
            <a:r>
              <a:rPr lang="es-ES" dirty="0"/>
              <a:t>Prueba: </a:t>
            </a:r>
            <a:r>
              <a:rPr lang="es-ES" dirty="0" err="1"/>
              <a:t>sarimax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E9F5B6-F2DC-4096-B503-01DAECEFBAEA}"/>
              </a:ext>
            </a:extLst>
          </p:cNvPr>
          <p:cNvSpPr txBox="1"/>
          <p:nvPr/>
        </p:nvSpPr>
        <p:spPr>
          <a:xfrm>
            <a:off x="971550" y="6013450"/>
            <a:ext cx="5949950" cy="3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MSE: 0.0010875842794987886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705120-D806-4CC4-88BA-682D7AC6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76" y="1872641"/>
            <a:ext cx="6600226" cy="4057650"/>
          </a:xfrm>
          <a:prstGeom prst="rect">
            <a:avLst/>
          </a:prstGeom>
        </p:spPr>
      </p:pic>
      <p:pic>
        <p:nvPicPr>
          <p:cNvPr id="11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721B146B-A1E9-457E-9998-8F2B0D3B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9D8D6E-325B-4EAE-914D-470231278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271" y="1054878"/>
            <a:ext cx="3463348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3111E-CB17-4E31-A339-D5B34589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PLanteamiento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56D96-54F3-493A-83F5-3BB99EF1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del ámbito del Machine </a:t>
            </a:r>
            <a:r>
              <a:rPr lang="es-ES" dirty="0" err="1"/>
              <a:t>Learning</a:t>
            </a:r>
            <a:r>
              <a:rPr lang="es-ES" dirty="0"/>
              <a:t>, vamos a intentar hacer unas predicciones meteorológicas, sin más. Y al ser datos diarios vamos a usar la serie temporal. Parece fácil de decidir.</a:t>
            </a:r>
          </a:p>
          <a:p>
            <a:endParaRPr lang="es-ES" dirty="0"/>
          </a:p>
          <a:p>
            <a:r>
              <a:rPr lang="es-ES" dirty="0"/>
              <a:t>Pero no, no es tan fácil.</a:t>
            </a:r>
          </a:p>
          <a:p>
            <a:pPr algn="ctr"/>
            <a:endParaRPr lang="es-ES" dirty="0"/>
          </a:p>
          <a:p>
            <a:pPr lvl="1" algn="ctr"/>
            <a:r>
              <a:rPr lang="es-ES" sz="2400" dirty="0"/>
              <a:t>Época del año</a:t>
            </a:r>
          </a:p>
          <a:p>
            <a:pPr lvl="1" algn="ctr"/>
            <a:r>
              <a:rPr lang="es-ES" sz="2400" dirty="0"/>
              <a:t>Clima de la ciudad</a:t>
            </a:r>
          </a:p>
          <a:p>
            <a:pPr lvl="1" algn="ctr"/>
            <a:r>
              <a:rPr lang="es-ES" sz="2400" dirty="0"/>
              <a:t>Particularidades del modelo</a:t>
            </a:r>
          </a:p>
          <a:p>
            <a:pPr marL="128016" lvl="1" indent="0">
              <a:buNone/>
            </a:pPr>
            <a:endParaRPr lang="es-ES" dirty="0"/>
          </a:p>
        </p:txBody>
      </p:sp>
      <p:pic>
        <p:nvPicPr>
          <p:cNvPr id="4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18A8F1B5-01E6-4CC2-A8E7-2DBA9BA01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80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4DF74-B6F5-4BF3-A8D8-19C5E465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ABFCE5E-2744-4747-94E4-B718493DE10E}"/>
              </a:ext>
            </a:extLst>
          </p:cNvPr>
          <p:cNvSpPr txBox="1"/>
          <p:nvPr/>
        </p:nvSpPr>
        <p:spPr>
          <a:xfrm>
            <a:off x="762000" y="2413000"/>
            <a:ext cx="4768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Estamos en uno de los peores momentos del año para ponernos a prever temperaturas.</a:t>
            </a:r>
          </a:p>
          <a:p>
            <a:pPr marL="285750" indent="-285750">
              <a:buFontTx/>
              <a:buChar char="-"/>
            </a:pPr>
            <a:r>
              <a:rPr lang="es-ES" dirty="0"/>
              <a:t>El modelo </a:t>
            </a:r>
            <a:r>
              <a:rPr lang="es-ES" dirty="0" err="1"/>
              <a:t>STLForecast</a:t>
            </a:r>
            <a:r>
              <a:rPr lang="es-ES" dirty="0"/>
              <a:t> mejora mucho en rendimiento a ARIMA en este campo, ya que es más óptimo frente a estacionalidades.</a:t>
            </a:r>
          </a:p>
          <a:p>
            <a:pPr marL="285750" indent="-285750">
              <a:buFontTx/>
              <a:buChar char="-"/>
            </a:pPr>
            <a:r>
              <a:rPr lang="es-ES" dirty="0"/>
              <a:t>El modelo SARIMAX provoca un </a:t>
            </a:r>
            <a:r>
              <a:rPr lang="es-ES" dirty="0" err="1"/>
              <a:t>overfitting</a:t>
            </a:r>
            <a:r>
              <a:rPr lang="es-ES" dirty="0"/>
              <a:t> brutal. Además no tiene sentido si tampoco sabemos a priori las condiciones exógenas.</a:t>
            </a:r>
          </a:p>
          <a:p>
            <a:pPr marL="285750" indent="-285750">
              <a:buFontTx/>
              <a:buChar char="-"/>
            </a:pPr>
            <a:r>
              <a:rPr lang="es-ES" dirty="0"/>
              <a:t>Al desestimar los condicionantes exógenos, abrimos la puerta a otros modelos de regresión / Deep </a:t>
            </a:r>
            <a:r>
              <a:rPr lang="es-ES" dirty="0" err="1"/>
              <a:t>Learning</a:t>
            </a:r>
            <a:r>
              <a:rPr lang="es-ES" dirty="0"/>
              <a:t>.</a:t>
            </a:r>
          </a:p>
          <a:p>
            <a:pPr marL="285750" indent="-285750">
              <a:buFontTx/>
              <a:buChar char="-"/>
            </a:pPr>
            <a:r>
              <a:rPr lang="es-ES" dirty="0"/>
              <a:t>Sigo sin saber si va a llover en Semana Santa.</a:t>
            </a:r>
          </a:p>
        </p:txBody>
      </p:sp>
      <p:pic>
        <p:nvPicPr>
          <p:cNvPr id="4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E8CECB8E-79EA-4F08-A127-36B3D632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7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EABB4-B817-4E25-9EA4-4792BECA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vuestra atención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7BAB76-7CF4-4F10-9227-67459BBBA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Juan Antonio de la Cuadra</a:t>
            </a:r>
          </a:p>
          <a:p>
            <a:r>
              <a:rPr lang="es-ES" dirty="0" err="1"/>
              <a:t>The</a:t>
            </a:r>
            <a:r>
              <a:rPr lang="es-ES" dirty="0"/>
              <a:t> Bridge </a:t>
            </a:r>
            <a:r>
              <a:rPr lang="es-ES" dirty="0" err="1"/>
              <a:t>School</a:t>
            </a:r>
            <a:endParaRPr lang="es-ES" dirty="0"/>
          </a:p>
          <a:p>
            <a:r>
              <a:rPr lang="es-ES" dirty="0"/>
              <a:t>DS/PT/Sep-2022</a:t>
            </a:r>
          </a:p>
        </p:txBody>
      </p:sp>
      <p:pic>
        <p:nvPicPr>
          <p:cNvPr id="4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1342DAE3-A1AE-4997-8308-890463D73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 Science | The Bridge">
            <a:extLst>
              <a:ext uri="{FF2B5EF4-FFF2-40B4-BE49-F238E27FC236}">
                <a16:creationId xmlns:a16="http://schemas.microsoft.com/office/drawing/2014/main" id="{FD050B88-E466-4F47-8E2F-FDC3788C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8" y="6122176"/>
            <a:ext cx="601999" cy="6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489C-1877-4576-910F-722C0FF0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Toma y limpieza de datos</a:t>
            </a:r>
          </a:p>
        </p:txBody>
      </p:sp>
      <p:pic>
        <p:nvPicPr>
          <p:cNvPr id="4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76E8FA9E-646A-48F2-8619-7A2F1A0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4329E-7EAE-4839-96E8-DC5108AE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y formato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8E7FC-90C0-473B-990B-8294CBE1D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000" dirty="0"/>
              <a:t>Datos diarios de la estación meteorológica del Aeropuerto de Sevilla entre el 01/01/1990 y el último registro disponible. A día de cierre de proyecto es el 12/03/2023.</a:t>
            </a:r>
          </a:p>
          <a:p>
            <a:pPr algn="ctr"/>
            <a:r>
              <a:rPr lang="es-ES" sz="2000" dirty="0"/>
              <a:t>API AEMET: </a:t>
            </a:r>
            <a:r>
              <a:rPr lang="es-ES" sz="2000" dirty="0" err="1"/>
              <a:t>OpenData</a:t>
            </a:r>
            <a:r>
              <a:rPr lang="es-ES" sz="2000" dirty="0"/>
              <a:t> API</a:t>
            </a:r>
          </a:p>
          <a:p>
            <a:pPr algn="ctr"/>
            <a:r>
              <a:rPr lang="es-ES" sz="1800" dirty="0"/>
              <a:t>        IDEMA - 5783</a:t>
            </a:r>
          </a:p>
          <a:p>
            <a:pPr algn="ctr"/>
            <a:r>
              <a:rPr lang="es-ES" sz="1800" dirty="0"/>
              <a:t>        NOMBRE - SEVILLA AEROPUERTO</a:t>
            </a:r>
          </a:p>
          <a:p>
            <a:pPr algn="ctr"/>
            <a:r>
              <a:rPr lang="es-ES" sz="1800" dirty="0"/>
              <a:t>        LOCALIDAD - SEVILLA</a:t>
            </a:r>
          </a:p>
          <a:p>
            <a:pPr algn="ctr"/>
            <a:r>
              <a:rPr lang="es-ES" sz="1800" dirty="0"/>
              <a:t>        PROVINCIA - SEVILLA</a:t>
            </a:r>
          </a:p>
          <a:p>
            <a:pPr algn="ctr"/>
            <a:r>
              <a:rPr lang="es-ES" sz="1800" dirty="0"/>
              <a:t>        ALTITUD - 34 msnm</a:t>
            </a:r>
          </a:p>
          <a:p>
            <a:pPr algn="just"/>
            <a:endParaRPr lang="es-ES" sz="2000" dirty="0"/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DE49A8-546E-44CC-9306-6C998E57F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5796" y="2286000"/>
            <a:ext cx="4987637" cy="40233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s-ES" sz="1600" b="1" dirty="0" err="1"/>
              <a:t>tmin</a:t>
            </a:r>
            <a:r>
              <a:rPr lang="es-ES" sz="1600" dirty="0"/>
              <a:t> -&gt; Temperatura </a:t>
            </a:r>
            <a:r>
              <a:rPr lang="es-ES" sz="1600" dirty="0" err="1"/>
              <a:t>minima</a:t>
            </a:r>
            <a:r>
              <a:rPr lang="es-ES" sz="1600" dirty="0"/>
              <a:t> (</a:t>
            </a:r>
            <a:r>
              <a:rPr lang="es-ES" sz="1600" dirty="0" err="1"/>
              <a:t>ºC</a:t>
            </a:r>
            <a:r>
              <a:rPr lang="es-ES" sz="1600" dirty="0"/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sz="1600" b="1" dirty="0" err="1"/>
              <a:t>tmax</a:t>
            </a:r>
            <a:r>
              <a:rPr lang="es-ES" sz="1600" dirty="0"/>
              <a:t> -&gt; Temperatura máxima (</a:t>
            </a:r>
            <a:r>
              <a:rPr lang="es-ES" sz="1600" dirty="0" err="1"/>
              <a:t>ºC</a:t>
            </a:r>
            <a:r>
              <a:rPr lang="es-ES" sz="1600" dirty="0"/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sz="1600" b="1" dirty="0" err="1"/>
              <a:t>tmed</a:t>
            </a:r>
            <a:r>
              <a:rPr lang="es-ES" sz="1600" dirty="0"/>
              <a:t> -&gt; Temperatura media (</a:t>
            </a:r>
            <a:r>
              <a:rPr lang="es-ES" sz="1600" dirty="0" err="1"/>
              <a:t>ºC</a:t>
            </a:r>
            <a:r>
              <a:rPr lang="es-ES" sz="1600" dirty="0"/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sz="1600" b="1" dirty="0" err="1"/>
              <a:t>presMin</a:t>
            </a:r>
            <a:r>
              <a:rPr lang="es-ES" sz="1600" dirty="0"/>
              <a:t> -&gt; Presión mínima (milibares)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sz="1600" b="1" dirty="0" err="1"/>
              <a:t>presMax</a:t>
            </a:r>
            <a:r>
              <a:rPr lang="es-ES" sz="1600" dirty="0"/>
              <a:t> -&gt; Presión máxima (milibares)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sz="1600" b="1" dirty="0" err="1"/>
              <a:t>dir</a:t>
            </a:r>
            <a:r>
              <a:rPr lang="es-ES" sz="1600" dirty="0"/>
              <a:t> -&gt; Dirección del viento en base a los rumbos principales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sz="1600" b="1" dirty="0" err="1"/>
              <a:t>velmedia</a:t>
            </a:r>
            <a:r>
              <a:rPr lang="es-ES" sz="1600" dirty="0"/>
              <a:t> -&gt; Velocidad media del viento (km/h)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sz="1600" b="1" dirty="0"/>
              <a:t>racha</a:t>
            </a:r>
            <a:r>
              <a:rPr lang="es-ES" sz="1600" dirty="0"/>
              <a:t> -&gt; Velocidad de la racha máxima de viento (km/h)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sz="1600" b="1" dirty="0"/>
              <a:t>sol</a:t>
            </a:r>
            <a:r>
              <a:rPr lang="es-ES" sz="1600" dirty="0"/>
              <a:t> -&gt; </a:t>
            </a:r>
            <a:r>
              <a:rPr lang="es-ES" sz="1600" dirty="0" err="1"/>
              <a:t>Indice</a:t>
            </a:r>
            <a:r>
              <a:rPr lang="es-ES" sz="1600" dirty="0"/>
              <a:t> Ultravioleta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s-ES" sz="1600" b="1" dirty="0" err="1"/>
              <a:t>prec</a:t>
            </a:r>
            <a:r>
              <a:rPr lang="es-ES" sz="1600" dirty="0"/>
              <a:t> -&gt; Precipitación acumulada (l/m2)</a:t>
            </a:r>
          </a:p>
        </p:txBody>
      </p:sp>
      <p:pic>
        <p:nvPicPr>
          <p:cNvPr id="5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0C044934-C753-4440-8AA4-7321B9A5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8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4329E-7EAE-4839-96E8-DC5108AE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y formato de datos.</a:t>
            </a:r>
          </a:p>
        </p:txBody>
      </p:sp>
      <p:pic>
        <p:nvPicPr>
          <p:cNvPr id="5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0C044934-C753-4440-8AA4-7321B9A5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185EE30E-13E4-4B05-8189-1AB204846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56698" y="1944811"/>
            <a:ext cx="7478604" cy="17929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06A613D8-CA1F-4843-975E-E29E680F62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9244"/>
          <a:stretch/>
        </p:blipFill>
        <p:spPr>
          <a:xfrm>
            <a:off x="2340421" y="4435827"/>
            <a:ext cx="7511158" cy="18369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619419D-0FEE-4812-9E3F-075BB208540C}"/>
              </a:ext>
            </a:extLst>
          </p:cNvPr>
          <p:cNvSpPr txBox="1"/>
          <p:nvPr/>
        </p:nvSpPr>
        <p:spPr>
          <a:xfrm>
            <a:off x="2356698" y="3915889"/>
            <a:ext cx="747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Y tras imputar los nulos con la media móvil…</a:t>
            </a:r>
          </a:p>
        </p:txBody>
      </p:sp>
    </p:spTree>
    <p:extLst>
      <p:ext uri="{BB962C8B-B14F-4D97-AF65-F5344CB8AC3E}">
        <p14:creationId xmlns:p14="http://schemas.microsoft.com/office/powerpoint/2010/main" val="242261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7C3E09F-CC62-4B24-AB9B-B6655952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eda</a:t>
            </a:r>
            <a:endParaRPr lang="es-ES" dirty="0"/>
          </a:p>
        </p:txBody>
      </p:sp>
      <p:pic>
        <p:nvPicPr>
          <p:cNvPr id="6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0DF1FB9A-555C-4089-AC65-11E714CC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6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5AAE-6C99-4C42-BADB-1C524EEA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Primeras impresiones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01B8D0-B4C3-455A-8074-F2536871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4832"/>
            <a:ext cx="2707023" cy="40210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D75EDF-9C08-48A1-A7AA-70BC63CA3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431" y="2807677"/>
            <a:ext cx="6096000" cy="2570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17D7135D-A98E-4692-8200-D0F1FEBE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7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4D9CC-42AC-498D-9D76-E384A54E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425E6B-116E-424E-BE72-A2E6DE6E2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GRÁFICA PHIK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DAAC65-8F02-4A0D-8F75-8D36E790B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92969" y="2967788"/>
            <a:ext cx="5452799" cy="3341572"/>
          </a:xfrm>
        </p:spPr>
        <p:txBody>
          <a:bodyPr>
            <a:normAutofit/>
          </a:bodyPr>
          <a:lstStyle/>
          <a:p>
            <a:r>
              <a:rPr lang="es-ES" sz="2000" dirty="0"/>
              <a:t>Las mayores correlaciones se dan entre:</a:t>
            </a:r>
          </a:p>
          <a:p>
            <a:r>
              <a:rPr lang="es-ES" sz="2000" dirty="0"/>
              <a:t>    - Rachas de viento y velocidad media del mismo.</a:t>
            </a:r>
          </a:p>
          <a:p>
            <a:r>
              <a:rPr lang="es-ES" sz="2000" dirty="0"/>
              <a:t>    - Temperaturas mínimas, máximas y medias.</a:t>
            </a:r>
          </a:p>
          <a:p>
            <a:r>
              <a:rPr lang="es-ES" sz="2000" dirty="0"/>
              <a:t>    - Presión mínima y máxima.</a:t>
            </a:r>
          </a:p>
          <a:p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CCB7E0B-A753-4F75-931E-8226895EB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6877" y="2967038"/>
            <a:ext cx="3208684" cy="33416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F6CAF817-6074-40E2-B75B-45209A2F7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68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BD4AB-8264-454C-8A8E-1A8DEA96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 IMPORTANCE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BE7A13-34E5-416C-BA49-9B210EFFC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err="1"/>
              <a:t>RandomForest</a:t>
            </a:r>
            <a:r>
              <a:rPr lang="es-ES" dirty="0"/>
              <a:t> vs. </a:t>
            </a:r>
            <a:r>
              <a:rPr lang="es-ES" dirty="0" err="1"/>
              <a:t>SelectKBest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277D27-05C6-440C-9888-048B02057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FFBB8F-34E7-4D1C-B042-DBEB8B645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3002596"/>
            <a:ext cx="4754880" cy="319806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- Los más relevantes según RF son la radiación solar y la presión atmosférica mínima.</a:t>
            </a:r>
          </a:p>
          <a:p>
            <a:pPr algn="just"/>
            <a:r>
              <a:rPr lang="es-ES" dirty="0"/>
              <a:t>- La presión atmosférica baja cuando se acerca un frente lluvioso, por lo que parece bastante revelador este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- </a:t>
            </a:r>
            <a:r>
              <a:rPr lang="es-ES" dirty="0" err="1"/>
              <a:t>SelectKBest</a:t>
            </a:r>
            <a:r>
              <a:rPr lang="es-ES" dirty="0"/>
              <a:t> nos ratifica lo que veíamos sobre la radiación solar, aunque también da importancia a las rachas de viento. </a:t>
            </a:r>
          </a:p>
          <a:p>
            <a:pPr algn="just"/>
            <a:r>
              <a:rPr lang="es-ES" dirty="0"/>
              <a:t>- Ante cambios rápidos de presión atmosférica, se dan mayores rachas de viento, por lo que sigue teniendo sentido.</a:t>
            </a:r>
          </a:p>
          <a:p>
            <a:endParaRPr lang="es-ES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CDAF5633-B1D3-488B-83BC-0487F4B0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32" y="3200400"/>
            <a:ext cx="1733550" cy="2752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887D67-0848-4B21-8BE0-BBF30C1F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24" y="3200400"/>
            <a:ext cx="1872224" cy="2752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2" descr="Events organizados por The Bridge | Digital Talent Accelerator | Eventbrite">
            <a:extLst>
              <a:ext uri="{FF2B5EF4-FFF2-40B4-BE49-F238E27FC236}">
                <a16:creationId xmlns:a16="http://schemas.microsoft.com/office/drawing/2014/main" id="{2B3D9709-4E61-43E3-8041-C69044EA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" y="6122178"/>
            <a:ext cx="601998" cy="6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579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</TotalTime>
  <Words>540</Words>
  <Application>Microsoft Office PowerPoint</Application>
  <PresentationFormat>Panorámica</PresentationFormat>
  <Paragraphs>72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Tw Cen MT</vt:lpstr>
      <vt:lpstr>Tw Cen MT Condensed</vt:lpstr>
      <vt:lpstr>Wingdings 3</vt:lpstr>
      <vt:lpstr>Integral</vt:lpstr>
      <vt:lpstr>Pronósticos meteorológicos usando time series</vt:lpstr>
      <vt:lpstr>PLanteamiento</vt:lpstr>
      <vt:lpstr>Toma y limpieza de datos</vt:lpstr>
      <vt:lpstr>Origen y formato de datos.</vt:lpstr>
      <vt:lpstr>Origen y formato de datos.</vt:lpstr>
      <vt:lpstr>eda</vt:lpstr>
      <vt:lpstr>Primeras impresiones</vt:lpstr>
      <vt:lpstr>correlaciones</vt:lpstr>
      <vt:lpstr>FEATURE IMPORTANCE</vt:lpstr>
      <vt:lpstr>Vista del target</vt:lpstr>
      <vt:lpstr>modelos</vt:lpstr>
      <vt:lpstr>Seasonal decompose</vt:lpstr>
      <vt:lpstr>Autocorrelación</vt:lpstr>
      <vt:lpstr>Presentación de PowerPoint</vt:lpstr>
      <vt:lpstr>Plan b</vt:lpstr>
      <vt:lpstr>Temperatura media</vt:lpstr>
      <vt:lpstr>Seasonal decompose vs. stl</vt:lpstr>
      <vt:lpstr>stlforecast + arima</vt:lpstr>
      <vt:lpstr>Prueba: sarimax</vt:lpstr>
      <vt:lpstr>conclusiones</vt:lpstr>
      <vt:lpstr>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Pronósticos meteorológicos usando time series</dc:title>
  <dc:creator>Juan Antonio de la Cuadra Sánchez</dc:creator>
  <cp:lastModifiedBy>Juan Antonio de la Cuadra Sánchez</cp:lastModifiedBy>
  <cp:revision>8</cp:revision>
  <dcterms:created xsi:type="dcterms:W3CDTF">2023-03-18T01:48:43Z</dcterms:created>
  <dcterms:modified xsi:type="dcterms:W3CDTF">2023-03-18T02:49:47Z</dcterms:modified>
</cp:coreProperties>
</file>