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9" r:id="rId4"/>
    <p:sldMasterId id="2147483697" r:id="rId5"/>
  </p:sldMasterIdLst>
  <p:notesMasterIdLst>
    <p:notesMasterId r:id="rId52"/>
  </p:notesMasterIdLst>
  <p:handoutMasterIdLst>
    <p:handoutMasterId r:id="rId53"/>
  </p:handoutMasterIdLst>
  <p:sldIdLst>
    <p:sldId id="603" r:id="rId6"/>
    <p:sldId id="506" r:id="rId7"/>
    <p:sldId id="546" r:id="rId8"/>
    <p:sldId id="549" r:id="rId9"/>
    <p:sldId id="550" r:id="rId10"/>
    <p:sldId id="558" r:id="rId11"/>
    <p:sldId id="552" r:id="rId12"/>
    <p:sldId id="554" r:id="rId13"/>
    <p:sldId id="557" r:id="rId14"/>
    <p:sldId id="560" r:id="rId15"/>
    <p:sldId id="559" r:id="rId16"/>
    <p:sldId id="561" r:id="rId17"/>
    <p:sldId id="562" r:id="rId18"/>
    <p:sldId id="578" r:id="rId19"/>
    <p:sldId id="584" r:id="rId20"/>
    <p:sldId id="583" r:id="rId21"/>
    <p:sldId id="582" r:id="rId22"/>
    <p:sldId id="581" r:id="rId23"/>
    <p:sldId id="580" r:id="rId24"/>
    <p:sldId id="579" r:id="rId25"/>
    <p:sldId id="590" r:id="rId26"/>
    <p:sldId id="589" r:id="rId27"/>
    <p:sldId id="588" r:id="rId28"/>
    <p:sldId id="587" r:id="rId29"/>
    <p:sldId id="553" r:id="rId30"/>
    <p:sldId id="563" r:id="rId31"/>
    <p:sldId id="564" r:id="rId32"/>
    <p:sldId id="568" r:id="rId33"/>
    <p:sldId id="567" r:id="rId34"/>
    <p:sldId id="566" r:id="rId35"/>
    <p:sldId id="576" r:id="rId36"/>
    <p:sldId id="575" r:id="rId37"/>
    <p:sldId id="565" r:id="rId38"/>
    <p:sldId id="572" r:id="rId39"/>
    <p:sldId id="571" r:id="rId40"/>
    <p:sldId id="570" r:id="rId41"/>
    <p:sldId id="569" r:id="rId42"/>
    <p:sldId id="573" r:id="rId43"/>
    <p:sldId id="594" r:id="rId44"/>
    <p:sldId id="595" r:id="rId45"/>
    <p:sldId id="596" r:id="rId46"/>
    <p:sldId id="600" r:id="rId47"/>
    <p:sldId id="599" r:id="rId48"/>
    <p:sldId id="598" r:id="rId49"/>
    <p:sldId id="597" r:id="rId50"/>
    <p:sldId id="601" r:id="rId51"/>
  </p:sldIdLst>
  <p:sldSz cx="9144000" cy="6858000" type="screen4x3"/>
  <p:notesSz cx="7053263" cy="93726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52">
          <p15:clr>
            <a:srgbClr val="A4A3A4"/>
          </p15:clr>
        </p15:guide>
        <p15:guide id="2" pos="222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AB00"/>
    <a:srgbClr val="00204E"/>
    <a:srgbClr val="7F7F7F"/>
    <a:srgbClr val="FFFFFF"/>
    <a:srgbClr val="80A1B6"/>
    <a:srgbClr val="B6B6B6"/>
    <a:srgbClr val="F2F2F2"/>
    <a:srgbClr val="D9D9D9"/>
    <a:srgbClr val="A6A6A6"/>
    <a:srgbClr val="FDB9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97" autoAdjust="0"/>
    <p:restoredTop sz="97188" autoAdjust="0"/>
  </p:normalViewPr>
  <p:slideViewPr>
    <p:cSldViewPr>
      <p:cViewPr varScale="1">
        <p:scale>
          <a:sx n="69" d="100"/>
          <a:sy n="69" d="100"/>
        </p:scale>
        <p:origin x="1368"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300"/>
    </p:cViewPr>
  </p:sorterViewPr>
  <p:notesViewPr>
    <p:cSldViewPr>
      <p:cViewPr>
        <p:scale>
          <a:sx n="70" d="100"/>
          <a:sy n="70" d="100"/>
        </p:scale>
        <p:origin x="-2160" y="-72"/>
      </p:cViewPr>
      <p:guideLst>
        <p:guide orient="horz" pos="2952"/>
        <p:guide pos="2222"/>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handoutMaster" Target="handoutMasters/handoutMaster1.xml"/><Relationship Id="rId5" Type="http://schemas.openxmlformats.org/officeDocument/2006/relationships/slideMaster" Target="slideMasters/slideMaster2.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theme" Target="theme/theme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tableStyles" Target="tableStyle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1"/>
            <a:ext cx="3056721" cy="468010"/>
          </a:xfrm>
          <a:prstGeom prst="rect">
            <a:avLst/>
          </a:prstGeom>
          <a:noFill/>
          <a:ln w="9525">
            <a:noFill/>
            <a:miter lim="800000"/>
            <a:headEnd/>
            <a:tailEnd/>
          </a:ln>
          <a:effectLst/>
        </p:spPr>
        <p:txBody>
          <a:bodyPr vert="horz" wrap="square" lIns="93854" tIns="46926" rIns="93854" bIns="46926" numCol="1" anchor="t" anchorCtr="0" compatLnSpc="1">
            <a:prstTxWarp prst="textNoShape">
              <a:avLst/>
            </a:prstTxWarp>
          </a:bodyPr>
          <a:lstStyle>
            <a:lvl1pPr defTabSz="938751">
              <a:defRPr sz="1300"/>
            </a:lvl1pPr>
          </a:lstStyle>
          <a:p>
            <a:pPr>
              <a:defRPr/>
            </a:pPr>
            <a:r>
              <a:rPr lang="en-US" sz="1050" dirty="0" smtClean="0">
                <a:solidFill>
                  <a:schemeClr val="bg1">
                    <a:lumMod val="50000"/>
                  </a:schemeClr>
                </a:solidFill>
                <a:latin typeface="Arial" pitchFamily="34" charset="0"/>
                <a:cs typeface="Arial" pitchFamily="34" charset="0"/>
              </a:rPr>
              <a:t>Crowe Horwath International</a:t>
            </a:r>
            <a:endParaRPr lang="en-US" sz="1050" dirty="0">
              <a:solidFill>
                <a:schemeClr val="bg1">
                  <a:lumMod val="50000"/>
                </a:schemeClr>
              </a:solidFill>
              <a:latin typeface="Arial" pitchFamily="34" charset="0"/>
              <a:cs typeface="Arial" pitchFamily="34" charset="0"/>
            </a:endParaRPr>
          </a:p>
        </p:txBody>
      </p:sp>
      <p:sp>
        <p:nvSpPr>
          <p:cNvPr id="5123" name="Rectangle 3"/>
          <p:cNvSpPr>
            <a:spLocks noGrp="1" noChangeArrowheads="1"/>
          </p:cNvSpPr>
          <p:nvPr>
            <p:ph type="dt" sz="quarter" idx="1"/>
          </p:nvPr>
        </p:nvSpPr>
        <p:spPr bwMode="auto">
          <a:xfrm>
            <a:off x="3996544" y="1"/>
            <a:ext cx="3056720" cy="468010"/>
          </a:xfrm>
          <a:prstGeom prst="rect">
            <a:avLst/>
          </a:prstGeom>
          <a:noFill/>
          <a:ln w="9525">
            <a:noFill/>
            <a:miter lim="800000"/>
            <a:headEnd/>
            <a:tailEnd/>
          </a:ln>
          <a:effectLst/>
        </p:spPr>
        <p:txBody>
          <a:bodyPr vert="horz" wrap="square" lIns="93854" tIns="46926" rIns="93854" bIns="46926" numCol="1" anchor="t" anchorCtr="0" compatLnSpc="1">
            <a:prstTxWarp prst="textNoShape">
              <a:avLst/>
            </a:prstTxWarp>
          </a:bodyPr>
          <a:lstStyle>
            <a:lvl1pPr algn="r" defTabSz="938751">
              <a:defRPr sz="1300"/>
            </a:lvl1pPr>
          </a:lstStyle>
          <a:p>
            <a:pPr>
              <a:defRPr/>
            </a:pPr>
            <a:endParaRPr lang="en-US" sz="1050" dirty="0">
              <a:solidFill>
                <a:schemeClr val="bg1">
                  <a:lumMod val="50000"/>
                </a:schemeClr>
              </a:solidFill>
              <a:latin typeface="Arial" pitchFamily="34" charset="0"/>
              <a:cs typeface="Arial" pitchFamily="34" charset="0"/>
            </a:endParaRPr>
          </a:p>
        </p:txBody>
      </p:sp>
      <p:sp>
        <p:nvSpPr>
          <p:cNvPr id="5124" name="Rectangle 4"/>
          <p:cNvSpPr>
            <a:spLocks noGrp="1" noChangeArrowheads="1"/>
          </p:cNvSpPr>
          <p:nvPr>
            <p:ph type="ftr" sz="quarter" idx="2"/>
          </p:nvPr>
        </p:nvSpPr>
        <p:spPr bwMode="auto">
          <a:xfrm>
            <a:off x="0" y="8904590"/>
            <a:ext cx="3056721" cy="468010"/>
          </a:xfrm>
          <a:prstGeom prst="rect">
            <a:avLst/>
          </a:prstGeom>
          <a:noFill/>
          <a:ln w="9525">
            <a:noFill/>
            <a:miter lim="800000"/>
            <a:headEnd/>
            <a:tailEnd/>
          </a:ln>
          <a:effectLst/>
        </p:spPr>
        <p:txBody>
          <a:bodyPr vert="horz" wrap="square" lIns="93854" tIns="46926" rIns="93854" bIns="46926" numCol="1" anchor="b" anchorCtr="0" compatLnSpc="1">
            <a:prstTxWarp prst="textNoShape">
              <a:avLst/>
            </a:prstTxWarp>
          </a:bodyPr>
          <a:lstStyle>
            <a:lvl1pPr defTabSz="938751">
              <a:defRPr sz="1300"/>
            </a:lvl1pPr>
          </a:lstStyle>
          <a:p>
            <a:pPr>
              <a:defRPr/>
            </a:pPr>
            <a:r>
              <a:rPr lang="en-US" sz="1050" dirty="0" smtClean="0">
                <a:solidFill>
                  <a:schemeClr val="bg1">
                    <a:lumMod val="50000"/>
                  </a:schemeClr>
                </a:solidFill>
                <a:latin typeface="Arial" pitchFamily="34" charset="0"/>
                <a:cs typeface="Arial" pitchFamily="34" charset="0"/>
              </a:rPr>
              <a:t>Presentation Name</a:t>
            </a:r>
            <a:endParaRPr lang="en-US" sz="1050" dirty="0">
              <a:solidFill>
                <a:schemeClr val="bg1">
                  <a:lumMod val="50000"/>
                </a:schemeClr>
              </a:solidFill>
              <a:latin typeface="Arial" pitchFamily="34" charset="0"/>
              <a:cs typeface="Arial" pitchFamily="34" charset="0"/>
            </a:endParaRPr>
          </a:p>
        </p:txBody>
      </p:sp>
      <p:sp>
        <p:nvSpPr>
          <p:cNvPr id="5125" name="Rectangle 5"/>
          <p:cNvSpPr>
            <a:spLocks noGrp="1" noChangeArrowheads="1"/>
          </p:cNvSpPr>
          <p:nvPr>
            <p:ph type="sldNum" sz="quarter" idx="3"/>
          </p:nvPr>
        </p:nvSpPr>
        <p:spPr bwMode="auto">
          <a:xfrm>
            <a:off x="3996544" y="8904590"/>
            <a:ext cx="3056720" cy="468010"/>
          </a:xfrm>
          <a:prstGeom prst="rect">
            <a:avLst/>
          </a:prstGeom>
          <a:noFill/>
          <a:ln w="9525">
            <a:noFill/>
            <a:miter lim="800000"/>
            <a:headEnd/>
            <a:tailEnd/>
          </a:ln>
          <a:effectLst/>
        </p:spPr>
        <p:txBody>
          <a:bodyPr vert="horz" wrap="square" lIns="93854" tIns="46926" rIns="93854" bIns="46926" numCol="1" anchor="b" anchorCtr="0" compatLnSpc="1">
            <a:prstTxWarp prst="textNoShape">
              <a:avLst/>
            </a:prstTxWarp>
          </a:bodyPr>
          <a:lstStyle>
            <a:lvl1pPr algn="r" defTabSz="938751">
              <a:defRPr sz="1300"/>
            </a:lvl1pPr>
          </a:lstStyle>
          <a:p>
            <a:pPr>
              <a:defRPr/>
            </a:pPr>
            <a:fld id="{3A6A7FC0-DADB-4565-9F3C-772CC2BBAEA3}" type="slidenum">
              <a:rPr lang="en-US" sz="1050">
                <a:solidFill>
                  <a:schemeClr val="bg1">
                    <a:lumMod val="50000"/>
                  </a:schemeClr>
                </a:solidFill>
                <a:latin typeface="Arial" pitchFamily="34" charset="0"/>
                <a:cs typeface="Arial" pitchFamily="34" charset="0"/>
              </a:rPr>
              <a:pPr>
                <a:defRPr/>
              </a:pPr>
              <a:t>‹Nº›</a:t>
            </a:fld>
            <a:endParaRPr lang="en-US" sz="1050" dirty="0">
              <a:solidFill>
                <a:schemeClr val="bg1">
                  <a:lumMod val="50000"/>
                </a:schemeClr>
              </a:solidFill>
              <a:latin typeface="Arial" pitchFamily="34" charset="0"/>
              <a:cs typeface="Arial"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1"/>
            <a:ext cx="3056721" cy="468010"/>
          </a:xfrm>
          <a:prstGeom prst="rect">
            <a:avLst/>
          </a:prstGeom>
          <a:noFill/>
          <a:ln w="9525">
            <a:noFill/>
            <a:miter lim="800000"/>
            <a:headEnd/>
            <a:tailEnd/>
          </a:ln>
          <a:effectLst/>
        </p:spPr>
        <p:txBody>
          <a:bodyPr vert="horz" wrap="square" lIns="93858" tIns="46929" rIns="93858" bIns="46929" numCol="1" anchor="t" anchorCtr="0" compatLnSpc="1">
            <a:prstTxWarp prst="textNoShape">
              <a:avLst/>
            </a:prstTxWarp>
          </a:bodyPr>
          <a:lstStyle>
            <a:lvl1pPr defTabSz="938751">
              <a:defRPr sz="1300"/>
            </a:lvl1pPr>
          </a:lstStyle>
          <a:p>
            <a:pPr>
              <a:defRPr/>
            </a:pPr>
            <a:endParaRPr lang="en-US"/>
          </a:p>
        </p:txBody>
      </p:sp>
      <p:sp>
        <p:nvSpPr>
          <p:cNvPr id="26627" name="Rectangle 3"/>
          <p:cNvSpPr>
            <a:spLocks noGrp="1" noChangeArrowheads="1"/>
          </p:cNvSpPr>
          <p:nvPr>
            <p:ph type="dt" idx="1"/>
          </p:nvPr>
        </p:nvSpPr>
        <p:spPr bwMode="auto">
          <a:xfrm>
            <a:off x="3995012" y="1"/>
            <a:ext cx="3056721" cy="468010"/>
          </a:xfrm>
          <a:prstGeom prst="rect">
            <a:avLst/>
          </a:prstGeom>
          <a:noFill/>
          <a:ln w="9525">
            <a:noFill/>
            <a:miter lim="800000"/>
            <a:headEnd/>
            <a:tailEnd/>
          </a:ln>
          <a:effectLst/>
        </p:spPr>
        <p:txBody>
          <a:bodyPr vert="horz" wrap="square" lIns="93858" tIns="46929" rIns="93858" bIns="46929" numCol="1" anchor="t" anchorCtr="0" compatLnSpc="1">
            <a:prstTxWarp prst="textNoShape">
              <a:avLst/>
            </a:prstTxWarp>
          </a:bodyPr>
          <a:lstStyle>
            <a:lvl1pPr algn="r" defTabSz="938751">
              <a:defRPr sz="1300"/>
            </a:lvl1pPr>
          </a:lstStyle>
          <a:p>
            <a:pPr>
              <a:defRPr/>
            </a:pPr>
            <a:endParaRPr lang="en-US"/>
          </a:p>
        </p:txBody>
      </p:sp>
      <p:sp>
        <p:nvSpPr>
          <p:cNvPr id="5124" name="Rectangle 4"/>
          <p:cNvSpPr>
            <a:spLocks noGrp="1" noRot="1" noChangeAspect="1" noChangeArrowheads="1" noTextEdit="1"/>
          </p:cNvSpPr>
          <p:nvPr>
            <p:ph type="sldImg" idx="2"/>
          </p:nvPr>
        </p:nvSpPr>
        <p:spPr bwMode="auto">
          <a:xfrm>
            <a:off x="1184275" y="703263"/>
            <a:ext cx="4684713" cy="3514725"/>
          </a:xfrm>
          <a:prstGeom prst="rect">
            <a:avLst/>
          </a:prstGeom>
          <a:noFill/>
          <a:ln w="9525">
            <a:solidFill>
              <a:srgbClr val="000000"/>
            </a:solidFill>
            <a:miter lim="800000"/>
            <a:headEnd/>
            <a:tailEnd/>
          </a:ln>
        </p:spPr>
      </p:sp>
      <p:sp>
        <p:nvSpPr>
          <p:cNvPr id="26629" name="Rectangle 5"/>
          <p:cNvSpPr>
            <a:spLocks noGrp="1" noChangeArrowheads="1"/>
          </p:cNvSpPr>
          <p:nvPr>
            <p:ph type="body" sz="quarter" idx="3"/>
          </p:nvPr>
        </p:nvSpPr>
        <p:spPr bwMode="auto">
          <a:xfrm>
            <a:off x="705633" y="4452296"/>
            <a:ext cx="5641998" cy="4216740"/>
          </a:xfrm>
          <a:prstGeom prst="rect">
            <a:avLst/>
          </a:prstGeom>
          <a:noFill/>
          <a:ln w="9525">
            <a:noFill/>
            <a:miter lim="800000"/>
            <a:headEnd/>
            <a:tailEnd/>
          </a:ln>
          <a:effectLst/>
        </p:spPr>
        <p:txBody>
          <a:bodyPr vert="horz" wrap="square" lIns="93858" tIns="46929" rIns="93858" bIns="4692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6630" name="Rectangle 6"/>
          <p:cNvSpPr>
            <a:spLocks noGrp="1" noChangeArrowheads="1"/>
          </p:cNvSpPr>
          <p:nvPr>
            <p:ph type="ftr" sz="quarter" idx="4"/>
          </p:nvPr>
        </p:nvSpPr>
        <p:spPr bwMode="auto">
          <a:xfrm>
            <a:off x="0" y="8903041"/>
            <a:ext cx="3056721" cy="468010"/>
          </a:xfrm>
          <a:prstGeom prst="rect">
            <a:avLst/>
          </a:prstGeom>
          <a:noFill/>
          <a:ln w="9525">
            <a:noFill/>
            <a:miter lim="800000"/>
            <a:headEnd/>
            <a:tailEnd/>
          </a:ln>
          <a:effectLst/>
        </p:spPr>
        <p:txBody>
          <a:bodyPr vert="horz" wrap="square" lIns="93858" tIns="46929" rIns="93858" bIns="46929" numCol="1" anchor="b" anchorCtr="0" compatLnSpc="1">
            <a:prstTxWarp prst="textNoShape">
              <a:avLst/>
            </a:prstTxWarp>
          </a:bodyPr>
          <a:lstStyle>
            <a:lvl1pPr defTabSz="938751">
              <a:defRPr sz="1300"/>
            </a:lvl1pPr>
          </a:lstStyle>
          <a:p>
            <a:pPr>
              <a:defRPr/>
            </a:pPr>
            <a:endParaRPr lang="en-US"/>
          </a:p>
        </p:txBody>
      </p:sp>
      <p:sp>
        <p:nvSpPr>
          <p:cNvPr id="26631" name="Rectangle 7"/>
          <p:cNvSpPr>
            <a:spLocks noGrp="1" noChangeArrowheads="1"/>
          </p:cNvSpPr>
          <p:nvPr>
            <p:ph type="sldNum" sz="quarter" idx="5"/>
          </p:nvPr>
        </p:nvSpPr>
        <p:spPr bwMode="auto">
          <a:xfrm>
            <a:off x="3995012" y="8903041"/>
            <a:ext cx="3056721" cy="468010"/>
          </a:xfrm>
          <a:prstGeom prst="rect">
            <a:avLst/>
          </a:prstGeom>
          <a:noFill/>
          <a:ln w="9525">
            <a:noFill/>
            <a:miter lim="800000"/>
            <a:headEnd/>
            <a:tailEnd/>
          </a:ln>
          <a:effectLst/>
        </p:spPr>
        <p:txBody>
          <a:bodyPr vert="horz" wrap="square" lIns="93858" tIns="46929" rIns="93858" bIns="46929" numCol="1" anchor="b" anchorCtr="0" compatLnSpc="1">
            <a:prstTxWarp prst="textNoShape">
              <a:avLst/>
            </a:prstTxWarp>
          </a:bodyPr>
          <a:lstStyle>
            <a:lvl1pPr algn="r" defTabSz="938751">
              <a:defRPr sz="1300"/>
            </a:lvl1pPr>
          </a:lstStyle>
          <a:p>
            <a:pPr>
              <a:defRPr/>
            </a:pPr>
            <a:fld id="{76D24A91-6145-461E-B7E6-4FF51B13A23C}" type="slidenum">
              <a:rPr lang="en-US"/>
              <a:pPr>
                <a:defRPr/>
              </a:pPr>
              <a:t>‹Nº›</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1"/>
          <p:cNvSpPr>
            <a:spLocks noGrp="1" noRot="1" noChangeAspect="1" noChangeArrowheads="1" noTextEdit="1"/>
          </p:cNvSpPr>
          <p:nvPr>
            <p:ph type="sldImg"/>
          </p:nvPr>
        </p:nvSpPr>
        <p:spPr>
          <a:xfrm>
            <a:off x="947738" y="754063"/>
            <a:ext cx="4962525" cy="3722687"/>
          </a:xfrm>
          <a:solidFill>
            <a:srgbClr val="FFFFFF"/>
          </a:solidFill>
          <a:ln>
            <a:solidFill>
              <a:srgbClr val="000000"/>
            </a:solidFill>
            <a:miter lim="800000"/>
            <a:headEnd/>
            <a:tailEnd/>
          </a:ln>
        </p:spPr>
      </p:sp>
      <p:sp>
        <p:nvSpPr>
          <p:cNvPr id="5123" name="Rectangle 2"/>
          <p:cNvSpPr>
            <a:spLocks noGrp="1" noChangeArrowheads="1"/>
          </p:cNvSpPr>
          <p:nvPr>
            <p:ph type="body" idx="1"/>
          </p:nvPr>
        </p:nvSpPr>
        <p:spPr>
          <a:xfrm>
            <a:off x="685800" y="4716463"/>
            <a:ext cx="5486400" cy="44656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ltLang="es-AR" smtClean="0">
              <a:latin typeface="Times New Roman" panose="02020603050405020304" pitchFamily="18" charset="0"/>
            </a:endParaRPr>
          </a:p>
        </p:txBody>
      </p:sp>
    </p:spTree>
    <p:extLst>
      <p:ext uri="{BB962C8B-B14F-4D97-AF65-F5344CB8AC3E}">
        <p14:creationId xmlns:p14="http://schemas.microsoft.com/office/powerpoint/2010/main" val="2780078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s-AR"/>
          </a:p>
        </p:txBody>
      </p:sp>
    </p:spTree>
    <p:extLst>
      <p:ext uri="{BB962C8B-B14F-4D97-AF65-F5344CB8AC3E}">
        <p14:creationId xmlns:p14="http://schemas.microsoft.com/office/powerpoint/2010/main" val="110140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extLst>
      <p:ext uri="{BB962C8B-B14F-4D97-AF65-F5344CB8AC3E}">
        <p14:creationId xmlns:p14="http://schemas.microsoft.com/office/powerpoint/2010/main" val="2664424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4638" y="844550"/>
            <a:ext cx="2054225" cy="5267325"/>
          </a:xfrm>
        </p:spPr>
        <p:txBody>
          <a:bodyPr vert="eaVert"/>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a:xfrm>
            <a:off x="457200" y="844550"/>
            <a:ext cx="6015038" cy="52673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extLst>
      <p:ext uri="{BB962C8B-B14F-4D97-AF65-F5344CB8AC3E}">
        <p14:creationId xmlns:p14="http://schemas.microsoft.com/office/powerpoint/2010/main" val="2608127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Diapositiva de título">
    <p:spTree>
      <p:nvGrpSpPr>
        <p:cNvPr id="1" name=""/>
        <p:cNvGrpSpPr/>
        <p:nvPr/>
      </p:nvGrpSpPr>
      <p:grpSpPr>
        <a:xfrm>
          <a:off x="0" y="0"/>
          <a:ext cx="0" cy="0"/>
          <a:chOff x="0" y="0"/>
          <a:chExt cx="0" cy="0"/>
        </a:xfrm>
      </p:grpSpPr>
      <p:sp>
        <p:nvSpPr>
          <p:cNvPr id="5" name="Title 1"/>
          <p:cNvSpPr>
            <a:spLocks noGrp="1"/>
          </p:cNvSpPr>
          <p:nvPr userDrawn="1">
            <p:ph type="title"/>
          </p:nvPr>
        </p:nvSpPr>
        <p:spPr>
          <a:xfrm>
            <a:off x="431800" y="914400"/>
            <a:ext cx="8483600" cy="685800"/>
          </a:xfrm>
        </p:spPr>
        <p:txBody>
          <a:bodyPr/>
          <a:lstStyle/>
          <a:p>
            <a:r>
              <a:rPr lang="es-ES" smtClean="0"/>
              <a:t>Haga clic para modificar el estilo de título del patrón</a:t>
            </a:r>
            <a:endParaRPr lang="en-US" dirty="0"/>
          </a:p>
        </p:txBody>
      </p:sp>
      <p:sp>
        <p:nvSpPr>
          <p:cNvPr id="10" name="Text Box 9"/>
          <p:cNvSpPr txBox="1">
            <a:spLocks noChangeArrowheads="1"/>
          </p:cNvSpPr>
          <p:nvPr userDrawn="1"/>
        </p:nvSpPr>
        <p:spPr bwMode="auto">
          <a:xfrm>
            <a:off x="5715000" y="6553200"/>
            <a:ext cx="3048000" cy="153888"/>
          </a:xfrm>
          <a:prstGeom prst="rect">
            <a:avLst/>
          </a:prstGeom>
          <a:noFill/>
          <a:ln w="9525">
            <a:noFill/>
            <a:miter lim="800000"/>
            <a:headEnd/>
            <a:tailEnd/>
          </a:ln>
          <a:effectLst/>
        </p:spPr>
        <p:txBody>
          <a:bodyPr wrap="square" lIns="0" tIns="0" rIns="0" bIns="0">
            <a:spAutoFit/>
          </a:bodyPr>
          <a:lstStyle/>
          <a:p>
            <a:pPr algn="r">
              <a:spcBef>
                <a:spcPct val="50000"/>
              </a:spcBef>
              <a:defRPr/>
            </a:pPr>
            <a:r>
              <a:rPr lang="en-US" sz="1000" dirty="0" smtClean="0">
                <a:solidFill>
                  <a:srgbClr val="FFFFFF">
                    <a:lumMod val="50000"/>
                  </a:srgbClr>
                </a:solidFill>
                <a:latin typeface="Arial" charset="0"/>
              </a:rPr>
              <a:t>www.crowehorwath.net/ar</a:t>
            </a:r>
            <a:endParaRPr lang="en-US" sz="1000" dirty="0">
              <a:solidFill>
                <a:srgbClr val="FFFFFF">
                  <a:lumMod val="50000"/>
                </a:srgbClr>
              </a:solidFill>
              <a:latin typeface="Arial" charset="0"/>
            </a:endParaRPr>
          </a:p>
        </p:txBody>
      </p:sp>
      <p:sp>
        <p:nvSpPr>
          <p:cNvPr id="12" name="Text Box 9"/>
          <p:cNvSpPr txBox="1">
            <a:spLocks noChangeArrowheads="1"/>
          </p:cNvSpPr>
          <p:nvPr userDrawn="1"/>
        </p:nvSpPr>
        <p:spPr bwMode="auto">
          <a:xfrm>
            <a:off x="457200" y="6550225"/>
            <a:ext cx="5105400" cy="384721"/>
          </a:xfrm>
          <a:prstGeom prst="rect">
            <a:avLst/>
          </a:prstGeom>
          <a:noFill/>
          <a:ln w="9525">
            <a:noFill/>
            <a:miter lim="800000"/>
            <a:headEnd/>
            <a:tailEnd/>
          </a:ln>
          <a:effectLst/>
        </p:spPr>
        <p:txBody>
          <a:bodyPr wrap="square" lIns="0" tIns="0" rIns="0" bIns="0">
            <a:spAutoFit/>
          </a:bodyPr>
          <a:lstStyle/>
          <a:p>
            <a:pPr>
              <a:spcBef>
                <a:spcPct val="50000"/>
              </a:spcBef>
              <a:defRPr/>
            </a:pPr>
            <a:r>
              <a:rPr lang="en-US" sz="1000" dirty="0">
                <a:solidFill>
                  <a:srgbClr val="FFFFFF">
                    <a:lumMod val="50000"/>
                  </a:srgbClr>
                </a:solidFill>
                <a:latin typeface="Arial" charset="0"/>
              </a:rPr>
              <a:t>Audit </a:t>
            </a:r>
            <a:r>
              <a:rPr lang="en-US" sz="1000" dirty="0" smtClean="0">
                <a:solidFill>
                  <a:srgbClr val="FFFFFF">
                    <a:lumMod val="50000"/>
                  </a:srgbClr>
                </a:solidFill>
                <a:latin typeface="Arial" charset="0"/>
              </a:rPr>
              <a:t> |  Tax  |  Advisory</a:t>
            </a:r>
          </a:p>
          <a:p>
            <a:pPr>
              <a:spcBef>
                <a:spcPct val="50000"/>
              </a:spcBef>
              <a:defRPr/>
            </a:pPr>
            <a:endParaRPr lang="en-US" sz="1000" dirty="0">
              <a:solidFill>
                <a:srgbClr val="FFFFFF">
                  <a:lumMod val="50000"/>
                </a:srgbClr>
              </a:solidFill>
              <a:latin typeface="Arial" charset="0"/>
            </a:endParaRPr>
          </a:p>
        </p:txBody>
      </p:sp>
      <p:pic>
        <p:nvPicPr>
          <p:cNvPr id="16" name="4 Imagen" descr="Faro.jpg"/>
          <p:cNvPicPr>
            <a:picLocks noChangeAspect="1"/>
          </p:cNvPicPr>
          <p:nvPr userDrawn="1"/>
        </p:nvPicPr>
        <p:blipFill>
          <a:blip r:embed="rId2" cstate="print"/>
          <a:srcRect l="2370" t="22002" b="29924"/>
          <a:stretch>
            <a:fillRect/>
          </a:stretch>
        </p:blipFill>
        <p:spPr bwMode="auto">
          <a:xfrm>
            <a:off x="0" y="1003300"/>
            <a:ext cx="9144000" cy="3001963"/>
          </a:xfrm>
          <a:prstGeom prst="rect">
            <a:avLst/>
          </a:prstGeom>
          <a:noFill/>
          <a:ln w="9525">
            <a:noFill/>
            <a:miter lim="800000"/>
            <a:headEnd/>
            <a:tailEnd/>
          </a:ln>
        </p:spPr>
      </p:pic>
      <p:grpSp>
        <p:nvGrpSpPr>
          <p:cNvPr id="15" name="Group 28"/>
          <p:cNvGrpSpPr>
            <a:grpSpLocks/>
          </p:cNvGrpSpPr>
          <p:nvPr userDrawn="1"/>
        </p:nvGrpSpPr>
        <p:grpSpPr bwMode="auto">
          <a:xfrm>
            <a:off x="457200" y="304800"/>
            <a:ext cx="2362200" cy="375486"/>
            <a:chOff x="288" y="200"/>
            <a:chExt cx="1686" cy="268"/>
          </a:xfrm>
        </p:grpSpPr>
        <p:pic>
          <p:nvPicPr>
            <p:cNvPr id="17" name="Picture 22" descr="C_Horwath_2c"/>
            <p:cNvPicPr>
              <a:picLocks noChangeAspect="1" noChangeArrowheads="1"/>
            </p:cNvPicPr>
            <p:nvPr/>
          </p:nvPicPr>
          <p:blipFill>
            <a:blip r:embed="rId3" cstate="print"/>
            <a:srcRect/>
            <a:stretch>
              <a:fillRect/>
            </a:stretch>
          </p:blipFill>
          <p:spPr bwMode="auto">
            <a:xfrm>
              <a:off x="288" y="200"/>
              <a:ext cx="1686" cy="263"/>
            </a:xfrm>
            <a:prstGeom prst="rect">
              <a:avLst/>
            </a:prstGeom>
            <a:noFill/>
            <a:ln w="9525">
              <a:noFill/>
              <a:miter lim="800000"/>
              <a:headEnd/>
              <a:tailEnd/>
            </a:ln>
          </p:spPr>
        </p:pic>
        <p:sp>
          <p:nvSpPr>
            <p:cNvPr id="18" name="Oval 27"/>
            <p:cNvSpPr>
              <a:spLocks noChangeArrowheads="1"/>
            </p:cNvSpPr>
            <p:nvPr/>
          </p:nvSpPr>
          <p:spPr bwMode="auto">
            <a:xfrm>
              <a:off x="588" y="420"/>
              <a:ext cx="48" cy="48"/>
            </a:xfrm>
            <a:prstGeom prst="ellipse">
              <a:avLst/>
            </a:prstGeom>
            <a:solidFill>
              <a:schemeClr val="bg1"/>
            </a:solidFill>
            <a:ln w="9525">
              <a:solidFill>
                <a:schemeClr val="bg1"/>
              </a:solidFill>
              <a:round/>
              <a:headEnd/>
              <a:tailEnd/>
            </a:ln>
          </p:spPr>
          <p:txBody>
            <a:bodyPr wrap="none" anchor="ctr"/>
            <a:lstStyle/>
            <a:p>
              <a:endParaRPr lang="en-US"/>
            </a:p>
          </p:txBody>
        </p:sp>
      </p:gr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5" name="Title 1"/>
          <p:cNvSpPr>
            <a:spLocks noGrp="1"/>
          </p:cNvSpPr>
          <p:nvPr userDrawn="1">
            <p:ph type="title"/>
          </p:nvPr>
        </p:nvSpPr>
        <p:spPr>
          <a:xfrm>
            <a:off x="431800" y="914400"/>
            <a:ext cx="8483600" cy="685800"/>
          </a:xfrm>
        </p:spPr>
        <p:txBody>
          <a:bodyPr/>
          <a:lstStyle/>
          <a:p>
            <a:r>
              <a:rPr lang="es-ES" smtClean="0"/>
              <a:t>Haga clic para modificar el estilo de título del patrón</a:t>
            </a:r>
            <a:endParaRPr lang="en-US" dirty="0"/>
          </a:p>
        </p:txBody>
      </p:sp>
      <p:sp>
        <p:nvSpPr>
          <p:cNvPr id="8" name="Text Box 9"/>
          <p:cNvSpPr txBox="1">
            <a:spLocks noChangeArrowheads="1"/>
          </p:cNvSpPr>
          <p:nvPr userDrawn="1"/>
        </p:nvSpPr>
        <p:spPr bwMode="auto">
          <a:xfrm>
            <a:off x="5715000" y="6553200"/>
            <a:ext cx="3048000" cy="153888"/>
          </a:xfrm>
          <a:prstGeom prst="rect">
            <a:avLst/>
          </a:prstGeom>
          <a:noFill/>
          <a:ln w="9525">
            <a:noFill/>
            <a:miter lim="800000"/>
            <a:headEnd/>
            <a:tailEnd/>
          </a:ln>
          <a:effectLst/>
        </p:spPr>
        <p:txBody>
          <a:bodyPr wrap="square" lIns="0" tIns="0" rIns="0" bIns="0">
            <a:spAutoFit/>
          </a:bodyPr>
          <a:lstStyle/>
          <a:p>
            <a:pPr algn="r">
              <a:spcBef>
                <a:spcPct val="50000"/>
              </a:spcBef>
              <a:defRPr/>
            </a:pPr>
            <a:r>
              <a:rPr lang="en-US" sz="1000" dirty="0" smtClean="0">
                <a:solidFill>
                  <a:srgbClr val="FFFFFF">
                    <a:lumMod val="50000"/>
                  </a:srgbClr>
                </a:solidFill>
                <a:latin typeface="Arial" charset="0"/>
              </a:rPr>
              <a:t>www.crowehorwath.net/ar</a:t>
            </a:r>
            <a:endParaRPr lang="en-US" sz="1000" dirty="0">
              <a:solidFill>
                <a:srgbClr val="FFFFFF">
                  <a:lumMod val="50000"/>
                </a:srgbClr>
              </a:solidFill>
              <a:latin typeface="Arial" charset="0"/>
            </a:endParaRPr>
          </a:p>
        </p:txBody>
      </p:sp>
      <p:sp>
        <p:nvSpPr>
          <p:cNvPr id="9" name="Text Box 9"/>
          <p:cNvSpPr txBox="1">
            <a:spLocks noChangeArrowheads="1"/>
          </p:cNvSpPr>
          <p:nvPr userDrawn="1"/>
        </p:nvSpPr>
        <p:spPr bwMode="auto">
          <a:xfrm>
            <a:off x="457200" y="6550225"/>
            <a:ext cx="5105400" cy="384721"/>
          </a:xfrm>
          <a:prstGeom prst="rect">
            <a:avLst/>
          </a:prstGeom>
          <a:noFill/>
          <a:ln w="9525">
            <a:noFill/>
            <a:miter lim="800000"/>
            <a:headEnd/>
            <a:tailEnd/>
          </a:ln>
          <a:effectLst/>
        </p:spPr>
        <p:txBody>
          <a:bodyPr wrap="square" lIns="0" tIns="0" rIns="0" bIns="0">
            <a:spAutoFit/>
          </a:bodyPr>
          <a:lstStyle/>
          <a:p>
            <a:pPr>
              <a:spcBef>
                <a:spcPct val="50000"/>
              </a:spcBef>
              <a:defRPr/>
            </a:pPr>
            <a:r>
              <a:rPr lang="en-US" sz="1000" dirty="0">
                <a:solidFill>
                  <a:srgbClr val="FFFFFF">
                    <a:lumMod val="50000"/>
                  </a:srgbClr>
                </a:solidFill>
                <a:latin typeface="Arial" charset="0"/>
              </a:rPr>
              <a:t>Audit </a:t>
            </a:r>
            <a:r>
              <a:rPr lang="en-US" sz="1000" dirty="0" smtClean="0">
                <a:solidFill>
                  <a:srgbClr val="FFFFFF">
                    <a:lumMod val="50000"/>
                  </a:srgbClr>
                </a:solidFill>
                <a:latin typeface="Arial" charset="0"/>
              </a:rPr>
              <a:t> |  Tax  |  Advisory  </a:t>
            </a:r>
          </a:p>
          <a:p>
            <a:pPr>
              <a:spcBef>
                <a:spcPct val="50000"/>
              </a:spcBef>
              <a:defRPr/>
            </a:pPr>
            <a:endParaRPr lang="en-US" sz="1000" dirty="0">
              <a:solidFill>
                <a:srgbClr val="FFFFFF">
                  <a:lumMod val="50000"/>
                </a:srgbClr>
              </a:solidFill>
              <a:latin typeface="Arial" charset="0"/>
            </a:endParaRPr>
          </a:p>
        </p:txBody>
      </p:sp>
      <p:grpSp>
        <p:nvGrpSpPr>
          <p:cNvPr id="13" name="Group 28"/>
          <p:cNvGrpSpPr>
            <a:grpSpLocks/>
          </p:cNvGrpSpPr>
          <p:nvPr userDrawn="1"/>
        </p:nvGrpSpPr>
        <p:grpSpPr bwMode="auto">
          <a:xfrm>
            <a:off x="457200" y="304800"/>
            <a:ext cx="2362200" cy="375486"/>
            <a:chOff x="288" y="200"/>
            <a:chExt cx="1686" cy="268"/>
          </a:xfrm>
        </p:grpSpPr>
        <p:pic>
          <p:nvPicPr>
            <p:cNvPr id="14" name="Picture 22" descr="C_Horwath_2c"/>
            <p:cNvPicPr>
              <a:picLocks noChangeAspect="1" noChangeArrowheads="1"/>
            </p:cNvPicPr>
            <p:nvPr/>
          </p:nvPicPr>
          <p:blipFill>
            <a:blip r:embed="rId2" cstate="print"/>
            <a:srcRect/>
            <a:stretch>
              <a:fillRect/>
            </a:stretch>
          </p:blipFill>
          <p:spPr bwMode="auto">
            <a:xfrm>
              <a:off x="288" y="200"/>
              <a:ext cx="1686" cy="263"/>
            </a:xfrm>
            <a:prstGeom prst="rect">
              <a:avLst/>
            </a:prstGeom>
            <a:noFill/>
            <a:ln w="9525">
              <a:noFill/>
              <a:miter lim="800000"/>
              <a:headEnd/>
              <a:tailEnd/>
            </a:ln>
          </p:spPr>
        </p:pic>
        <p:sp>
          <p:nvSpPr>
            <p:cNvPr id="15" name="Oval 27"/>
            <p:cNvSpPr>
              <a:spLocks noChangeArrowheads="1"/>
            </p:cNvSpPr>
            <p:nvPr/>
          </p:nvSpPr>
          <p:spPr bwMode="auto">
            <a:xfrm>
              <a:off x="588" y="420"/>
              <a:ext cx="48" cy="48"/>
            </a:xfrm>
            <a:prstGeom prst="ellipse">
              <a:avLst/>
            </a:prstGeom>
            <a:solidFill>
              <a:schemeClr val="bg1"/>
            </a:solidFill>
            <a:ln w="9525">
              <a:solidFill>
                <a:schemeClr val="bg1"/>
              </a:solidFill>
              <a:round/>
              <a:headEnd/>
              <a:tailEnd/>
            </a:ln>
          </p:spPr>
          <p:txBody>
            <a:bodyPr wrap="none" anchor="ctr"/>
            <a:lstStyle/>
            <a:p>
              <a:endParaRPr lang="en-US"/>
            </a:p>
          </p:txBody>
        </p:sp>
      </p:grpSp>
      <p:pic>
        <p:nvPicPr>
          <p:cNvPr id="16" name="4 Imagen" descr="Faro.jpg"/>
          <p:cNvPicPr>
            <a:picLocks noChangeAspect="1"/>
          </p:cNvPicPr>
          <p:nvPr userDrawn="1"/>
        </p:nvPicPr>
        <p:blipFill>
          <a:blip r:embed="rId3" cstate="print"/>
          <a:srcRect l="2370" t="22002" b="29924"/>
          <a:stretch>
            <a:fillRect/>
          </a:stretch>
        </p:blipFill>
        <p:spPr bwMode="auto">
          <a:xfrm>
            <a:off x="0" y="1003300"/>
            <a:ext cx="9144000" cy="3001963"/>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s-AR"/>
          </a:p>
        </p:txBody>
      </p:sp>
    </p:spTree>
    <p:extLst>
      <p:ext uri="{BB962C8B-B14F-4D97-AF65-F5344CB8AC3E}">
        <p14:creationId xmlns:p14="http://schemas.microsoft.com/office/powerpoint/2010/main" val="11475089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extLst>
      <p:ext uri="{BB962C8B-B14F-4D97-AF65-F5344CB8AC3E}">
        <p14:creationId xmlns:p14="http://schemas.microsoft.com/office/powerpoint/2010/main" val="10671035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Tree>
    <p:extLst>
      <p:ext uri="{BB962C8B-B14F-4D97-AF65-F5344CB8AC3E}">
        <p14:creationId xmlns:p14="http://schemas.microsoft.com/office/powerpoint/2010/main" val="15766231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457200" y="1604963"/>
            <a:ext cx="3943350" cy="45069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4552950" y="1604963"/>
            <a:ext cx="3943350" cy="45069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extLst>
      <p:ext uri="{BB962C8B-B14F-4D97-AF65-F5344CB8AC3E}">
        <p14:creationId xmlns:p14="http://schemas.microsoft.com/office/powerpoint/2010/main" val="8525417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extLst>
      <p:ext uri="{BB962C8B-B14F-4D97-AF65-F5344CB8AC3E}">
        <p14:creationId xmlns:p14="http://schemas.microsoft.com/office/powerpoint/2010/main" val="34477118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Tree>
    <p:extLst>
      <p:ext uri="{BB962C8B-B14F-4D97-AF65-F5344CB8AC3E}">
        <p14:creationId xmlns:p14="http://schemas.microsoft.com/office/powerpoint/2010/main" val="3567796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extLst>
      <p:ext uri="{BB962C8B-B14F-4D97-AF65-F5344CB8AC3E}">
        <p14:creationId xmlns:p14="http://schemas.microsoft.com/office/powerpoint/2010/main" val="38576646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66130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extLst>
      <p:ext uri="{BB962C8B-B14F-4D97-AF65-F5344CB8AC3E}">
        <p14:creationId xmlns:p14="http://schemas.microsoft.com/office/powerpoint/2010/main" val="4743283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AR"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extLst>
      <p:ext uri="{BB962C8B-B14F-4D97-AF65-F5344CB8AC3E}">
        <p14:creationId xmlns:p14="http://schemas.microsoft.com/office/powerpoint/2010/main" val="101311755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extLst>
      <p:ext uri="{BB962C8B-B14F-4D97-AF65-F5344CB8AC3E}">
        <p14:creationId xmlns:p14="http://schemas.microsoft.com/office/powerpoint/2010/main" val="220816049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4638" y="844550"/>
            <a:ext cx="2054225" cy="5267325"/>
          </a:xfrm>
        </p:spPr>
        <p:txBody>
          <a:bodyPr vert="eaVert"/>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a:xfrm>
            <a:off x="457200" y="844550"/>
            <a:ext cx="6015038" cy="52673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extLst>
      <p:ext uri="{BB962C8B-B14F-4D97-AF65-F5344CB8AC3E}">
        <p14:creationId xmlns:p14="http://schemas.microsoft.com/office/powerpoint/2010/main" val="2555024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Tree>
    <p:extLst>
      <p:ext uri="{BB962C8B-B14F-4D97-AF65-F5344CB8AC3E}">
        <p14:creationId xmlns:p14="http://schemas.microsoft.com/office/powerpoint/2010/main" val="2778719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457200" y="1604963"/>
            <a:ext cx="3943350" cy="45069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4552950" y="1604963"/>
            <a:ext cx="3943350" cy="45069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extLst>
      <p:ext uri="{BB962C8B-B14F-4D97-AF65-F5344CB8AC3E}">
        <p14:creationId xmlns:p14="http://schemas.microsoft.com/office/powerpoint/2010/main" val="4093736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extLst>
      <p:ext uri="{BB962C8B-B14F-4D97-AF65-F5344CB8AC3E}">
        <p14:creationId xmlns:p14="http://schemas.microsoft.com/office/powerpoint/2010/main" val="1339684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Tree>
    <p:extLst>
      <p:ext uri="{BB962C8B-B14F-4D97-AF65-F5344CB8AC3E}">
        <p14:creationId xmlns:p14="http://schemas.microsoft.com/office/powerpoint/2010/main" val="4149298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2421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extLst>
      <p:ext uri="{BB962C8B-B14F-4D97-AF65-F5344CB8AC3E}">
        <p14:creationId xmlns:p14="http://schemas.microsoft.com/office/powerpoint/2010/main" val="589697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AR"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extLst>
      <p:ext uri="{BB962C8B-B14F-4D97-AF65-F5344CB8AC3E}">
        <p14:creationId xmlns:p14="http://schemas.microsoft.com/office/powerpoint/2010/main" val="1697986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1.pn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2050" name="Rectangle 1"/>
          <p:cNvSpPr>
            <a:spLocks noChangeArrowheads="1"/>
          </p:cNvSpPr>
          <p:nvPr/>
        </p:nvSpPr>
        <p:spPr bwMode="auto">
          <a:xfrm>
            <a:off x="382588" y="442913"/>
            <a:ext cx="3236912"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WenQuanYi Micro Hei" charset="0"/>
                <a:cs typeface="WenQuanYi Micro Hei"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WenQuanYi Micro Hei" charset="0"/>
                <a:cs typeface="WenQuanYi Micro Hei"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WenQuanYi Micro Hei" charset="0"/>
                <a:cs typeface="WenQuanYi Micro Hei"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WenQuanYi Micro Hei" charset="0"/>
                <a:cs typeface="WenQuanYi Micro Hei"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WenQuanYi Micro Hei" charset="0"/>
                <a:cs typeface="WenQuanYi Micro Hei"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WenQuanYi Micro Hei" charset="0"/>
                <a:cs typeface="WenQuanYi Micro Hei"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WenQuanYi Micro Hei" charset="0"/>
                <a:cs typeface="WenQuanYi Micro Hei"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WenQuanYi Micro Hei" charset="0"/>
                <a:cs typeface="WenQuanYi Micro Hei"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WenQuanYi Micro Hei" charset="0"/>
                <a:cs typeface="WenQuanYi Micro Hei" charset="0"/>
              </a:defRPr>
            </a:lvl9pPr>
          </a:lstStyle>
          <a:p>
            <a:pPr eaLnBrk="1" hangingPunct="1">
              <a:buSzPct val="100000"/>
              <a:defRPr/>
            </a:pPr>
            <a:r>
              <a:rPr lang="es-ES" altLang="es-AR" sz="1600" b="1" dirty="0" smtClean="0">
                <a:solidFill>
                  <a:srgbClr val="FFFFFF"/>
                </a:solidFill>
                <a:cs typeface="Arial" charset="0"/>
              </a:rPr>
              <a:t>CONTABILIDAD FINANCIERA</a:t>
            </a:r>
          </a:p>
        </p:txBody>
      </p:sp>
      <p:sp>
        <p:nvSpPr>
          <p:cNvPr id="2051" name="Text Box 3"/>
          <p:cNvSpPr txBox="1">
            <a:spLocks noChangeArrowheads="1"/>
          </p:cNvSpPr>
          <p:nvPr/>
        </p:nvSpPr>
        <p:spPr bwMode="auto">
          <a:xfrm>
            <a:off x="6654800" y="4318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WenQuanYi Micro Hei"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WenQuanYi Micro Hei"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WenQuanYi Micro Hei"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WenQuanYi Micro Hei"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WenQuanYi Micro Hei"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WenQuanYi Micro Hei"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WenQuanYi Micro Hei"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WenQuanYi Micro Hei"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WenQuanYi Micro Hei" charset="0"/>
              </a:defRPr>
            </a:lvl9pPr>
          </a:lstStyle>
          <a:p>
            <a:pPr algn="r" eaLnBrk="1" hangingPunct="1">
              <a:buSzPct val="100000"/>
              <a:defRPr/>
            </a:pPr>
            <a:r>
              <a:rPr lang="es-AR" altLang="es-AR" sz="1600" b="1" smtClean="0">
                <a:solidFill>
                  <a:srgbClr val="FFFFFF"/>
                </a:solidFill>
                <a:cs typeface="Arial" panose="020B0604020202020204" pitchFamily="34" charset="0"/>
              </a:rPr>
              <a:t># </a:t>
            </a:r>
            <a:fld id="{797FBAE1-AADE-468D-8147-0E26D09CF540}" type="slidenum">
              <a:rPr lang="es-AR" altLang="es-AR" sz="1600" b="1" smtClean="0">
                <a:solidFill>
                  <a:srgbClr val="FFFFFF"/>
                </a:solidFill>
                <a:cs typeface="Arial" panose="020B0604020202020204" pitchFamily="34" charset="0"/>
              </a:rPr>
              <a:pPr algn="r" eaLnBrk="1" hangingPunct="1">
                <a:buSzPct val="100000"/>
                <a:defRPr/>
              </a:pPr>
              <a:t>‹Nº›</a:t>
            </a:fld>
            <a:endParaRPr lang="es-AR" altLang="es-AR" sz="1600" b="1" smtClean="0">
              <a:solidFill>
                <a:srgbClr val="FFFFFF"/>
              </a:solidFill>
              <a:cs typeface="Arial" panose="020B0604020202020204" pitchFamily="34" charset="0"/>
            </a:endParaRPr>
          </a:p>
        </p:txBody>
      </p:sp>
      <p:sp>
        <p:nvSpPr>
          <p:cNvPr id="2052" name="Rectangle 4"/>
          <p:cNvSpPr>
            <a:spLocks noGrp="1" noChangeArrowheads="1"/>
          </p:cNvSpPr>
          <p:nvPr>
            <p:ph type="title"/>
          </p:nvPr>
        </p:nvSpPr>
        <p:spPr bwMode="auto">
          <a:xfrm>
            <a:off x="457200" y="844550"/>
            <a:ext cx="8221663" cy="133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ctr" anchorCtr="0" compatLnSpc="1">
            <a:prstTxWarp prst="textNoShape">
              <a:avLst/>
            </a:prstTxWarp>
          </a:bodyPr>
          <a:lstStyle/>
          <a:p>
            <a:pPr lvl="0"/>
            <a:r>
              <a:rPr lang="en-GB" altLang="es-AR" smtClean="0"/>
              <a:t>Pulse para editar el formato del texto de título</a:t>
            </a:r>
          </a:p>
        </p:txBody>
      </p:sp>
      <p:sp>
        <p:nvSpPr>
          <p:cNvPr id="2053" name="Rectangle 5"/>
          <p:cNvSpPr>
            <a:spLocks noGrp="1" noChangeArrowheads="1"/>
          </p:cNvSpPr>
          <p:nvPr>
            <p:ph type="body" idx="1"/>
          </p:nvPr>
        </p:nvSpPr>
        <p:spPr bwMode="auto">
          <a:xfrm>
            <a:off x="457200" y="1604963"/>
            <a:ext cx="8039100" cy="450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pPr lvl="0"/>
            <a:r>
              <a:rPr lang="en-GB" altLang="es-AR" smtClean="0"/>
              <a:t>Pulse para editar los formatos del texto del esquema</a:t>
            </a:r>
          </a:p>
          <a:p>
            <a:pPr lvl="1"/>
            <a:r>
              <a:rPr lang="en-GB" altLang="es-AR" smtClean="0"/>
              <a:t>Segundo nivel del esquema</a:t>
            </a:r>
          </a:p>
          <a:p>
            <a:pPr lvl="2"/>
            <a:r>
              <a:rPr lang="en-GB" altLang="es-AR" smtClean="0"/>
              <a:t>Tercer nivel del esquema</a:t>
            </a:r>
          </a:p>
          <a:p>
            <a:pPr lvl="3"/>
            <a:r>
              <a:rPr lang="en-GB" altLang="es-AR" smtClean="0"/>
              <a:t>Cuarto nivel del esquema</a:t>
            </a:r>
          </a:p>
          <a:p>
            <a:pPr lvl="4"/>
            <a:r>
              <a:rPr lang="en-GB" altLang="es-AR" smtClean="0"/>
              <a:t>Quinto nivel del esquema</a:t>
            </a:r>
          </a:p>
          <a:p>
            <a:pPr lvl="4"/>
            <a:r>
              <a:rPr lang="en-GB" altLang="es-AR" smtClean="0"/>
              <a:t>Sexto nivel del esquema</a:t>
            </a:r>
          </a:p>
          <a:p>
            <a:pPr lvl="4"/>
            <a:r>
              <a:rPr lang="en-GB" altLang="es-AR" smtClean="0"/>
              <a:t>Séptimo nivel del esquema</a:t>
            </a:r>
          </a:p>
        </p:txBody>
      </p:sp>
    </p:spTree>
    <p:extLst>
      <p:ext uri="{BB962C8B-B14F-4D97-AF65-F5344CB8AC3E}">
        <p14:creationId xmlns:p14="http://schemas.microsoft.com/office/powerpoint/2010/main" val="2572058373"/>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690" r:id="rId12"/>
    <p:sldLayoutId id="2147483694" r:id="rId13"/>
  </p:sldLayoutIdLst>
  <p:timing>
    <p:tnLst>
      <p:par>
        <p:cTn id="1" dur="indefinite" restart="never" nodeType="tmRoot"/>
      </p:par>
    </p:tnLst>
  </p:timing>
  <p:txStyles>
    <p:title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itchFamily="32" charset="0"/>
          <a:ea typeface="WenQuanYi Micro Hei" charset="0"/>
          <a:cs typeface="WenQuanYi Micro Hei"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itchFamily="32" charset="0"/>
          <a:ea typeface="WenQuanYi Micro Hei" charset="0"/>
          <a:cs typeface="WenQuanYi Micro Hei"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itchFamily="32" charset="0"/>
          <a:ea typeface="WenQuanYi Micro Hei" charset="0"/>
          <a:cs typeface="WenQuanYi Micro Hei"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itchFamily="32" charset="0"/>
          <a:ea typeface="WenQuanYi Micro Hei" charset="0"/>
          <a:cs typeface="WenQuanYi Micro Hei" charset="0"/>
        </a:defRPr>
      </a:lvl5pPr>
      <a:lvl6pPr marL="25146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WenQuanYi Micro Hei" charset="0"/>
          <a:cs typeface="WenQuanYi Micro Hei" charset="0"/>
        </a:defRPr>
      </a:lvl6pPr>
      <a:lvl7pPr marL="29718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WenQuanYi Micro Hei" charset="0"/>
          <a:cs typeface="WenQuanYi Micro Hei" charset="0"/>
        </a:defRPr>
      </a:lvl7pPr>
      <a:lvl8pPr marL="34290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WenQuanYi Micro Hei" charset="0"/>
          <a:cs typeface="WenQuanYi Micro Hei" charset="0"/>
        </a:defRPr>
      </a:lvl8pPr>
      <a:lvl9pPr marL="38862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WenQuanYi Micro Hei" charset="0"/>
          <a:cs typeface="WenQuanYi Micro Hei" charset="0"/>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anose="02020603050405020304" pitchFamily="18" charset="0"/>
        <a:buChar char="–"/>
        <a:defRPr sz="28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vl6pPr marL="25146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Rectangle 1"/>
          <p:cNvSpPr>
            <a:spLocks noChangeArrowheads="1"/>
          </p:cNvSpPr>
          <p:nvPr/>
        </p:nvSpPr>
        <p:spPr bwMode="auto">
          <a:xfrm>
            <a:off x="382588" y="442913"/>
            <a:ext cx="3236912"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WenQuanYi Micro Hei" charset="0"/>
                <a:cs typeface="WenQuanYi Micro Hei"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WenQuanYi Micro Hei" charset="0"/>
                <a:cs typeface="WenQuanYi Micro Hei"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WenQuanYi Micro Hei" charset="0"/>
                <a:cs typeface="WenQuanYi Micro Hei"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WenQuanYi Micro Hei" charset="0"/>
                <a:cs typeface="WenQuanYi Micro Hei"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WenQuanYi Micro Hei" charset="0"/>
                <a:cs typeface="WenQuanYi Micro Hei"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WenQuanYi Micro Hei" charset="0"/>
                <a:cs typeface="WenQuanYi Micro Hei"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WenQuanYi Micro Hei" charset="0"/>
                <a:cs typeface="WenQuanYi Micro Hei"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WenQuanYi Micro Hei" charset="0"/>
                <a:cs typeface="WenQuanYi Micro Hei"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WenQuanYi Micro Hei" charset="0"/>
                <a:cs typeface="WenQuanYi Micro Hei" charset="0"/>
              </a:defRPr>
            </a:lvl9pPr>
          </a:lstStyle>
          <a:p>
            <a:pPr eaLnBrk="1" hangingPunct="1">
              <a:buSzPct val="100000"/>
              <a:defRPr/>
            </a:pPr>
            <a:r>
              <a:rPr lang="es-ES" altLang="es-AR" sz="1600" b="1" dirty="0" smtClean="0">
                <a:solidFill>
                  <a:srgbClr val="FFFFFF"/>
                </a:solidFill>
                <a:cs typeface="Arial" charset="0"/>
              </a:rPr>
              <a:t>CONTABILIDAD FINANCIERA</a:t>
            </a:r>
          </a:p>
        </p:txBody>
      </p:sp>
      <p:sp>
        <p:nvSpPr>
          <p:cNvPr id="2051" name="Text Box 3"/>
          <p:cNvSpPr txBox="1">
            <a:spLocks noChangeArrowheads="1"/>
          </p:cNvSpPr>
          <p:nvPr/>
        </p:nvSpPr>
        <p:spPr bwMode="auto">
          <a:xfrm>
            <a:off x="6654800" y="4318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WenQuanYi Micro Hei"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WenQuanYi Micro Hei"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WenQuanYi Micro Hei"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WenQuanYi Micro Hei"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WenQuanYi Micro Hei"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WenQuanYi Micro Hei"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WenQuanYi Micro Hei"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WenQuanYi Micro Hei"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WenQuanYi Micro Hei" charset="0"/>
              </a:defRPr>
            </a:lvl9pPr>
          </a:lstStyle>
          <a:p>
            <a:pPr algn="r" eaLnBrk="1" hangingPunct="1">
              <a:buSzPct val="100000"/>
              <a:defRPr/>
            </a:pPr>
            <a:r>
              <a:rPr lang="es-AR" altLang="es-AR" sz="1600" b="1" smtClean="0">
                <a:solidFill>
                  <a:srgbClr val="FFFFFF"/>
                </a:solidFill>
                <a:cs typeface="Arial" panose="020B0604020202020204" pitchFamily="34" charset="0"/>
              </a:rPr>
              <a:t># </a:t>
            </a:r>
            <a:fld id="{797FBAE1-AADE-468D-8147-0E26D09CF540}" type="slidenum">
              <a:rPr lang="es-AR" altLang="es-AR" sz="1600" b="1" smtClean="0">
                <a:solidFill>
                  <a:srgbClr val="FFFFFF"/>
                </a:solidFill>
                <a:cs typeface="Arial" panose="020B0604020202020204" pitchFamily="34" charset="0"/>
              </a:rPr>
              <a:pPr algn="r" eaLnBrk="1" hangingPunct="1">
                <a:buSzPct val="100000"/>
                <a:defRPr/>
              </a:pPr>
              <a:t>‹Nº›</a:t>
            </a:fld>
            <a:endParaRPr lang="es-AR" altLang="es-AR" sz="1600" b="1" smtClean="0">
              <a:solidFill>
                <a:srgbClr val="FFFFFF"/>
              </a:solidFill>
              <a:cs typeface="Arial" panose="020B0604020202020204" pitchFamily="34" charset="0"/>
            </a:endParaRPr>
          </a:p>
        </p:txBody>
      </p:sp>
      <p:sp>
        <p:nvSpPr>
          <p:cNvPr id="2052" name="Rectangle 4"/>
          <p:cNvSpPr>
            <a:spLocks noGrp="1" noChangeArrowheads="1"/>
          </p:cNvSpPr>
          <p:nvPr>
            <p:ph type="title"/>
          </p:nvPr>
        </p:nvSpPr>
        <p:spPr bwMode="auto">
          <a:xfrm>
            <a:off x="457200" y="844550"/>
            <a:ext cx="8221663" cy="133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ctr" anchorCtr="0" compatLnSpc="1">
            <a:prstTxWarp prst="textNoShape">
              <a:avLst/>
            </a:prstTxWarp>
          </a:bodyPr>
          <a:lstStyle/>
          <a:p>
            <a:pPr lvl="0"/>
            <a:r>
              <a:rPr lang="en-GB" altLang="es-AR" smtClean="0"/>
              <a:t>Pulse para editar el formato del texto de título</a:t>
            </a:r>
          </a:p>
        </p:txBody>
      </p:sp>
      <p:sp>
        <p:nvSpPr>
          <p:cNvPr id="2053" name="Rectangle 5"/>
          <p:cNvSpPr>
            <a:spLocks noGrp="1" noChangeArrowheads="1"/>
          </p:cNvSpPr>
          <p:nvPr>
            <p:ph type="body" idx="1"/>
          </p:nvPr>
        </p:nvSpPr>
        <p:spPr bwMode="auto">
          <a:xfrm>
            <a:off x="457200" y="1604963"/>
            <a:ext cx="8039100" cy="450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pPr lvl="0"/>
            <a:r>
              <a:rPr lang="en-GB" altLang="es-AR" smtClean="0"/>
              <a:t>Pulse para editar los formatos del texto del esquema</a:t>
            </a:r>
          </a:p>
          <a:p>
            <a:pPr lvl="1"/>
            <a:r>
              <a:rPr lang="en-GB" altLang="es-AR" smtClean="0"/>
              <a:t>Segundo nivel del esquema</a:t>
            </a:r>
          </a:p>
          <a:p>
            <a:pPr lvl="2"/>
            <a:r>
              <a:rPr lang="en-GB" altLang="es-AR" smtClean="0"/>
              <a:t>Tercer nivel del esquema</a:t>
            </a:r>
          </a:p>
          <a:p>
            <a:pPr lvl="3"/>
            <a:r>
              <a:rPr lang="en-GB" altLang="es-AR" smtClean="0"/>
              <a:t>Cuarto nivel del esquema</a:t>
            </a:r>
          </a:p>
          <a:p>
            <a:pPr lvl="4"/>
            <a:r>
              <a:rPr lang="en-GB" altLang="es-AR" smtClean="0"/>
              <a:t>Quinto nivel del esquema</a:t>
            </a:r>
          </a:p>
          <a:p>
            <a:pPr lvl="4"/>
            <a:r>
              <a:rPr lang="en-GB" altLang="es-AR" smtClean="0"/>
              <a:t>Sexto nivel del esquema</a:t>
            </a:r>
          </a:p>
          <a:p>
            <a:pPr lvl="4"/>
            <a:r>
              <a:rPr lang="en-GB" altLang="es-AR" smtClean="0"/>
              <a:t>Séptimo nivel del esquema</a:t>
            </a:r>
          </a:p>
        </p:txBody>
      </p:sp>
    </p:spTree>
    <p:extLst>
      <p:ext uri="{BB962C8B-B14F-4D97-AF65-F5344CB8AC3E}">
        <p14:creationId xmlns:p14="http://schemas.microsoft.com/office/powerpoint/2010/main" val="224738456"/>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iming>
    <p:tnLst>
      <p:par>
        <p:cTn id="1" dur="indefinite" restart="never" nodeType="tmRoot"/>
      </p:par>
    </p:tnLst>
  </p:timing>
  <p:txStyles>
    <p:title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itchFamily="32" charset="0"/>
          <a:ea typeface="WenQuanYi Micro Hei" charset="0"/>
          <a:cs typeface="WenQuanYi Micro Hei"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itchFamily="32" charset="0"/>
          <a:ea typeface="WenQuanYi Micro Hei" charset="0"/>
          <a:cs typeface="WenQuanYi Micro Hei"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itchFamily="32" charset="0"/>
          <a:ea typeface="WenQuanYi Micro Hei" charset="0"/>
          <a:cs typeface="WenQuanYi Micro Hei"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itchFamily="32" charset="0"/>
          <a:ea typeface="WenQuanYi Micro Hei" charset="0"/>
          <a:cs typeface="WenQuanYi Micro Hei" charset="0"/>
        </a:defRPr>
      </a:lvl5pPr>
      <a:lvl6pPr marL="25146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WenQuanYi Micro Hei" charset="0"/>
          <a:cs typeface="WenQuanYi Micro Hei" charset="0"/>
        </a:defRPr>
      </a:lvl6pPr>
      <a:lvl7pPr marL="29718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WenQuanYi Micro Hei" charset="0"/>
          <a:cs typeface="WenQuanYi Micro Hei" charset="0"/>
        </a:defRPr>
      </a:lvl7pPr>
      <a:lvl8pPr marL="34290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WenQuanYi Micro Hei" charset="0"/>
          <a:cs typeface="WenQuanYi Micro Hei" charset="0"/>
        </a:defRPr>
      </a:lvl8pPr>
      <a:lvl9pPr marL="38862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WenQuanYi Micro Hei" charset="0"/>
          <a:cs typeface="WenQuanYi Micro Hei" charset="0"/>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anose="02020603050405020304" pitchFamily="18" charset="0"/>
        <a:buChar char="–"/>
        <a:defRPr sz="28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vl6pPr marL="25146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a:stretch>
            <a:fillRect/>
          </a:stretch>
        </p:blipFill>
        <p:spPr>
          <a:xfrm>
            <a:off x="0" y="0"/>
            <a:ext cx="9143999" cy="6858000"/>
          </a:xfrm>
          <a:prstGeom prst="rect">
            <a:avLst/>
          </a:prstGeom>
        </p:spPr>
      </p:pic>
    </p:spTree>
    <p:extLst>
      <p:ext uri="{BB962C8B-B14F-4D97-AF65-F5344CB8AC3E}">
        <p14:creationId xmlns:p14="http://schemas.microsoft.com/office/powerpoint/2010/main" val="110180798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2195736" y="1484784"/>
            <a:ext cx="4680520" cy="4886342"/>
          </a:xfrm>
          <a:prstGeom prst="rect">
            <a:avLst/>
          </a:prstGeom>
          <a:noFill/>
          <a:ln w="9525">
            <a:noFill/>
            <a:miter lim="800000"/>
            <a:headEnd/>
            <a:tailEnd/>
          </a:ln>
          <a:effectLst/>
        </p:spPr>
      </p:pic>
      <p:sp>
        <p:nvSpPr>
          <p:cNvPr id="5" name="1 Rectángulo"/>
          <p:cNvSpPr>
            <a:spLocks noChangeArrowheads="1"/>
          </p:cNvSpPr>
          <p:nvPr/>
        </p:nvSpPr>
        <p:spPr bwMode="auto">
          <a:xfrm>
            <a:off x="755576" y="908720"/>
            <a:ext cx="7488832" cy="461665"/>
          </a:xfrm>
          <a:prstGeom prst="rect">
            <a:avLst/>
          </a:prstGeom>
          <a:noFill/>
          <a:ln w="9525">
            <a:noFill/>
            <a:miter lim="800000"/>
            <a:headEnd/>
            <a:tailEnd/>
          </a:ln>
        </p:spPr>
        <p:txBody>
          <a:bodyPr wrap="square">
            <a:spAutoFit/>
          </a:bodyPr>
          <a:lstStyle/>
          <a:p>
            <a:pPr algn="ctr"/>
            <a:r>
              <a:rPr lang="es-AR" b="1" u="sng" dirty="0" smtClean="0">
                <a:latin typeface="Verdana" pitchFamily="34" charset="0"/>
              </a:rPr>
              <a:t>Bienes de Uso</a:t>
            </a:r>
            <a:endParaRPr lang="es-AR" b="1" u="sng" dirty="0">
              <a:latin typeface="Verdana"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1763688" y="1628800"/>
            <a:ext cx="5613400" cy="3783013"/>
          </a:xfrm>
          <a:prstGeom prst="rect">
            <a:avLst/>
          </a:prstGeom>
          <a:noFill/>
          <a:ln w="9525">
            <a:noFill/>
            <a:miter lim="800000"/>
            <a:headEnd/>
            <a:tailEnd/>
          </a:ln>
          <a:effectLst/>
        </p:spPr>
      </p:pic>
      <p:sp>
        <p:nvSpPr>
          <p:cNvPr id="5" name="1 Rectángulo"/>
          <p:cNvSpPr>
            <a:spLocks noChangeArrowheads="1"/>
          </p:cNvSpPr>
          <p:nvPr/>
        </p:nvSpPr>
        <p:spPr bwMode="auto">
          <a:xfrm>
            <a:off x="755576" y="980728"/>
            <a:ext cx="7488832" cy="461665"/>
          </a:xfrm>
          <a:prstGeom prst="rect">
            <a:avLst/>
          </a:prstGeom>
          <a:noFill/>
          <a:ln w="9525">
            <a:noFill/>
            <a:miter lim="800000"/>
            <a:headEnd/>
            <a:tailEnd/>
          </a:ln>
        </p:spPr>
        <p:txBody>
          <a:bodyPr wrap="square">
            <a:spAutoFit/>
          </a:bodyPr>
          <a:lstStyle/>
          <a:p>
            <a:pPr algn="ctr"/>
            <a:r>
              <a:rPr lang="es-AR" b="1" u="sng" dirty="0" smtClean="0">
                <a:latin typeface="Verdana" pitchFamily="34" charset="0"/>
              </a:rPr>
              <a:t>Bienes de Uso</a:t>
            </a:r>
            <a:endParaRPr lang="es-AR" b="1" u="sng" dirty="0">
              <a:latin typeface="Verdana"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cstate="print"/>
          <a:srcRect/>
          <a:stretch>
            <a:fillRect/>
          </a:stretch>
        </p:blipFill>
        <p:spPr bwMode="auto">
          <a:xfrm>
            <a:off x="1979712" y="1412776"/>
            <a:ext cx="4824536" cy="5121977"/>
          </a:xfrm>
          <a:prstGeom prst="rect">
            <a:avLst/>
          </a:prstGeom>
          <a:noFill/>
          <a:ln w="9525">
            <a:noFill/>
            <a:miter lim="800000"/>
            <a:headEnd/>
            <a:tailEnd/>
          </a:ln>
          <a:effectLst/>
        </p:spPr>
      </p:pic>
      <p:sp>
        <p:nvSpPr>
          <p:cNvPr id="6" name="1 Rectángulo"/>
          <p:cNvSpPr>
            <a:spLocks noChangeArrowheads="1"/>
          </p:cNvSpPr>
          <p:nvPr/>
        </p:nvSpPr>
        <p:spPr bwMode="auto">
          <a:xfrm>
            <a:off x="755576" y="908720"/>
            <a:ext cx="7488832" cy="461665"/>
          </a:xfrm>
          <a:prstGeom prst="rect">
            <a:avLst/>
          </a:prstGeom>
          <a:noFill/>
          <a:ln w="9525">
            <a:noFill/>
            <a:miter lim="800000"/>
            <a:headEnd/>
            <a:tailEnd/>
          </a:ln>
        </p:spPr>
        <p:txBody>
          <a:bodyPr wrap="square">
            <a:spAutoFit/>
          </a:bodyPr>
          <a:lstStyle/>
          <a:p>
            <a:pPr algn="ctr"/>
            <a:r>
              <a:rPr lang="es-AR" b="1" u="sng" dirty="0" smtClean="0">
                <a:latin typeface="Verdana" pitchFamily="34" charset="0"/>
              </a:rPr>
              <a:t>Bienes de Uso</a:t>
            </a:r>
            <a:endParaRPr lang="es-AR" b="1" u="sng" dirty="0">
              <a:latin typeface="Verdana"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Rectángulo"/>
          <p:cNvSpPr>
            <a:spLocks noChangeArrowheads="1"/>
          </p:cNvSpPr>
          <p:nvPr/>
        </p:nvSpPr>
        <p:spPr bwMode="auto">
          <a:xfrm>
            <a:off x="755576" y="908720"/>
            <a:ext cx="7488832" cy="461665"/>
          </a:xfrm>
          <a:prstGeom prst="rect">
            <a:avLst/>
          </a:prstGeom>
          <a:noFill/>
          <a:ln w="9525">
            <a:noFill/>
            <a:miter lim="800000"/>
            <a:headEnd/>
            <a:tailEnd/>
          </a:ln>
        </p:spPr>
        <p:txBody>
          <a:bodyPr wrap="square">
            <a:spAutoFit/>
          </a:bodyPr>
          <a:lstStyle/>
          <a:p>
            <a:pPr algn="ctr"/>
            <a:r>
              <a:rPr lang="es-AR" b="1" u="sng" dirty="0" smtClean="0">
                <a:latin typeface="Verdana" pitchFamily="34" charset="0"/>
              </a:rPr>
              <a:t>Bienes de Uso</a:t>
            </a:r>
            <a:endParaRPr lang="es-AR" b="1" u="sng" dirty="0">
              <a:latin typeface="Verdana" pitchFamily="34" charset="0"/>
            </a:endParaRPr>
          </a:p>
        </p:txBody>
      </p:sp>
      <p:pic>
        <p:nvPicPr>
          <p:cNvPr id="4103" name="Picture 7"/>
          <p:cNvPicPr>
            <a:picLocks noChangeAspect="1" noChangeArrowheads="1"/>
          </p:cNvPicPr>
          <p:nvPr/>
        </p:nvPicPr>
        <p:blipFill>
          <a:blip r:embed="rId2" cstate="print"/>
          <a:srcRect/>
          <a:stretch>
            <a:fillRect/>
          </a:stretch>
        </p:blipFill>
        <p:spPr bwMode="auto">
          <a:xfrm>
            <a:off x="1475656" y="1628800"/>
            <a:ext cx="6336704" cy="1314450"/>
          </a:xfrm>
          <a:prstGeom prst="rect">
            <a:avLst/>
          </a:prstGeom>
          <a:noFill/>
          <a:ln w="9525">
            <a:noFill/>
            <a:miter lim="800000"/>
            <a:headEnd/>
            <a:tailEnd/>
          </a:ln>
          <a:effectLst/>
        </p:spPr>
      </p:pic>
      <p:pic>
        <p:nvPicPr>
          <p:cNvPr id="4105" name="Picture 9"/>
          <p:cNvPicPr>
            <a:picLocks noChangeAspect="1" noChangeArrowheads="1"/>
          </p:cNvPicPr>
          <p:nvPr/>
        </p:nvPicPr>
        <p:blipFill>
          <a:blip r:embed="rId3" cstate="print"/>
          <a:srcRect/>
          <a:stretch>
            <a:fillRect/>
          </a:stretch>
        </p:blipFill>
        <p:spPr bwMode="auto">
          <a:xfrm>
            <a:off x="611560" y="3212976"/>
            <a:ext cx="8134329" cy="288032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Rectángulo"/>
          <p:cNvSpPr>
            <a:spLocks noChangeArrowheads="1"/>
          </p:cNvSpPr>
          <p:nvPr/>
        </p:nvSpPr>
        <p:spPr bwMode="auto">
          <a:xfrm>
            <a:off x="683568" y="980728"/>
            <a:ext cx="7488832" cy="461665"/>
          </a:xfrm>
          <a:prstGeom prst="rect">
            <a:avLst/>
          </a:prstGeom>
          <a:noFill/>
          <a:ln w="9525">
            <a:noFill/>
            <a:miter lim="800000"/>
            <a:headEnd/>
            <a:tailEnd/>
          </a:ln>
        </p:spPr>
        <p:txBody>
          <a:bodyPr wrap="square">
            <a:spAutoFit/>
          </a:bodyPr>
          <a:lstStyle/>
          <a:p>
            <a:pPr algn="ctr"/>
            <a:r>
              <a:rPr lang="es-AR" b="1" u="sng" dirty="0" smtClean="0">
                <a:latin typeface="Verdana" pitchFamily="34" charset="0"/>
              </a:rPr>
              <a:t>Activos Intangibles</a:t>
            </a:r>
          </a:p>
        </p:txBody>
      </p:sp>
      <p:sp>
        <p:nvSpPr>
          <p:cNvPr id="5" name="4 Rectángulo redondeado"/>
          <p:cNvSpPr/>
          <p:nvPr/>
        </p:nvSpPr>
        <p:spPr>
          <a:xfrm>
            <a:off x="467544" y="3645024"/>
            <a:ext cx="2088232" cy="1008112"/>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800" b="1" dirty="0" smtClean="0">
                <a:solidFill>
                  <a:schemeClr val="tx1"/>
                </a:solidFill>
                <a:latin typeface="Verdana" pitchFamily="34" charset="0"/>
              </a:rPr>
              <a:t>Definición </a:t>
            </a:r>
          </a:p>
          <a:p>
            <a:pPr algn="ctr"/>
            <a:r>
              <a:rPr lang="es-AR" sz="1800" b="1" dirty="0" smtClean="0">
                <a:solidFill>
                  <a:schemeClr val="tx1"/>
                </a:solidFill>
                <a:latin typeface="Verdana" pitchFamily="34" charset="0"/>
              </a:rPr>
              <a:t>(RT 9 III A.6)</a:t>
            </a:r>
          </a:p>
        </p:txBody>
      </p:sp>
      <p:sp>
        <p:nvSpPr>
          <p:cNvPr id="6" name="5 Rectángulo redondeado"/>
          <p:cNvSpPr/>
          <p:nvPr/>
        </p:nvSpPr>
        <p:spPr>
          <a:xfrm>
            <a:off x="3635896" y="3212976"/>
            <a:ext cx="5040560" cy="1872208"/>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defRPr/>
            </a:pPr>
            <a:r>
              <a:rPr lang="es-AR" sz="1600" dirty="0" smtClean="0">
                <a:solidFill>
                  <a:schemeClr val="tx1"/>
                </a:solidFill>
                <a:latin typeface="Verdana" pitchFamily="34" charset="0"/>
              </a:rPr>
              <a:t>Son aquellos representativos de franquicias, privilegios u otros similares, incluyendo los anticipos por su adquisición, que no son bienes tangibles ni derechos contra terceros, y que expresan un valor cuya existencia depende de la posibilidad futura de producir ingresos.</a:t>
            </a:r>
          </a:p>
        </p:txBody>
      </p:sp>
      <p:cxnSp>
        <p:nvCxnSpPr>
          <p:cNvPr id="7" name="6 Conector angular"/>
          <p:cNvCxnSpPr>
            <a:stCxn id="5" idx="3"/>
            <a:endCxn id="6" idx="1"/>
          </p:cNvCxnSpPr>
          <p:nvPr/>
        </p:nvCxnSpPr>
        <p:spPr>
          <a:xfrm>
            <a:off x="2555776" y="4149080"/>
            <a:ext cx="1080120" cy="1588"/>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sp>
        <p:nvSpPr>
          <p:cNvPr id="8" name="7 Rectángulo redondeado"/>
          <p:cNvSpPr/>
          <p:nvPr/>
        </p:nvSpPr>
        <p:spPr>
          <a:xfrm>
            <a:off x="683568" y="1844824"/>
            <a:ext cx="7848872" cy="864096"/>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000" b="1" dirty="0" smtClean="0">
                <a:solidFill>
                  <a:schemeClr val="tx1"/>
                </a:solidFill>
                <a:latin typeface="Verdana" pitchFamily="34" charset="0"/>
              </a:rPr>
              <a:t>¿Qué se entiende y qué incluye el rubro Activos Intangibles?</a:t>
            </a:r>
            <a:endParaRPr lang="es-AR" sz="2000" b="1" dirty="0">
              <a:solidFill>
                <a:schemeClr val="tx1"/>
              </a:solidFill>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 calcmode="lin" valueType="num">
                                      <p:cBhvr>
                                        <p:cTn id="9" dur="500" fill="hold"/>
                                        <p:tgtEl>
                                          <p:spTgt spid="8"/>
                                        </p:tgtEl>
                                        <p:attrNameLst>
                                          <p:attrName>style.rotation</p:attrName>
                                        </p:attrNameLst>
                                      </p:cBhvr>
                                      <p:tavLst>
                                        <p:tav tm="0">
                                          <p:val>
                                            <p:fltVal val="360"/>
                                          </p:val>
                                        </p:tav>
                                        <p:tav tm="100000">
                                          <p:val>
                                            <p:fltVal val="0"/>
                                          </p:val>
                                        </p:tav>
                                      </p:tavLst>
                                    </p:anim>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49" presetClass="entr" presetSubtype="0" decel="10000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500" fill="hold"/>
                                        <p:tgtEl>
                                          <p:spTgt spid="5"/>
                                        </p:tgtEl>
                                        <p:attrNameLst>
                                          <p:attrName>ppt_w</p:attrName>
                                        </p:attrNameLst>
                                      </p:cBhvr>
                                      <p:tavLst>
                                        <p:tav tm="0">
                                          <p:val>
                                            <p:fltVal val="0"/>
                                          </p:val>
                                        </p:tav>
                                        <p:tav tm="100000">
                                          <p:val>
                                            <p:strVal val="#ppt_w"/>
                                          </p:val>
                                        </p:tav>
                                      </p:tavLst>
                                    </p:anim>
                                    <p:anim calcmode="lin" valueType="num">
                                      <p:cBhvr>
                                        <p:cTn id="16" dur="500" fill="hold"/>
                                        <p:tgtEl>
                                          <p:spTgt spid="5"/>
                                        </p:tgtEl>
                                        <p:attrNameLst>
                                          <p:attrName>ppt_h</p:attrName>
                                        </p:attrNameLst>
                                      </p:cBhvr>
                                      <p:tavLst>
                                        <p:tav tm="0">
                                          <p:val>
                                            <p:fltVal val="0"/>
                                          </p:val>
                                        </p:tav>
                                        <p:tav tm="100000">
                                          <p:val>
                                            <p:strVal val="#ppt_h"/>
                                          </p:val>
                                        </p:tav>
                                      </p:tavLst>
                                    </p:anim>
                                    <p:anim calcmode="lin" valueType="num">
                                      <p:cBhvr>
                                        <p:cTn id="17" dur="500" fill="hold"/>
                                        <p:tgtEl>
                                          <p:spTgt spid="5"/>
                                        </p:tgtEl>
                                        <p:attrNameLst>
                                          <p:attrName>style.rotation</p:attrName>
                                        </p:attrNameLst>
                                      </p:cBhvr>
                                      <p:tavLst>
                                        <p:tav tm="0">
                                          <p:val>
                                            <p:fltVal val="360"/>
                                          </p:val>
                                        </p:tav>
                                        <p:tav tm="100000">
                                          <p:val>
                                            <p:fltVal val="0"/>
                                          </p:val>
                                        </p:tav>
                                      </p:tavLst>
                                    </p:anim>
                                    <p:animEffect transition="in" filter="fade">
                                      <p:cBhvr>
                                        <p:cTn id="18" dur="500"/>
                                        <p:tgtEl>
                                          <p:spTgt spid="5"/>
                                        </p:tgtEl>
                                      </p:cBhvr>
                                    </p:animEffect>
                                  </p:childTnLst>
                                </p:cTn>
                              </p:par>
                            </p:childTnLst>
                          </p:cTn>
                        </p:par>
                        <p:par>
                          <p:cTn id="19" fill="hold">
                            <p:stCondLst>
                              <p:cond delay="500"/>
                            </p:stCondLst>
                            <p:childTnLst>
                              <p:par>
                                <p:cTn id="20" presetID="10" presetClass="entr" presetSubtype="0"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49" presetClass="entr" presetSubtype="0" decel="10000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p:cTn id="27" dur="500" fill="hold"/>
                                        <p:tgtEl>
                                          <p:spTgt spid="6"/>
                                        </p:tgtEl>
                                        <p:attrNameLst>
                                          <p:attrName>ppt_w</p:attrName>
                                        </p:attrNameLst>
                                      </p:cBhvr>
                                      <p:tavLst>
                                        <p:tav tm="0">
                                          <p:val>
                                            <p:fltVal val="0"/>
                                          </p:val>
                                        </p:tav>
                                        <p:tav tm="100000">
                                          <p:val>
                                            <p:strVal val="#ppt_w"/>
                                          </p:val>
                                        </p:tav>
                                      </p:tavLst>
                                    </p:anim>
                                    <p:anim calcmode="lin" valueType="num">
                                      <p:cBhvr>
                                        <p:cTn id="28" dur="500" fill="hold"/>
                                        <p:tgtEl>
                                          <p:spTgt spid="6"/>
                                        </p:tgtEl>
                                        <p:attrNameLst>
                                          <p:attrName>ppt_h</p:attrName>
                                        </p:attrNameLst>
                                      </p:cBhvr>
                                      <p:tavLst>
                                        <p:tav tm="0">
                                          <p:val>
                                            <p:fltVal val="0"/>
                                          </p:val>
                                        </p:tav>
                                        <p:tav tm="100000">
                                          <p:val>
                                            <p:strVal val="#ppt_h"/>
                                          </p:val>
                                        </p:tav>
                                      </p:tavLst>
                                    </p:anim>
                                    <p:anim calcmode="lin" valueType="num">
                                      <p:cBhvr>
                                        <p:cTn id="29" dur="500" fill="hold"/>
                                        <p:tgtEl>
                                          <p:spTgt spid="6"/>
                                        </p:tgtEl>
                                        <p:attrNameLst>
                                          <p:attrName>style.rotation</p:attrName>
                                        </p:attrNameLst>
                                      </p:cBhvr>
                                      <p:tavLst>
                                        <p:tav tm="0">
                                          <p:val>
                                            <p:fltVal val="360"/>
                                          </p:val>
                                        </p:tav>
                                        <p:tav tm="100000">
                                          <p:val>
                                            <p:fltVal val="0"/>
                                          </p:val>
                                        </p:tav>
                                      </p:tavLst>
                                    </p:anim>
                                    <p:animEffect transition="in" filter="fade">
                                      <p:cBhvr>
                                        <p:cTn id="3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redondeado"/>
          <p:cNvSpPr/>
          <p:nvPr/>
        </p:nvSpPr>
        <p:spPr>
          <a:xfrm>
            <a:off x="539552" y="3284984"/>
            <a:ext cx="1944216" cy="1008112"/>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800" b="1" dirty="0" smtClean="0">
                <a:solidFill>
                  <a:schemeClr val="tx1"/>
                </a:solidFill>
                <a:latin typeface="Verdana" pitchFamily="34" charset="0"/>
              </a:rPr>
              <a:t>Algunos</a:t>
            </a:r>
          </a:p>
          <a:p>
            <a:pPr algn="ctr"/>
            <a:r>
              <a:rPr lang="es-AR" sz="1800" b="1" dirty="0" smtClean="0">
                <a:solidFill>
                  <a:schemeClr val="tx1"/>
                </a:solidFill>
                <a:latin typeface="Verdana" pitchFamily="34" charset="0"/>
              </a:rPr>
              <a:t>Ejemplos</a:t>
            </a:r>
          </a:p>
        </p:txBody>
      </p:sp>
      <p:sp>
        <p:nvSpPr>
          <p:cNvPr id="3" name="2 Rectángulo redondeado"/>
          <p:cNvSpPr/>
          <p:nvPr/>
        </p:nvSpPr>
        <p:spPr>
          <a:xfrm>
            <a:off x="3707904" y="1916832"/>
            <a:ext cx="3600000" cy="720000"/>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600" dirty="0" smtClean="0">
                <a:solidFill>
                  <a:schemeClr val="tx1"/>
                </a:solidFill>
                <a:latin typeface="Verdana" pitchFamily="34" charset="0"/>
              </a:rPr>
              <a:t>Derechos de propiedad intelectual</a:t>
            </a:r>
            <a:endParaRPr lang="es-AR" sz="1600" dirty="0">
              <a:solidFill>
                <a:schemeClr val="tx1"/>
              </a:solidFill>
              <a:latin typeface="Verdana" pitchFamily="34" charset="0"/>
            </a:endParaRPr>
          </a:p>
        </p:txBody>
      </p:sp>
      <p:sp>
        <p:nvSpPr>
          <p:cNvPr id="4" name="3 Rectángulo redondeado"/>
          <p:cNvSpPr/>
          <p:nvPr/>
        </p:nvSpPr>
        <p:spPr>
          <a:xfrm>
            <a:off x="3707904" y="2996952"/>
            <a:ext cx="3600000" cy="720000"/>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600" dirty="0" smtClean="0">
                <a:solidFill>
                  <a:schemeClr val="tx1"/>
                </a:solidFill>
                <a:latin typeface="Verdana" pitchFamily="34" charset="0"/>
              </a:rPr>
              <a:t>Patentes, marcas, licencias. </a:t>
            </a:r>
            <a:endParaRPr lang="es-AR" sz="1600" dirty="0">
              <a:solidFill>
                <a:schemeClr val="tx1"/>
              </a:solidFill>
              <a:latin typeface="Verdana" pitchFamily="34" charset="0"/>
            </a:endParaRPr>
          </a:p>
        </p:txBody>
      </p:sp>
      <p:cxnSp>
        <p:nvCxnSpPr>
          <p:cNvPr id="5" name="4 Conector angular"/>
          <p:cNvCxnSpPr/>
          <p:nvPr/>
        </p:nvCxnSpPr>
        <p:spPr>
          <a:xfrm rot="5400000">
            <a:off x="1224422" y="3968266"/>
            <a:ext cx="3384376" cy="1588"/>
          </a:xfrm>
          <a:prstGeom prst="bentConnector3">
            <a:avLst>
              <a:gd name="adj1" fmla="val 50000"/>
            </a:avLst>
          </a:prstGeom>
          <a:ln>
            <a:solidFill>
              <a:srgbClr val="F1AB00"/>
            </a:solidFill>
            <a:tailEnd type="none"/>
          </a:ln>
        </p:spPr>
        <p:style>
          <a:lnRef idx="1">
            <a:schemeClr val="accent1"/>
          </a:lnRef>
          <a:fillRef idx="0">
            <a:schemeClr val="accent1"/>
          </a:fillRef>
          <a:effectRef idx="0">
            <a:schemeClr val="accent1"/>
          </a:effectRef>
          <a:fontRef idx="minor">
            <a:schemeClr val="tx1"/>
          </a:fontRef>
        </p:style>
      </p:cxnSp>
      <p:cxnSp>
        <p:nvCxnSpPr>
          <p:cNvPr id="6" name="5 Conector angular"/>
          <p:cNvCxnSpPr/>
          <p:nvPr/>
        </p:nvCxnSpPr>
        <p:spPr>
          <a:xfrm>
            <a:off x="2915816" y="2276872"/>
            <a:ext cx="720080" cy="1588"/>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sp>
        <p:nvSpPr>
          <p:cNvPr id="7" name="1 Rectángulo"/>
          <p:cNvSpPr>
            <a:spLocks noChangeArrowheads="1"/>
          </p:cNvSpPr>
          <p:nvPr/>
        </p:nvSpPr>
        <p:spPr bwMode="auto">
          <a:xfrm>
            <a:off x="683568" y="980728"/>
            <a:ext cx="7488832" cy="461665"/>
          </a:xfrm>
          <a:prstGeom prst="rect">
            <a:avLst/>
          </a:prstGeom>
          <a:noFill/>
          <a:ln w="9525">
            <a:noFill/>
            <a:miter lim="800000"/>
            <a:headEnd/>
            <a:tailEnd/>
          </a:ln>
        </p:spPr>
        <p:txBody>
          <a:bodyPr wrap="square">
            <a:spAutoFit/>
          </a:bodyPr>
          <a:lstStyle/>
          <a:p>
            <a:pPr algn="ctr"/>
            <a:r>
              <a:rPr lang="es-AR" b="1" u="sng" dirty="0" smtClean="0">
                <a:latin typeface="Verdana" pitchFamily="34" charset="0"/>
              </a:rPr>
              <a:t>Activos Intangibles</a:t>
            </a:r>
          </a:p>
        </p:txBody>
      </p:sp>
      <p:sp>
        <p:nvSpPr>
          <p:cNvPr id="8" name="7 Rectángulo redondeado"/>
          <p:cNvSpPr/>
          <p:nvPr/>
        </p:nvSpPr>
        <p:spPr>
          <a:xfrm>
            <a:off x="3707904" y="4149080"/>
            <a:ext cx="3600000" cy="720000"/>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600" dirty="0" smtClean="0">
                <a:solidFill>
                  <a:schemeClr val="tx1"/>
                </a:solidFill>
                <a:latin typeface="Verdana" pitchFamily="34" charset="0"/>
              </a:rPr>
              <a:t>Gastos de organización y preoperativos</a:t>
            </a:r>
            <a:endParaRPr lang="es-AR" sz="1600" dirty="0">
              <a:solidFill>
                <a:schemeClr val="tx1"/>
              </a:solidFill>
              <a:latin typeface="Verdana" pitchFamily="34" charset="0"/>
            </a:endParaRPr>
          </a:p>
        </p:txBody>
      </p:sp>
      <p:sp>
        <p:nvSpPr>
          <p:cNvPr id="9" name="8 Rectángulo redondeado"/>
          <p:cNvSpPr/>
          <p:nvPr/>
        </p:nvSpPr>
        <p:spPr>
          <a:xfrm>
            <a:off x="3707904" y="5301208"/>
            <a:ext cx="3600000" cy="720000"/>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600" dirty="0" smtClean="0">
                <a:solidFill>
                  <a:schemeClr val="tx1"/>
                </a:solidFill>
                <a:latin typeface="Verdana" pitchFamily="34" charset="0"/>
              </a:rPr>
              <a:t>Gastos de desarrollo</a:t>
            </a:r>
            <a:endParaRPr lang="es-AR" sz="1600" dirty="0">
              <a:solidFill>
                <a:schemeClr val="tx1"/>
              </a:solidFill>
              <a:latin typeface="Verdana" pitchFamily="34" charset="0"/>
            </a:endParaRPr>
          </a:p>
        </p:txBody>
      </p:sp>
      <p:cxnSp>
        <p:nvCxnSpPr>
          <p:cNvPr id="10" name="9 Conector angular"/>
          <p:cNvCxnSpPr/>
          <p:nvPr/>
        </p:nvCxnSpPr>
        <p:spPr>
          <a:xfrm>
            <a:off x="2915816" y="3356992"/>
            <a:ext cx="720080" cy="1588"/>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cxnSp>
        <p:nvCxnSpPr>
          <p:cNvPr id="11" name="10 Conector angular"/>
          <p:cNvCxnSpPr/>
          <p:nvPr/>
        </p:nvCxnSpPr>
        <p:spPr>
          <a:xfrm>
            <a:off x="2915816" y="4509120"/>
            <a:ext cx="720080" cy="1588"/>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cxnSp>
        <p:nvCxnSpPr>
          <p:cNvPr id="12" name="11 Conector angular"/>
          <p:cNvCxnSpPr/>
          <p:nvPr/>
        </p:nvCxnSpPr>
        <p:spPr>
          <a:xfrm>
            <a:off x="2915816" y="5661248"/>
            <a:ext cx="720080" cy="1588"/>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cxnSp>
        <p:nvCxnSpPr>
          <p:cNvPr id="13" name="12 Conector angular"/>
          <p:cNvCxnSpPr/>
          <p:nvPr/>
        </p:nvCxnSpPr>
        <p:spPr>
          <a:xfrm>
            <a:off x="2483768" y="3861048"/>
            <a:ext cx="432048" cy="1588"/>
          </a:xfrm>
          <a:prstGeom prst="bentConnector3">
            <a:avLst>
              <a:gd name="adj1" fmla="val 50000"/>
            </a:avLst>
          </a:prstGeom>
          <a:ln>
            <a:solidFill>
              <a:srgbClr val="F1AB00"/>
            </a:solidFill>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360"/>
                                          </p:val>
                                        </p:tav>
                                        <p:tav tm="100000">
                                          <p:val>
                                            <p:fltVal val="0"/>
                                          </p:val>
                                        </p:tav>
                                      </p:tavLst>
                                    </p:anim>
                                    <p:animEffect transition="in" filter="fade">
                                      <p:cBhvr>
                                        <p:cTn id="10" dur="500"/>
                                        <p:tgtEl>
                                          <p:spTgt spid="2"/>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par>
                                <p:cTn id="15" presetID="10"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10" presetClass="entr" presetSubtype="0"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10"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par>
                                <p:cTn id="27" presetID="10"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49" presetClass="entr" presetSubtype="0" decel="100000" fill="hold" grpId="0" nodeType="clickEffect">
                                  <p:stCondLst>
                                    <p:cond delay="0"/>
                                  </p:stCondLst>
                                  <p:childTnLst>
                                    <p:set>
                                      <p:cBhvr>
                                        <p:cTn id="33" dur="1" fill="hold">
                                          <p:stCondLst>
                                            <p:cond delay="0"/>
                                          </p:stCondLst>
                                        </p:cTn>
                                        <p:tgtEl>
                                          <p:spTgt spid="3"/>
                                        </p:tgtEl>
                                        <p:attrNameLst>
                                          <p:attrName>style.visibility</p:attrName>
                                        </p:attrNameLst>
                                      </p:cBhvr>
                                      <p:to>
                                        <p:strVal val="visible"/>
                                      </p:to>
                                    </p:set>
                                    <p:anim calcmode="lin" valueType="num">
                                      <p:cBhvr>
                                        <p:cTn id="34" dur="500" fill="hold"/>
                                        <p:tgtEl>
                                          <p:spTgt spid="3"/>
                                        </p:tgtEl>
                                        <p:attrNameLst>
                                          <p:attrName>ppt_w</p:attrName>
                                        </p:attrNameLst>
                                      </p:cBhvr>
                                      <p:tavLst>
                                        <p:tav tm="0">
                                          <p:val>
                                            <p:fltVal val="0"/>
                                          </p:val>
                                        </p:tav>
                                        <p:tav tm="100000">
                                          <p:val>
                                            <p:strVal val="#ppt_w"/>
                                          </p:val>
                                        </p:tav>
                                      </p:tavLst>
                                    </p:anim>
                                    <p:anim calcmode="lin" valueType="num">
                                      <p:cBhvr>
                                        <p:cTn id="35" dur="500" fill="hold"/>
                                        <p:tgtEl>
                                          <p:spTgt spid="3"/>
                                        </p:tgtEl>
                                        <p:attrNameLst>
                                          <p:attrName>ppt_h</p:attrName>
                                        </p:attrNameLst>
                                      </p:cBhvr>
                                      <p:tavLst>
                                        <p:tav tm="0">
                                          <p:val>
                                            <p:fltVal val="0"/>
                                          </p:val>
                                        </p:tav>
                                        <p:tav tm="100000">
                                          <p:val>
                                            <p:strVal val="#ppt_h"/>
                                          </p:val>
                                        </p:tav>
                                      </p:tavLst>
                                    </p:anim>
                                    <p:anim calcmode="lin" valueType="num">
                                      <p:cBhvr>
                                        <p:cTn id="36" dur="500" fill="hold"/>
                                        <p:tgtEl>
                                          <p:spTgt spid="3"/>
                                        </p:tgtEl>
                                        <p:attrNameLst>
                                          <p:attrName>style.rotation</p:attrName>
                                        </p:attrNameLst>
                                      </p:cBhvr>
                                      <p:tavLst>
                                        <p:tav tm="0">
                                          <p:val>
                                            <p:fltVal val="360"/>
                                          </p:val>
                                        </p:tav>
                                        <p:tav tm="100000">
                                          <p:val>
                                            <p:fltVal val="0"/>
                                          </p:val>
                                        </p:tav>
                                      </p:tavLst>
                                    </p:anim>
                                    <p:animEffect transition="in" filter="fade">
                                      <p:cBhvr>
                                        <p:cTn id="37" dur="50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49" presetClass="entr" presetSubtype="0" decel="100000"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anim calcmode="lin" valueType="num">
                                      <p:cBhvr>
                                        <p:cTn id="42" dur="500" fill="hold"/>
                                        <p:tgtEl>
                                          <p:spTgt spid="4"/>
                                        </p:tgtEl>
                                        <p:attrNameLst>
                                          <p:attrName>ppt_w</p:attrName>
                                        </p:attrNameLst>
                                      </p:cBhvr>
                                      <p:tavLst>
                                        <p:tav tm="0">
                                          <p:val>
                                            <p:fltVal val="0"/>
                                          </p:val>
                                        </p:tav>
                                        <p:tav tm="100000">
                                          <p:val>
                                            <p:strVal val="#ppt_w"/>
                                          </p:val>
                                        </p:tav>
                                      </p:tavLst>
                                    </p:anim>
                                    <p:anim calcmode="lin" valueType="num">
                                      <p:cBhvr>
                                        <p:cTn id="43" dur="500" fill="hold"/>
                                        <p:tgtEl>
                                          <p:spTgt spid="4"/>
                                        </p:tgtEl>
                                        <p:attrNameLst>
                                          <p:attrName>ppt_h</p:attrName>
                                        </p:attrNameLst>
                                      </p:cBhvr>
                                      <p:tavLst>
                                        <p:tav tm="0">
                                          <p:val>
                                            <p:fltVal val="0"/>
                                          </p:val>
                                        </p:tav>
                                        <p:tav tm="100000">
                                          <p:val>
                                            <p:strVal val="#ppt_h"/>
                                          </p:val>
                                        </p:tav>
                                      </p:tavLst>
                                    </p:anim>
                                    <p:anim calcmode="lin" valueType="num">
                                      <p:cBhvr>
                                        <p:cTn id="44" dur="500" fill="hold"/>
                                        <p:tgtEl>
                                          <p:spTgt spid="4"/>
                                        </p:tgtEl>
                                        <p:attrNameLst>
                                          <p:attrName>style.rotation</p:attrName>
                                        </p:attrNameLst>
                                      </p:cBhvr>
                                      <p:tavLst>
                                        <p:tav tm="0">
                                          <p:val>
                                            <p:fltVal val="360"/>
                                          </p:val>
                                        </p:tav>
                                        <p:tav tm="100000">
                                          <p:val>
                                            <p:fltVal val="0"/>
                                          </p:val>
                                        </p:tav>
                                      </p:tavLst>
                                    </p:anim>
                                    <p:animEffect transition="in" filter="fade">
                                      <p:cBhvr>
                                        <p:cTn id="45" dur="500"/>
                                        <p:tgtEl>
                                          <p:spTgt spid="4"/>
                                        </p:tgtEl>
                                      </p:cBhvr>
                                    </p:animEffect>
                                  </p:childTnLst>
                                </p:cTn>
                              </p:par>
                            </p:childTnLst>
                          </p:cTn>
                        </p:par>
                      </p:childTnLst>
                    </p:cTn>
                  </p:par>
                  <p:par>
                    <p:cTn id="46" fill="hold">
                      <p:stCondLst>
                        <p:cond delay="indefinite"/>
                      </p:stCondLst>
                      <p:childTnLst>
                        <p:par>
                          <p:cTn id="47" fill="hold">
                            <p:stCondLst>
                              <p:cond delay="0"/>
                            </p:stCondLst>
                            <p:childTnLst>
                              <p:par>
                                <p:cTn id="48" presetID="49" presetClass="entr" presetSubtype="0" decel="100000" fill="hold" grpId="0" nodeType="clickEffect">
                                  <p:stCondLst>
                                    <p:cond delay="0"/>
                                  </p:stCondLst>
                                  <p:childTnLst>
                                    <p:set>
                                      <p:cBhvr>
                                        <p:cTn id="49" dur="1" fill="hold">
                                          <p:stCondLst>
                                            <p:cond delay="0"/>
                                          </p:stCondLst>
                                        </p:cTn>
                                        <p:tgtEl>
                                          <p:spTgt spid="8"/>
                                        </p:tgtEl>
                                        <p:attrNameLst>
                                          <p:attrName>style.visibility</p:attrName>
                                        </p:attrNameLst>
                                      </p:cBhvr>
                                      <p:to>
                                        <p:strVal val="visible"/>
                                      </p:to>
                                    </p:set>
                                    <p:anim calcmode="lin" valueType="num">
                                      <p:cBhvr>
                                        <p:cTn id="50" dur="500" fill="hold"/>
                                        <p:tgtEl>
                                          <p:spTgt spid="8"/>
                                        </p:tgtEl>
                                        <p:attrNameLst>
                                          <p:attrName>ppt_w</p:attrName>
                                        </p:attrNameLst>
                                      </p:cBhvr>
                                      <p:tavLst>
                                        <p:tav tm="0">
                                          <p:val>
                                            <p:fltVal val="0"/>
                                          </p:val>
                                        </p:tav>
                                        <p:tav tm="100000">
                                          <p:val>
                                            <p:strVal val="#ppt_w"/>
                                          </p:val>
                                        </p:tav>
                                      </p:tavLst>
                                    </p:anim>
                                    <p:anim calcmode="lin" valueType="num">
                                      <p:cBhvr>
                                        <p:cTn id="51" dur="500" fill="hold"/>
                                        <p:tgtEl>
                                          <p:spTgt spid="8"/>
                                        </p:tgtEl>
                                        <p:attrNameLst>
                                          <p:attrName>ppt_h</p:attrName>
                                        </p:attrNameLst>
                                      </p:cBhvr>
                                      <p:tavLst>
                                        <p:tav tm="0">
                                          <p:val>
                                            <p:fltVal val="0"/>
                                          </p:val>
                                        </p:tav>
                                        <p:tav tm="100000">
                                          <p:val>
                                            <p:strVal val="#ppt_h"/>
                                          </p:val>
                                        </p:tav>
                                      </p:tavLst>
                                    </p:anim>
                                    <p:anim calcmode="lin" valueType="num">
                                      <p:cBhvr>
                                        <p:cTn id="52" dur="500" fill="hold"/>
                                        <p:tgtEl>
                                          <p:spTgt spid="8"/>
                                        </p:tgtEl>
                                        <p:attrNameLst>
                                          <p:attrName>style.rotation</p:attrName>
                                        </p:attrNameLst>
                                      </p:cBhvr>
                                      <p:tavLst>
                                        <p:tav tm="0">
                                          <p:val>
                                            <p:fltVal val="360"/>
                                          </p:val>
                                        </p:tav>
                                        <p:tav tm="100000">
                                          <p:val>
                                            <p:fltVal val="0"/>
                                          </p:val>
                                        </p:tav>
                                      </p:tavLst>
                                    </p:anim>
                                    <p:animEffect transition="in" filter="fade">
                                      <p:cBhvr>
                                        <p:cTn id="53" dur="500"/>
                                        <p:tgtEl>
                                          <p:spTgt spid="8"/>
                                        </p:tgtEl>
                                      </p:cBhvr>
                                    </p:animEffect>
                                  </p:childTnLst>
                                </p:cTn>
                              </p:par>
                            </p:childTnLst>
                          </p:cTn>
                        </p:par>
                      </p:childTnLst>
                    </p:cTn>
                  </p:par>
                  <p:par>
                    <p:cTn id="54" fill="hold">
                      <p:stCondLst>
                        <p:cond delay="indefinite"/>
                      </p:stCondLst>
                      <p:childTnLst>
                        <p:par>
                          <p:cTn id="55" fill="hold">
                            <p:stCondLst>
                              <p:cond delay="0"/>
                            </p:stCondLst>
                            <p:childTnLst>
                              <p:par>
                                <p:cTn id="56" presetID="49" presetClass="entr" presetSubtype="0" decel="100000" fill="hold" grpId="0" nodeType="clickEffect">
                                  <p:stCondLst>
                                    <p:cond delay="0"/>
                                  </p:stCondLst>
                                  <p:childTnLst>
                                    <p:set>
                                      <p:cBhvr>
                                        <p:cTn id="57" dur="1" fill="hold">
                                          <p:stCondLst>
                                            <p:cond delay="0"/>
                                          </p:stCondLst>
                                        </p:cTn>
                                        <p:tgtEl>
                                          <p:spTgt spid="9"/>
                                        </p:tgtEl>
                                        <p:attrNameLst>
                                          <p:attrName>style.visibility</p:attrName>
                                        </p:attrNameLst>
                                      </p:cBhvr>
                                      <p:to>
                                        <p:strVal val="visible"/>
                                      </p:to>
                                    </p:set>
                                    <p:anim calcmode="lin" valueType="num">
                                      <p:cBhvr>
                                        <p:cTn id="58" dur="500" fill="hold"/>
                                        <p:tgtEl>
                                          <p:spTgt spid="9"/>
                                        </p:tgtEl>
                                        <p:attrNameLst>
                                          <p:attrName>ppt_w</p:attrName>
                                        </p:attrNameLst>
                                      </p:cBhvr>
                                      <p:tavLst>
                                        <p:tav tm="0">
                                          <p:val>
                                            <p:fltVal val="0"/>
                                          </p:val>
                                        </p:tav>
                                        <p:tav tm="100000">
                                          <p:val>
                                            <p:strVal val="#ppt_w"/>
                                          </p:val>
                                        </p:tav>
                                      </p:tavLst>
                                    </p:anim>
                                    <p:anim calcmode="lin" valueType="num">
                                      <p:cBhvr>
                                        <p:cTn id="59" dur="500" fill="hold"/>
                                        <p:tgtEl>
                                          <p:spTgt spid="9"/>
                                        </p:tgtEl>
                                        <p:attrNameLst>
                                          <p:attrName>ppt_h</p:attrName>
                                        </p:attrNameLst>
                                      </p:cBhvr>
                                      <p:tavLst>
                                        <p:tav tm="0">
                                          <p:val>
                                            <p:fltVal val="0"/>
                                          </p:val>
                                        </p:tav>
                                        <p:tav tm="100000">
                                          <p:val>
                                            <p:strVal val="#ppt_h"/>
                                          </p:val>
                                        </p:tav>
                                      </p:tavLst>
                                    </p:anim>
                                    <p:anim calcmode="lin" valueType="num">
                                      <p:cBhvr>
                                        <p:cTn id="60" dur="500" fill="hold"/>
                                        <p:tgtEl>
                                          <p:spTgt spid="9"/>
                                        </p:tgtEl>
                                        <p:attrNameLst>
                                          <p:attrName>style.rotation</p:attrName>
                                        </p:attrNameLst>
                                      </p:cBhvr>
                                      <p:tavLst>
                                        <p:tav tm="0">
                                          <p:val>
                                            <p:fltVal val="360"/>
                                          </p:val>
                                        </p:tav>
                                        <p:tav tm="100000">
                                          <p:val>
                                            <p:fltVal val="0"/>
                                          </p:val>
                                        </p:tav>
                                      </p:tavLst>
                                    </p:anim>
                                    <p:animEffect transition="in" filter="fade">
                                      <p:cBhvr>
                                        <p:cTn id="6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8" grpId="0" animBg="1"/>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a:spLocks noChangeArrowheads="1"/>
          </p:cNvSpPr>
          <p:nvPr/>
        </p:nvSpPr>
        <p:spPr bwMode="auto">
          <a:xfrm>
            <a:off x="683568" y="980728"/>
            <a:ext cx="7488832" cy="461665"/>
          </a:xfrm>
          <a:prstGeom prst="rect">
            <a:avLst/>
          </a:prstGeom>
          <a:noFill/>
          <a:ln w="9525">
            <a:noFill/>
            <a:miter lim="800000"/>
            <a:headEnd/>
            <a:tailEnd/>
          </a:ln>
        </p:spPr>
        <p:txBody>
          <a:bodyPr wrap="square">
            <a:spAutoFit/>
          </a:bodyPr>
          <a:lstStyle/>
          <a:p>
            <a:pPr algn="ctr"/>
            <a:r>
              <a:rPr lang="es-AR" b="1" u="sng" dirty="0" smtClean="0">
                <a:latin typeface="Verdana" pitchFamily="34" charset="0"/>
              </a:rPr>
              <a:t>Activos Intangibles</a:t>
            </a:r>
          </a:p>
        </p:txBody>
      </p:sp>
      <p:sp>
        <p:nvSpPr>
          <p:cNvPr id="3" name="2 Rectángulo redondeado"/>
          <p:cNvSpPr/>
          <p:nvPr/>
        </p:nvSpPr>
        <p:spPr>
          <a:xfrm>
            <a:off x="467544" y="2852936"/>
            <a:ext cx="8424936" cy="504056"/>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AR" sz="1400" dirty="0" smtClean="0">
                <a:solidFill>
                  <a:schemeClr val="tx1"/>
                </a:solidFill>
                <a:latin typeface="Verdana" pitchFamily="34" charset="0"/>
                <a:ea typeface="Verdana" pitchFamily="34" charset="0"/>
                <a:cs typeface="Verdana" pitchFamily="34" charset="0"/>
              </a:rPr>
              <a:t>Los activos intangibles adquiridos y los producidos solo se reconocerán como tales cuando:</a:t>
            </a:r>
            <a:endParaRPr lang="es-AR" sz="1400" dirty="0">
              <a:solidFill>
                <a:schemeClr val="tx1"/>
              </a:solidFill>
              <a:latin typeface="Verdana" pitchFamily="34" charset="0"/>
            </a:endParaRPr>
          </a:p>
        </p:txBody>
      </p:sp>
      <p:sp>
        <p:nvSpPr>
          <p:cNvPr id="4" name="3 Rectángulo redondeado"/>
          <p:cNvSpPr/>
          <p:nvPr/>
        </p:nvSpPr>
        <p:spPr>
          <a:xfrm>
            <a:off x="3419872" y="1628800"/>
            <a:ext cx="2088232" cy="792088"/>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600" b="1" dirty="0" smtClean="0">
                <a:solidFill>
                  <a:schemeClr val="tx1"/>
                </a:solidFill>
                <a:latin typeface="Verdana" pitchFamily="34" charset="0"/>
              </a:rPr>
              <a:t>Reconocimiento</a:t>
            </a:r>
          </a:p>
          <a:p>
            <a:pPr algn="ctr"/>
            <a:r>
              <a:rPr lang="es-AR" sz="1600" b="1" dirty="0" smtClean="0">
                <a:solidFill>
                  <a:schemeClr val="tx1"/>
                </a:solidFill>
                <a:latin typeface="Verdana" pitchFamily="34" charset="0"/>
              </a:rPr>
              <a:t>(RT 17 –5.13.1)</a:t>
            </a:r>
          </a:p>
        </p:txBody>
      </p:sp>
      <p:sp>
        <p:nvSpPr>
          <p:cNvPr id="5" name="4 Rectángulo redondeado"/>
          <p:cNvSpPr/>
          <p:nvPr/>
        </p:nvSpPr>
        <p:spPr>
          <a:xfrm>
            <a:off x="1331640" y="4221088"/>
            <a:ext cx="2448272" cy="900000"/>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400" dirty="0" smtClean="0">
                <a:solidFill>
                  <a:schemeClr val="tx1"/>
                </a:solidFill>
                <a:latin typeface="Verdana" pitchFamily="34" charset="0"/>
                <a:ea typeface="Verdana" pitchFamily="34" charset="0"/>
                <a:cs typeface="Verdana" pitchFamily="34" charset="0"/>
              </a:rPr>
              <a:t>Pueda demostrarse su capacidad para generar beneficios económicos futuros</a:t>
            </a:r>
            <a:endParaRPr lang="es-AR" sz="1400" dirty="0">
              <a:solidFill>
                <a:schemeClr val="tx1"/>
              </a:solidFill>
              <a:latin typeface="Verdana" pitchFamily="34" charset="0"/>
            </a:endParaRPr>
          </a:p>
        </p:txBody>
      </p:sp>
      <p:sp>
        <p:nvSpPr>
          <p:cNvPr id="6" name="5 Rectángulo redondeado"/>
          <p:cNvSpPr/>
          <p:nvPr/>
        </p:nvSpPr>
        <p:spPr>
          <a:xfrm>
            <a:off x="5364088" y="4221088"/>
            <a:ext cx="2448272" cy="900000"/>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400" dirty="0" smtClean="0">
                <a:solidFill>
                  <a:schemeClr val="tx1"/>
                </a:solidFill>
                <a:latin typeface="Verdana" pitchFamily="34" charset="0"/>
                <a:ea typeface="Verdana" pitchFamily="34" charset="0"/>
                <a:cs typeface="Verdana" pitchFamily="34" charset="0"/>
              </a:rPr>
              <a:t>Su costo pueda determinarse sobre bases confiables</a:t>
            </a:r>
            <a:endParaRPr lang="es-AR" sz="1400" dirty="0">
              <a:solidFill>
                <a:schemeClr val="tx1"/>
              </a:solidFill>
              <a:latin typeface="Verdana" pitchFamily="34" charset="0"/>
            </a:endParaRPr>
          </a:p>
        </p:txBody>
      </p:sp>
      <p:cxnSp>
        <p:nvCxnSpPr>
          <p:cNvPr id="7" name="6 Conector recto de flecha"/>
          <p:cNvCxnSpPr/>
          <p:nvPr/>
        </p:nvCxnSpPr>
        <p:spPr>
          <a:xfrm rot="5400000">
            <a:off x="4212754" y="2636118"/>
            <a:ext cx="432048" cy="1588"/>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0" name="9 Conector angular"/>
          <p:cNvCxnSpPr>
            <a:stCxn id="3" idx="2"/>
            <a:endCxn id="5" idx="0"/>
          </p:cNvCxnSpPr>
          <p:nvPr/>
        </p:nvCxnSpPr>
        <p:spPr>
          <a:xfrm rot="5400000">
            <a:off x="3185846" y="2726922"/>
            <a:ext cx="864096" cy="2124236"/>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cxnSp>
        <p:nvCxnSpPr>
          <p:cNvPr id="12" name="11 Conector angular"/>
          <p:cNvCxnSpPr>
            <a:stCxn id="3" idx="2"/>
            <a:endCxn id="6" idx="0"/>
          </p:cNvCxnSpPr>
          <p:nvPr/>
        </p:nvCxnSpPr>
        <p:spPr>
          <a:xfrm rot="16200000" flipH="1">
            <a:off x="5202070" y="2834934"/>
            <a:ext cx="864096" cy="1908212"/>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style.rotation</p:attrName>
                                        </p:attrNameLst>
                                      </p:cBhvr>
                                      <p:tavLst>
                                        <p:tav tm="0">
                                          <p:val>
                                            <p:fltVal val="360"/>
                                          </p:val>
                                        </p:tav>
                                        <p:tav tm="100000">
                                          <p:val>
                                            <p:fltVal val="0"/>
                                          </p:val>
                                        </p:tav>
                                      </p:tavLst>
                                    </p:anim>
                                    <p:animEffect transition="in" filter="fade">
                                      <p:cBhvr>
                                        <p:cTn id="10" dur="500"/>
                                        <p:tgtEl>
                                          <p:spTgt spid="4"/>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49" presetClass="entr" presetSubtype="0" decel="10000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p:cTn id="19" dur="500" fill="hold"/>
                                        <p:tgtEl>
                                          <p:spTgt spid="3"/>
                                        </p:tgtEl>
                                        <p:attrNameLst>
                                          <p:attrName>ppt_w</p:attrName>
                                        </p:attrNameLst>
                                      </p:cBhvr>
                                      <p:tavLst>
                                        <p:tav tm="0">
                                          <p:val>
                                            <p:fltVal val="0"/>
                                          </p:val>
                                        </p:tav>
                                        <p:tav tm="100000">
                                          <p:val>
                                            <p:strVal val="#ppt_w"/>
                                          </p:val>
                                        </p:tav>
                                      </p:tavLst>
                                    </p:anim>
                                    <p:anim calcmode="lin" valueType="num">
                                      <p:cBhvr>
                                        <p:cTn id="20" dur="500" fill="hold"/>
                                        <p:tgtEl>
                                          <p:spTgt spid="3"/>
                                        </p:tgtEl>
                                        <p:attrNameLst>
                                          <p:attrName>ppt_h</p:attrName>
                                        </p:attrNameLst>
                                      </p:cBhvr>
                                      <p:tavLst>
                                        <p:tav tm="0">
                                          <p:val>
                                            <p:fltVal val="0"/>
                                          </p:val>
                                        </p:tav>
                                        <p:tav tm="100000">
                                          <p:val>
                                            <p:strVal val="#ppt_h"/>
                                          </p:val>
                                        </p:tav>
                                      </p:tavLst>
                                    </p:anim>
                                    <p:anim calcmode="lin" valueType="num">
                                      <p:cBhvr>
                                        <p:cTn id="21" dur="500" fill="hold"/>
                                        <p:tgtEl>
                                          <p:spTgt spid="3"/>
                                        </p:tgtEl>
                                        <p:attrNameLst>
                                          <p:attrName>style.rotation</p:attrName>
                                        </p:attrNameLst>
                                      </p:cBhvr>
                                      <p:tavLst>
                                        <p:tav tm="0">
                                          <p:val>
                                            <p:fltVal val="360"/>
                                          </p:val>
                                        </p:tav>
                                        <p:tav tm="100000">
                                          <p:val>
                                            <p:fltVal val="0"/>
                                          </p:val>
                                        </p:tav>
                                      </p:tavLst>
                                    </p:anim>
                                    <p:animEffect transition="in" filter="fade">
                                      <p:cBhvr>
                                        <p:cTn id="22" dur="500"/>
                                        <p:tgtEl>
                                          <p:spTgt spid="3"/>
                                        </p:tgtEl>
                                      </p:cBhvr>
                                    </p:animEffect>
                                  </p:childTnLst>
                                </p:cTn>
                              </p:par>
                            </p:childTnLst>
                          </p:cTn>
                        </p:par>
                        <p:par>
                          <p:cTn id="23" fill="hold">
                            <p:stCondLst>
                              <p:cond delay="500"/>
                            </p:stCondLst>
                            <p:childTnLst>
                              <p:par>
                                <p:cTn id="24" presetID="10" presetClass="entr" presetSubtype="0" fill="hold"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par>
                                <p:cTn id="27" presetID="10"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49" presetClass="entr" presetSubtype="0" decel="100000" fill="hold" grpId="0" nodeType="clickEffect">
                                  <p:stCondLst>
                                    <p:cond delay="0"/>
                                  </p:stCondLst>
                                  <p:childTnLst>
                                    <p:set>
                                      <p:cBhvr>
                                        <p:cTn id="33" dur="1" fill="hold">
                                          <p:stCondLst>
                                            <p:cond delay="0"/>
                                          </p:stCondLst>
                                        </p:cTn>
                                        <p:tgtEl>
                                          <p:spTgt spid="5"/>
                                        </p:tgtEl>
                                        <p:attrNameLst>
                                          <p:attrName>style.visibility</p:attrName>
                                        </p:attrNameLst>
                                      </p:cBhvr>
                                      <p:to>
                                        <p:strVal val="visible"/>
                                      </p:to>
                                    </p:set>
                                    <p:anim calcmode="lin" valueType="num">
                                      <p:cBhvr>
                                        <p:cTn id="34" dur="500" fill="hold"/>
                                        <p:tgtEl>
                                          <p:spTgt spid="5"/>
                                        </p:tgtEl>
                                        <p:attrNameLst>
                                          <p:attrName>ppt_w</p:attrName>
                                        </p:attrNameLst>
                                      </p:cBhvr>
                                      <p:tavLst>
                                        <p:tav tm="0">
                                          <p:val>
                                            <p:fltVal val="0"/>
                                          </p:val>
                                        </p:tav>
                                        <p:tav tm="100000">
                                          <p:val>
                                            <p:strVal val="#ppt_w"/>
                                          </p:val>
                                        </p:tav>
                                      </p:tavLst>
                                    </p:anim>
                                    <p:anim calcmode="lin" valueType="num">
                                      <p:cBhvr>
                                        <p:cTn id="35" dur="500" fill="hold"/>
                                        <p:tgtEl>
                                          <p:spTgt spid="5"/>
                                        </p:tgtEl>
                                        <p:attrNameLst>
                                          <p:attrName>ppt_h</p:attrName>
                                        </p:attrNameLst>
                                      </p:cBhvr>
                                      <p:tavLst>
                                        <p:tav tm="0">
                                          <p:val>
                                            <p:fltVal val="0"/>
                                          </p:val>
                                        </p:tav>
                                        <p:tav tm="100000">
                                          <p:val>
                                            <p:strVal val="#ppt_h"/>
                                          </p:val>
                                        </p:tav>
                                      </p:tavLst>
                                    </p:anim>
                                    <p:anim calcmode="lin" valueType="num">
                                      <p:cBhvr>
                                        <p:cTn id="36" dur="500" fill="hold"/>
                                        <p:tgtEl>
                                          <p:spTgt spid="5"/>
                                        </p:tgtEl>
                                        <p:attrNameLst>
                                          <p:attrName>style.rotation</p:attrName>
                                        </p:attrNameLst>
                                      </p:cBhvr>
                                      <p:tavLst>
                                        <p:tav tm="0">
                                          <p:val>
                                            <p:fltVal val="360"/>
                                          </p:val>
                                        </p:tav>
                                        <p:tav tm="100000">
                                          <p:val>
                                            <p:fltVal val="0"/>
                                          </p:val>
                                        </p:tav>
                                      </p:tavLst>
                                    </p:anim>
                                    <p:animEffect transition="in" filter="fade">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49" presetClass="entr" presetSubtype="0" decel="100000"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p:cTn id="42" dur="500" fill="hold"/>
                                        <p:tgtEl>
                                          <p:spTgt spid="6"/>
                                        </p:tgtEl>
                                        <p:attrNameLst>
                                          <p:attrName>ppt_w</p:attrName>
                                        </p:attrNameLst>
                                      </p:cBhvr>
                                      <p:tavLst>
                                        <p:tav tm="0">
                                          <p:val>
                                            <p:fltVal val="0"/>
                                          </p:val>
                                        </p:tav>
                                        <p:tav tm="100000">
                                          <p:val>
                                            <p:strVal val="#ppt_w"/>
                                          </p:val>
                                        </p:tav>
                                      </p:tavLst>
                                    </p:anim>
                                    <p:anim calcmode="lin" valueType="num">
                                      <p:cBhvr>
                                        <p:cTn id="43" dur="500" fill="hold"/>
                                        <p:tgtEl>
                                          <p:spTgt spid="6"/>
                                        </p:tgtEl>
                                        <p:attrNameLst>
                                          <p:attrName>ppt_h</p:attrName>
                                        </p:attrNameLst>
                                      </p:cBhvr>
                                      <p:tavLst>
                                        <p:tav tm="0">
                                          <p:val>
                                            <p:fltVal val="0"/>
                                          </p:val>
                                        </p:tav>
                                        <p:tav tm="100000">
                                          <p:val>
                                            <p:strVal val="#ppt_h"/>
                                          </p:val>
                                        </p:tav>
                                      </p:tavLst>
                                    </p:anim>
                                    <p:anim calcmode="lin" valueType="num">
                                      <p:cBhvr>
                                        <p:cTn id="44" dur="500" fill="hold"/>
                                        <p:tgtEl>
                                          <p:spTgt spid="6"/>
                                        </p:tgtEl>
                                        <p:attrNameLst>
                                          <p:attrName>style.rotation</p:attrName>
                                        </p:attrNameLst>
                                      </p:cBhvr>
                                      <p:tavLst>
                                        <p:tav tm="0">
                                          <p:val>
                                            <p:fltVal val="360"/>
                                          </p:val>
                                        </p:tav>
                                        <p:tav tm="100000">
                                          <p:val>
                                            <p:fltVal val="0"/>
                                          </p:val>
                                        </p:tav>
                                      </p:tavLst>
                                    </p:anim>
                                    <p:animEffect transition="in" filter="fade">
                                      <p:cBhvr>
                                        <p:cTn id="4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redondeado"/>
          <p:cNvSpPr/>
          <p:nvPr/>
        </p:nvSpPr>
        <p:spPr>
          <a:xfrm>
            <a:off x="467544" y="3068960"/>
            <a:ext cx="1944216" cy="1008112"/>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600" dirty="0" smtClean="0">
                <a:solidFill>
                  <a:schemeClr val="tx1"/>
                </a:solidFill>
                <a:latin typeface="Verdana" pitchFamily="34" charset="0"/>
              </a:rPr>
              <a:t>No se trate de:</a:t>
            </a:r>
          </a:p>
        </p:txBody>
      </p:sp>
      <p:sp>
        <p:nvSpPr>
          <p:cNvPr id="3" name="2 Rectángulo redondeado"/>
          <p:cNvSpPr/>
          <p:nvPr/>
        </p:nvSpPr>
        <p:spPr>
          <a:xfrm>
            <a:off x="3635896" y="1700808"/>
            <a:ext cx="4752528" cy="1008112"/>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400" dirty="0" smtClean="0">
                <a:solidFill>
                  <a:schemeClr val="tx1"/>
                </a:solidFill>
                <a:latin typeface="Verdana" pitchFamily="34" charset="0"/>
              </a:rPr>
              <a:t>Costos de investigaciones efectuadas con el propósito de obtener nuevos conocimientos científicos y técnicos ó inteligencia</a:t>
            </a:r>
            <a:endParaRPr lang="es-AR" sz="1400" dirty="0">
              <a:solidFill>
                <a:schemeClr val="tx1"/>
              </a:solidFill>
              <a:latin typeface="Verdana" pitchFamily="34" charset="0"/>
            </a:endParaRPr>
          </a:p>
        </p:txBody>
      </p:sp>
      <p:sp>
        <p:nvSpPr>
          <p:cNvPr id="4" name="3 Rectángulo redondeado"/>
          <p:cNvSpPr/>
          <p:nvPr/>
        </p:nvSpPr>
        <p:spPr>
          <a:xfrm>
            <a:off x="3635896" y="2780928"/>
            <a:ext cx="4752528" cy="1008112"/>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400" dirty="0" smtClean="0">
                <a:solidFill>
                  <a:schemeClr val="tx1"/>
                </a:solidFill>
                <a:latin typeface="Verdana" pitchFamily="34" charset="0"/>
              </a:rPr>
              <a:t>Costos erogados en el desarrollo interno del valor llave, marcas, listas de clientes y otros que, no puedan ser distinguidos del costo de desarrollar un negocio tomado en su conjunto.</a:t>
            </a:r>
            <a:endParaRPr lang="es-AR" sz="1400" dirty="0">
              <a:solidFill>
                <a:schemeClr val="tx1"/>
              </a:solidFill>
              <a:latin typeface="Verdana" pitchFamily="34" charset="0"/>
            </a:endParaRPr>
          </a:p>
        </p:txBody>
      </p:sp>
      <p:cxnSp>
        <p:nvCxnSpPr>
          <p:cNvPr id="5" name="4 Conector angular"/>
          <p:cNvCxnSpPr/>
          <p:nvPr/>
        </p:nvCxnSpPr>
        <p:spPr>
          <a:xfrm rot="5400000">
            <a:off x="1152414" y="3752242"/>
            <a:ext cx="3384376" cy="1588"/>
          </a:xfrm>
          <a:prstGeom prst="bentConnector3">
            <a:avLst>
              <a:gd name="adj1" fmla="val 50000"/>
            </a:avLst>
          </a:prstGeom>
          <a:ln>
            <a:solidFill>
              <a:srgbClr val="F1AB00"/>
            </a:solidFill>
            <a:tailEnd type="none"/>
          </a:ln>
        </p:spPr>
        <p:style>
          <a:lnRef idx="1">
            <a:schemeClr val="accent1"/>
          </a:lnRef>
          <a:fillRef idx="0">
            <a:schemeClr val="accent1"/>
          </a:fillRef>
          <a:effectRef idx="0">
            <a:schemeClr val="accent1"/>
          </a:effectRef>
          <a:fontRef idx="minor">
            <a:schemeClr val="tx1"/>
          </a:fontRef>
        </p:style>
      </p:cxnSp>
      <p:cxnSp>
        <p:nvCxnSpPr>
          <p:cNvPr id="6" name="5 Conector angular"/>
          <p:cNvCxnSpPr/>
          <p:nvPr/>
        </p:nvCxnSpPr>
        <p:spPr>
          <a:xfrm>
            <a:off x="2843808" y="2060848"/>
            <a:ext cx="720080" cy="1588"/>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sp>
        <p:nvSpPr>
          <p:cNvPr id="7" name="6 Rectángulo redondeado"/>
          <p:cNvSpPr/>
          <p:nvPr/>
        </p:nvSpPr>
        <p:spPr>
          <a:xfrm>
            <a:off x="3635896" y="3933056"/>
            <a:ext cx="4752528" cy="1008112"/>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400" dirty="0" smtClean="0">
                <a:solidFill>
                  <a:schemeClr val="tx1"/>
                </a:solidFill>
                <a:latin typeface="Verdana" pitchFamily="34" charset="0"/>
              </a:rPr>
              <a:t>Costos de publicidad, promoción y reubicación o reorganización de una empresa.</a:t>
            </a:r>
            <a:endParaRPr lang="es-AR" sz="1400" dirty="0">
              <a:solidFill>
                <a:schemeClr val="tx1"/>
              </a:solidFill>
              <a:latin typeface="Verdana" pitchFamily="34" charset="0"/>
            </a:endParaRPr>
          </a:p>
        </p:txBody>
      </p:sp>
      <p:sp>
        <p:nvSpPr>
          <p:cNvPr id="8" name="7 Rectángulo redondeado"/>
          <p:cNvSpPr/>
          <p:nvPr/>
        </p:nvSpPr>
        <p:spPr>
          <a:xfrm>
            <a:off x="3635896" y="5085184"/>
            <a:ext cx="4752528" cy="1008112"/>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400" dirty="0" smtClean="0">
                <a:solidFill>
                  <a:schemeClr val="tx1"/>
                </a:solidFill>
                <a:latin typeface="Verdana" pitchFamily="34" charset="0"/>
              </a:rPr>
              <a:t>Costos de entrenamiento</a:t>
            </a:r>
            <a:endParaRPr lang="es-AR" sz="1400" dirty="0">
              <a:solidFill>
                <a:schemeClr val="tx1"/>
              </a:solidFill>
              <a:latin typeface="Verdana" pitchFamily="34" charset="0"/>
            </a:endParaRPr>
          </a:p>
        </p:txBody>
      </p:sp>
      <p:cxnSp>
        <p:nvCxnSpPr>
          <p:cNvPr id="9" name="8 Conector angular"/>
          <p:cNvCxnSpPr/>
          <p:nvPr/>
        </p:nvCxnSpPr>
        <p:spPr>
          <a:xfrm>
            <a:off x="2843808" y="3140968"/>
            <a:ext cx="720080" cy="1588"/>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cxnSp>
        <p:nvCxnSpPr>
          <p:cNvPr id="10" name="9 Conector angular"/>
          <p:cNvCxnSpPr/>
          <p:nvPr/>
        </p:nvCxnSpPr>
        <p:spPr>
          <a:xfrm>
            <a:off x="2843808" y="4293096"/>
            <a:ext cx="720080" cy="1588"/>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cxnSp>
        <p:nvCxnSpPr>
          <p:cNvPr id="11" name="10 Conector angular"/>
          <p:cNvCxnSpPr/>
          <p:nvPr/>
        </p:nvCxnSpPr>
        <p:spPr>
          <a:xfrm>
            <a:off x="2843808" y="5445224"/>
            <a:ext cx="720080" cy="1588"/>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cxnSp>
        <p:nvCxnSpPr>
          <p:cNvPr id="12" name="11 Conector angular"/>
          <p:cNvCxnSpPr/>
          <p:nvPr/>
        </p:nvCxnSpPr>
        <p:spPr>
          <a:xfrm>
            <a:off x="2411760" y="3645024"/>
            <a:ext cx="432048" cy="1588"/>
          </a:xfrm>
          <a:prstGeom prst="bentConnector3">
            <a:avLst>
              <a:gd name="adj1" fmla="val 50000"/>
            </a:avLst>
          </a:prstGeom>
          <a:ln>
            <a:solidFill>
              <a:srgbClr val="F1AB00"/>
            </a:solidFill>
            <a:tailEnd type="none"/>
          </a:ln>
        </p:spPr>
        <p:style>
          <a:lnRef idx="1">
            <a:schemeClr val="accent1"/>
          </a:lnRef>
          <a:fillRef idx="0">
            <a:schemeClr val="accent1"/>
          </a:fillRef>
          <a:effectRef idx="0">
            <a:schemeClr val="accent1"/>
          </a:effectRef>
          <a:fontRef idx="minor">
            <a:schemeClr val="tx1"/>
          </a:fontRef>
        </p:style>
      </p:cxnSp>
      <p:sp>
        <p:nvSpPr>
          <p:cNvPr id="13" name="12 Rectángulo"/>
          <p:cNvSpPr>
            <a:spLocks noChangeArrowheads="1"/>
          </p:cNvSpPr>
          <p:nvPr/>
        </p:nvSpPr>
        <p:spPr bwMode="auto">
          <a:xfrm>
            <a:off x="683568" y="980728"/>
            <a:ext cx="7488832" cy="461665"/>
          </a:xfrm>
          <a:prstGeom prst="rect">
            <a:avLst/>
          </a:prstGeom>
          <a:noFill/>
          <a:ln w="9525">
            <a:noFill/>
            <a:miter lim="800000"/>
            <a:headEnd/>
            <a:tailEnd/>
          </a:ln>
        </p:spPr>
        <p:txBody>
          <a:bodyPr wrap="square">
            <a:spAutoFit/>
          </a:bodyPr>
          <a:lstStyle/>
          <a:p>
            <a:pPr algn="ctr"/>
            <a:r>
              <a:rPr lang="es-AR" b="1" u="sng" dirty="0" smtClean="0">
                <a:latin typeface="Verdana" pitchFamily="34" charset="0"/>
              </a:rPr>
              <a:t>Activos Intangibles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360"/>
                                          </p:val>
                                        </p:tav>
                                        <p:tav tm="100000">
                                          <p:val>
                                            <p:fltVal val="0"/>
                                          </p:val>
                                        </p:tav>
                                      </p:tavLst>
                                    </p:anim>
                                    <p:animEffect transition="in" filter="fade">
                                      <p:cBhvr>
                                        <p:cTn id="10" dur="500"/>
                                        <p:tgtEl>
                                          <p:spTgt spid="2"/>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10"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10" presetClass="entr" presetSubtype="0"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par>
                                <p:cTn id="27" presetID="10"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49" presetClass="entr" presetSubtype="0" decel="100000" fill="hold" grpId="0" nodeType="clickEffect">
                                  <p:stCondLst>
                                    <p:cond delay="0"/>
                                  </p:stCondLst>
                                  <p:childTnLst>
                                    <p:set>
                                      <p:cBhvr>
                                        <p:cTn id="33" dur="1" fill="hold">
                                          <p:stCondLst>
                                            <p:cond delay="0"/>
                                          </p:stCondLst>
                                        </p:cTn>
                                        <p:tgtEl>
                                          <p:spTgt spid="3"/>
                                        </p:tgtEl>
                                        <p:attrNameLst>
                                          <p:attrName>style.visibility</p:attrName>
                                        </p:attrNameLst>
                                      </p:cBhvr>
                                      <p:to>
                                        <p:strVal val="visible"/>
                                      </p:to>
                                    </p:set>
                                    <p:anim calcmode="lin" valueType="num">
                                      <p:cBhvr>
                                        <p:cTn id="34" dur="500" fill="hold"/>
                                        <p:tgtEl>
                                          <p:spTgt spid="3"/>
                                        </p:tgtEl>
                                        <p:attrNameLst>
                                          <p:attrName>ppt_w</p:attrName>
                                        </p:attrNameLst>
                                      </p:cBhvr>
                                      <p:tavLst>
                                        <p:tav tm="0">
                                          <p:val>
                                            <p:fltVal val="0"/>
                                          </p:val>
                                        </p:tav>
                                        <p:tav tm="100000">
                                          <p:val>
                                            <p:strVal val="#ppt_w"/>
                                          </p:val>
                                        </p:tav>
                                      </p:tavLst>
                                    </p:anim>
                                    <p:anim calcmode="lin" valueType="num">
                                      <p:cBhvr>
                                        <p:cTn id="35" dur="500" fill="hold"/>
                                        <p:tgtEl>
                                          <p:spTgt spid="3"/>
                                        </p:tgtEl>
                                        <p:attrNameLst>
                                          <p:attrName>ppt_h</p:attrName>
                                        </p:attrNameLst>
                                      </p:cBhvr>
                                      <p:tavLst>
                                        <p:tav tm="0">
                                          <p:val>
                                            <p:fltVal val="0"/>
                                          </p:val>
                                        </p:tav>
                                        <p:tav tm="100000">
                                          <p:val>
                                            <p:strVal val="#ppt_h"/>
                                          </p:val>
                                        </p:tav>
                                      </p:tavLst>
                                    </p:anim>
                                    <p:anim calcmode="lin" valueType="num">
                                      <p:cBhvr>
                                        <p:cTn id="36" dur="500" fill="hold"/>
                                        <p:tgtEl>
                                          <p:spTgt spid="3"/>
                                        </p:tgtEl>
                                        <p:attrNameLst>
                                          <p:attrName>style.rotation</p:attrName>
                                        </p:attrNameLst>
                                      </p:cBhvr>
                                      <p:tavLst>
                                        <p:tav tm="0">
                                          <p:val>
                                            <p:fltVal val="360"/>
                                          </p:val>
                                        </p:tav>
                                        <p:tav tm="100000">
                                          <p:val>
                                            <p:fltVal val="0"/>
                                          </p:val>
                                        </p:tav>
                                      </p:tavLst>
                                    </p:anim>
                                    <p:animEffect transition="in" filter="fade">
                                      <p:cBhvr>
                                        <p:cTn id="37" dur="50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49" presetClass="entr" presetSubtype="0" decel="100000"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anim calcmode="lin" valueType="num">
                                      <p:cBhvr>
                                        <p:cTn id="42" dur="500" fill="hold"/>
                                        <p:tgtEl>
                                          <p:spTgt spid="4"/>
                                        </p:tgtEl>
                                        <p:attrNameLst>
                                          <p:attrName>ppt_w</p:attrName>
                                        </p:attrNameLst>
                                      </p:cBhvr>
                                      <p:tavLst>
                                        <p:tav tm="0">
                                          <p:val>
                                            <p:fltVal val="0"/>
                                          </p:val>
                                        </p:tav>
                                        <p:tav tm="100000">
                                          <p:val>
                                            <p:strVal val="#ppt_w"/>
                                          </p:val>
                                        </p:tav>
                                      </p:tavLst>
                                    </p:anim>
                                    <p:anim calcmode="lin" valueType="num">
                                      <p:cBhvr>
                                        <p:cTn id="43" dur="500" fill="hold"/>
                                        <p:tgtEl>
                                          <p:spTgt spid="4"/>
                                        </p:tgtEl>
                                        <p:attrNameLst>
                                          <p:attrName>ppt_h</p:attrName>
                                        </p:attrNameLst>
                                      </p:cBhvr>
                                      <p:tavLst>
                                        <p:tav tm="0">
                                          <p:val>
                                            <p:fltVal val="0"/>
                                          </p:val>
                                        </p:tav>
                                        <p:tav tm="100000">
                                          <p:val>
                                            <p:strVal val="#ppt_h"/>
                                          </p:val>
                                        </p:tav>
                                      </p:tavLst>
                                    </p:anim>
                                    <p:anim calcmode="lin" valueType="num">
                                      <p:cBhvr>
                                        <p:cTn id="44" dur="500" fill="hold"/>
                                        <p:tgtEl>
                                          <p:spTgt spid="4"/>
                                        </p:tgtEl>
                                        <p:attrNameLst>
                                          <p:attrName>style.rotation</p:attrName>
                                        </p:attrNameLst>
                                      </p:cBhvr>
                                      <p:tavLst>
                                        <p:tav tm="0">
                                          <p:val>
                                            <p:fltVal val="360"/>
                                          </p:val>
                                        </p:tav>
                                        <p:tav tm="100000">
                                          <p:val>
                                            <p:fltVal val="0"/>
                                          </p:val>
                                        </p:tav>
                                      </p:tavLst>
                                    </p:anim>
                                    <p:animEffect transition="in" filter="fade">
                                      <p:cBhvr>
                                        <p:cTn id="45" dur="500"/>
                                        <p:tgtEl>
                                          <p:spTgt spid="4"/>
                                        </p:tgtEl>
                                      </p:cBhvr>
                                    </p:animEffect>
                                  </p:childTnLst>
                                </p:cTn>
                              </p:par>
                            </p:childTnLst>
                          </p:cTn>
                        </p:par>
                      </p:childTnLst>
                    </p:cTn>
                  </p:par>
                  <p:par>
                    <p:cTn id="46" fill="hold">
                      <p:stCondLst>
                        <p:cond delay="indefinite"/>
                      </p:stCondLst>
                      <p:childTnLst>
                        <p:par>
                          <p:cTn id="47" fill="hold">
                            <p:stCondLst>
                              <p:cond delay="0"/>
                            </p:stCondLst>
                            <p:childTnLst>
                              <p:par>
                                <p:cTn id="48" presetID="49" presetClass="entr" presetSubtype="0" decel="100000" fill="hold" grpId="0" nodeType="clickEffect">
                                  <p:stCondLst>
                                    <p:cond delay="0"/>
                                  </p:stCondLst>
                                  <p:childTnLst>
                                    <p:set>
                                      <p:cBhvr>
                                        <p:cTn id="49" dur="1" fill="hold">
                                          <p:stCondLst>
                                            <p:cond delay="0"/>
                                          </p:stCondLst>
                                        </p:cTn>
                                        <p:tgtEl>
                                          <p:spTgt spid="7"/>
                                        </p:tgtEl>
                                        <p:attrNameLst>
                                          <p:attrName>style.visibility</p:attrName>
                                        </p:attrNameLst>
                                      </p:cBhvr>
                                      <p:to>
                                        <p:strVal val="visible"/>
                                      </p:to>
                                    </p:set>
                                    <p:anim calcmode="lin" valueType="num">
                                      <p:cBhvr>
                                        <p:cTn id="50" dur="500" fill="hold"/>
                                        <p:tgtEl>
                                          <p:spTgt spid="7"/>
                                        </p:tgtEl>
                                        <p:attrNameLst>
                                          <p:attrName>ppt_w</p:attrName>
                                        </p:attrNameLst>
                                      </p:cBhvr>
                                      <p:tavLst>
                                        <p:tav tm="0">
                                          <p:val>
                                            <p:fltVal val="0"/>
                                          </p:val>
                                        </p:tav>
                                        <p:tav tm="100000">
                                          <p:val>
                                            <p:strVal val="#ppt_w"/>
                                          </p:val>
                                        </p:tav>
                                      </p:tavLst>
                                    </p:anim>
                                    <p:anim calcmode="lin" valueType="num">
                                      <p:cBhvr>
                                        <p:cTn id="51" dur="500" fill="hold"/>
                                        <p:tgtEl>
                                          <p:spTgt spid="7"/>
                                        </p:tgtEl>
                                        <p:attrNameLst>
                                          <p:attrName>ppt_h</p:attrName>
                                        </p:attrNameLst>
                                      </p:cBhvr>
                                      <p:tavLst>
                                        <p:tav tm="0">
                                          <p:val>
                                            <p:fltVal val="0"/>
                                          </p:val>
                                        </p:tav>
                                        <p:tav tm="100000">
                                          <p:val>
                                            <p:strVal val="#ppt_h"/>
                                          </p:val>
                                        </p:tav>
                                      </p:tavLst>
                                    </p:anim>
                                    <p:anim calcmode="lin" valueType="num">
                                      <p:cBhvr>
                                        <p:cTn id="52" dur="500" fill="hold"/>
                                        <p:tgtEl>
                                          <p:spTgt spid="7"/>
                                        </p:tgtEl>
                                        <p:attrNameLst>
                                          <p:attrName>style.rotation</p:attrName>
                                        </p:attrNameLst>
                                      </p:cBhvr>
                                      <p:tavLst>
                                        <p:tav tm="0">
                                          <p:val>
                                            <p:fltVal val="360"/>
                                          </p:val>
                                        </p:tav>
                                        <p:tav tm="100000">
                                          <p:val>
                                            <p:fltVal val="0"/>
                                          </p:val>
                                        </p:tav>
                                      </p:tavLst>
                                    </p:anim>
                                    <p:animEffect transition="in" filter="fade">
                                      <p:cBhvr>
                                        <p:cTn id="53" dur="500"/>
                                        <p:tgtEl>
                                          <p:spTgt spid="7"/>
                                        </p:tgtEl>
                                      </p:cBhvr>
                                    </p:animEffect>
                                  </p:childTnLst>
                                </p:cTn>
                              </p:par>
                            </p:childTnLst>
                          </p:cTn>
                        </p:par>
                      </p:childTnLst>
                    </p:cTn>
                  </p:par>
                  <p:par>
                    <p:cTn id="54" fill="hold">
                      <p:stCondLst>
                        <p:cond delay="indefinite"/>
                      </p:stCondLst>
                      <p:childTnLst>
                        <p:par>
                          <p:cTn id="55" fill="hold">
                            <p:stCondLst>
                              <p:cond delay="0"/>
                            </p:stCondLst>
                            <p:childTnLst>
                              <p:par>
                                <p:cTn id="56" presetID="49" presetClass="entr" presetSubtype="0" decel="100000" fill="hold" grpId="0" nodeType="clickEffect">
                                  <p:stCondLst>
                                    <p:cond delay="0"/>
                                  </p:stCondLst>
                                  <p:childTnLst>
                                    <p:set>
                                      <p:cBhvr>
                                        <p:cTn id="57" dur="1" fill="hold">
                                          <p:stCondLst>
                                            <p:cond delay="0"/>
                                          </p:stCondLst>
                                        </p:cTn>
                                        <p:tgtEl>
                                          <p:spTgt spid="8"/>
                                        </p:tgtEl>
                                        <p:attrNameLst>
                                          <p:attrName>style.visibility</p:attrName>
                                        </p:attrNameLst>
                                      </p:cBhvr>
                                      <p:to>
                                        <p:strVal val="visible"/>
                                      </p:to>
                                    </p:set>
                                    <p:anim calcmode="lin" valueType="num">
                                      <p:cBhvr>
                                        <p:cTn id="58" dur="500" fill="hold"/>
                                        <p:tgtEl>
                                          <p:spTgt spid="8"/>
                                        </p:tgtEl>
                                        <p:attrNameLst>
                                          <p:attrName>ppt_w</p:attrName>
                                        </p:attrNameLst>
                                      </p:cBhvr>
                                      <p:tavLst>
                                        <p:tav tm="0">
                                          <p:val>
                                            <p:fltVal val="0"/>
                                          </p:val>
                                        </p:tav>
                                        <p:tav tm="100000">
                                          <p:val>
                                            <p:strVal val="#ppt_w"/>
                                          </p:val>
                                        </p:tav>
                                      </p:tavLst>
                                    </p:anim>
                                    <p:anim calcmode="lin" valueType="num">
                                      <p:cBhvr>
                                        <p:cTn id="59" dur="500" fill="hold"/>
                                        <p:tgtEl>
                                          <p:spTgt spid="8"/>
                                        </p:tgtEl>
                                        <p:attrNameLst>
                                          <p:attrName>ppt_h</p:attrName>
                                        </p:attrNameLst>
                                      </p:cBhvr>
                                      <p:tavLst>
                                        <p:tav tm="0">
                                          <p:val>
                                            <p:fltVal val="0"/>
                                          </p:val>
                                        </p:tav>
                                        <p:tav tm="100000">
                                          <p:val>
                                            <p:strVal val="#ppt_h"/>
                                          </p:val>
                                        </p:tav>
                                      </p:tavLst>
                                    </p:anim>
                                    <p:anim calcmode="lin" valueType="num">
                                      <p:cBhvr>
                                        <p:cTn id="60" dur="500" fill="hold"/>
                                        <p:tgtEl>
                                          <p:spTgt spid="8"/>
                                        </p:tgtEl>
                                        <p:attrNameLst>
                                          <p:attrName>style.rotation</p:attrName>
                                        </p:attrNameLst>
                                      </p:cBhvr>
                                      <p:tavLst>
                                        <p:tav tm="0">
                                          <p:val>
                                            <p:fltVal val="360"/>
                                          </p:val>
                                        </p:tav>
                                        <p:tav tm="100000">
                                          <p:val>
                                            <p:fltVal val="0"/>
                                          </p:val>
                                        </p:tav>
                                      </p:tavLst>
                                    </p:anim>
                                    <p:animEffect transition="in" filter="fade">
                                      <p:cBhvr>
                                        <p:cTn id="6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7" grpId="0" animBg="1"/>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a:spLocks noChangeArrowheads="1"/>
          </p:cNvSpPr>
          <p:nvPr/>
        </p:nvSpPr>
        <p:spPr bwMode="auto">
          <a:xfrm>
            <a:off x="683568" y="980728"/>
            <a:ext cx="7488832" cy="461665"/>
          </a:xfrm>
          <a:prstGeom prst="rect">
            <a:avLst/>
          </a:prstGeom>
          <a:noFill/>
          <a:ln w="9525">
            <a:noFill/>
            <a:miter lim="800000"/>
            <a:headEnd/>
            <a:tailEnd/>
          </a:ln>
        </p:spPr>
        <p:txBody>
          <a:bodyPr wrap="square">
            <a:spAutoFit/>
          </a:bodyPr>
          <a:lstStyle/>
          <a:p>
            <a:pPr algn="ctr"/>
            <a:r>
              <a:rPr lang="es-AR" b="1" u="sng" dirty="0" smtClean="0">
                <a:latin typeface="Verdana" pitchFamily="34" charset="0"/>
              </a:rPr>
              <a:t>Activos Intangibles</a:t>
            </a:r>
          </a:p>
        </p:txBody>
      </p:sp>
      <p:sp>
        <p:nvSpPr>
          <p:cNvPr id="3" name="2 Rectángulo redondeado"/>
          <p:cNvSpPr/>
          <p:nvPr/>
        </p:nvSpPr>
        <p:spPr>
          <a:xfrm>
            <a:off x="539552" y="4797152"/>
            <a:ext cx="8136904" cy="1008112"/>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AR" sz="1400" b="1" dirty="0" smtClean="0">
                <a:solidFill>
                  <a:schemeClr val="tx1"/>
                </a:solidFill>
                <a:latin typeface="Verdana" pitchFamily="34" charset="0"/>
                <a:ea typeface="Verdana" pitchFamily="34" charset="0"/>
                <a:cs typeface="Verdana" pitchFamily="34" charset="0"/>
              </a:rPr>
              <a:t>A tener en cuenta:</a:t>
            </a:r>
            <a:r>
              <a:rPr lang="es-AR" sz="1400" dirty="0" smtClean="0">
                <a:solidFill>
                  <a:schemeClr val="tx1"/>
                </a:solidFill>
                <a:latin typeface="Verdana" pitchFamily="34" charset="0"/>
                <a:ea typeface="Verdana" pitchFamily="34" charset="0"/>
                <a:cs typeface="Verdana" pitchFamily="34" charset="0"/>
              </a:rPr>
              <a:t> </a:t>
            </a:r>
          </a:p>
          <a:p>
            <a:pPr algn="just"/>
            <a:r>
              <a:rPr lang="es-AR" sz="1400" dirty="0" smtClean="0">
                <a:solidFill>
                  <a:schemeClr val="tx1"/>
                </a:solidFill>
                <a:latin typeface="Verdana" pitchFamily="34" charset="0"/>
                <a:ea typeface="Verdana" pitchFamily="34" charset="0"/>
                <a:cs typeface="Verdana" pitchFamily="34" charset="0"/>
              </a:rPr>
              <a:t>Los costos cargados al resultado de un ejercicio o periodo intermedio por no darse las condiciones indicadas  no podrán agregarse posteriormente al costo de un intangible.</a:t>
            </a:r>
            <a:endParaRPr lang="es-AR" sz="1400" dirty="0">
              <a:solidFill>
                <a:schemeClr val="tx1"/>
              </a:solidFill>
              <a:latin typeface="Verdana" pitchFamily="34" charset="0"/>
            </a:endParaRPr>
          </a:p>
        </p:txBody>
      </p:sp>
      <p:sp>
        <p:nvSpPr>
          <p:cNvPr id="4" name="3 Rectángulo redondeado"/>
          <p:cNvSpPr/>
          <p:nvPr/>
        </p:nvSpPr>
        <p:spPr>
          <a:xfrm>
            <a:off x="1547664" y="3501008"/>
            <a:ext cx="5760640" cy="792088"/>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800" dirty="0" smtClean="0">
                <a:solidFill>
                  <a:schemeClr val="tx1"/>
                </a:solidFill>
                <a:latin typeface="Verdana" pitchFamily="34" charset="0"/>
              </a:rPr>
              <a:t>Costo original menos depreciación acumulada</a:t>
            </a:r>
            <a:endParaRPr lang="es-AR" sz="1800" dirty="0">
              <a:solidFill>
                <a:schemeClr val="tx1"/>
              </a:solidFill>
              <a:latin typeface="Verdana" pitchFamily="34" charset="0"/>
            </a:endParaRPr>
          </a:p>
        </p:txBody>
      </p:sp>
      <p:sp>
        <p:nvSpPr>
          <p:cNvPr id="5" name="4 Rectángulo redondeado"/>
          <p:cNvSpPr/>
          <p:nvPr/>
        </p:nvSpPr>
        <p:spPr>
          <a:xfrm>
            <a:off x="3419872" y="2276872"/>
            <a:ext cx="2088232" cy="792088"/>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600" b="1" dirty="0" smtClean="0">
                <a:solidFill>
                  <a:schemeClr val="tx1"/>
                </a:solidFill>
                <a:latin typeface="Verdana" pitchFamily="34" charset="0"/>
              </a:rPr>
              <a:t>Valuación</a:t>
            </a:r>
          </a:p>
          <a:p>
            <a:pPr algn="ctr"/>
            <a:r>
              <a:rPr lang="es-AR" sz="1600" b="1" dirty="0" smtClean="0">
                <a:solidFill>
                  <a:schemeClr val="tx1"/>
                </a:solidFill>
                <a:latin typeface="Verdana" pitchFamily="34" charset="0"/>
              </a:rPr>
              <a:t>(RT 17 –5.13.2)</a:t>
            </a:r>
          </a:p>
        </p:txBody>
      </p:sp>
      <p:cxnSp>
        <p:nvCxnSpPr>
          <p:cNvPr id="6" name="5 Conector recto de flecha"/>
          <p:cNvCxnSpPr/>
          <p:nvPr/>
        </p:nvCxnSpPr>
        <p:spPr>
          <a:xfrm rot="5400000">
            <a:off x="4212754" y="3284190"/>
            <a:ext cx="432048" cy="1588"/>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49" presetClass="entr" presetSubtype="0" decel="10000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anim calcmode="lin" valueType="num">
                                      <p:cBhvr>
                                        <p:cTn id="21" dur="500" fill="hold"/>
                                        <p:tgtEl>
                                          <p:spTgt spid="4"/>
                                        </p:tgtEl>
                                        <p:attrNameLst>
                                          <p:attrName>style.rotation</p:attrName>
                                        </p:attrNameLst>
                                      </p:cBhvr>
                                      <p:tavLst>
                                        <p:tav tm="0">
                                          <p:val>
                                            <p:fltVal val="360"/>
                                          </p:val>
                                        </p:tav>
                                        <p:tav tm="100000">
                                          <p:val>
                                            <p:fltVal val="0"/>
                                          </p:val>
                                        </p:tav>
                                      </p:tavLst>
                                    </p:anim>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49" presetClass="entr" presetSubtype="0" decel="10000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p:cTn id="27" dur="500" fill="hold"/>
                                        <p:tgtEl>
                                          <p:spTgt spid="3"/>
                                        </p:tgtEl>
                                        <p:attrNameLst>
                                          <p:attrName>ppt_w</p:attrName>
                                        </p:attrNameLst>
                                      </p:cBhvr>
                                      <p:tavLst>
                                        <p:tav tm="0">
                                          <p:val>
                                            <p:fltVal val="0"/>
                                          </p:val>
                                        </p:tav>
                                        <p:tav tm="100000">
                                          <p:val>
                                            <p:strVal val="#ppt_w"/>
                                          </p:val>
                                        </p:tav>
                                      </p:tavLst>
                                    </p:anim>
                                    <p:anim calcmode="lin" valueType="num">
                                      <p:cBhvr>
                                        <p:cTn id="28" dur="500" fill="hold"/>
                                        <p:tgtEl>
                                          <p:spTgt spid="3"/>
                                        </p:tgtEl>
                                        <p:attrNameLst>
                                          <p:attrName>ppt_h</p:attrName>
                                        </p:attrNameLst>
                                      </p:cBhvr>
                                      <p:tavLst>
                                        <p:tav tm="0">
                                          <p:val>
                                            <p:fltVal val="0"/>
                                          </p:val>
                                        </p:tav>
                                        <p:tav tm="100000">
                                          <p:val>
                                            <p:strVal val="#ppt_h"/>
                                          </p:val>
                                        </p:tav>
                                      </p:tavLst>
                                    </p:anim>
                                    <p:anim calcmode="lin" valueType="num">
                                      <p:cBhvr>
                                        <p:cTn id="29" dur="500" fill="hold"/>
                                        <p:tgtEl>
                                          <p:spTgt spid="3"/>
                                        </p:tgtEl>
                                        <p:attrNameLst>
                                          <p:attrName>style.rotation</p:attrName>
                                        </p:attrNameLst>
                                      </p:cBhvr>
                                      <p:tavLst>
                                        <p:tav tm="0">
                                          <p:val>
                                            <p:fltVal val="360"/>
                                          </p:val>
                                        </p:tav>
                                        <p:tav tm="100000">
                                          <p:val>
                                            <p:fltVal val="0"/>
                                          </p:val>
                                        </p:tav>
                                      </p:tavLst>
                                    </p:anim>
                                    <p:animEffect transition="in" filter="fade">
                                      <p:cBhvr>
                                        <p:cTn id="3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redondeado"/>
          <p:cNvSpPr/>
          <p:nvPr/>
        </p:nvSpPr>
        <p:spPr>
          <a:xfrm>
            <a:off x="323528" y="2996952"/>
            <a:ext cx="2232248" cy="1080120"/>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600" b="1" dirty="0" smtClean="0">
                <a:solidFill>
                  <a:schemeClr val="tx1"/>
                </a:solidFill>
                <a:latin typeface="Verdana" pitchFamily="34" charset="0"/>
              </a:rPr>
              <a:t>Se analiza respecto de cada bien</a:t>
            </a:r>
            <a:endParaRPr lang="es-MX" sz="1600" b="1" dirty="0">
              <a:solidFill>
                <a:schemeClr val="tx1"/>
              </a:solidFill>
              <a:latin typeface="Verdana" pitchFamily="34" charset="0"/>
            </a:endParaRPr>
          </a:p>
        </p:txBody>
      </p:sp>
      <p:sp>
        <p:nvSpPr>
          <p:cNvPr id="3" name="2 Rectángulo redondeado"/>
          <p:cNvSpPr/>
          <p:nvPr/>
        </p:nvSpPr>
        <p:spPr>
          <a:xfrm>
            <a:off x="3347864" y="1988840"/>
            <a:ext cx="5256584" cy="504056"/>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smtClean="0">
                <a:solidFill>
                  <a:schemeClr val="tx1"/>
                </a:solidFill>
                <a:latin typeface="Verdana" pitchFamily="34" charset="0"/>
              </a:rPr>
              <a:t>Su costo</a:t>
            </a:r>
            <a:endParaRPr lang="es-MX" sz="1400" b="1" dirty="0">
              <a:solidFill>
                <a:schemeClr val="tx1"/>
              </a:solidFill>
              <a:latin typeface="Verdana" pitchFamily="34" charset="0"/>
            </a:endParaRPr>
          </a:p>
        </p:txBody>
      </p:sp>
      <p:sp>
        <p:nvSpPr>
          <p:cNvPr id="4" name="3 Rectángulo redondeado"/>
          <p:cNvSpPr/>
          <p:nvPr/>
        </p:nvSpPr>
        <p:spPr>
          <a:xfrm>
            <a:off x="3347864" y="2636912"/>
            <a:ext cx="5256584" cy="504056"/>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400" b="1" dirty="0" smtClean="0">
                <a:solidFill>
                  <a:schemeClr val="tx1"/>
                </a:solidFill>
                <a:latin typeface="Verdana" pitchFamily="34" charset="0"/>
              </a:rPr>
              <a:t>Su naturaleza y forma de explotación</a:t>
            </a:r>
            <a:endParaRPr lang="es-MX" sz="1400" b="1" dirty="0">
              <a:solidFill>
                <a:schemeClr val="tx1"/>
              </a:solidFill>
              <a:latin typeface="Verdana" pitchFamily="34" charset="0"/>
            </a:endParaRPr>
          </a:p>
        </p:txBody>
      </p:sp>
      <p:sp>
        <p:nvSpPr>
          <p:cNvPr id="5" name="4 Rectángulo redondeado"/>
          <p:cNvSpPr/>
          <p:nvPr/>
        </p:nvSpPr>
        <p:spPr>
          <a:xfrm>
            <a:off x="3347864" y="3284984"/>
            <a:ext cx="5256584" cy="504056"/>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400" b="1" dirty="0" smtClean="0">
                <a:solidFill>
                  <a:schemeClr val="tx1"/>
                </a:solidFill>
                <a:latin typeface="Verdana" pitchFamily="34" charset="0"/>
              </a:rPr>
              <a:t>Fecha de puesta en marcha</a:t>
            </a:r>
            <a:endParaRPr lang="es-MX" sz="1400" b="1" dirty="0">
              <a:solidFill>
                <a:schemeClr val="tx1"/>
              </a:solidFill>
              <a:latin typeface="Verdana" pitchFamily="34" charset="0"/>
            </a:endParaRPr>
          </a:p>
        </p:txBody>
      </p:sp>
      <p:sp>
        <p:nvSpPr>
          <p:cNvPr id="6" name="5 Rectángulo redondeado"/>
          <p:cNvSpPr/>
          <p:nvPr/>
        </p:nvSpPr>
        <p:spPr>
          <a:xfrm>
            <a:off x="3347864" y="3933056"/>
            <a:ext cx="5256584" cy="504056"/>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smtClean="0">
                <a:solidFill>
                  <a:schemeClr val="tx1"/>
                </a:solidFill>
                <a:latin typeface="Verdana" pitchFamily="34" charset="0"/>
              </a:rPr>
              <a:t>Pérdidas de valor anterior a la puesta en marcha</a:t>
            </a:r>
            <a:endParaRPr lang="es-MX" sz="1400" b="1" dirty="0">
              <a:solidFill>
                <a:schemeClr val="tx1"/>
              </a:solidFill>
              <a:latin typeface="Verdana" pitchFamily="34" charset="0"/>
            </a:endParaRPr>
          </a:p>
        </p:txBody>
      </p:sp>
      <p:sp>
        <p:nvSpPr>
          <p:cNvPr id="7" name="6 Rectángulo redondeado"/>
          <p:cNvSpPr/>
          <p:nvPr/>
        </p:nvSpPr>
        <p:spPr>
          <a:xfrm>
            <a:off x="611560" y="4797152"/>
            <a:ext cx="2664296" cy="1008112"/>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400" b="1" dirty="0" smtClean="0">
                <a:solidFill>
                  <a:schemeClr val="tx1"/>
                </a:solidFill>
                <a:latin typeface="Verdana" pitchFamily="34" charset="0"/>
              </a:rPr>
              <a:t>Su capacidad de servicio, a ser estimada considerando</a:t>
            </a:r>
          </a:p>
        </p:txBody>
      </p:sp>
      <p:cxnSp>
        <p:nvCxnSpPr>
          <p:cNvPr id="8" name="7 Conector angular"/>
          <p:cNvCxnSpPr>
            <a:stCxn id="2" idx="3"/>
            <a:endCxn id="3" idx="1"/>
          </p:cNvCxnSpPr>
          <p:nvPr/>
        </p:nvCxnSpPr>
        <p:spPr>
          <a:xfrm flipV="1">
            <a:off x="2555776" y="2240868"/>
            <a:ext cx="792088" cy="1296144"/>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cxnSp>
        <p:nvCxnSpPr>
          <p:cNvPr id="9" name="8 Conector angular"/>
          <p:cNvCxnSpPr>
            <a:stCxn id="2" idx="3"/>
            <a:endCxn id="4" idx="1"/>
          </p:cNvCxnSpPr>
          <p:nvPr/>
        </p:nvCxnSpPr>
        <p:spPr>
          <a:xfrm flipV="1">
            <a:off x="2555776" y="2888940"/>
            <a:ext cx="792088" cy="648072"/>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cxnSp>
        <p:nvCxnSpPr>
          <p:cNvPr id="10" name="9 Conector angular"/>
          <p:cNvCxnSpPr>
            <a:stCxn id="2" idx="3"/>
            <a:endCxn id="5" idx="1"/>
          </p:cNvCxnSpPr>
          <p:nvPr/>
        </p:nvCxnSpPr>
        <p:spPr>
          <a:xfrm>
            <a:off x="2555776" y="3537012"/>
            <a:ext cx="792088" cy="1588"/>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cxnSp>
        <p:nvCxnSpPr>
          <p:cNvPr id="11" name="10 Conector angular"/>
          <p:cNvCxnSpPr>
            <a:stCxn id="2" idx="3"/>
            <a:endCxn id="6" idx="1"/>
          </p:cNvCxnSpPr>
          <p:nvPr/>
        </p:nvCxnSpPr>
        <p:spPr>
          <a:xfrm>
            <a:off x="2555776" y="3537012"/>
            <a:ext cx="792088" cy="648072"/>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cxnSp>
        <p:nvCxnSpPr>
          <p:cNvPr id="12" name="13 Conector angular"/>
          <p:cNvCxnSpPr>
            <a:stCxn id="2" idx="3"/>
            <a:endCxn id="7" idx="0"/>
          </p:cNvCxnSpPr>
          <p:nvPr/>
        </p:nvCxnSpPr>
        <p:spPr>
          <a:xfrm flipH="1">
            <a:off x="1943708" y="3537012"/>
            <a:ext cx="612068" cy="1260140"/>
          </a:xfrm>
          <a:prstGeom prst="bentConnector4">
            <a:avLst>
              <a:gd name="adj1" fmla="val -37349"/>
              <a:gd name="adj2" fmla="val 71429"/>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sp>
        <p:nvSpPr>
          <p:cNvPr id="14" name="13 Rectángulo redondeado"/>
          <p:cNvSpPr/>
          <p:nvPr/>
        </p:nvSpPr>
        <p:spPr>
          <a:xfrm>
            <a:off x="323528" y="1700808"/>
            <a:ext cx="2232248" cy="504056"/>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800" b="1" dirty="0" smtClean="0">
                <a:solidFill>
                  <a:schemeClr val="tx1"/>
                </a:solidFill>
                <a:latin typeface="Verdana" pitchFamily="34" charset="0"/>
              </a:rPr>
              <a:t>Depreciaciones</a:t>
            </a:r>
            <a:endParaRPr lang="es-MX" sz="1800" b="1" dirty="0">
              <a:solidFill>
                <a:schemeClr val="tx1"/>
              </a:solidFill>
              <a:latin typeface="Verdana" pitchFamily="34" charset="0"/>
            </a:endParaRPr>
          </a:p>
        </p:txBody>
      </p:sp>
      <p:cxnSp>
        <p:nvCxnSpPr>
          <p:cNvPr id="15" name="14 Conector angular"/>
          <p:cNvCxnSpPr>
            <a:stCxn id="14" idx="2"/>
            <a:endCxn id="2" idx="0"/>
          </p:cNvCxnSpPr>
          <p:nvPr/>
        </p:nvCxnSpPr>
        <p:spPr>
          <a:xfrm rot="5400000">
            <a:off x="1043608" y="2600908"/>
            <a:ext cx="792088" cy="1588"/>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sp>
        <p:nvSpPr>
          <p:cNvPr id="16" name="15 Rectángulo redondeado"/>
          <p:cNvSpPr/>
          <p:nvPr/>
        </p:nvSpPr>
        <p:spPr>
          <a:xfrm>
            <a:off x="4932040" y="4581128"/>
            <a:ext cx="3672408" cy="504056"/>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400" b="1" dirty="0" smtClean="0">
                <a:solidFill>
                  <a:schemeClr val="tx1"/>
                </a:solidFill>
                <a:latin typeface="Verdana" pitchFamily="34" charset="0"/>
              </a:rPr>
              <a:t>El tipo de explotación</a:t>
            </a:r>
            <a:endParaRPr lang="es-MX" sz="1400" b="1" dirty="0">
              <a:solidFill>
                <a:schemeClr val="tx1"/>
              </a:solidFill>
              <a:latin typeface="Verdana" pitchFamily="34" charset="0"/>
            </a:endParaRPr>
          </a:p>
        </p:txBody>
      </p:sp>
      <p:sp>
        <p:nvSpPr>
          <p:cNvPr id="17" name="16 Rectángulo redondeado"/>
          <p:cNvSpPr/>
          <p:nvPr/>
        </p:nvSpPr>
        <p:spPr>
          <a:xfrm>
            <a:off x="4932040" y="5085184"/>
            <a:ext cx="3672408" cy="504056"/>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400" b="1" dirty="0" smtClean="0">
                <a:solidFill>
                  <a:schemeClr val="tx1"/>
                </a:solidFill>
                <a:latin typeface="Verdana" pitchFamily="34" charset="0"/>
              </a:rPr>
              <a:t>La política de mantenimiento</a:t>
            </a:r>
            <a:endParaRPr lang="es-MX" sz="1400" b="1" dirty="0">
              <a:solidFill>
                <a:schemeClr val="tx1"/>
              </a:solidFill>
              <a:latin typeface="Verdana" pitchFamily="34" charset="0"/>
            </a:endParaRPr>
          </a:p>
        </p:txBody>
      </p:sp>
      <p:sp>
        <p:nvSpPr>
          <p:cNvPr id="18" name="17 Rectángulo redondeado"/>
          <p:cNvSpPr/>
          <p:nvPr/>
        </p:nvSpPr>
        <p:spPr>
          <a:xfrm>
            <a:off x="4932040" y="5589240"/>
            <a:ext cx="3672408" cy="504056"/>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400" b="1" dirty="0" smtClean="0">
                <a:solidFill>
                  <a:schemeClr val="tx1"/>
                </a:solidFill>
                <a:latin typeface="Verdana" pitchFamily="34" charset="0"/>
              </a:rPr>
              <a:t>La posible obsolescencia </a:t>
            </a:r>
            <a:r>
              <a:rPr lang="es-AR" sz="1400" b="1" smtClean="0">
                <a:solidFill>
                  <a:schemeClr val="tx1"/>
                </a:solidFill>
                <a:latin typeface="Verdana" pitchFamily="34" charset="0"/>
              </a:rPr>
              <a:t>del bien</a:t>
            </a:r>
            <a:endParaRPr lang="es-MX" sz="1400" b="1" dirty="0">
              <a:solidFill>
                <a:schemeClr val="tx1"/>
              </a:solidFill>
              <a:latin typeface="Verdana" pitchFamily="34" charset="0"/>
            </a:endParaRPr>
          </a:p>
        </p:txBody>
      </p:sp>
      <p:sp>
        <p:nvSpPr>
          <p:cNvPr id="19" name="18 Abrir llave"/>
          <p:cNvSpPr/>
          <p:nvPr/>
        </p:nvSpPr>
        <p:spPr>
          <a:xfrm>
            <a:off x="3275856" y="4797152"/>
            <a:ext cx="1656184" cy="1080120"/>
          </a:xfrm>
          <a:prstGeom prst="leftBrace">
            <a:avLst>
              <a:gd name="adj1" fmla="val 7942"/>
              <a:gd name="adj2" fmla="val 48736"/>
            </a:avLst>
          </a:prstGeom>
          <a:ln>
            <a:solidFill>
              <a:srgbClr val="F1AB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20" name="19 Rectángulo"/>
          <p:cNvSpPr>
            <a:spLocks noChangeArrowheads="1"/>
          </p:cNvSpPr>
          <p:nvPr/>
        </p:nvSpPr>
        <p:spPr bwMode="auto">
          <a:xfrm>
            <a:off x="683568" y="980728"/>
            <a:ext cx="7488832" cy="461665"/>
          </a:xfrm>
          <a:prstGeom prst="rect">
            <a:avLst/>
          </a:prstGeom>
          <a:noFill/>
          <a:ln w="9525">
            <a:noFill/>
            <a:miter lim="800000"/>
            <a:headEnd/>
            <a:tailEnd/>
          </a:ln>
        </p:spPr>
        <p:txBody>
          <a:bodyPr wrap="square">
            <a:spAutoFit/>
          </a:bodyPr>
          <a:lstStyle/>
          <a:p>
            <a:pPr algn="ctr"/>
            <a:r>
              <a:rPr lang="es-AR" b="1" u="sng" dirty="0" smtClean="0">
                <a:latin typeface="Verdana" pitchFamily="34" charset="0"/>
              </a:rPr>
              <a:t>Activos Intangibles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 calcmode="lin" valueType="num">
                                      <p:cBhvr>
                                        <p:cTn id="9" dur="500" fill="hold"/>
                                        <p:tgtEl>
                                          <p:spTgt spid="14"/>
                                        </p:tgtEl>
                                        <p:attrNameLst>
                                          <p:attrName>style.rotation</p:attrName>
                                        </p:attrNameLst>
                                      </p:cBhvr>
                                      <p:tavLst>
                                        <p:tav tm="0">
                                          <p:val>
                                            <p:fltVal val="360"/>
                                          </p:val>
                                        </p:tav>
                                        <p:tav tm="100000">
                                          <p:val>
                                            <p:fltVal val="0"/>
                                          </p:val>
                                        </p:tav>
                                      </p:tavLst>
                                    </p:anim>
                                    <p:animEffect transition="in" filter="fade">
                                      <p:cBhvr>
                                        <p:cTn id="10" dur="500"/>
                                        <p:tgtEl>
                                          <p:spTgt spid="14"/>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childTnLst>
                          </p:cTn>
                        </p:par>
                      </p:childTnLst>
                    </p:cTn>
                  </p:par>
                  <p:par>
                    <p:cTn id="15" fill="hold">
                      <p:stCondLst>
                        <p:cond delay="indefinite"/>
                      </p:stCondLst>
                      <p:childTnLst>
                        <p:par>
                          <p:cTn id="16" fill="hold">
                            <p:stCondLst>
                              <p:cond delay="0"/>
                            </p:stCondLst>
                            <p:childTnLst>
                              <p:par>
                                <p:cTn id="17" presetID="49" presetClass="entr" presetSubtype="0" decel="10000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500" fill="hold"/>
                                        <p:tgtEl>
                                          <p:spTgt spid="2"/>
                                        </p:tgtEl>
                                        <p:attrNameLst>
                                          <p:attrName>ppt_w</p:attrName>
                                        </p:attrNameLst>
                                      </p:cBhvr>
                                      <p:tavLst>
                                        <p:tav tm="0">
                                          <p:val>
                                            <p:fltVal val="0"/>
                                          </p:val>
                                        </p:tav>
                                        <p:tav tm="100000">
                                          <p:val>
                                            <p:strVal val="#ppt_w"/>
                                          </p:val>
                                        </p:tav>
                                      </p:tavLst>
                                    </p:anim>
                                    <p:anim calcmode="lin" valueType="num">
                                      <p:cBhvr>
                                        <p:cTn id="20" dur="500" fill="hold"/>
                                        <p:tgtEl>
                                          <p:spTgt spid="2"/>
                                        </p:tgtEl>
                                        <p:attrNameLst>
                                          <p:attrName>ppt_h</p:attrName>
                                        </p:attrNameLst>
                                      </p:cBhvr>
                                      <p:tavLst>
                                        <p:tav tm="0">
                                          <p:val>
                                            <p:fltVal val="0"/>
                                          </p:val>
                                        </p:tav>
                                        <p:tav tm="100000">
                                          <p:val>
                                            <p:strVal val="#ppt_h"/>
                                          </p:val>
                                        </p:tav>
                                      </p:tavLst>
                                    </p:anim>
                                    <p:anim calcmode="lin" valueType="num">
                                      <p:cBhvr>
                                        <p:cTn id="21" dur="500" fill="hold"/>
                                        <p:tgtEl>
                                          <p:spTgt spid="2"/>
                                        </p:tgtEl>
                                        <p:attrNameLst>
                                          <p:attrName>style.rotation</p:attrName>
                                        </p:attrNameLst>
                                      </p:cBhvr>
                                      <p:tavLst>
                                        <p:tav tm="0">
                                          <p:val>
                                            <p:fltVal val="360"/>
                                          </p:val>
                                        </p:tav>
                                        <p:tav tm="100000">
                                          <p:val>
                                            <p:fltVal val="0"/>
                                          </p:val>
                                        </p:tav>
                                      </p:tavLst>
                                    </p:anim>
                                    <p:animEffect transition="in" filter="fade">
                                      <p:cBhvr>
                                        <p:cTn id="22" dur="500"/>
                                        <p:tgtEl>
                                          <p:spTgt spid="2"/>
                                        </p:tgtEl>
                                      </p:cBhvr>
                                    </p:animEffect>
                                  </p:childTnLst>
                                </p:cTn>
                              </p:par>
                            </p:childTnLst>
                          </p:cTn>
                        </p:par>
                        <p:par>
                          <p:cTn id="23" fill="hold">
                            <p:stCondLst>
                              <p:cond delay="500"/>
                            </p:stCondLst>
                            <p:childTnLst>
                              <p:par>
                                <p:cTn id="24" presetID="10" presetClass="entr" presetSubtype="0" fill="hold"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par>
                                <p:cTn id="27" presetID="10" presetClass="entr" presetSubtype="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ntr" presetSubtype="0" fill="hold"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par>
                                <p:cTn id="33" presetID="10"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par>
                                <p:cTn id="36" presetID="10" presetClass="entr" presetSubtype="0" fill="hold" nodeType="with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5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49" presetClass="entr" presetSubtype="0" decel="100000" fill="hold" grpId="0" nodeType="clickEffect">
                                  <p:stCondLst>
                                    <p:cond delay="0"/>
                                  </p:stCondLst>
                                  <p:childTnLst>
                                    <p:set>
                                      <p:cBhvr>
                                        <p:cTn id="42" dur="1" fill="hold">
                                          <p:stCondLst>
                                            <p:cond delay="0"/>
                                          </p:stCondLst>
                                        </p:cTn>
                                        <p:tgtEl>
                                          <p:spTgt spid="3"/>
                                        </p:tgtEl>
                                        <p:attrNameLst>
                                          <p:attrName>style.visibility</p:attrName>
                                        </p:attrNameLst>
                                      </p:cBhvr>
                                      <p:to>
                                        <p:strVal val="visible"/>
                                      </p:to>
                                    </p:set>
                                    <p:anim calcmode="lin" valueType="num">
                                      <p:cBhvr>
                                        <p:cTn id="43" dur="500" fill="hold"/>
                                        <p:tgtEl>
                                          <p:spTgt spid="3"/>
                                        </p:tgtEl>
                                        <p:attrNameLst>
                                          <p:attrName>ppt_w</p:attrName>
                                        </p:attrNameLst>
                                      </p:cBhvr>
                                      <p:tavLst>
                                        <p:tav tm="0">
                                          <p:val>
                                            <p:fltVal val="0"/>
                                          </p:val>
                                        </p:tav>
                                        <p:tav tm="100000">
                                          <p:val>
                                            <p:strVal val="#ppt_w"/>
                                          </p:val>
                                        </p:tav>
                                      </p:tavLst>
                                    </p:anim>
                                    <p:anim calcmode="lin" valueType="num">
                                      <p:cBhvr>
                                        <p:cTn id="44" dur="500" fill="hold"/>
                                        <p:tgtEl>
                                          <p:spTgt spid="3"/>
                                        </p:tgtEl>
                                        <p:attrNameLst>
                                          <p:attrName>ppt_h</p:attrName>
                                        </p:attrNameLst>
                                      </p:cBhvr>
                                      <p:tavLst>
                                        <p:tav tm="0">
                                          <p:val>
                                            <p:fltVal val="0"/>
                                          </p:val>
                                        </p:tav>
                                        <p:tav tm="100000">
                                          <p:val>
                                            <p:strVal val="#ppt_h"/>
                                          </p:val>
                                        </p:tav>
                                      </p:tavLst>
                                    </p:anim>
                                    <p:anim calcmode="lin" valueType="num">
                                      <p:cBhvr>
                                        <p:cTn id="45" dur="500" fill="hold"/>
                                        <p:tgtEl>
                                          <p:spTgt spid="3"/>
                                        </p:tgtEl>
                                        <p:attrNameLst>
                                          <p:attrName>style.rotation</p:attrName>
                                        </p:attrNameLst>
                                      </p:cBhvr>
                                      <p:tavLst>
                                        <p:tav tm="0">
                                          <p:val>
                                            <p:fltVal val="360"/>
                                          </p:val>
                                        </p:tav>
                                        <p:tav tm="100000">
                                          <p:val>
                                            <p:fltVal val="0"/>
                                          </p:val>
                                        </p:tav>
                                      </p:tavLst>
                                    </p:anim>
                                    <p:animEffect transition="in" filter="fade">
                                      <p:cBhvr>
                                        <p:cTn id="46" dur="500"/>
                                        <p:tgtEl>
                                          <p:spTgt spid="3"/>
                                        </p:tgtEl>
                                      </p:cBhvr>
                                    </p:animEffect>
                                  </p:childTnLst>
                                </p:cTn>
                              </p:par>
                            </p:childTnLst>
                          </p:cTn>
                        </p:par>
                      </p:childTnLst>
                    </p:cTn>
                  </p:par>
                  <p:par>
                    <p:cTn id="47" fill="hold">
                      <p:stCondLst>
                        <p:cond delay="indefinite"/>
                      </p:stCondLst>
                      <p:childTnLst>
                        <p:par>
                          <p:cTn id="48" fill="hold">
                            <p:stCondLst>
                              <p:cond delay="0"/>
                            </p:stCondLst>
                            <p:childTnLst>
                              <p:par>
                                <p:cTn id="49" presetID="49" presetClass="entr" presetSubtype="0" decel="100000" fill="hold" grpId="0" nodeType="clickEffect">
                                  <p:stCondLst>
                                    <p:cond delay="0"/>
                                  </p:stCondLst>
                                  <p:childTnLst>
                                    <p:set>
                                      <p:cBhvr>
                                        <p:cTn id="50" dur="1" fill="hold">
                                          <p:stCondLst>
                                            <p:cond delay="0"/>
                                          </p:stCondLst>
                                        </p:cTn>
                                        <p:tgtEl>
                                          <p:spTgt spid="4"/>
                                        </p:tgtEl>
                                        <p:attrNameLst>
                                          <p:attrName>style.visibility</p:attrName>
                                        </p:attrNameLst>
                                      </p:cBhvr>
                                      <p:to>
                                        <p:strVal val="visible"/>
                                      </p:to>
                                    </p:set>
                                    <p:anim calcmode="lin" valueType="num">
                                      <p:cBhvr>
                                        <p:cTn id="51" dur="500" fill="hold"/>
                                        <p:tgtEl>
                                          <p:spTgt spid="4"/>
                                        </p:tgtEl>
                                        <p:attrNameLst>
                                          <p:attrName>ppt_w</p:attrName>
                                        </p:attrNameLst>
                                      </p:cBhvr>
                                      <p:tavLst>
                                        <p:tav tm="0">
                                          <p:val>
                                            <p:fltVal val="0"/>
                                          </p:val>
                                        </p:tav>
                                        <p:tav tm="100000">
                                          <p:val>
                                            <p:strVal val="#ppt_w"/>
                                          </p:val>
                                        </p:tav>
                                      </p:tavLst>
                                    </p:anim>
                                    <p:anim calcmode="lin" valueType="num">
                                      <p:cBhvr>
                                        <p:cTn id="52" dur="500" fill="hold"/>
                                        <p:tgtEl>
                                          <p:spTgt spid="4"/>
                                        </p:tgtEl>
                                        <p:attrNameLst>
                                          <p:attrName>ppt_h</p:attrName>
                                        </p:attrNameLst>
                                      </p:cBhvr>
                                      <p:tavLst>
                                        <p:tav tm="0">
                                          <p:val>
                                            <p:fltVal val="0"/>
                                          </p:val>
                                        </p:tav>
                                        <p:tav tm="100000">
                                          <p:val>
                                            <p:strVal val="#ppt_h"/>
                                          </p:val>
                                        </p:tav>
                                      </p:tavLst>
                                    </p:anim>
                                    <p:anim calcmode="lin" valueType="num">
                                      <p:cBhvr>
                                        <p:cTn id="53" dur="500" fill="hold"/>
                                        <p:tgtEl>
                                          <p:spTgt spid="4"/>
                                        </p:tgtEl>
                                        <p:attrNameLst>
                                          <p:attrName>style.rotation</p:attrName>
                                        </p:attrNameLst>
                                      </p:cBhvr>
                                      <p:tavLst>
                                        <p:tav tm="0">
                                          <p:val>
                                            <p:fltVal val="360"/>
                                          </p:val>
                                        </p:tav>
                                        <p:tav tm="100000">
                                          <p:val>
                                            <p:fltVal val="0"/>
                                          </p:val>
                                        </p:tav>
                                      </p:tavLst>
                                    </p:anim>
                                    <p:animEffect transition="in" filter="fade">
                                      <p:cBhvr>
                                        <p:cTn id="54" dur="500"/>
                                        <p:tgtEl>
                                          <p:spTgt spid="4"/>
                                        </p:tgtEl>
                                      </p:cBhvr>
                                    </p:animEffect>
                                  </p:childTnLst>
                                </p:cTn>
                              </p:par>
                            </p:childTnLst>
                          </p:cTn>
                        </p:par>
                      </p:childTnLst>
                    </p:cTn>
                  </p:par>
                  <p:par>
                    <p:cTn id="55" fill="hold">
                      <p:stCondLst>
                        <p:cond delay="indefinite"/>
                      </p:stCondLst>
                      <p:childTnLst>
                        <p:par>
                          <p:cTn id="56" fill="hold">
                            <p:stCondLst>
                              <p:cond delay="0"/>
                            </p:stCondLst>
                            <p:childTnLst>
                              <p:par>
                                <p:cTn id="57" presetID="49" presetClass="entr" presetSubtype="0" decel="100000" fill="hold" grpId="0" nodeType="clickEffect">
                                  <p:stCondLst>
                                    <p:cond delay="0"/>
                                  </p:stCondLst>
                                  <p:childTnLst>
                                    <p:set>
                                      <p:cBhvr>
                                        <p:cTn id="58" dur="1" fill="hold">
                                          <p:stCondLst>
                                            <p:cond delay="0"/>
                                          </p:stCondLst>
                                        </p:cTn>
                                        <p:tgtEl>
                                          <p:spTgt spid="5"/>
                                        </p:tgtEl>
                                        <p:attrNameLst>
                                          <p:attrName>style.visibility</p:attrName>
                                        </p:attrNameLst>
                                      </p:cBhvr>
                                      <p:to>
                                        <p:strVal val="visible"/>
                                      </p:to>
                                    </p:set>
                                    <p:anim calcmode="lin" valueType="num">
                                      <p:cBhvr>
                                        <p:cTn id="59" dur="500" fill="hold"/>
                                        <p:tgtEl>
                                          <p:spTgt spid="5"/>
                                        </p:tgtEl>
                                        <p:attrNameLst>
                                          <p:attrName>ppt_w</p:attrName>
                                        </p:attrNameLst>
                                      </p:cBhvr>
                                      <p:tavLst>
                                        <p:tav tm="0">
                                          <p:val>
                                            <p:fltVal val="0"/>
                                          </p:val>
                                        </p:tav>
                                        <p:tav tm="100000">
                                          <p:val>
                                            <p:strVal val="#ppt_w"/>
                                          </p:val>
                                        </p:tav>
                                      </p:tavLst>
                                    </p:anim>
                                    <p:anim calcmode="lin" valueType="num">
                                      <p:cBhvr>
                                        <p:cTn id="60" dur="500" fill="hold"/>
                                        <p:tgtEl>
                                          <p:spTgt spid="5"/>
                                        </p:tgtEl>
                                        <p:attrNameLst>
                                          <p:attrName>ppt_h</p:attrName>
                                        </p:attrNameLst>
                                      </p:cBhvr>
                                      <p:tavLst>
                                        <p:tav tm="0">
                                          <p:val>
                                            <p:fltVal val="0"/>
                                          </p:val>
                                        </p:tav>
                                        <p:tav tm="100000">
                                          <p:val>
                                            <p:strVal val="#ppt_h"/>
                                          </p:val>
                                        </p:tav>
                                      </p:tavLst>
                                    </p:anim>
                                    <p:anim calcmode="lin" valueType="num">
                                      <p:cBhvr>
                                        <p:cTn id="61" dur="500" fill="hold"/>
                                        <p:tgtEl>
                                          <p:spTgt spid="5"/>
                                        </p:tgtEl>
                                        <p:attrNameLst>
                                          <p:attrName>style.rotation</p:attrName>
                                        </p:attrNameLst>
                                      </p:cBhvr>
                                      <p:tavLst>
                                        <p:tav tm="0">
                                          <p:val>
                                            <p:fltVal val="360"/>
                                          </p:val>
                                        </p:tav>
                                        <p:tav tm="100000">
                                          <p:val>
                                            <p:fltVal val="0"/>
                                          </p:val>
                                        </p:tav>
                                      </p:tavLst>
                                    </p:anim>
                                    <p:animEffect transition="in" filter="fade">
                                      <p:cBhvr>
                                        <p:cTn id="62" dur="500"/>
                                        <p:tgtEl>
                                          <p:spTgt spid="5"/>
                                        </p:tgtEl>
                                      </p:cBhvr>
                                    </p:animEffect>
                                  </p:childTnLst>
                                </p:cTn>
                              </p:par>
                            </p:childTnLst>
                          </p:cTn>
                        </p:par>
                      </p:childTnLst>
                    </p:cTn>
                  </p:par>
                  <p:par>
                    <p:cTn id="63" fill="hold">
                      <p:stCondLst>
                        <p:cond delay="indefinite"/>
                      </p:stCondLst>
                      <p:childTnLst>
                        <p:par>
                          <p:cTn id="64" fill="hold">
                            <p:stCondLst>
                              <p:cond delay="0"/>
                            </p:stCondLst>
                            <p:childTnLst>
                              <p:par>
                                <p:cTn id="65" presetID="49" presetClass="entr" presetSubtype="0" decel="100000" fill="hold" grpId="0" nodeType="clickEffect">
                                  <p:stCondLst>
                                    <p:cond delay="0"/>
                                  </p:stCondLst>
                                  <p:childTnLst>
                                    <p:set>
                                      <p:cBhvr>
                                        <p:cTn id="66" dur="1" fill="hold">
                                          <p:stCondLst>
                                            <p:cond delay="0"/>
                                          </p:stCondLst>
                                        </p:cTn>
                                        <p:tgtEl>
                                          <p:spTgt spid="6"/>
                                        </p:tgtEl>
                                        <p:attrNameLst>
                                          <p:attrName>style.visibility</p:attrName>
                                        </p:attrNameLst>
                                      </p:cBhvr>
                                      <p:to>
                                        <p:strVal val="visible"/>
                                      </p:to>
                                    </p:set>
                                    <p:anim calcmode="lin" valueType="num">
                                      <p:cBhvr>
                                        <p:cTn id="67" dur="500" fill="hold"/>
                                        <p:tgtEl>
                                          <p:spTgt spid="6"/>
                                        </p:tgtEl>
                                        <p:attrNameLst>
                                          <p:attrName>ppt_w</p:attrName>
                                        </p:attrNameLst>
                                      </p:cBhvr>
                                      <p:tavLst>
                                        <p:tav tm="0">
                                          <p:val>
                                            <p:fltVal val="0"/>
                                          </p:val>
                                        </p:tav>
                                        <p:tav tm="100000">
                                          <p:val>
                                            <p:strVal val="#ppt_w"/>
                                          </p:val>
                                        </p:tav>
                                      </p:tavLst>
                                    </p:anim>
                                    <p:anim calcmode="lin" valueType="num">
                                      <p:cBhvr>
                                        <p:cTn id="68" dur="500" fill="hold"/>
                                        <p:tgtEl>
                                          <p:spTgt spid="6"/>
                                        </p:tgtEl>
                                        <p:attrNameLst>
                                          <p:attrName>ppt_h</p:attrName>
                                        </p:attrNameLst>
                                      </p:cBhvr>
                                      <p:tavLst>
                                        <p:tav tm="0">
                                          <p:val>
                                            <p:fltVal val="0"/>
                                          </p:val>
                                        </p:tav>
                                        <p:tav tm="100000">
                                          <p:val>
                                            <p:strVal val="#ppt_h"/>
                                          </p:val>
                                        </p:tav>
                                      </p:tavLst>
                                    </p:anim>
                                    <p:anim calcmode="lin" valueType="num">
                                      <p:cBhvr>
                                        <p:cTn id="69" dur="500" fill="hold"/>
                                        <p:tgtEl>
                                          <p:spTgt spid="6"/>
                                        </p:tgtEl>
                                        <p:attrNameLst>
                                          <p:attrName>style.rotation</p:attrName>
                                        </p:attrNameLst>
                                      </p:cBhvr>
                                      <p:tavLst>
                                        <p:tav tm="0">
                                          <p:val>
                                            <p:fltVal val="360"/>
                                          </p:val>
                                        </p:tav>
                                        <p:tav tm="100000">
                                          <p:val>
                                            <p:fltVal val="0"/>
                                          </p:val>
                                        </p:tav>
                                      </p:tavLst>
                                    </p:anim>
                                    <p:animEffect transition="in" filter="fade">
                                      <p:cBhvr>
                                        <p:cTn id="70" dur="500"/>
                                        <p:tgtEl>
                                          <p:spTgt spid="6"/>
                                        </p:tgtEl>
                                      </p:cBhvr>
                                    </p:animEffect>
                                  </p:childTnLst>
                                </p:cTn>
                              </p:par>
                            </p:childTnLst>
                          </p:cTn>
                        </p:par>
                      </p:childTnLst>
                    </p:cTn>
                  </p:par>
                  <p:par>
                    <p:cTn id="71" fill="hold">
                      <p:stCondLst>
                        <p:cond delay="indefinite"/>
                      </p:stCondLst>
                      <p:childTnLst>
                        <p:par>
                          <p:cTn id="72" fill="hold">
                            <p:stCondLst>
                              <p:cond delay="0"/>
                            </p:stCondLst>
                            <p:childTnLst>
                              <p:par>
                                <p:cTn id="73" presetID="49" presetClass="entr" presetSubtype="0" decel="100000" fill="hold" grpId="0" nodeType="clickEffect">
                                  <p:stCondLst>
                                    <p:cond delay="0"/>
                                  </p:stCondLst>
                                  <p:childTnLst>
                                    <p:set>
                                      <p:cBhvr>
                                        <p:cTn id="74" dur="1" fill="hold">
                                          <p:stCondLst>
                                            <p:cond delay="0"/>
                                          </p:stCondLst>
                                        </p:cTn>
                                        <p:tgtEl>
                                          <p:spTgt spid="7"/>
                                        </p:tgtEl>
                                        <p:attrNameLst>
                                          <p:attrName>style.visibility</p:attrName>
                                        </p:attrNameLst>
                                      </p:cBhvr>
                                      <p:to>
                                        <p:strVal val="visible"/>
                                      </p:to>
                                    </p:set>
                                    <p:anim calcmode="lin" valueType="num">
                                      <p:cBhvr>
                                        <p:cTn id="75" dur="500" fill="hold"/>
                                        <p:tgtEl>
                                          <p:spTgt spid="7"/>
                                        </p:tgtEl>
                                        <p:attrNameLst>
                                          <p:attrName>ppt_w</p:attrName>
                                        </p:attrNameLst>
                                      </p:cBhvr>
                                      <p:tavLst>
                                        <p:tav tm="0">
                                          <p:val>
                                            <p:fltVal val="0"/>
                                          </p:val>
                                        </p:tav>
                                        <p:tav tm="100000">
                                          <p:val>
                                            <p:strVal val="#ppt_w"/>
                                          </p:val>
                                        </p:tav>
                                      </p:tavLst>
                                    </p:anim>
                                    <p:anim calcmode="lin" valueType="num">
                                      <p:cBhvr>
                                        <p:cTn id="76" dur="500" fill="hold"/>
                                        <p:tgtEl>
                                          <p:spTgt spid="7"/>
                                        </p:tgtEl>
                                        <p:attrNameLst>
                                          <p:attrName>ppt_h</p:attrName>
                                        </p:attrNameLst>
                                      </p:cBhvr>
                                      <p:tavLst>
                                        <p:tav tm="0">
                                          <p:val>
                                            <p:fltVal val="0"/>
                                          </p:val>
                                        </p:tav>
                                        <p:tav tm="100000">
                                          <p:val>
                                            <p:strVal val="#ppt_h"/>
                                          </p:val>
                                        </p:tav>
                                      </p:tavLst>
                                    </p:anim>
                                    <p:anim calcmode="lin" valueType="num">
                                      <p:cBhvr>
                                        <p:cTn id="77" dur="500" fill="hold"/>
                                        <p:tgtEl>
                                          <p:spTgt spid="7"/>
                                        </p:tgtEl>
                                        <p:attrNameLst>
                                          <p:attrName>style.rotation</p:attrName>
                                        </p:attrNameLst>
                                      </p:cBhvr>
                                      <p:tavLst>
                                        <p:tav tm="0">
                                          <p:val>
                                            <p:fltVal val="360"/>
                                          </p:val>
                                        </p:tav>
                                        <p:tav tm="100000">
                                          <p:val>
                                            <p:fltVal val="0"/>
                                          </p:val>
                                        </p:tav>
                                      </p:tavLst>
                                    </p:anim>
                                    <p:animEffect transition="in" filter="fade">
                                      <p:cBhvr>
                                        <p:cTn id="78" dur="500"/>
                                        <p:tgtEl>
                                          <p:spTgt spid="7"/>
                                        </p:tgtEl>
                                      </p:cBhvr>
                                    </p:animEffect>
                                  </p:childTnLst>
                                </p:cTn>
                              </p:par>
                            </p:childTnLst>
                          </p:cTn>
                        </p:par>
                        <p:par>
                          <p:cTn id="79" fill="hold">
                            <p:stCondLst>
                              <p:cond delay="500"/>
                            </p:stCondLst>
                            <p:childTnLst>
                              <p:par>
                                <p:cTn id="80" presetID="10" presetClass="entr" presetSubtype="0" fill="hold" grpId="0" nodeType="after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fade">
                                      <p:cBhvr>
                                        <p:cTn id="82" dur="500"/>
                                        <p:tgtEl>
                                          <p:spTgt spid="19"/>
                                        </p:tgtEl>
                                      </p:cBhvr>
                                    </p:animEffect>
                                  </p:childTnLst>
                                </p:cTn>
                              </p:par>
                            </p:childTnLst>
                          </p:cTn>
                        </p:par>
                      </p:childTnLst>
                    </p:cTn>
                  </p:par>
                  <p:par>
                    <p:cTn id="83" fill="hold">
                      <p:stCondLst>
                        <p:cond delay="indefinite"/>
                      </p:stCondLst>
                      <p:childTnLst>
                        <p:par>
                          <p:cTn id="84" fill="hold">
                            <p:stCondLst>
                              <p:cond delay="0"/>
                            </p:stCondLst>
                            <p:childTnLst>
                              <p:par>
                                <p:cTn id="85" presetID="49" presetClass="entr" presetSubtype="0" decel="100000" fill="hold" grpId="0" nodeType="clickEffect">
                                  <p:stCondLst>
                                    <p:cond delay="0"/>
                                  </p:stCondLst>
                                  <p:childTnLst>
                                    <p:set>
                                      <p:cBhvr>
                                        <p:cTn id="86" dur="1" fill="hold">
                                          <p:stCondLst>
                                            <p:cond delay="0"/>
                                          </p:stCondLst>
                                        </p:cTn>
                                        <p:tgtEl>
                                          <p:spTgt spid="16"/>
                                        </p:tgtEl>
                                        <p:attrNameLst>
                                          <p:attrName>style.visibility</p:attrName>
                                        </p:attrNameLst>
                                      </p:cBhvr>
                                      <p:to>
                                        <p:strVal val="visible"/>
                                      </p:to>
                                    </p:set>
                                    <p:anim calcmode="lin" valueType="num">
                                      <p:cBhvr>
                                        <p:cTn id="87" dur="500" fill="hold"/>
                                        <p:tgtEl>
                                          <p:spTgt spid="16"/>
                                        </p:tgtEl>
                                        <p:attrNameLst>
                                          <p:attrName>ppt_w</p:attrName>
                                        </p:attrNameLst>
                                      </p:cBhvr>
                                      <p:tavLst>
                                        <p:tav tm="0">
                                          <p:val>
                                            <p:fltVal val="0"/>
                                          </p:val>
                                        </p:tav>
                                        <p:tav tm="100000">
                                          <p:val>
                                            <p:strVal val="#ppt_w"/>
                                          </p:val>
                                        </p:tav>
                                      </p:tavLst>
                                    </p:anim>
                                    <p:anim calcmode="lin" valueType="num">
                                      <p:cBhvr>
                                        <p:cTn id="88" dur="500" fill="hold"/>
                                        <p:tgtEl>
                                          <p:spTgt spid="16"/>
                                        </p:tgtEl>
                                        <p:attrNameLst>
                                          <p:attrName>ppt_h</p:attrName>
                                        </p:attrNameLst>
                                      </p:cBhvr>
                                      <p:tavLst>
                                        <p:tav tm="0">
                                          <p:val>
                                            <p:fltVal val="0"/>
                                          </p:val>
                                        </p:tav>
                                        <p:tav tm="100000">
                                          <p:val>
                                            <p:strVal val="#ppt_h"/>
                                          </p:val>
                                        </p:tav>
                                      </p:tavLst>
                                    </p:anim>
                                    <p:anim calcmode="lin" valueType="num">
                                      <p:cBhvr>
                                        <p:cTn id="89" dur="500" fill="hold"/>
                                        <p:tgtEl>
                                          <p:spTgt spid="16"/>
                                        </p:tgtEl>
                                        <p:attrNameLst>
                                          <p:attrName>style.rotation</p:attrName>
                                        </p:attrNameLst>
                                      </p:cBhvr>
                                      <p:tavLst>
                                        <p:tav tm="0">
                                          <p:val>
                                            <p:fltVal val="360"/>
                                          </p:val>
                                        </p:tav>
                                        <p:tav tm="100000">
                                          <p:val>
                                            <p:fltVal val="0"/>
                                          </p:val>
                                        </p:tav>
                                      </p:tavLst>
                                    </p:anim>
                                    <p:animEffect transition="in" filter="fade">
                                      <p:cBhvr>
                                        <p:cTn id="90" dur="500"/>
                                        <p:tgtEl>
                                          <p:spTgt spid="16"/>
                                        </p:tgtEl>
                                      </p:cBhvr>
                                    </p:animEffect>
                                  </p:childTnLst>
                                </p:cTn>
                              </p:par>
                            </p:childTnLst>
                          </p:cTn>
                        </p:par>
                      </p:childTnLst>
                    </p:cTn>
                  </p:par>
                  <p:par>
                    <p:cTn id="91" fill="hold">
                      <p:stCondLst>
                        <p:cond delay="indefinite"/>
                      </p:stCondLst>
                      <p:childTnLst>
                        <p:par>
                          <p:cTn id="92" fill="hold">
                            <p:stCondLst>
                              <p:cond delay="0"/>
                            </p:stCondLst>
                            <p:childTnLst>
                              <p:par>
                                <p:cTn id="93" presetID="49" presetClass="entr" presetSubtype="0" decel="100000" fill="hold" grpId="0" nodeType="clickEffect">
                                  <p:stCondLst>
                                    <p:cond delay="0"/>
                                  </p:stCondLst>
                                  <p:childTnLst>
                                    <p:set>
                                      <p:cBhvr>
                                        <p:cTn id="94" dur="1" fill="hold">
                                          <p:stCondLst>
                                            <p:cond delay="0"/>
                                          </p:stCondLst>
                                        </p:cTn>
                                        <p:tgtEl>
                                          <p:spTgt spid="17"/>
                                        </p:tgtEl>
                                        <p:attrNameLst>
                                          <p:attrName>style.visibility</p:attrName>
                                        </p:attrNameLst>
                                      </p:cBhvr>
                                      <p:to>
                                        <p:strVal val="visible"/>
                                      </p:to>
                                    </p:set>
                                    <p:anim calcmode="lin" valueType="num">
                                      <p:cBhvr>
                                        <p:cTn id="95" dur="500" fill="hold"/>
                                        <p:tgtEl>
                                          <p:spTgt spid="17"/>
                                        </p:tgtEl>
                                        <p:attrNameLst>
                                          <p:attrName>ppt_w</p:attrName>
                                        </p:attrNameLst>
                                      </p:cBhvr>
                                      <p:tavLst>
                                        <p:tav tm="0">
                                          <p:val>
                                            <p:fltVal val="0"/>
                                          </p:val>
                                        </p:tav>
                                        <p:tav tm="100000">
                                          <p:val>
                                            <p:strVal val="#ppt_w"/>
                                          </p:val>
                                        </p:tav>
                                      </p:tavLst>
                                    </p:anim>
                                    <p:anim calcmode="lin" valueType="num">
                                      <p:cBhvr>
                                        <p:cTn id="96" dur="500" fill="hold"/>
                                        <p:tgtEl>
                                          <p:spTgt spid="17"/>
                                        </p:tgtEl>
                                        <p:attrNameLst>
                                          <p:attrName>ppt_h</p:attrName>
                                        </p:attrNameLst>
                                      </p:cBhvr>
                                      <p:tavLst>
                                        <p:tav tm="0">
                                          <p:val>
                                            <p:fltVal val="0"/>
                                          </p:val>
                                        </p:tav>
                                        <p:tav tm="100000">
                                          <p:val>
                                            <p:strVal val="#ppt_h"/>
                                          </p:val>
                                        </p:tav>
                                      </p:tavLst>
                                    </p:anim>
                                    <p:anim calcmode="lin" valueType="num">
                                      <p:cBhvr>
                                        <p:cTn id="97" dur="500" fill="hold"/>
                                        <p:tgtEl>
                                          <p:spTgt spid="17"/>
                                        </p:tgtEl>
                                        <p:attrNameLst>
                                          <p:attrName>style.rotation</p:attrName>
                                        </p:attrNameLst>
                                      </p:cBhvr>
                                      <p:tavLst>
                                        <p:tav tm="0">
                                          <p:val>
                                            <p:fltVal val="360"/>
                                          </p:val>
                                        </p:tav>
                                        <p:tav tm="100000">
                                          <p:val>
                                            <p:fltVal val="0"/>
                                          </p:val>
                                        </p:tav>
                                      </p:tavLst>
                                    </p:anim>
                                    <p:animEffect transition="in" filter="fade">
                                      <p:cBhvr>
                                        <p:cTn id="98" dur="500"/>
                                        <p:tgtEl>
                                          <p:spTgt spid="17"/>
                                        </p:tgtEl>
                                      </p:cBhvr>
                                    </p:animEffect>
                                  </p:childTnLst>
                                </p:cTn>
                              </p:par>
                            </p:childTnLst>
                          </p:cTn>
                        </p:par>
                      </p:childTnLst>
                    </p:cTn>
                  </p:par>
                  <p:par>
                    <p:cTn id="99" fill="hold">
                      <p:stCondLst>
                        <p:cond delay="indefinite"/>
                      </p:stCondLst>
                      <p:childTnLst>
                        <p:par>
                          <p:cTn id="100" fill="hold">
                            <p:stCondLst>
                              <p:cond delay="0"/>
                            </p:stCondLst>
                            <p:childTnLst>
                              <p:par>
                                <p:cTn id="101" presetID="49" presetClass="entr" presetSubtype="0" decel="100000" fill="hold" grpId="0" nodeType="clickEffect">
                                  <p:stCondLst>
                                    <p:cond delay="0"/>
                                  </p:stCondLst>
                                  <p:childTnLst>
                                    <p:set>
                                      <p:cBhvr>
                                        <p:cTn id="102" dur="1" fill="hold">
                                          <p:stCondLst>
                                            <p:cond delay="0"/>
                                          </p:stCondLst>
                                        </p:cTn>
                                        <p:tgtEl>
                                          <p:spTgt spid="18"/>
                                        </p:tgtEl>
                                        <p:attrNameLst>
                                          <p:attrName>style.visibility</p:attrName>
                                        </p:attrNameLst>
                                      </p:cBhvr>
                                      <p:to>
                                        <p:strVal val="visible"/>
                                      </p:to>
                                    </p:set>
                                    <p:anim calcmode="lin" valueType="num">
                                      <p:cBhvr>
                                        <p:cTn id="103" dur="500" fill="hold"/>
                                        <p:tgtEl>
                                          <p:spTgt spid="18"/>
                                        </p:tgtEl>
                                        <p:attrNameLst>
                                          <p:attrName>ppt_w</p:attrName>
                                        </p:attrNameLst>
                                      </p:cBhvr>
                                      <p:tavLst>
                                        <p:tav tm="0">
                                          <p:val>
                                            <p:fltVal val="0"/>
                                          </p:val>
                                        </p:tav>
                                        <p:tav tm="100000">
                                          <p:val>
                                            <p:strVal val="#ppt_w"/>
                                          </p:val>
                                        </p:tav>
                                      </p:tavLst>
                                    </p:anim>
                                    <p:anim calcmode="lin" valueType="num">
                                      <p:cBhvr>
                                        <p:cTn id="104" dur="500" fill="hold"/>
                                        <p:tgtEl>
                                          <p:spTgt spid="18"/>
                                        </p:tgtEl>
                                        <p:attrNameLst>
                                          <p:attrName>ppt_h</p:attrName>
                                        </p:attrNameLst>
                                      </p:cBhvr>
                                      <p:tavLst>
                                        <p:tav tm="0">
                                          <p:val>
                                            <p:fltVal val="0"/>
                                          </p:val>
                                        </p:tav>
                                        <p:tav tm="100000">
                                          <p:val>
                                            <p:strVal val="#ppt_h"/>
                                          </p:val>
                                        </p:tav>
                                      </p:tavLst>
                                    </p:anim>
                                    <p:anim calcmode="lin" valueType="num">
                                      <p:cBhvr>
                                        <p:cTn id="105" dur="500" fill="hold"/>
                                        <p:tgtEl>
                                          <p:spTgt spid="18"/>
                                        </p:tgtEl>
                                        <p:attrNameLst>
                                          <p:attrName>style.rotation</p:attrName>
                                        </p:attrNameLst>
                                      </p:cBhvr>
                                      <p:tavLst>
                                        <p:tav tm="0">
                                          <p:val>
                                            <p:fltVal val="360"/>
                                          </p:val>
                                        </p:tav>
                                        <p:tav tm="100000">
                                          <p:val>
                                            <p:fltVal val="0"/>
                                          </p:val>
                                        </p:tav>
                                      </p:tavLst>
                                    </p:anim>
                                    <p:animEffect transition="in" filter="fade">
                                      <p:cBhvr>
                                        <p:cTn id="10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14" grpId="0" animBg="1"/>
      <p:bldP spid="16" grpId="0" animBg="1"/>
      <p:bldP spid="17" grpId="0" animBg="1"/>
      <p:bldP spid="18" grpId="0" animBg="1"/>
      <p:bldP spid="1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Rectángulo"/>
          <p:cNvSpPr>
            <a:spLocks noChangeArrowheads="1"/>
          </p:cNvSpPr>
          <p:nvPr/>
        </p:nvSpPr>
        <p:spPr bwMode="auto">
          <a:xfrm>
            <a:off x="683568" y="1071563"/>
            <a:ext cx="7488832" cy="461665"/>
          </a:xfrm>
          <a:prstGeom prst="rect">
            <a:avLst/>
          </a:prstGeom>
          <a:noFill/>
          <a:ln w="9525">
            <a:noFill/>
            <a:miter lim="800000"/>
            <a:headEnd/>
            <a:tailEnd/>
          </a:ln>
        </p:spPr>
        <p:txBody>
          <a:bodyPr wrap="square">
            <a:spAutoFit/>
          </a:bodyPr>
          <a:lstStyle/>
          <a:p>
            <a:pPr algn="ctr"/>
            <a:r>
              <a:rPr lang="es-AR" b="1" u="sng" dirty="0" smtClean="0">
                <a:latin typeface="Verdana" pitchFamily="34" charset="0"/>
              </a:rPr>
              <a:t>Bienes de Uso</a:t>
            </a:r>
            <a:endParaRPr lang="es-AR" b="1" u="sng" dirty="0">
              <a:latin typeface="Verdana" pitchFamily="34" charset="0"/>
            </a:endParaRPr>
          </a:p>
        </p:txBody>
      </p:sp>
      <p:sp>
        <p:nvSpPr>
          <p:cNvPr id="6" name="5 Rectángulo redondeado"/>
          <p:cNvSpPr/>
          <p:nvPr/>
        </p:nvSpPr>
        <p:spPr>
          <a:xfrm>
            <a:off x="467544" y="4077072"/>
            <a:ext cx="2088232" cy="1008112"/>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800" b="1" dirty="0" smtClean="0">
                <a:solidFill>
                  <a:schemeClr val="tx1"/>
                </a:solidFill>
                <a:latin typeface="Verdana" pitchFamily="34" charset="0"/>
              </a:rPr>
              <a:t>Definición </a:t>
            </a:r>
          </a:p>
          <a:p>
            <a:pPr algn="ctr"/>
            <a:r>
              <a:rPr lang="es-AR" sz="1800" b="1" dirty="0" smtClean="0">
                <a:solidFill>
                  <a:schemeClr val="tx1"/>
                </a:solidFill>
                <a:latin typeface="Verdana" pitchFamily="34" charset="0"/>
              </a:rPr>
              <a:t>(RT 9 III A.5)</a:t>
            </a:r>
          </a:p>
        </p:txBody>
      </p:sp>
      <p:sp>
        <p:nvSpPr>
          <p:cNvPr id="7" name="6 Rectángulo redondeado"/>
          <p:cNvSpPr/>
          <p:nvPr/>
        </p:nvSpPr>
        <p:spPr>
          <a:xfrm>
            <a:off x="3851920" y="3861048"/>
            <a:ext cx="4752528" cy="1944216"/>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AR" sz="1600" dirty="0" smtClean="0">
                <a:solidFill>
                  <a:schemeClr val="tx1"/>
                </a:solidFill>
                <a:latin typeface="Verdana" pitchFamily="34" charset="0"/>
              </a:rPr>
              <a:t>“Son aquellos bienes tangibles destinados a ser utilizados en la actividad principal del ente y no a la venta habitual, incluyendo a los que están en construcción, tránsito o montaje, y los anticipos a proveedores por compras de estos bienes.</a:t>
            </a:r>
            <a:endParaRPr lang="es-AR" sz="1600" dirty="0">
              <a:solidFill>
                <a:schemeClr val="tx1"/>
              </a:solidFill>
              <a:latin typeface="Verdana" pitchFamily="34" charset="0"/>
            </a:endParaRPr>
          </a:p>
        </p:txBody>
      </p:sp>
      <p:cxnSp>
        <p:nvCxnSpPr>
          <p:cNvPr id="9" name="8 Conector angular"/>
          <p:cNvCxnSpPr>
            <a:stCxn id="6" idx="3"/>
            <a:endCxn id="7" idx="1"/>
          </p:cNvCxnSpPr>
          <p:nvPr/>
        </p:nvCxnSpPr>
        <p:spPr>
          <a:xfrm>
            <a:off x="2555776" y="4581128"/>
            <a:ext cx="1296144" cy="252028"/>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sp>
        <p:nvSpPr>
          <p:cNvPr id="20" name="19 Rectángulo redondeado"/>
          <p:cNvSpPr/>
          <p:nvPr/>
        </p:nvSpPr>
        <p:spPr>
          <a:xfrm>
            <a:off x="611560" y="2204864"/>
            <a:ext cx="7848872" cy="864096"/>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000" b="1" dirty="0" smtClean="0">
                <a:solidFill>
                  <a:schemeClr val="tx1"/>
                </a:solidFill>
                <a:latin typeface="Verdana" pitchFamily="34" charset="0"/>
              </a:rPr>
              <a:t>¿Qué se entiende y qué incluye el rubro</a:t>
            </a:r>
          </a:p>
          <a:p>
            <a:pPr algn="ctr"/>
            <a:r>
              <a:rPr lang="es-AR" sz="2000" b="1" dirty="0" smtClean="0">
                <a:solidFill>
                  <a:schemeClr val="tx1"/>
                </a:solidFill>
                <a:latin typeface="Verdana" pitchFamily="34" charset="0"/>
              </a:rPr>
              <a:t> Bienes de Uso?</a:t>
            </a:r>
            <a:endParaRPr lang="es-AR" sz="2000" b="1" dirty="0">
              <a:solidFill>
                <a:schemeClr val="tx1"/>
              </a:solidFill>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fltVal val="0"/>
                                          </p:val>
                                        </p:tav>
                                        <p:tav tm="100000">
                                          <p:val>
                                            <p:strVal val="#ppt_h"/>
                                          </p:val>
                                        </p:tav>
                                      </p:tavLst>
                                    </p:anim>
                                    <p:anim calcmode="lin" valueType="num">
                                      <p:cBhvr>
                                        <p:cTn id="9" dur="500" fill="hold"/>
                                        <p:tgtEl>
                                          <p:spTgt spid="20"/>
                                        </p:tgtEl>
                                        <p:attrNameLst>
                                          <p:attrName>style.rotation</p:attrName>
                                        </p:attrNameLst>
                                      </p:cBhvr>
                                      <p:tavLst>
                                        <p:tav tm="0">
                                          <p:val>
                                            <p:fltVal val="360"/>
                                          </p:val>
                                        </p:tav>
                                        <p:tav tm="100000">
                                          <p:val>
                                            <p:fltVal val="0"/>
                                          </p:val>
                                        </p:tav>
                                      </p:tavLst>
                                    </p:anim>
                                    <p:animEffect transition="in" filter="fade">
                                      <p:cBhvr>
                                        <p:cTn id="10" dur="500"/>
                                        <p:tgtEl>
                                          <p:spTgt spid="20"/>
                                        </p:tgtEl>
                                      </p:cBhvr>
                                    </p:animEffect>
                                  </p:childTnLst>
                                </p:cTn>
                              </p:par>
                            </p:childTnLst>
                          </p:cTn>
                        </p:par>
                      </p:childTnLst>
                    </p:cTn>
                  </p:par>
                  <p:par>
                    <p:cTn id="11" fill="hold">
                      <p:stCondLst>
                        <p:cond delay="indefinite"/>
                      </p:stCondLst>
                      <p:childTnLst>
                        <p:par>
                          <p:cTn id="12" fill="hold">
                            <p:stCondLst>
                              <p:cond delay="0"/>
                            </p:stCondLst>
                            <p:childTnLst>
                              <p:par>
                                <p:cTn id="13" presetID="49" presetClass="entr" presetSubtype="0" decel="10000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anim calcmode="lin" valueType="num">
                                      <p:cBhvr>
                                        <p:cTn id="17" dur="500" fill="hold"/>
                                        <p:tgtEl>
                                          <p:spTgt spid="6"/>
                                        </p:tgtEl>
                                        <p:attrNameLst>
                                          <p:attrName>style.rotation</p:attrName>
                                        </p:attrNameLst>
                                      </p:cBhvr>
                                      <p:tavLst>
                                        <p:tav tm="0">
                                          <p:val>
                                            <p:fltVal val="360"/>
                                          </p:val>
                                        </p:tav>
                                        <p:tav tm="100000">
                                          <p:val>
                                            <p:fltVal val="0"/>
                                          </p:val>
                                        </p:tav>
                                      </p:tavLst>
                                    </p:anim>
                                    <p:animEffect transition="in" filter="fade">
                                      <p:cBhvr>
                                        <p:cTn id="18" dur="500"/>
                                        <p:tgtEl>
                                          <p:spTgt spid="6"/>
                                        </p:tgtEl>
                                      </p:cBhvr>
                                    </p:animEffect>
                                  </p:childTnLst>
                                </p:cTn>
                              </p:par>
                            </p:childTnLst>
                          </p:cTn>
                        </p:par>
                        <p:par>
                          <p:cTn id="19" fill="hold">
                            <p:stCondLst>
                              <p:cond delay="500"/>
                            </p:stCondLst>
                            <p:childTnLst>
                              <p:par>
                                <p:cTn id="20" presetID="10" presetClass="entr" presetSubtype="0" fill="hold"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49" presetClass="entr" presetSubtype="0" decel="10000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p:cTn id="27" dur="500" fill="hold"/>
                                        <p:tgtEl>
                                          <p:spTgt spid="7"/>
                                        </p:tgtEl>
                                        <p:attrNameLst>
                                          <p:attrName>ppt_w</p:attrName>
                                        </p:attrNameLst>
                                      </p:cBhvr>
                                      <p:tavLst>
                                        <p:tav tm="0">
                                          <p:val>
                                            <p:fltVal val="0"/>
                                          </p:val>
                                        </p:tav>
                                        <p:tav tm="100000">
                                          <p:val>
                                            <p:strVal val="#ppt_w"/>
                                          </p:val>
                                        </p:tav>
                                      </p:tavLst>
                                    </p:anim>
                                    <p:anim calcmode="lin" valueType="num">
                                      <p:cBhvr>
                                        <p:cTn id="28" dur="500" fill="hold"/>
                                        <p:tgtEl>
                                          <p:spTgt spid="7"/>
                                        </p:tgtEl>
                                        <p:attrNameLst>
                                          <p:attrName>ppt_h</p:attrName>
                                        </p:attrNameLst>
                                      </p:cBhvr>
                                      <p:tavLst>
                                        <p:tav tm="0">
                                          <p:val>
                                            <p:fltVal val="0"/>
                                          </p:val>
                                        </p:tav>
                                        <p:tav tm="100000">
                                          <p:val>
                                            <p:strVal val="#ppt_h"/>
                                          </p:val>
                                        </p:tav>
                                      </p:tavLst>
                                    </p:anim>
                                    <p:anim calcmode="lin" valueType="num">
                                      <p:cBhvr>
                                        <p:cTn id="29" dur="500" fill="hold"/>
                                        <p:tgtEl>
                                          <p:spTgt spid="7"/>
                                        </p:tgtEl>
                                        <p:attrNameLst>
                                          <p:attrName>style.rotation</p:attrName>
                                        </p:attrNameLst>
                                      </p:cBhvr>
                                      <p:tavLst>
                                        <p:tav tm="0">
                                          <p:val>
                                            <p:fltVal val="360"/>
                                          </p:val>
                                        </p:tav>
                                        <p:tav tm="100000">
                                          <p:val>
                                            <p:fltVal val="0"/>
                                          </p:val>
                                        </p:tav>
                                      </p:tavLst>
                                    </p:anim>
                                    <p:animEffect transition="in" filter="fade">
                                      <p:cBhvr>
                                        <p:cTn id="3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2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redondeado"/>
          <p:cNvSpPr/>
          <p:nvPr/>
        </p:nvSpPr>
        <p:spPr>
          <a:xfrm>
            <a:off x="323528" y="3501008"/>
            <a:ext cx="2304256" cy="1080120"/>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600" b="1" dirty="0" smtClean="0">
                <a:solidFill>
                  <a:schemeClr val="tx1"/>
                </a:solidFill>
                <a:latin typeface="Verdana" pitchFamily="34" charset="0"/>
              </a:rPr>
              <a:t>Se analiza respecto de cada bien</a:t>
            </a:r>
            <a:endParaRPr lang="es-MX" sz="1600" b="1" dirty="0">
              <a:solidFill>
                <a:schemeClr val="tx1"/>
              </a:solidFill>
              <a:latin typeface="Verdana" pitchFamily="34" charset="0"/>
            </a:endParaRPr>
          </a:p>
        </p:txBody>
      </p:sp>
      <p:sp>
        <p:nvSpPr>
          <p:cNvPr id="3" name="2 Rectángulo redondeado"/>
          <p:cNvSpPr/>
          <p:nvPr/>
        </p:nvSpPr>
        <p:spPr>
          <a:xfrm>
            <a:off x="3347864" y="2204864"/>
            <a:ext cx="5400600" cy="1008112"/>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AR" sz="1400" b="1" dirty="0" smtClean="0">
                <a:solidFill>
                  <a:schemeClr val="tx1"/>
                </a:solidFill>
                <a:latin typeface="Verdana" pitchFamily="34" charset="0"/>
              </a:rPr>
              <a:t>La existencia de algún plazo legal para su explotación</a:t>
            </a:r>
            <a:endParaRPr lang="es-MX" sz="1400" b="1" dirty="0">
              <a:solidFill>
                <a:schemeClr val="tx1"/>
              </a:solidFill>
              <a:latin typeface="Verdana" pitchFamily="34" charset="0"/>
            </a:endParaRPr>
          </a:p>
        </p:txBody>
      </p:sp>
      <p:sp>
        <p:nvSpPr>
          <p:cNvPr id="4" name="3 Rectángulo redondeado"/>
          <p:cNvSpPr/>
          <p:nvPr/>
        </p:nvSpPr>
        <p:spPr>
          <a:xfrm>
            <a:off x="3347864" y="3356992"/>
            <a:ext cx="5400600" cy="1800200"/>
          </a:xfrm>
          <a:prstGeom prst="roundRect">
            <a:avLst>
              <a:gd name="adj" fmla="val 9844"/>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defRPr/>
            </a:pPr>
            <a:r>
              <a:rPr lang="es-AR" sz="1400" b="1" dirty="0" smtClean="0">
                <a:solidFill>
                  <a:schemeClr val="tx1"/>
                </a:solidFill>
                <a:latin typeface="Verdana" pitchFamily="34" charset="0"/>
                <a:ea typeface="Verdana" pitchFamily="34" charset="0"/>
                <a:cs typeface="Verdana" pitchFamily="34" charset="0"/>
              </a:rPr>
              <a:t>Valor neto de realización final estimado del bien (sólo se considerará cuando un tercero se haya comprometido a adquirir el bien a la finalización de su vida útil, ó pueda fijarse por referencia a precios de un mercado activo y transparente).</a:t>
            </a:r>
          </a:p>
        </p:txBody>
      </p:sp>
      <p:sp>
        <p:nvSpPr>
          <p:cNvPr id="5" name="4 Rectángulo redondeado"/>
          <p:cNvSpPr/>
          <p:nvPr/>
        </p:nvSpPr>
        <p:spPr>
          <a:xfrm>
            <a:off x="3347864" y="5301208"/>
            <a:ext cx="5400600" cy="504056"/>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AR" sz="1400" b="1" dirty="0" smtClean="0">
                <a:solidFill>
                  <a:schemeClr val="tx1"/>
                </a:solidFill>
                <a:latin typeface="Verdana" pitchFamily="34" charset="0"/>
              </a:rPr>
              <a:t>La capacidad de servicio del bien ya utilizada debido al desgaste o agotamiento normal</a:t>
            </a:r>
            <a:endParaRPr lang="es-MX" sz="1400" b="1" dirty="0">
              <a:solidFill>
                <a:schemeClr val="tx1"/>
              </a:solidFill>
              <a:latin typeface="Verdana" pitchFamily="34" charset="0"/>
            </a:endParaRPr>
          </a:p>
        </p:txBody>
      </p:sp>
      <p:cxnSp>
        <p:nvCxnSpPr>
          <p:cNvPr id="7" name="6 Conector angular"/>
          <p:cNvCxnSpPr>
            <a:stCxn id="2" idx="3"/>
            <a:endCxn id="3" idx="1"/>
          </p:cNvCxnSpPr>
          <p:nvPr/>
        </p:nvCxnSpPr>
        <p:spPr>
          <a:xfrm flipV="1">
            <a:off x="2627784" y="2708920"/>
            <a:ext cx="720080" cy="1332148"/>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cxnSp>
        <p:nvCxnSpPr>
          <p:cNvPr id="8" name="7 Conector angular"/>
          <p:cNvCxnSpPr>
            <a:stCxn id="2" idx="3"/>
            <a:endCxn id="4" idx="1"/>
          </p:cNvCxnSpPr>
          <p:nvPr/>
        </p:nvCxnSpPr>
        <p:spPr>
          <a:xfrm>
            <a:off x="2627784" y="4041068"/>
            <a:ext cx="720080" cy="216024"/>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cxnSp>
        <p:nvCxnSpPr>
          <p:cNvPr id="9" name="8 Conector angular"/>
          <p:cNvCxnSpPr>
            <a:stCxn id="2" idx="3"/>
            <a:endCxn id="5" idx="1"/>
          </p:cNvCxnSpPr>
          <p:nvPr/>
        </p:nvCxnSpPr>
        <p:spPr>
          <a:xfrm>
            <a:off x="2627784" y="4041068"/>
            <a:ext cx="720080" cy="1512168"/>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sp>
        <p:nvSpPr>
          <p:cNvPr id="11" name="10 Rectángulo redondeado"/>
          <p:cNvSpPr/>
          <p:nvPr/>
        </p:nvSpPr>
        <p:spPr>
          <a:xfrm>
            <a:off x="323528" y="1700808"/>
            <a:ext cx="2304256" cy="792088"/>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800" b="1" dirty="0" smtClean="0">
                <a:solidFill>
                  <a:schemeClr val="tx1"/>
                </a:solidFill>
                <a:latin typeface="Verdana" pitchFamily="34" charset="0"/>
              </a:rPr>
              <a:t>Depreciaciones</a:t>
            </a:r>
          </a:p>
          <a:p>
            <a:pPr algn="ctr"/>
            <a:r>
              <a:rPr lang="es-ES_tradnl" sz="1800" b="1" dirty="0" smtClean="0">
                <a:solidFill>
                  <a:schemeClr val="tx1"/>
                </a:solidFill>
                <a:latin typeface="Verdana" pitchFamily="34" charset="0"/>
              </a:rPr>
              <a:t>(Cont.)</a:t>
            </a:r>
            <a:endParaRPr lang="es-MX" sz="1800" b="1" dirty="0">
              <a:solidFill>
                <a:schemeClr val="tx1"/>
              </a:solidFill>
              <a:latin typeface="Verdana" pitchFamily="34" charset="0"/>
            </a:endParaRPr>
          </a:p>
        </p:txBody>
      </p:sp>
      <p:cxnSp>
        <p:nvCxnSpPr>
          <p:cNvPr id="12" name="11 Conector angular"/>
          <p:cNvCxnSpPr>
            <a:stCxn id="11" idx="2"/>
            <a:endCxn id="2" idx="0"/>
          </p:cNvCxnSpPr>
          <p:nvPr/>
        </p:nvCxnSpPr>
        <p:spPr>
          <a:xfrm rot="5400000">
            <a:off x="971600" y="2996952"/>
            <a:ext cx="1008112" cy="1588"/>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sp>
        <p:nvSpPr>
          <p:cNvPr id="13" name="12 Rectángulo"/>
          <p:cNvSpPr>
            <a:spLocks noChangeArrowheads="1"/>
          </p:cNvSpPr>
          <p:nvPr/>
        </p:nvSpPr>
        <p:spPr bwMode="auto">
          <a:xfrm>
            <a:off x="683568" y="980728"/>
            <a:ext cx="7488832" cy="461665"/>
          </a:xfrm>
          <a:prstGeom prst="rect">
            <a:avLst/>
          </a:prstGeom>
          <a:noFill/>
          <a:ln w="9525">
            <a:noFill/>
            <a:miter lim="800000"/>
            <a:headEnd/>
            <a:tailEnd/>
          </a:ln>
        </p:spPr>
        <p:txBody>
          <a:bodyPr wrap="square">
            <a:spAutoFit/>
          </a:bodyPr>
          <a:lstStyle/>
          <a:p>
            <a:pPr algn="ctr"/>
            <a:r>
              <a:rPr lang="es-AR" b="1" u="sng" dirty="0" smtClean="0">
                <a:latin typeface="Verdana" pitchFamily="34" charset="0"/>
              </a:rPr>
              <a:t>Activos Intangibles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 calcmode="lin" valueType="num">
                                      <p:cBhvr>
                                        <p:cTn id="9" dur="500" fill="hold"/>
                                        <p:tgtEl>
                                          <p:spTgt spid="11"/>
                                        </p:tgtEl>
                                        <p:attrNameLst>
                                          <p:attrName>style.rotation</p:attrName>
                                        </p:attrNameLst>
                                      </p:cBhvr>
                                      <p:tavLst>
                                        <p:tav tm="0">
                                          <p:val>
                                            <p:fltVal val="360"/>
                                          </p:val>
                                        </p:tav>
                                        <p:tav tm="100000">
                                          <p:val>
                                            <p:fltVal val="0"/>
                                          </p:val>
                                        </p:tav>
                                      </p:tavLst>
                                    </p:anim>
                                    <p:animEffect transition="in" filter="fade">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49" presetClass="entr" presetSubtype="0" decel="10000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500" fill="hold"/>
                                        <p:tgtEl>
                                          <p:spTgt spid="2"/>
                                        </p:tgtEl>
                                        <p:attrNameLst>
                                          <p:attrName>ppt_w</p:attrName>
                                        </p:attrNameLst>
                                      </p:cBhvr>
                                      <p:tavLst>
                                        <p:tav tm="0">
                                          <p:val>
                                            <p:fltVal val="0"/>
                                          </p:val>
                                        </p:tav>
                                        <p:tav tm="100000">
                                          <p:val>
                                            <p:strVal val="#ppt_w"/>
                                          </p:val>
                                        </p:tav>
                                      </p:tavLst>
                                    </p:anim>
                                    <p:anim calcmode="lin" valueType="num">
                                      <p:cBhvr>
                                        <p:cTn id="20" dur="500" fill="hold"/>
                                        <p:tgtEl>
                                          <p:spTgt spid="2"/>
                                        </p:tgtEl>
                                        <p:attrNameLst>
                                          <p:attrName>ppt_h</p:attrName>
                                        </p:attrNameLst>
                                      </p:cBhvr>
                                      <p:tavLst>
                                        <p:tav tm="0">
                                          <p:val>
                                            <p:fltVal val="0"/>
                                          </p:val>
                                        </p:tav>
                                        <p:tav tm="100000">
                                          <p:val>
                                            <p:strVal val="#ppt_h"/>
                                          </p:val>
                                        </p:tav>
                                      </p:tavLst>
                                    </p:anim>
                                    <p:anim calcmode="lin" valueType="num">
                                      <p:cBhvr>
                                        <p:cTn id="21" dur="500" fill="hold"/>
                                        <p:tgtEl>
                                          <p:spTgt spid="2"/>
                                        </p:tgtEl>
                                        <p:attrNameLst>
                                          <p:attrName>style.rotation</p:attrName>
                                        </p:attrNameLst>
                                      </p:cBhvr>
                                      <p:tavLst>
                                        <p:tav tm="0">
                                          <p:val>
                                            <p:fltVal val="360"/>
                                          </p:val>
                                        </p:tav>
                                        <p:tav tm="100000">
                                          <p:val>
                                            <p:fltVal val="0"/>
                                          </p:val>
                                        </p:tav>
                                      </p:tavLst>
                                    </p:anim>
                                    <p:animEffect transition="in" filter="fade">
                                      <p:cBhvr>
                                        <p:cTn id="22" dur="500"/>
                                        <p:tgtEl>
                                          <p:spTgt spid="2"/>
                                        </p:tgtEl>
                                      </p:cBhvr>
                                    </p:animEffect>
                                  </p:childTnLst>
                                </p:cTn>
                              </p:par>
                            </p:childTnLst>
                          </p:cTn>
                        </p:par>
                        <p:par>
                          <p:cTn id="23" fill="hold">
                            <p:stCondLst>
                              <p:cond delay="500"/>
                            </p:stCondLst>
                            <p:childTnLst>
                              <p:par>
                                <p:cTn id="24" presetID="10" presetClass="entr" presetSubtype="0" fill="hold"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par>
                                <p:cTn id="27" presetID="10"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par>
                                <p:cTn id="30" presetID="10" presetClass="entr" presetSubtype="0" fill="hold"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49" presetClass="entr" presetSubtype="0" decel="100000"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p:cTn id="37" dur="500" fill="hold"/>
                                        <p:tgtEl>
                                          <p:spTgt spid="3"/>
                                        </p:tgtEl>
                                        <p:attrNameLst>
                                          <p:attrName>ppt_w</p:attrName>
                                        </p:attrNameLst>
                                      </p:cBhvr>
                                      <p:tavLst>
                                        <p:tav tm="0">
                                          <p:val>
                                            <p:fltVal val="0"/>
                                          </p:val>
                                        </p:tav>
                                        <p:tav tm="100000">
                                          <p:val>
                                            <p:strVal val="#ppt_w"/>
                                          </p:val>
                                        </p:tav>
                                      </p:tavLst>
                                    </p:anim>
                                    <p:anim calcmode="lin" valueType="num">
                                      <p:cBhvr>
                                        <p:cTn id="38" dur="500" fill="hold"/>
                                        <p:tgtEl>
                                          <p:spTgt spid="3"/>
                                        </p:tgtEl>
                                        <p:attrNameLst>
                                          <p:attrName>ppt_h</p:attrName>
                                        </p:attrNameLst>
                                      </p:cBhvr>
                                      <p:tavLst>
                                        <p:tav tm="0">
                                          <p:val>
                                            <p:fltVal val="0"/>
                                          </p:val>
                                        </p:tav>
                                        <p:tav tm="100000">
                                          <p:val>
                                            <p:strVal val="#ppt_h"/>
                                          </p:val>
                                        </p:tav>
                                      </p:tavLst>
                                    </p:anim>
                                    <p:anim calcmode="lin" valueType="num">
                                      <p:cBhvr>
                                        <p:cTn id="39" dur="500" fill="hold"/>
                                        <p:tgtEl>
                                          <p:spTgt spid="3"/>
                                        </p:tgtEl>
                                        <p:attrNameLst>
                                          <p:attrName>style.rotation</p:attrName>
                                        </p:attrNameLst>
                                      </p:cBhvr>
                                      <p:tavLst>
                                        <p:tav tm="0">
                                          <p:val>
                                            <p:fltVal val="360"/>
                                          </p:val>
                                        </p:tav>
                                        <p:tav tm="100000">
                                          <p:val>
                                            <p:fltVal val="0"/>
                                          </p:val>
                                        </p:tav>
                                      </p:tavLst>
                                    </p:anim>
                                    <p:animEffect transition="in" filter="fade">
                                      <p:cBhvr>
                                        <p:cTn id="40" dur="500"/>
                                        <p:tgtEl>
                                          <p:spTgt spid="3"/>
                                        </p:tgtEl>
                                      </p:cBhvr>
                                    </p:animEffect>
                                  </p:childTnLst>
                                </p:cTn>
                              </p:par>
                            </p:childTnLst>
                          </p:cTn>
                        </p:par>
                      </p:childTnLst>
                    </p:cTn>
                  </p:par>
                  <p:par>
                    <p:cTn id="41" fill="hold">
                      <p:stCondLst>
                        <p:cond delay="indefinite"/>
                      </p:stCondLst>
                      <p:childTnLst>
                        <p:par>
                          <p:cTn id="42" fill="hold">
                            <p:stCondLst>
                              <p:cond delay="0"/>
                            </p:stCondLst>
                            <p:childTnLst>
                              <p:par>
                                <p:cTn id="43" presetID="49" presetClass="entr" presetSubtype="0" decel="100000" fill="hold" grpId="0" nodeType="clickEffect">
                                  <p:stCondLst>
                                    <p:cond delay="0"/>
                                  </p:stCondLst>
                                  <p:childTnLst>
                                    <p:set>
                                      <p:cBhvr>
                                        <p:cTn id="44" dur="1" fill="hold">
                                          <p:stCondLst>
                                            <p:cond delay="0"/>
                                          </p:stCondLst>
                                        </p:cTn>
                                        <p:tgtEl>
                                          <p:spTgt spid="4"/>
                                        </p:tgtEl>
                                        <p:attrNameLst>
                                          <p:attrName>style.visibility</p:attrName>
                                        </p:attrNameLst>
                                      </p:cBhvr>
                                      <p:to>
                                        <p:strVal val="visible"/>
                                      </p:to>
                                    </p:set>
                                    <p:anim calcmode="lin" valueType="num">
                                      <p:cBhvr>
                                        <p:cTn id="45" dur="500" fill="hold"/>
                                        <p:tgtEl>
                                          <p:spTgt spid="4"/>
                                        </p:tgtEl>
                                        <p:attrNameLst>
                                          <p:attrName>ppt_w</p:attrName>
                                        </p:attrNameLst>
                                      </p:cBhvr>
                                      <p:tavLst>
                                        <p:tav tm="0">
                                          <p:val>
                                            <p:fltVal val="0"/>
                                          </p:val>
                                        </p:tav>
                                        <p:tav tm="100000">
                                          <p:val>
                                            <p:strVal val="#ppt_w"/>
                                          </p:val>
                                        </p:tav>
                                      </p:tavLst>
                                    </p:anim>
                                    <p:anim calcmode="lin" valueType="num">
                                      <p:cBhvr>
                                        <p:cTn id="46" dur="500" fill="hold"/>
                                        <p:tgtEl>
                                          <p:spTgt spid="4"/>
                                        </p:tgtEl>
                                        <p:attrNameLst>
                                          <p:attrName>ppt_h</p:attrName>
                                        </p:attrNameLst>
                                      </p:cBhvr>
                                      <p:tavLst>
                                        <p:tav tm="0">
                                          <p:val>
                                            <p:fltVal val="0"/>
                                          </p:val>
                                        </p:tav>
                                        <p:tav tm="100000">
                                          <p:val>
                                            <p:strVal val="#ppt_h"/>
                                          </p:val>
                                        </p:tav>
                                      </p:tavLst>
                                    </p:anim>
                                    <p:anim calcmode="lin" valueType="num">
                                      <p:cBhvr>
                                        <p:cTn id="47" dur="500" fill="hold"/>
                                        <p:tgtEl>
                                          <p:spTgt spid="4"/>
                                        </p:tgtEl>
                                        <p:attrNameLst>
                                          <p:attrName>style.rotation</p:attrName>
                                        </p:attrNameLst>
                                      </p:cBhvr>
                                      <p:tavLst>
                                        <p:tav tm="0">
                                          <p:val>
                                            <p:fltVal val="360"/>
                                          </p:val>
                                        </p:tav>
                                        <p:tav tm="100000">
                                          <p:val>
                                            <p:fltVal val="0"/>
                                          </p:val>
                                        </p:tav>
                                      </p:tavLst>
                                    </p:anim>
                                    <p:animEffect transition="in" filter="fade">
                                      <p:cBhvr>
                                        <p:cTn id="48" dur="500"/>
                                        <p:tgtEl>
                                          <p:spTgt spid="4"/>
                                        </p:tgtEl>
                                      </p:cBhvr>
                                    </p:animEffect>
                                  </p:childTnLst>
                                </p:cTn>
                              </p:par>
                            </p:childTnLst>
                          </p:cTn>
                        </p:par>
                      </p:childTnLst>
                    </p:cTn>
                  </p:par>
                  <p:par>
                    <p:cTn id="49" fill="hold">
                      <p:stCondLst>
                        <p:cond delay="indefinite"/>
                      </p:stCondLst>
                      <p:childTnLst>
                        <p:par>
                          <p:cTn id="50" fill="hold">
                            <p:stCondLst>
                              <p:cond delay="0"/>
                            </p:stCondLst>
                            <p:childTnLst>
                              <p:par>
                                <p:cTn id="51" presetID="49" presetClass="entr" presetSubtype="0" decel="100000" fill="hold" grpId="0" nodeType="clickEffect">
                                  <p:stCondLst>
                                    <p:cond delay="0"/>
                                  </p:stCondLst>
                                  <p:childTnLst>
                                    <p:set>
                                      <p:cBhvr>
                                        <p:cTn id="52" dur="1" fill="hold">
                                          <p:stCondLst>
                                            <p:cond delay="0"/>
                                          </p:stCondLst>
                                        </p:cTn>
                                        <p:tgtEl>
                                          <p:spTgt spid="5"/>
                                        </p:tgtEl>
                                        <p:attrNameLst>
                                          <p:attrName>style.visibility</p:attrName>
                                        </p:attrNameLst>
                                      </p:cBhvr>
                                      <p:to>
                                        <p:strVal val="visible"/>
                                      </p:to>
                                    </p:set>
                                    <p:anim calcmode="lin" valueType="num">
                                      <p:cBhvr>
                                        <p:cTn id="53" dur="500" fill="hold"/>
                                        <p:tgtEl>
                                          <p:spTgt spid="5"/>
                                        </p:tgtEl>
                                        <p:attrNameLst>
                                          <p:attrName>ppt_w</p:attrName>
                                        </p:attrNameLst>
                                      </p:cBhvr>
                                      <p:tavLst>
                                        <p:tav tm="0">
                                          <p:val>
                                            <p:fltVal val="0"/>
                                          </p:val>
                                        </p:tav>
                                        <p:tav tm="100000">
                                          <p:val>
                                            <p:strVal val="#ppt_w"/>
                                          </p:val>
                                        </p:tav>
                                      </p:tavLst>
                                    </p:anim>
                                    <p:anim calcmode="lin" valueType="num">
                                      <p:cBhvr>
                                        <p:cTn id="54" dur="500" fill="hold"/>
                                        <p:tgtEl>
                                          <p:spTgt spid="5"/>
                                        </p:tgtEl>
                                        <p:attrNameLst>
                                          <p:attrName>ppt_h</p:attrName>
                                        </p:attrNameLst>
                                      </p:cBhvr>
                                      <p:tavLst>
                                        <p:tav tm="0">
                                          <p:val>
                                            <p:fltVal val="0"/>
                                          </p:val>
                                        </p:tav>
                                        <p:tav tm="100000">
                                          <p:val>
                                            <p:strVal val="#ppt_h"/>
                                          </p:val>
                                        </p:tav>
                                      </p:tavLst>
                                    </p:anim>
                                    <p:anim calcmode="lin" valueType="num">
                                      <p:cBhvr>
                                        <p:cTn id="55" dur="500" fill="hold"/>
                                        <p:tgtEl>
                                          <p:spTgt spid="5"/>
                                        </p:tgtEl>
                                        <p:attrNameLst>
                                          <p:attrName>style.rotation</p:attrName>
                                        </p:attrNameLst>
                                      </p:cBhvr>
                                      <p:tavLst>
                                        <p:tav tm="0">
                                          <p:val>
                                            <p:fltVal val="360"/>
                                          </p:val>
                                        </p:tav>
                                        <p:tav tm="100000">
                                          <p:val>
                                            <p:fltVal val="0"/>
                                          </p:val>
                                        </p:tav>
                                      </p:tavLst>
                                    </p:anim>
                                    <p:animEffect transition="in" filter="fade">
                                      <p:cBhvr>
                                        <p:cTn id="5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redondeado"/>
          <p:cNvSpPr/>
          <p:nvPr/>
        </p:nvSpPr>
        <p:spPr>
          <a:xfrm>
            <a:off x="251520" y="3501008"/>
            <a:ext cx="2088232" cy="792088"/>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600" b="1" dirty="0" smtClean="0">
                <a:solidFill>
                  <a:schemeClr val="tx1"/>
                </a:solidFill>
                <a:latin typeface="Verdana" pitchFamily="34" charset="0"/>
              </a:rPr>
              <a:t>Depreciaciones</a:t>
            </a:r>
          </a:p>
          <a:p>
            <a:pPr algn="ctr"/>
            <a:r>
              <a:rPr lang="es-AR" sz="1600" b="1" dirty="0" smtClean="0">
                <a:solidFill>
                  <a:schemeClr val="tx1"/>
                </a:solidFill>
                <a:latin typeface="Verdana" pitchFamily="34" charset="0"/>
              </a:rPr>
              <a:t>(RT 17 –5.13.3)</a:t>
            </a:r>
          </a:p>
        </p:txBody>
      </p:sp>
      <p:cxnSp>
        <p:nvCxnSpPr>
          <p:cNvPr id="5" name="4 Conector angular"/>
          <p:cNvCxnSpPr>
            <a:stCxn id="2" idx="3"/>
            <a:endCxn id="7" idx="1"/>
          </p:cNvCxnSpPr>
          <p:nvPr/>
        </p:nvCxnSpPr>
        <p:spPr>
          <a:xfrm flipV="1">
            <a:off x="2339752" y="2456892"/>
            <a:ext cx="1008112" cy="1440160"/>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cxnSp>
        <p:nvCxnSpPr>
          <p:cNvPr id="6" name="5 Conector angular"/>
          <p:cNvCxnSpPr>
            <a:stCxn id="2" idx="3"/>
            <a:endCxn id="9" idx="1"/>
          </p:cNvCxnSpPr>
          <p:nvPr/>
        </p:nvCxnSpPr>
        <p:spPr>
          <a:xfrm>
            <a:off x="2339752" y="3897052"/>
            <a:ext cx="1008112" cy="1548172"/>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sp>
        <p:nvSpPr>
          <p:cNvPr id="7" name="6 Rectángulo redondeado"/>
          <p:cNvSpPr/>
          <p:nvPr/>
        </p:nvSpPr>
        <p:spPr>
          <a:xfrm>
            <a:off x="3347864" y="1772816"/>
            <a:ext cx="5544616" cy="1368152"/>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AR" sz="1600" dirty="0" smtClean="0">
                <a:solidFill>
                  <a:schemeClr val="tx1"/>
                </a:solidFill>
                <a:latin typeface="Verdana" pitchFamily="34" charset="0"/>
                <a:ea typeface="Verdana" pitchFamily="34" charset="0"/>
                <a:cs typeface="Verdana" pitchFamily="34" charset="0"/>
              </a:rPr>
              <a:t>La depreciación se asignará a los períodos de la vida útil del bien sobre una base sistemática que considere la forma en que se consumen los beneficios producidos por el activo. Si esto no fuese posible, se aplicará el método de línea recta</a:t>
            </a:r>
            <a:endParaRPr lang="es-AR" sz="1600" dirty="0">
              <a:solidFill>
                <a:schemeClr val="tx1"/>
              </a:solidFill>
              <a:latin typeface="Verdana" pitchFamily="34" charset="0"/>
            </a:endParaRPr>
          </a:p>
        </p:txBody>
      </p:sp>
      <p:sp>
        <p:nvSpPr>
          <p:cNvPr id="9" name="8 Rectángulo redondeado"/>
          <p:cNvSpPr/>
          <p:nvPr/>
        </p:nvSpPr>
        <p:spPr>
          <a:xfrm>
            <a:off x="3347864" y="4869160"/>
            <a:ext cx="5544616" cy="1152128"/>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AR" sz="1600" dirty="0" smtClean="0">
                <a:solidFill>
                  <a:schemeClr val="tx1"/>
                </a:solidFill>
                <a:latin typeface="Verdana" pitchFamily="34" charset="0"/>
                <a:ea typeface="Verdana" pitchFamily="34" charset="0"/>
                <a:cs typeface="Verdana" pitchFamily="34" charset="0"/>
              </a:rPr>
              <a:t>Se presume sin admitir prueba en contrario que la vida útil de los costos de organización y costos pre-operativos no es superior a los cinco años</a:t>
            </a:r>
            <a:endParaRPr lang="es-AR" sz="1600" dirty="0">
              <a:solidFill>
                <a:schemeClr val="tx1"/>
              </a:solidFill>
              <a:latin typeface="Verdana" pitchFamily="34" charset="0"/>
            </a:endParaRPr>
          </a:p>
        </p:txBody>
      </p:sp>
      <p:sp>
        <p:nvSpPr>
          <p:cNvPr id="12" name="11 Rectángulo redondeado"/>
          <p:cNvSpPr/>
          <p:nvPr/>
        </p:nvSpPr>
        <p:spPr>
          <a:xfrm>
            <a:off x="3347864" y="3284984"/>
            <a:ext cx="5544616" cy="1224136"/>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AR" sz="1600" dirty="0" smtClean="0">
                <a:solidFill>
                  <a:schemeClr val="tx1"/>
                </a:solidFill>
                <a:latin typeface="Verdana" pitchFamily="34" charset="0"/>
                <a:ea typeface="Verdana" pitchFamily="34" charset="0"/>
                <a:cs typeface="Verdana" pitchFamily="34" charset="0"/>
              </a:rPr>
              <a:t>En el caso de activos intangibles con vida útil indefinida no se computará su depreciación y se realizará la comparación con su valor recuperable en cada cierre de ejercicio</a:t>
            </a:r>
            <a:endParaRPr lang="es-AR" sz="1600" dirty="0">
              <a:solidFill>
                <a:schemeClr val="tx1"/>
              </a:solidFill>
              <a:latin typeface="Verdana" pitchFamily="34" charset="0"/>
            </a:endParaRPr>
          </a:p>
        </p:txBody>
      </p:sp>
      <p:cxnSp>
        <p:nvCxnSpPr>
          <p:cNvPr id="14" name="13 Conector angular"/>
          <p:cNvCxnSpPr>
            <a:stCxn id="2" idx="3"/>
            <a:endCxn id="12" idx="1"/>
          </p:cNvCxnSpPr>
          <p:nvPr/>
        </p:nvCxnSpPr>
        <p:spPr>
          <a:xfrm>
            <a:off x="2339752" y="3897052"/>
            <a:ext cx="1008112" cy="1588"/>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sp>
        <p:nvSpPr>
          <p:cNvPr id="15" name="14 Rectángulo"/>
          <p:cNvSpPr>
            <a:spLocks noChangeArrowheads="1"/>
          </p:cNvSpPr>
          <p:nvPr/>
        </p:nvSpPr>
        <p:spPr bwMode="auto">
          <a:xfrm>
            <a:off x="683568" y="980728"/>
            <a:ext cx="7488832" cy="461665"/>
          </a:xfrm>
          <a:prstGeom prst="rect">
            <a:avLst/>
          </a:prstGeom>
          <a:noFill/>
          <a:ln w="9525">
            <a:noFill/>
            <a:miter lim="800000"/>
            <a:headEnd/>
            <a:tailEnd/>
          </a:ln>
        </p:spPr>
        <p:txBody>
          <a:bodyPr wrap="square">
            <a:spAutoFit/>
          </a:bodyPr>
          <a:lstStyle/>
          <a:p>
            <a:pPr algn="ctr"/>
            <a:r>
              <a:rPr lang="es-AR" b="1" u="sng" dirty="0" smtClean="0">
                <a:latin typeface="Verdana" pitchFamily="34" charset="0"/>
              </a:rPr>
              <a:t>Activos Intangibles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360"/>
                                          </p:val>
                                        </p:tav>
                                        <p:tav tm="100000">
                                          <p:val>
                                            <p:fltVal val="0"/>
                                          </p:val>
                                        </p:tav>
                                      </p:tavLst>
                                    </p:anim>
                                    <p:animEffect transition="in" filter="fade">
                                      <p:cBhvr>
                                        <p:cTn id="10" dur="500"/>
                                        <p:tgtEl>
                                          <p:spTgt spid="2"/>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10"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10" presetClass="entr" presetSubtype="0" fill="hold"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49" presetClass="entr" presetSubtype="0" decel="10000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fltVal val="0"/>
                                          </p:val>
                                        </p:tav>
                                        <p:tav tm="100000">
                                          <p:val>
                                            <p:strVal val="#ppt_h"/>
                                          </p:val>
                                        </p:tav>
                                      </p:tavLst>
                                    </p:anim>
                                    <p:anim calcmode="lin" valueType="num">
                                      <p:cBhvr>
                                        <p:cTn id="27" dur="500" fill="hold"/>
                                        <p:tgtEl>
                                          <p:spTgt spid="7"/>
                                        </p:tgtEl>
                                        <p:attrNameLst>
                                          <p:attrName>style.rotation</p:attrName>
                                        </p:attrNameLst>
                                      </p:cBhvr>
                                      <p:tavLst>
                                        <p:tav tm="0">
                                          <p:val>
                                            <p:fltVal val="360"/>
                                          </p:val>
                                        </p:tav>
                                        <p:tav tm="100000">
                                          <p:val>
                                            <p:fltVal val="0"/>
                                          </p:val>
                                        </p:tav>
                                      </p:tavLst>
                                    </p:anim>
                                    <p:animEffect transition="in" filter="fade">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49" presetClass="entr" presetSubtype="0" decel="10000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p:cTn id="33" dur="500" fill="hold"/>
                                        <p:tgtEl>
                                          <p:spTgt spid="12"/>
                                        </p:tgtEl>
                                        <p:attrNameLst>
                                          <p:attrName>ppt_w</p:attrName>
                                        </p:attrNameLst>
                                      </p:cBhvr>
                                      <p:tavLst>
                                        <p:tav tm="0">
                                          <p:val>
                                            <p:fltVal val="0"/>
                                          </p:val>
                                        </p:tav>
                                        <p:tav tm="100000">
                                          <p:val>
                                            <p:strVal val="#ppt_w"/>
                                          </p:val>
                                        </p:tav>
                                      </p:tavLst>
                                    </p:anim>
                                    <p:anim calcmode="lin" valueType="num">
                                      <p:cBhvr>
                                        <p:cTn id="34" dur="500" fill="hold"/>
                                        <p:tgtEl>
                                          <p:spTgt spid="12"/>
                                        </p:tgtEl>
                                        <p:attrNameLst>
                                          <p:attrName>ppt_h</p:attrName>
                                        </p:attrNameLst>
                                      </p:cBhvr>
                                      <p:tavLst>
                                        <p:tav tm="0">
                                          <p:val>
                                            <p:fltVal val="0"/>
                                          </p:val>
                                        </p:tav>
                                        <p:tav tm="100000">
                                          <p:val>
                                            <p:strVal val="#ppt_h"/>
                                          </p:val>
                                        </p:tav>
                                      </p:tavLst>
                                    </p:anim>
                                    <p:anim calcmode="lin" valueType="num">
                                      <p:cBhvr>
                                        <p:cTn id="35" dur="500" fill="hold"/>
                                        <p:tgtEl>
                                          <p:spTgt spid="12"/>
                                        </p:tgtEl>
                                        <p:attrNameLst>
                                          <p:attrName>style.rotation</p:attrName>
                                        </p:attrNameLst>
                                      </p:cBhvr>
                                      <p:tavLst>
                                        <p:tav tm="0">
                                          <p:val>
                                            <p:fltVal val="360"/>
                                          </p:val>
                                        </p:tav>
                                        <p:tav tm="100000">
                                          <p:val>
                                            <p:fltVal val="0"/>
                                          </p:val>
                                        </p:tav>
                                      </p:tavLst>
                                    </p:anim>
                                    <p:animEffect transition="in" filter="fade">
                                      <p:cBhvr>
                                        <p:cTn id="36" dur="500"/>
                                        <p:tgtEl>
                                          <p:spTgt spid="12"/>
                                        </p:tgtEl>
                                      </p:cBhvr>
                                    </p:animEffect>
                                  </p:childTnLst>
                                </p:cTn>
                              </p:par>
                            </p:childTnLst>
                          </p:cTn>
                        </p:par>
                      </p:childTnLst>
                    </p:cTn>
                  </p:par>
                  <p:par>
                    <p:cTn id="37" fill="hold">
                      <p:stCondLst>
                        <p:cond delay="indefinite"/>
                      </p:stCondLst>
                      <p:childTnLst>
                        <p:par>
                          <p:cTn id="38" fill="hold">
                            <p:stCondLst>
                              <p:cond delay="0"/>
                            </p:stCondLst>
                            <p:childTnLst>
                              <p:par>
                                <p:cTn id="39" presetID="49" presetClass="entr" presetSubtype="0" decel="10000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p:cTn id="41" dur="500" fill="hold"/>
                                        <p:tgtEl>
                                          <p:spTgt spid="9"/>
                                        </p:tgtEl>
                                        <p:attrNameLst>
                                          <p:attrName>ppt_w</p:attrName>
                                        </p:attrNameLst>
                                      </p:cBhvr>
                                      <p:tavLst>
                                        <p:tav tm="0">
                                          <p:val>
                                            <p:fltVal val="0"/>
                                          </p:val>
                                        </p:tav>
                                        <p:tav tm="100000">
                                          <p:val>
                                            <p:strVal val="#ppt_w"/>
                                          </p:val>
                                        </p:tav>
                                      </p:tavLst>
                                    </p:anim>
                                    <p:anim calcmode="lin" valueType="num">
                                      <p:cBhvr>
                                        <p:cTn id="42" dur="500" fill="hold"/>
                                        <p:tgtEl>
                                          <p:spTgt spid="9"/>
                                        </p:tgtEl>
                                        <p:attrNameLst>
                                          <p:attrName>ppt_h</p:attrName>
                                        </p:attrNameLst>
                                      </p:cBhvr>
                                      <p:tavLst>
                                        <p:tav tm="0">
                                          <p:val>
                                            <p:fltVal val="0"/>
                                          </p:val>
                                        </p:tav>
                                        <p:tav tm="100000">
                                          <p:val>
                                            <p:strVal val="#ppt_h"/>
                                          </p:val>
                                        </p:tav>
                                      </p:tavLst>
                                    </p:anim>
                                    <p:anim calcmode="lin" valueType="num">
                                      <p:cBhvr>
                                        <p:cTn id="43" dur="500" fill="hold"/>
                                        <p:tgtEl>
                                          <p:spTgt spid="9"/>
                                        </p:tgtEl>
                                        <p:attrNameLst>
                                          <p:attrName>style.rotation</p:attrName>
                                        </p:attrNameLst>
                                      </p:cBhvr>
                                      <p:tavLst>
                                        <p:tav tm="0">
                                          <p:val>
                                            <p:fltVal val="360"/>
                                          </p:val>
                                        </p:tav>
                                        <p:tav tm="100000">
                                          <p:val>
                                            <p:fltVal val="0"/>
                                          </p:val>
                                        </p:tav>
                                      </p:tavLst>
                                    </p:anim>
                                    <p:animEffect transition="in" filter="fade">
                                      <p:cBhvr>
                                        <p:cTn id="4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9" grpId="0" animBg="1"/>
      <p:bldP spid="1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redondeado"/>
          <p:cNvSpPr/>
          <p:nvPr/>
        </p:nvSpPr>
        <p:spPr>
          <a:xfrm>
            <a:off x="539552" y="2060848"/>
            <a:ext cx="2088232" cy="864096"/>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600" b="1" dirty="0" smtClean="0">
                <a:solidFill>
                  <a:schemeClr val="tx1"/>
                </a:solidFill>
                <a:latin typeface="Verdana" pitchFamily="34" charset="0"/>
              </a:rPr>
              <a:t>Exposición </a:t>
            </a:r>
          </a:p>
          <a:p>
            <a:pPr algn="ctr"/>
            <a:r>
              <a:rPr lang="es-AR" sz="1600" b="1" dirty="0" smtClean="0">
                <a:solidFill>
                  <a:schemeClr val="tx1"/>
                </a:solidFill>
                <a:latin typeface="Verdana" pitchFamily="34" charset="0"/>
              </a:rPr>
              <a:t>(RT 9 –VI A.6)</a:t>
            </a:r>
          </a:p>
        </p:txBody>
      </p:sp>
      <p:sp>
        <p:nvSpPr>
          <p:cNvPr id="4" name="3 Rectángulo"/>
          <p:cNvSpPr>
            <a:spLocks noChangeArrowheads="1"/>
          </p:cNvSpPr>
          <p:nvPr/>
        </p:nvSpPr>
        <p:spPr bwMode="auto">
          <a:xfrm>
            <a:off x="683568" y="980728"/>
            <a:ext cx="7488832" cy="461665"/>
          </a:xfrm>
          <a:prstGeom prst="rect">
            <a:avLst/>
          </a:prstGeom>
          <a:noFill/>
          <a:ln w="9525">
            <a:noFill/>
            <a:miter lim="800000"/>
            <a:headEnd/>
            <a:tailEnd/>
          </a:ln>
        </p:spPr>
        <p:txBody>
          <a:bodyPr wrap="square">
            <a:spAutoFit/>
          </a:bodyPr>
          <a:lstStyle/>
          <a:p>
            <a:pPr algn="ctr"/>
            <a:r>
              <a:rPr lang="es-AR" b="1" u="sng" dirty="0" smtClean="0">
                <a:latin typeface="Verdana" pitchFamily="34" charset="0"/>
              </a:rPr>
              <a:t>Activos Intangibles</a:t>
            </a:r>
          </a:p>
        </p:txBody>
      </p:sp>
      <p:sp>
        <p:nvSpPr>
          <p:cNvPr id="5" name="4 Rectángulo redondeado"/>
          <p:cNvSpPr/>
          <p:nvPr/>
        </p:nvSpPr>
        <p:spPr>
          <a:xfrm>
            <a:off x="395536" y="3789040"/>
            <a:ext cx="3240360" cy="864096"/>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42900" algn="just">
              <a:defRPr/>
            </a:pPr>
            <a:r>
              <a:rPr lang="es-AR" sz="1600" dirty="0" smtClean="0">
                <a:solidFill>
                  <a:schemeClr val="tx1"/>
                </a:solidFill>
                <a:latin typeface="Verdana" pitchFamily="34" charset="0"/>
                <a:ea typeface="Verdana" pitchFamily="34" charset="0"/>
                <a:cs typeface="Verdana" pitchFamily="34" charset="0"/>
              </a:rPr>
              <a:t>Se expone en información complementaria detallando:</a:t>
            </a:r>
          </a:p>
        </p:txBody>
      </p:sp>
      <p:cxnSp>
        <p:nvCxnSpPr>
          <p:cNvPr id="8" name="7 Conector angular"/>
          <p:cNvCxnSpPr>
            <a:stCxn id="2" idx="2"/>
            <a:endCxn id="5" idx="0"/>
          </p:cNvCxnSpPr>
          <p:nvPr/>
        </p:nvCxnSpPr>
        <p:spPr>
          <a:xfrm rot="16200000" flipH="1">
            <a:off x="1367644" y="3140968"/>
            <a:ext cx="864096" cy="432048"/>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sp>
        <p:nvSpPr>
          <p:cNvPr id="14" name="13 Rectángulo redondeado"/>
          <p:cNvSpPr/>
          <p:nvPr/>
        </p:nvSpPr>
        <p:spPr>
          <a:xfrm>
            <a:off x="4427984" y="3140968"/>
            <a:ext cx="3672408" cy="432048"/>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42900">
              <a:buFont typeface="Wingdings" pitchFamily="2" charset="2"/>
              <a:buChar char="Ø"/>
              <a:defRPr/>
            </a:pPr>
            <a:r>
              <a:rPr lang="es-AR" sz="1600" dirty="0" smtClean="0">
                <a:solidFill>
                  <a:schemeClr val="tx1"/>
                </a:solidFill>
                <a:latin typeface="Verdana" pitchFamily="34" charset="0"/>
                <a:ea typeface="Verdana" pitchFamily="34" charset="0"/>
                <a:cs typeface="Verdana" pitchFamily="34" charset="0"/>
              </a:rPr>
              <a:t>Adiciones</a:t>
            </a:r>
          </a:p>
        </p:txBody>
      </p:sp>
      <p:sp>
        <p:nvSpPr>
          <p:cNvPr id="15" name="14 Rectángulo redondeado"/>
          <p:cNvSpPr/>
          <p:nvPr/>
        </p:nvSpPr>
        <p:spPr>
          <a:xfrm>
            <a:off x="4427984" y="3573016"/>
            <a:ext cx="3672408" cy="432048"/>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42900">
              <a:buFont typeface="Wingdings" pitchFamily="2" charset="2"/>
              <a:buChar char="Ø"/>
              <a:defRPr/>
            </a:pPr>
            <a:r>
              <a:rPr lang="es-AR" sz="1600" dirty="0" smtClean="0">
                <a:solidFill>
                  <a:schemeClr val="tx1"/>
                </a:solidFill>
                <a:latin typeface="Verdana" pitchFamily="34" charset="0"/>
                <a:ea typeface="Verdana" pitchFamily="34" charset="0"/>
                <a:cs typeface="Verdana" pitchFamily="34" charset="0"/>
              </a:rPr>
              <a:t>Bajas</a:t>
            </a:r>
          </a:p>
        </p:txBody>
      </p:sp>
      <p:sp>
        <p:nvSpPr>
          <p:cNvPr id="16" name="15 Rectángulo redondeado"/>
          <p:cNvSpPr/>
          <p:nvPr/>
        </p:nvSpPr>
        <p:spPr>
          <a:xfrm>
            <a:off x="4427984" y="4005064"/>
            <a:ext cx="3672408" cy="432048"/>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42900">
              <a:buFont typeface="Wingdings" pitchFamily="2" charset="2"/>
              <a:buChar char="Ø"/>
              <a:defRPr/>
            </a:pPr>
            <a:r>
              <a:rPr lang="es-AR" sz="1600" dirty="0" smtClean="0">
                <a:solidFill>
                  <a:schemeClr val="tx1"/>
                </a:solidFill>
                <a:latin typeface="Verdana" pitchFamily="34" charset="0"/>
                <a:ea typeface="Verdana" pitchFamily="34" charset="0"/>
                <a:cs typeface="Verdana" pitchFamily="34" charset="0"/>
              </a:rPr>
              <a:t>Depreciaciones</a:t>
            </a:r>
          </a:p>
        </p:txBody>
      </p:sp>
      <p:sp>
        <p:nvSpPr>
          <p:cNvPr id="17" name="16 Rectángulo redondeado"/>
          <p:cNvSpPr/>
          <p:nvPr/>
        </p:nvSpPr>
        <p:spPr>
          <a:xfrm>
            <a:off x="4427984" y="4437112"/>
            <a:ext cx="3672408" cy="432048"/>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42900" algn="just">
              <a:buFont typeface="Wingdings" pitchFamily="2" charset="2"/>
              <a:buChar char="Ø"/>
              <a:defRPr/>
            </a:pPr>
            <a:r>
              <a:rPr lang="es-AR" sz="1600" dirty="0" smtClean="0">
                <a:solidFill>
                  <a:schemeClr val="tx1"/>
                </a:solidFill>
                <a:latin typeface="Verdana" pitchFamily="34" charset="0"/>
                <a:ea typeface="Verdana" pitchFamily="34" charset="0"/>
                <a:cs typeface="Verdana" pitchFamily="34" charset="0"/>
              </a:rPr>
              <a:t>Desvalorizaciones </a:t>
            </a:r>
          </a:p>
        </p:txBody>
      </p:sp>
      <p:sp>
        <p:nvSpPr>
          <p:cNvPr id="18" name="17 Rectángulo redondeado"/>
          <p:cNvSpPr/>
          <p:nvPr/>
        </p:nvSpPr>
        <p:spPr>
          <a:xfrm>
            <a:off x="4427984" y="4869160"/>
            <a:ext cx="3672408" cy="432048"/>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42900">
              <a:buFont typeface="Wingdings" pitchFamily="2" charset="2"/>
              <a:buChar char="Ø"/>
              <a:defRPr/>
            </a:pPr>
            <a:r>
              <a:rPr lang="es-AR" sz="1600" dirty="0" err="1" smtClean="0">
                <a:solidFill>
                  <a:schemeClr val="tx1"/>
                </a:solidFill>
                <a:latin typeface="Verdana" pitchFamily="34" charset="0"/>
                <a:ea typeface="Verdana" pitchFamily="34" charset="0"/>
                <a:cs typeface="Verdana" pitchFamily="34" charset="0"/>
              </a:rPr>
              <a:t>Recuperos</a:t>
            </a:r>
            <a:endParaRPr lang="es-AR" sz="1600" dirty="0" smtClean="0">
              <a:solidFill>
                <a:schemeClr val="tx1"/>
              </a:solidFill>
              <a:latin typeface="Verdana" pitchFamily="34" charset="0"/>
              <a:ea typeface="Verdana" pitchFamily="34" charset="0"/>
              <a:cs typeface="Verdana" pitchFamily="34" charset="0"/>
            </a:endParaRPr>
          </a:p>
        </p:txBody>
      </p:sp>
      <p:sp>
        <p:nvSpPr>
          <p:cNvPr id="19" name="18 Rectángulo redondeado"/>
          <p:cNvSpPr/>
          <p:nvPr/>
        </p:nvSpPr>
        <p:spPr>
          <a:xfrm>
            <a:off x="4427984" y="5301208"/>
            <a:ext cx="3672408" cy="432048"/>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42900">
              <a:buFont typeface="Wingdings" pitchFamily="2" charset="2"/>
              <a:buChar char="Ø"/>
              <a:defRPr/>
            </a:pPr>
            <a:r>
              <a:rPr lang="es-AR" sz="1600" dirty="0" smtClean="0">
                <a:solidFill>
                  <a:schemeClr val="tx1"/>
                </a:solidFill>
                <a:latin typeface="Verdana" pitchFamily="34" charset="0"/>
                <a:ea typeface="Verdana" pitchFamily="34" charset="0"/>
                <a:cs typeface="Verdana" pitchFamily="34" charset="0"/>
              </a:rPr>
              <a:t>Ajustes</a:t>
            </a:r>
          </a:p>
        </p:txBody>
      </p:sp>
      <p:sp>
        <p:nvSpPr>
          <p:cNvPr id="20" name="19 Rectángulo redondeado"/>
          <p:cNvSpPr/>
          <p:nvPr/>
        </p:nvSpPr>
        <p:spPr>
          <a:xfrm>
            <a:off x="4427984" y="5733256"/>
            <a:ext cx="3672408" cy="432048"/>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42900">
              <a:buFont typeface="Wingdings" pitchFamily="2" charset="2"/>
              <a:buChar char="Ø"/>
              <a:defRPr/>
            </a:pPr>
            <a:r>
              <a:rPr lang="es-AR" sz="1600" dirty="0" smtClean="0">
                <a:solidFill>
                  <a:schemeClr val="tx1"/>
                </a:solidFill>
                <a:latin typeface="Verdana" pitchFamily="34" charset="0"/>
                <a:ea typeface="Verdana" pitchFamily="34" charset="0"/>
                <a:cs typeface="Verdana" pitchFamily="34" charset="0"/>
              </a:rPr>
              <a:t>Saldos finales</a:t>
            </a:r>
          </a:p>
        </p:txBody>
      </p:sp>
      <p:sp>
        <p:nvSpPr>
          <p:cNvPr id="21" name="20 Rectángulo redondeado"/>
          <p:cNvSpPr/>
          <p:nvPr/>
        </p:nvSpPr>
        <p:spPr>
          <a:xfrm>
            <a:off x="4427984" y="2708920"/>
            <a:ext cx="3672408" cy="432048"/>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42900">
              <a:buFont typeface="Wingdings" pitchFamily="2" charset="2"/>
              <a:buChar char="Ø"/>
              <a:defRPr/>
            </a:pPr>
            <a:r>
              <a:rPr lang="es-AR" sz="1600" dirty="0" smtClean="0">
                <a:solidFill>
                  <a:schemeClr val="tx1"/>
                </a:solidFill>
                <a:latin typeface="Verdana" pitchFamily="34" charset="0"/>
                <a:ea typeface="Verdana" pitchFamily="34" charset="0"/>
                <a:cs typeface="Verdana" pitchFamily="34" charset="0"/>
              </a:rPr>
              <a:t>Saldos iniciales</a:t>
            </a:r>
          </a:p>
        </p:txBody>
      </p:sp>
      <p:sp>
        <p:nvSpPr>
          <p:cNvPr id="22" name="21 Rectángulo redondeado"/>
          <p:cNvSpPr/>
          <p:nvPr/>
        </p:nvSpPr>
        <p:spPr>
          <a:xfrm>
            <a:off x="4427984" y="2276872"/>
            <a:ext cx="3672408" cy="432048"/>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42900">
              <a:buFont typeface="Wingdings" pitchFamily="2" charset="2"/>
              <a:buChar char="Ø"/>
              <a:defRPr/>
            </a:pPr>
            <a:r>
              <a:rPr lang="es-AR" sz="1600" dirty="0" smtClean="0">
                <a:solidFill>
                  <a:schemeClr val="tx1"/>
                </a:solidFill>
                <a:latin typeface="Verdana" pitchFamily="34" charset="0"/>
                <a:ea typeface="Verdana" pitchFamily="34" charset="0"/>
                <a:cs typeface="Verdana" pitchFamily="34" charset="0"/>
              </a:rPr>
              <a:t>Naturaleza</a:t>
            </a:r>
          </a:p>
        </p:txBody>
      </p:sp>
      <p:sp>
        <p:nvSpPr>
          <p:cNvPr id="23" name="22 Abrir llave"/>
          <p:cNvSpPr/>
          <p:nvPr/>
        </p:nvSpPr>
        <p:spPr>
          <a:xfrm>
            <a:off x="3635896" y="2492896"/>
            <a:ext cx="792088" cy="3384376"/>
          </a:xfrm>
          <a:prstGeom prst="leftBrace">
            <a:avLst/>
          </a:prstGeom>
          <a:ln>
            <a:solidFill>
              <a:srgbClr val="F1AB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360"/>
                                          </p:val>
                                        </p:tav>
                                        <p:tav tm="100000">
                                          <p:val>
                                            <p:fltVal val="0"/>
                                          </p:val>
                                        </p:tav>
                                      </p:tavLst>
                                    </p:anim>
                                    <p:animEffect transition="in" filter="fade">
                                      <p:cBhvr>
                                        <p:cTn id="10" dur="500"/>
                                        <p:tgtEl>
                                          <p:spTgt spid="2"/>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49" presetClass="entr" presetSubtype="0" decel="10000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 calcmode="lin" valueType="num">
                                      <p:cBhvr>
                                        <p:cTn id="21" dur="500" fill="hold"/>
                                        <p:tgtEl>
                                          <p:spTgt spid="5"/>
                                        </p:tgtEl>
                                        <p:attrNameLst>
                                          <p:attrName>style.rotation</p:attrName>
                                        </p:attrNameLst>
                                      </p:cBhvr>
                                      <p:tavLst>
                                        <p:tav tm="0">
                                          <p:val>
                                            <p:fltVal val="360"/>
                                          </p:val>
                                        </p:tav>
                                        <p:tav tm="100000">
                                          <p:val>
                                            <p:fltVal val="0"/>
                                          </p:val>
                                        </p:tav>
                                      </p:tavLst>
                                    </p:anim>
                                    <p:animEffect transition="in" filter="fade">
                                      <p:cBhvr>
                                        <p:cTn id="22" dur="500"/>
                                        <p:tgtEl>
                                          <p:spTgt spid="5"/>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500"/>
                                        <p:tgtEl>
                                          <p:spTgt spid="23"/>
                                        </p:tgtEl>
                                      </p:cBhvr>
                                    </p:animEffect>
                                  </p:childTnLst>
                                </p:cTn>
                              </p:par>
                            </p:childTnLst>
                          </p:cTn>
                        </p:par>
                      </p:childTnLst>
                    </p:cTn>
                  </p:par>
                  <p:par>
                    <p:cTn id="27" fill="hold">
                      <p:stCondLst>
                        <p:cond delay="indefinite"/>
                      </p:stCondLst>
                      <p:childTnLst>
                        <p:par>
                          <p:cTn id="28" fill="hold">
                            <p:stCondLst>
                              <p:cond delay="0"/>
                            </p:stCondLst>
                            <p:childTnLst>
                              <p:par>
                                <p:cTn id="29" presetID="49" presetClass="entr" presetSubtype="0" decel="10000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p:cTn id="31" dur="500" fill="hold"/>
                                        <p:tgtEl>
                                          <p:spTgt spid="22"/>
                                        </p:tgtEl>
                                        <p:attrNameLst>
                                          <p:attrName>ppt_w</p:attrName>
                                        </p:attrNameLst>
                                      </p:cBhvr>
                                      <p:tavLst>
                                        <p:tav tm="0">
                                          <p:val>
                                            <p:fltVal val="0"/>
                                          </p:val>
                                        </p:tav>
                                        <p:tav tm="100000">
                                          <p:val>
                                            <p:strVal val="#ppt_w"/>
                                          </p:val>
                                        </p:tav>
                                      </p:tavLst>
                                    </p:anim>
                                    <p:anim calcmode="lin" valueType="num">
                                      <p:cBhvr>
                                        <p:cTn id="32" dur="500" fill="hold"/>
                                        <p:tgtEl>
                                          <p:spTgt spid="22"/>
                                        </p:tgtEl>
                                        <p:attrNameLst>
                                          <p:attrName>ppt_h</p:attrName>
                                        </p:attrNameLst>
                                      </p:cBhvr>
                                      <p:tavLst>
                                        <p:tav tm="0">
                                          <p:val>
                                            <p:fltVal val="0"/>
                                          </p:val>
                                        </p:tav>
                                        <p:tav tm="100000">
                                          <p:val>
                                            <p:strVal val="#ppt_h"/>
                                          </p:val>
                                        </p:tav>
                                      </p:tavLst>
                                    </p:anim>
                                    <p:anim calcmode="lin" valueType="num">
                                      <p:cBhvr>
                                        <p:cTn id="33" dur="500" fill="hold"/>
                                        <p:tgtEl>
                                          <p:spTgt spid="22"/>
                                        </p:tgtEl>
                                        <p:attrNameLst>
                                          <p:attrName>style.rotation</p:attrName>
                                        </p:attrNameLst>
                                      </p:cBhvr>
                                      <p:tavLst>
                                        <p:tav tm="0">
                                          <p:val>
                                            <p:fltVal val="360"/>
                                          </p:val>
                                        </p:tav>
                                        <p:tav tm="100000">
                                          <p:val>
                                            <p:fltVal val="0"/>
                                          </p:val>
                                        </p:tav>
                                      </p:tavLst>
                                    </p:anim>
                                    <p:animEffect transition="in" filter="fade">
                                      <p:cBhvr>
                                        <p:cTn id="34" dur="500"/>
                                        <p:tgtEl>
                                          <p:spTgt spid="22"/>
                                        </p:tgtEl>
                                      </p:cBhvr>
                                    </p:animEffect>
                                  </p:childTnLst>
                                </p:cTn>
                              </p:par>
                            </p:childTnLst>
                          </p:cTn>
                        </p:par>
                      </p:childTnLst>
                    </p:cTn>
                  </p:par>
                  <p:par>
                    <p:cTn id="35" fill="hold">
                      <p:stCondLst>
                        <p:cond delay="indefinite"/>
                      </p:stCondLst>
                      <p:childTnLst>
                        <p:par>
                          <p:cTn id="36" fill="hold">
                            <p:stCondLst>
                              <p:cond delay="0"/>
                            </p:stCondLst>
                            <p:childTnLst>
                              <p:par>
                                <p:cTn id="37" presetID="49" presetClass="entr" presetSubtype="0" decel="10000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anim calcmode="lin" valueType="num">
                                      <p:cBhvr>
                                        <p:cTn id="39" dur="500" fill="hold"/>
                                        <p:tgtEl>
                                          <p:spTgt spid="21"/>
                                        </p:tgtEl>
                                        <p:attrNameLst>
                                          <p:attrName>ppt_w</p:attrName>
                                        </p:attrNameLst>
                                      </p:cBhvr>
                                      <p:tavLst>
                                        <p:tav tm="0">
                                          <p:val>
                                            <p:fltVal val="0"/>
                                          </p:val>
                                        </p:tav>
                                        <p:tav tm="100000">
                                          <p:val>
                                            <p:strVal val="#ppt_w"/>
                                          </p:val>
                                        </p:tav>
                                      </p:tavLst>
                                    </p:anim>
                                    <p:anim calcmode="lin" valueType="num">
                                      <p:cBhvr>
                                        <p:cTn id="40" dur="500" fill="hold"/>
                                        <p:tgtEl>
                                          <p:spTgt spid="21"/>
                                        </p:tgtEl>
                                        <p:attrNameLst>
                                          <p:attrName>ppt_h</p:attrName>
                                        </p:attrNameLst>
                                      </p:cBhvr>
                                      <p:tavLst>
                                        <p:tav tm="0">
                                          <p:val>
                                            <p:fltVal val="0"/>
                                          </p:val>
                                        </p:tav>
                                        <p:tav tm="100000">
                                          <p:val>
                                            <p:strVal val="#ppt_h"/>
                                          </p:val>
                                        </p:tav>
                                      </p:tavLst>
                                    </p:anim>
                                    <p:anim calcmode="lin" valueType="num">
                                      <p:cBhvr>
                                        <p:cTn id="41" dur="500" fill="hold"/>
                                        <p:tgtEl>
                                          <p:spTgt spid="21"/>
                                        </p:tgtEl>
                                        <p:attrNameLst>
                                          <p:attrName>style.rotation</p:attrName>
                                        </p:attrNameLst>
                                      </p:cBhvr>
                                      <p:tavLst>
                                        <p:tav tm="0">
                                          <p:val>
                                            <p:fltVal val="360"/>
                                          </p:val>
                                        </p:tav>
                                        <p:tav tm="100000">
                                          <p:val>
                                            <p:fltVal val="0"/>
                                          </p:val>
                                        </p:tav>
                                      </p:tavLst>
                                    </p:anim>
                                    <p:animEffect transition="in" filter="fade">
                                      <p:cBhvr>
                                        <p:cTn id="42" dur="500"/>
                                        <p:tgtEl>
                                          <p:spTgt spid="21"/>
                                        </p:tgtEl>
                                      </p:cBhvr>
                                    </p:animEffect>
                                  </p:childTnLst>
                                </p:cTn>
                              </p:par>
                            </p:childTnLst>
                          </p:cTn>
                        </p:par>
                      </p:childTnLst>
                    </p:cTn>
                  </p:par>
                  <p:par>
                    <p:cTn id="43" fill="hold">
                      <p:stCondLst>
                        <p:cond delay="indefinite"/>
                      </p:stCondLst>
                      <p:childTnLst>
                        <p:par>
                          <p:cTn id="44" fill="hold">
                            <p:stCondLst>
                              <p:cond delay="0"/>
                            </p:stCondLst>
                            <p:childTnLst>
                              <p:par>
                                <p:cTn id="45" presetID="49" presetClass="entr" presetSubtype="0" decel="10000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p:cTn id="47" dur="500" fill="hold"/>
                                        <p:tgtEl>
                                          <p:spTgt spid="14"/>
                                        </p:tgtEl>
                                        <p:attrNameLst>
                                          <p:attrName>ppt_w</p:attrName>
                                        </p:attrNameLst>
                                      </p:cBhvr>
                                      <p:tavLst>
                                        <p:tav tm="0">
                                          <p:val>
                                            <p:fltVal val="0"/>
                                          </p:val>
                                        </p:tav>
                                        <p:tav tm="100000">
                                          <p:val>
                                            <p:strVal val="#ppt_w"/>
                                          </p:val>
                                        </p:tav>
                                      </p:tavLst>
                                    </p:anim>
                                    <p:anim calcmode="lin" valueType="num">
                                      <p:cBhvr>
                                        <p:cTn id="48" dur="500" fill="hold"/>
                                        <p:tgtEl>
                                          <p:spTgt spid="14"/>
                                        </p:tgtEl>
                                        <p:attrNameLst>
                                          <p:attrName>ppt_h</p:attrName>
                                        </p:attrNameLst>
                                      </p:cBhvr>
                                      <p:tavLst>
                                        <p:tav tm="0">
                                          <p:val>
                                            <p:fltVal val="0"/>
                                          </p:val>
                                        </p:tav>
                                        <p:tav tm="100000">
                                          <p:val>
                                            <p:strVal val="#ppt_h"/>
                                          </p:val>
                                        </p:tav>
                                      </p:tavLst>
                                    </p:anim>
                                    <p:anim calcmode="lin" valueType="num">
                                      <p:cBhvr>
                                        <p:cTn id="49" dur="500" fill="hold"/>
                                        <p:tgtEl>
                                          <p:spTgt spid="14"/>
                                        </p:tgtEl>
                                        <p:attrNameLst>
                                          <p:attrName>style.rotation</p:attrName>
                                        </p:attrNameLst>
                                      </p:cBhvr>
                                      <p:tavLst>
                                        <p:tav tm="0">
                                          <p:val>
                                            <p:fltVal val="360"/>
                                          </p:val>
                                        </p:tav>
                                        <p:tav tm="100000">
                                          <p:val>
                                            <p:fltVal val="0"/>
                                          </p:val>
                                        </p:tav>
                                      </p:tavLst>
                                    </p:anim>
                                    <p:animEffect transition="in" filter="fade">
                                      <p:cBhvr>
                                        <p:cTn id="50" dur="500"/>
                                        <p:tgtEl>
                                          <p:spTgt spid="14"/>
                                        </p:tgtEl>
                                      </p:cBhvr>
                                    </p:animEffect>
                                  </p:childTnLst>
                                </p:cTn>
                              </p:par>
                            </p:childTnLst>
                          </p:cTn>
                        </p:par>
                      </p:childTnLst>
                    </p:cTn>
                  </p:par>
                  <p:par>
                    <p:cTn id="51" fill="hold">
                      <p:stCondLst>
                        <p:cond delay="indefinite"/>
                      </p:stCondLst>
                      <p:childTnLst>
                        <p:par>
                          <p:cTn id="52" fill="hold">
                            <p:stCondLst>
                              <p:cond delay="0"/>
                            </p:stCondLst>
                            <p:childTnLst>
                              <p:par>
                                <p:cTn id="53" presetID="49" presetClass="entr" presetSubtype="0" decel="100000" fill="hold" grpId="0" nodeType="clickEffect">
                                  <p:stCondLst>
                                    <p:cond delay="0"/>
                                  </p:stCondLst>
                                  <p:childTnLst>
                                    <p:set>
                                      <p:cBhvr>
                                        <p:cTn id="54" dur="1" fill="hold">
                                          <p:stCondLst>
                                            <p:cond delay="0"/>
                                          </p:stCondLst>
                                        </p:cTn>
                                        <p:tgtEl>
                                          <p:spTgt spid="15"/>
                                        </p:tgtEl>
                                        <p:attrNameLst>
                                          <p:attrName>style.visibility</p:attrName>
                                        </p:attrNameLst>
                                      </p:cBhvr>
                                      <p:to>
                                        <p:strVal val="visible"/>
                                      </p:to>
                                    </p:set>
                                    <p:anim calcmode="lin" valueType="num">
                                      <p:cBhvr>
                                        <p:cTn id="55" dur="500" fill="hold"/>
                                        <p:tgtEl>
                                          <p:spTgt spid="15"/>
                                        </p:tgtEl>
                                        <p:attrNameLst>
                                          <p:attrName>ppt_w</p:attrName>
                                        </p:attrNameLst>
                                      </p:cBhvr>
                                      <p:tavLst>
                                        <p:tav tm="0">
                                          <p:val>
                                            <p:fltVal val="0"/>
                                          </p:val>
                                        </p:tav>
                                        <p:tav tm="100000">
                                          <p:val>
                                            <p:strVal val="#ppt_w"/>
                                          </p:val>
                                        </p:tav>
                                      </p:tavLst>
                                    </p:anim>
                                    <p:anim calcmode="lin" valueType="num">
                                      <p:cBhvr>
                                        <p:cTn id="56" dur="500" fill="hold"/>
                                        <p:tgtEl>
                                          <p:spTgt spid="15"/>
                                        </p:tgtEl>
                                        <p:attrNameLst>
                                          <p:attrName>ppt_h</p:attrName>
                                        </p:attrNameLst>
                                      </p:cBhvr>
                                      <p:tavLst>
                                        <p:tav tm="0">
                                          <p:val>
                                            <p:fltVal val="0"/>
                                          </p:val>
                                        </p:tav>
                                        <p:tav tm="100000">
                                          <p:val>
                                            <p:strVal val="#ppt_h"/>
                                          </p:val>
                                        </p:tav>
                                      </p:tavLst>
                                    </p:anim>
                                    <p:anim calcmode="lin" valueType="num">
                                      <p:cBhvr>
                                        <p:cTn id="57" dur="500" fill="hold"/>
                                        <p:tgtEl>
                                          <p:spTgt spid="15"/>
                                        </p:tgtEl>
                                        <p:attrNameLst>
                                          <p:attrName>style.rotation</p:attrName>
                                        </p:attrNameLst>
                                      </p:cBhvr>
                                      <p:tavLst>
                                        <p:tav tm="0">
                                          <p:val>
                                            <p:fltVal val="360"/>
                                          </p:val>
                                        </p:tav>
                                        <p:tav tm="100000">
                                          <p:val>
                                            <p:fltVal val="0"/>
                                          </p:val>
                                        </p:tav>
                                      </p:tavLst>
                                    </p:anim>
                                    <p:animEffect transition="in" filter="fade">
                                      <p:cBhvr>
                                        <p:cTn id="58" dur="500"/>
                                        <p:tgtEl>
                                          <p:spTgt spid="15"/>
                                        </p:tgtEl>
                                      </p:cBhvr>
                                    </p:animEffect>
                                  </p:childTnLst>
                                </p:cTn>
                              </p:par>
                            </p:childTnLst>
                          </p:cTn>
                        </p:par>
                      </p:childTnLst>
                    </p:cTn>
                  </p:par>
                  <p:par>
                    <p:cTn id="59" fill="hold">
                      <p:stCondLst>
                        <p:cond delay="indefinite"/>
                      </p:stCondLst>
                      <p:childTnLst>
                        <p:par>
                          <p:cTn id="60" fill="hold">
                            <p:stCondLst>
                              <p:cond delay="0"/>
                            </p:stCondLst>
                            <p:childTnLst>
                              <p:par>
                                <p:cTn id="61" presetID="49" presetClass="entr" presetSubtype="0" decel="100000"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p:cTn id="63" dur="500" fill="hold"/>
                                        <p:tgtEl>
                                          <p:spTgt spid="16"/>
                                        </p:tgtEl>
                                        <p:attrNameLst>
                                          <p:attrName>ppt_w</p:attrName>
                                        </p:attrNameLst>
                                      </p:cBhvr>
                                      <p:tavLst>
                                        <p:tav tm="0">
                                          <p:val>
                                            <p:fltVal val="0"/>
                                          </p:val>
                                        </p:tav>
                                        <p:tav tm="100000">
                                          <p:val>
                                            <p:strVal val="#ppt_w"/>
                                          </p:val>
                                        </p:tav>
                                      </p:tavLst>
                                    </p:anim>
                                    <p:anim calcmode="lin" valueType="num">
                                      <p:cBhvr>
                                        <p:cTn id="64" dur="500" fill="hold"/>
                                        <p:tgtEl>
                                          <p:spTgt spid="16"/>
                                        </p:tgtEl>
                                        <p:attrNameLst>
                                          <p:attrName>ppt_h</p:attrName>
                                        </p:attrNameLst>
                                      </p:cBhvr>
                                      <p:tavLst>
                                        <p:tav tm="0">
                                          <p:val>
                                            <p:fltVal val="0"/>
                                          </p:val>
                                        </p:tav>
                                        <p:tav tm="100000">
                                          <p:val>
                                            <p:strVal val="#ppt_h"/>
                                          </p:val>
                                        </p:tav>
                                      </p:tavLst>
                                    </p:anim>
                                    <p:anim calcmode="lin" valueType="num">
                                      <p:cBhvr>
                                        <p:cTn id="65" dur="500" fill="hold"/>
                                        <p:tgtEl>
                                          <p:spTgt spid="16"/>
                                        </p:tgtEl>
                                        <p:attrNameLst>
                                          <p:attrName>style.rotation</p:attrName>
                                        </p:attrNameLst>
                                      </p:cBhvr>
                                      <p:tavLst>
                                        <p:tav tm="0">
                                          <p:val>
                                            <p:fltVal val="360"/>
                                          </p:val>
                                        </p:tav>
                                        <p:tav tm="100000">
                                          <p:val>
                                            <p:fltVal val="0"/>
                                          </p:val>
                                        </p:tav>
                                      </p:tavLst>
                                    </p:anim>
                                    <p:animEffect transition="in" filter="fade">
                                      <p:cBhvr>
                                        <p:cTn id="66" dur="500"/>
                                        <p:tgtEl>
                                          <p:spTgt spid="16"/>
                                        </p:tgtEl>
                                      </p:cBhvr>
                                    </p:animEffect>
                                  </p:childTnLst>
                                </p:cTn>
                              </p:par>
                            </p:childTnLst>
                          </p:cTn>
                        </p:par>
                      </p:childTnLst>
                    </p:cTn>
                  </p:par>
                  <p:par>
                    <p:cTn id="67" fill="hold">
                      <p:stCondLst>
                        <p:cond delay="indefinite"/>
                      </p:stCondLst>
                      <p:childTnLst>
                        <p:par>
                          <p:cTn id="68" fill="hold">
                            <p:stCondLst>
                              <p:cond delay="0"/>
                            </p:stCondLst>
                            <p:childTnLst>
                              <p:par>
                                <p:cTn id="69" presetID="49" presetClass="entr" presetSubtype="0" decel="100000" fill="hold" grpId="0" nodeType="clickEffect">
                                  <p:stCondLst>
                                    <p:cond delay="0"/>
                                  </p:stCondLst>
                                  <p:childTnLst>
                                    <p:set>
                                      <p:cBhvr>
                                        <p:cTn id="70" dur="1" fill="hold">
                                          <p:stCondLst>
                                            <p:cond delay="0"/>
                                          </p:stCondLst>
                                        </p:cTn>
                                        <p:tgtEl>
                                          <p:spTgt spid="17"/>
                                        </p:tgtEl>
                                        <p:attrNameLst>
                                          <p:attrName>style.visibility</p:attrName>
                                        </p:attrNameLst>
                                      </p:cBhvr>
                                      <p:to>
                                        <p:strVal val="visible"/>
                                      </p:to>
                                    </p:set>
                                    <p:anim calcmode="lin" valueType="num">
                                      <p:cBhvr>
                                        <p:cTn id="71" dur="500" fill="hold"/>
                                        <p:tgtEl>
                                          <p:spTgt spid="17"/>
                                        </p:tgtEl>
                                        <p:attrNameLst>
                                          <p:attrName>ppt_w</p:attrName>
                                        </p:attrNameLst>
                                      </p:cBhvr>
                                      <p:tavLst>
                                        <p:tav tm="0">
                                          <p:val>
                                            <p:fltVal val="0"/>
                                          </p:val>
                                        </p:tav>
                                        <p:tav tm="100000">
                                          <p:val>
                                            <p:strVal val="#ppt_w"/>
                                          </p:val>
                                        </p:tav>
                                      </p:tavLst>
                                    </p:anim>
                                    <p:anim calcmode="lin" valueType="num">
                                      <p:cBhvr>
                                        <p:cTn id="72" dur="500" fill="hold"/>
                                        <p:tgtEl>
                                          <p:spTgt spid="17"/>
                                        </p:tgtEl>
                                        <p:attrNameLst>
                                          <p:attrName>ppt_h</p:attrName>
                                        </p:attrNameLst>
                                      </p:cBhvr>
                                      <p:tavLst>
                                        <p:tav tm="0">
                                          <p:val>
                                            <p:fltVal val="0"/>
                                          </p:val>
                                        </p:tav>
                                        <p:tav tm="100000">
                                          <p:val>
                                            <p:strVal val="#ppt_h"/>
                                          </p:val>
                                        </p:tav>
                                      </p:tavLst>
                                    </p:anim>
                                    <p:anim calcmode="lin" valueType="num">
                                      <p:cBhvr>
                                        <p:cTn id="73" dur="500" fill="hold"/>
                                        <p:tgtEl>
                                          <p:spTgt spid="17"/>
                                        </p:tgtEl>
                                        <p:attrNameLst>
                                          <p:attrName>style.rotation</p:attrName>
                                        </p:attrNameLst>
                                      </p:cBhvr>
                                      <p:tavLst>
                                        <p:tav tm="0">
                                          <p:val>
                                            <p:fltVal val="360"/>
                                          </p:val>
                                        </p:tav>
                                        <p:tav tm="100000">
                                          <p:val>
                                            <p:fltVal val="0"/>
                                          </p:val>
                                        </p:tav>
                                      </p:tavLst>
                                    </p:anim>
                                    <p:animEffect transition="in" filter="fade">
                                      <p:cBhvr>
                                        <p:cTn id="74" dur="500"/>
                                        <p:tgtEl>
                                          <p:spTgt spid="17"/>
                                        </p:tgtEl>
                                      </p:cBhvr>
                                    </p:animEffect>
                                  </p:childTnLst>
                                </p:cTn>
                              </p:par>
                            </p:childTnLst>
                          </p:cTn>
                        </p:par>
                      </p:childTnLst>
                    </p:cTn>
                  </p:par>
                  <p:par>
                    <p:cTn id="75" fill="hold">
                      <p:stCondLst>
                        <p:cond delay="indefinite"/>
                      </p:stCondLst>
                      <p:childTnLst>
                        <p:par>
                          <p:cTn id="76" fill="hold">
                            <p:stCondLst>
                              <p:cond delay="0"/>
                            </p:stCondLst>
                            <p:childTnLst>
                              <p:par>
                                <p:cTn id="77" presetID="49" presetClass="entr" presetSubtype="0" decel="100000" fill="hold" grpId="0" nodeType="clickEffect">
                                  <p:stCondLst>
                                    <p:cond delay="0"/>
                                  </p:stCondLst>
                                  <p:childTnLst>
                                    <p:set>
                                      <p:cBhvr>
                                        <p:cTn id="78" dur="1" fill="hold">
                                          <p:stCondLst>
                                            <p:cond delay="0"/>
                                          </p:stCondLst>
                                        </p:cTn>
                                        <p:tgtEl>
                                          <p:spTgt spid="18"/>
                                        </p:tgtEl>
                                        <p:attrNameLst>
                                          <p:attrName>style.visibility</p:attrName>
                                        </p:attrNameLst>
                                      </p:cBhvr>
                                      <p:to>
                                        <p:strVal val="visible"/>
                                      </p:to>
                                    </p:set>
                                    <p:anim calcmode="lin" valueType="num">
                                      <p:cBhvr>
                                        <p:cTn id="79" dur="500" fill="hold"/>
                                        <p:tgtEl>
                                          <p:spTgt spid="18"/>
                                        </p:tgtEl>
                                        <p:attrNameLst>
                                          <p:attrName>ppt_w</p:attrName>
                                        </p:attrNameLst>
                                      </p:cBhvr>
                                      <p:tavLst>
                                        <p:tav tm="0">
                                          <p:val>
                                            <p:fltVal val="0"/>
                                          </p:val>
                                        </p:tav>
                                        <p:tav tm="100000">
                                          <p:val>
                                            <p:strVal val="#ppt_w"/>
                                          </p:val>
                                        </p:tav>
                                      </p:tavLst>
                                    </p:anim>
                                    <p:anim calcmode="lin" valueType="num">
                                      <p:cBhvr>
                                        <p:cTn id="80" dur="500" fill="hold"/>
                                        <p:tgtEl>
                                          <p:spTgt spid="18"/>
                                        </p:tgtEl>
                                        <p:attrNameLst>
                                          <p:attrName>ppt_h</p:attrName>
                                        </p:attrNameLst>
                                      </p:cBhvr>
                                      <p:tavLst>
                                        <p:tav tm="0">
                                          <p:val>
                                            <p:fltVal val="0"/>
                                          </p:val>
                                        </p:tav>
                                        <p:tav tm="100000">
                                          <p:val>
                                            <p:strVal val="#ppt_h"/>
                                          </p:val>
                                        </p:tav>
                                      </p:tavLst>
                                    </p:anim>
                                    <p:anim calcmode="lin" valueType="num">
                                      <p:cBhvr>
                                        <p:cTn id="81" dur="500" fill="hold"/>
                                        <p:tgtEl>
                                          <p:spTgt spid="18"/>
                                        </p:tgtEl>
                                        <p:attrNameLst>
                                          <p:attrName>style.rotation</p:attrName>
                                        </p:attrNameLst>
                                      </p:cBhvr>
                                      <p:tavLst>
                                        <p:tav tm="0">
                                          <p:val>
                                            <p:fltVal val="360"/>
                                          </p:val>
                                        </p:tav>
                                        <p:tav tm="100000">
                                          <p:val>
                                            <p:fltVal val="0"/>
                                          </p:val>
                                        </p:tav>
                                      </p:tavLst>
                                    </p:anim>
                                    <p:animEffect transition="in" filter="fade">
                                      <p:cBhvr>
                                        <p:cTn id="82" dur="500"/>
                                        <p:tgtEl>
                                          <p:spTgt spid="18"/>
                                        </p:tgtEl>
                                      </p:cBhvr>
                                    </p:animEffect>
                                  </p:childTnLst>
                                </p:cTn>
                              </p:par>
                            </p:childTnLst>
                          </p:cTn>
                        </p:par>
                      </p:childTnLst>
                    </p:cTn>
                  </p:par>
                  <p:par>
                    <p:cTn id="83" fill="hold">
                      <p:stCondLst>
                        <p:cond delay="indefinite"/>
                      </p:stCondLst>
                      <p:childTnLst>
                        <p:par>
                          <p:cTn id="84" fill="hold">
                            <p:stCondLst>
                              <p:cond delay="0"/>
                            </p:stCondLst>
                            <p:childTnLst>
                              <p:par>
                                <p:cTn id="85" presetID="49" presetClass="entr" presetSubtype="0" decel="100000" fill="hold" grpId="0" nodeType="clickEffect">
                                  <p:stCondLst>
                                    <p:cond delay="0"/>
                                  </p:stCondLst>
                                  <p:childTnLst>
                                    <p:set>
                                      <p:cBhvr>
                                        <p:cTn id="86" dur="1" fill="hold">
                                          <p:stCondLst>
                                            <p:cond delay="0"/>
                                          </p:stCondLst>
                                        </p:cTn>
                                        <p:tgtEl>
                                          <p:spTgt spid="19"/>
                                        </p:tgtEl>
                                        <p:attrNameLst>
                                          <p:attrName>style.visibility</p:attrName>
                                        </p:attrNameLst>
                                      </p:cBhvr>
                                      <p:to>
                                        <p:strVal val="visible"/>
                                      </p:to>
                                    </p:set>
                                    <p:anim calcmode="lin" valueType="num">
                                      <p:cBhvr>
                                        <p:cTn id="87" dur="500" fill="hold"/>
                                        <p:tgtEl>
                                          <p:spTgt spid="19"/>
                                        </p:tgtEl>
                                        <p:attrNameLst>
                                          <p:attrName>ppt_w</p:attrName>
                                        </p:attrNameLst>
                                      </p:cBhvr>
                                      <p:tavLst>
                                        <p:tav tm="0">
                                          <p:val>
                                            <p:fltVal val="0"/>
                                          </p:val>
                                        </p:tav>
                                        <p:tav tm="100000">
                                          <p:val>
                                            <p:strVal val="#ppt_w"/>
                                          </p:val>
                                        </p:tav>
                                      </p:tavLst>
                                    </p:anim>
                                    <p:anim calcmode="lin" valueType="num">
                                      <p:cBhvr>
                                        <p:cTn id="88" dur="500" fill="hold"/>
                                        <p:tgtEl>
                                          <p:spTgt spid="19"/>
                                        </p:tgtEl>
                                        <p:attrNameLst>
                                          <p:attrName>ppt_h</p:attrName>
                                        </p:attrNameLst>
                                      </p:cBhvr>
                                      <p:tavLst>
                                        <p:tav tm="0">
                                          <p:val>
                                            <p:fltVal val="0"/>
                                          </p:val>
                                        </p:tav>
                                        <p:tav tm="100000">
                                          <p:val>
                                            <p:strVal val="#ppt_h"/>
                                          </p:val>
                                        </p:tav>
                                      </p:tavLst>
                                    </p:anim>
                                    <p:anim calcmode="lin" valueType="num">
                                      <p:cBhvr>
                                        <p:cTn id="89" dur="500" fill="hold"/>
                                        <p:tgtEl>
                                          <p:spTgt spid="19"/>
                                        </p:tgtEl>
                                        <p:attrNameLst>
                                          <p:attrName>style.rotation</p:attrName>
                                        </p:attrNameLst>
                                      </p:cBhvr>
                                      <p:tavLst>
                                        <p:tav tm="0">
                                          <p:val>
                                            <p:fltVal val="360"/>
                                          </p:val>
                                        </p:tav>
                                        <p:tav tm="100000">
                                          <p:val>
                                            <p:fltVal val="0"/>
                                          </p:val>
                                        </p:tav>
                                      </p:tavLst>
                                    </p:anim>
                                    <p:animEffect transition="in" filter="fade">
                                      <p:cBhvr>
                                        <p:cTn id="90" dur="500"/>
                                        <p:tgtEl>
                                          <p:spTgt spid="19"/>
                                        </p:tgtEl>
                                      </p:cBhvr>
                                    </p:animEffect>
                                  </p:childTnLst>
                                </p:cTn>
                              </p:par>
                            </p:childTnLst>
                          </p:cTn>
                        </p:par>
                      </p:childTnLst>
                    </p:cTn>
                  </p:par>
                  <p:par>
                    <p:cTn id="91" fill="hold">
                      <p:stCondLst>
                        <p:cond delay="indefinite"/>
                      </p:stCondLst>
                      <p:childTnLst>
                        <p:par>
                          <p:cTn id="92" fill="hold">
                            <p:stCondLst>
                              <p:cond delay="0"/>
                            </p:stCondLst>
                            <p:childTnLst>
                              <p:par>
                                <p:cTn id="93" presetID="49" presetClass="entr" presetSubtype="0" decel="100000" fill="hold" grpId="0" nodeType="clickEffect">
                                  <p:stCondLst>
                                    <p:cond delay="0"/>
                                  </p:stCondLst>
                                  <p:childTnLst>
                                    <p:set>
                                      <p:cBhvr>
                                        <p:cTn id="94" dur="1" fill="hold">
                                          <p:stCondLst>
                                            <p:cond delay="0"/>
                                          </p:stCondLst>
                                        </p:cTn>
                                        <p:tgtEl>
                                          <p:spTgt spid="20"/>
                                        </p:tgtEl>
                                        <p:attrNameLst>
                                          <p:attrName>style.visibility</p:attrName>
                                        </p:attrNameLst>
                                      </p:cBhvr>
                                      <p:to>
                                        <p:strVal val="visible"/>
                                      </p:to>
                                    </p:set>
                                    <p:anim calcmode="lin" valueType="num">
                                      <p:cBhvr>
                                        <p:cTn id="95" dur="500" fill="hold"/>
                                        <p:tgtEl>
                                          <p:spTgt spid="20"/>
                                        </p:tgtEl>
                                        <p:attrNameLst>
                                          <p:attrName>ppt_w</p:attrName>
                                        </p:attrNameLst>
                                      </p:cBhvr>
                                      <p:tavLst>
                                        <p:tav tm="0">
                                          <p:val>
                                            <p:fltVal val="0"/>
                                          </p:val>
                                        </p:tav>
                                        <p:tav tm="100000">
                                          <p:val>
                                            <p:strVal val="#ppt_w"/>
                                          </p:val>
                                        </p:tav>
                                      </p:tavLst>
                                    </p:anim>
                                    <p:anim calcmode="lin" valueType="num">
                                      <p:cBhvr>
                                        <p:cTn id="96" dur="500" fill="hold"/>
                                        <p:tgtEl>
                                          <p:spTgt spid="20"/>
                                        </p:tgtEl>
                                        <p:attrNameLst>
                                          <p:attrName>ppt_h</p:attrName>
                                        </p:attrNameLst>
                                      </p:cBhvr>
                                      <p:tavLst>
                                        <p:tav tm="0">
                                          <p:val>
                                            <p:fltVal val="0"/>
                                          </p:val>
                                        </p:tav>
                                        <p:tav tm="100000">
                                          <p:val>
                                            <p:strVal val="#ppt_h"/>
                                          </p:val>
                                        </p:tav>
                                      </p:tavLst>
                                    </p:anim>
                                    <p:anim calcmode="lin" valueType="num">
                                      <p:cBhvr>
                                        <p:cTn id="97" dur="500" fill="hold"/>
                                        <p:tgtEl>
                                          <p:spTgt spid="20"/>
                                        </p:tgtEl>
                                        <p:attrNameLst>
                                          <p:attrName>style.rotation</p:attrName>
                                        </p:attrNameLst>
                                      </p:cBhvr>
                                      <p:tavLst>
                                        <p:tav tm="0">
                                          <p:val>
                                            <p:fltVal val="360"/>
                                          </p:val>
                                        </p:tav>
                                        <p:tav tm="100000">
                                          <p:val>
                                            <p:fltVal val="0"/>
                                          </p:val>
                                        </p:tav>
                                      </p:tavLst>
                                    </p:anim>
                                    <p:animEffect transition="in" filter="fade">
                                      <p:cBhvr>
                                        <p:cTn id="9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a:spLocks noChangeArrowheads="1"/>
          </p:cNvSpPr>
          <p:nvPr/>
        </p:nvSpPr>
        <p:spPr bwMode="auto">
          <a:xfrm>
            <a:off x="683568" y="980728"/>
            <a:ext cx="7488832" cy="461665"/>
          </a:xfrm>
          <a:prstGeom prst="rect">
            <a:avLst/>
          </a:prstGeom>
          <a:noFill/>
          <a:ln w="9525">
            <a:noFill/>
            <a:miter lim="800000"/>
            <a:headEnd/>
            <a:tailEnd/>
          </a:ln>
        </p:spPr>
        <p:txBody>
          <a:bodyPr wrap="square">
            <a:spAutoFit/>
          </a:bodyPr>
          <a:lstStyle/>
          <a:p>
            <a:pPr algn="ctr"/>
            <a:r>
              <a:rPr lang="es-AR" b="1" u="sng" dirty="0" smtClean="0">
                <a:latin typeface="Verdana" pitchFamily="34" charset="0"/>
              </a:rPr>
              <a:t>Activos Intangibles</a:t>
            </a:r>
          </a:p>
        </p:txBody>
      </p:sp>
      <p:pic>
        <p:nvPicPr>
          <p:cNvPr id="3" name="Picture 3"/>
          <p:cNvPicPr>
            <a:picLocks noChangeAspect="1" noChangeArrowheads="1"/>
          </p:cNvPicPr>
          <p:nvPr/>
        </p:nvPicPr>
        <p:blipFill>
          <a:blip r:embed="rId2" cstate="print"/>
          <a:srcRect/>
          <a:stretch>
            <a:fillRect/>
          </a:stretch>
        </p:blipFill>
        <p:spPr bwMode="auto">
          <a:xfrm>
            <a:off x="1835696" y="1700808"/>
            <a:ext cx="5472608" cy="46085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a:spLocks noChangeArrowheads="1"/>
          </p:cNvSpPr>
          <p:nvPr/>
        </p:nvSpPr>
        <p:spPr bwMode="auto">
          <a:xfrm>
            <a:off x="683568" y="980728"/>
            <a:ext cx="7488832" cy="461665"/>
          </a:xfrm>
          <a:prstGeom prst="rect">
            <a:avLst/>
          </a:prstGeom>
          <a:noFill/>
          <a:ln w="9525">
            <a:noFill/>
            <a:miter lim="800000"/>
            <a:headEnd/>
            <a:tailEnd/>
          </a:ln>
        </p:spPr>
        <p:txBody>
          <a:bodyPr wrap="square">
            <a:spAutoFit/>
          </a:bodyPr>
          <a:lstStyle/>
          <a:p>
            <a:pPr algn="ctr"/>
            <a:r>
              <a:rPr lang="es-AR" b="1" u="sng" dirty="0" smtClean="0">
                <a:latin typeface="Verdana" pitchFamily="34" charset="0"/>
              </a:rPr>
              <a:t>Activos Intangibles</a:t>
            </a:r>
          </a:p>
        </p:txBody>
      </p:sp>
      <p:pic>
        <p:nvPicPr>
          <p:cNvPr id="3" name="Picture 6"/>
          <p:cNvPicPr>
            <a:picLocks noChangeAspect="1" noChangeArrowheads="1"/>
          </p:cNvPicPr>
          <p:nvPr/>
        </p:nvPicPr>
        <p:blipFill>
          <a:blip r:embed="rId2" cstate="print"/>
          <a:srcRect/>
          <a:stretch>
            <a:fillRect/>
          </a:stretch>
        </p:blipFill>
        <p:spPr bwMode="auto">
          <a:xfrm>
            <a:off x="827584" y="1772816"/>
            <a:ext cx="7344817" cy="37781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Rectángulo"/>
          <p:cNvSpPr>
            <a:spLocks noChangeArrowheads="1"/>
          </p:cNvSpPr>
          <p:nvPr/>
        </p:nvSpPr>
        <p:spPr bwMode="auto">
          <a:xfrm>
            <a:off x="683568" y="1071563"/>
            <a:ext cx="7488832" cy="461665"/>
          </a:xfrm>
          <a:prstGeom prst="rect">
            <a:avLst/>
          </a:prstGeom>
          <a:noFill/>
          <a:ln w="9525">
            <a:noFill/>
            <a:miter lim="800000"/>
            <a:headEnd/>
            <a:tailEnd/>
          </a:ln>
        </p:spPr>
        <p:txBody>
          <a:bodyPr wrap="square">
            <a:spAutoFit/>
          </a:bodyPr>
          <a:lstStyle/>
          <a:p>
            <a:pPr algn="ctr"/>
            <a:r>
              <a:rPr lang="es-AR" b="1" u="sng" dirty="0" smtClean="0">
                <a:latin typeface="Verdana" pitchFamily="34" charset="0"/>
              </a:rPr>
              <a:t>Arrendamientos (Bienes de Uso)</a:t>
            </a:r>
            <a:endParaRPr lang="es-AR" b="1" u="sng" dirty="0">
              <a:latin typeface="Verdana" pitchFamily="34" charset="0"/>
            </a:endParaRPr>
          </a:p>
        </p:txBody>
      </p:sp>
      <p:sp>
        <p:nvSpPr>
          <p:cNvPr id="5" name="4 Rectángulo redondeado"/>
          <p:cNvSpPr/>
          <p:nvPr/>
        </p:nvSpPr>
        <p:spPr>
          <a:xfrm>
            <a:off x="611560" y="1916832"/>
            <a:ext cx="7848872" cy="864096"/>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000" b="1" dirty="0" smtClean="0">
                <a:solidFill>
                  <a:schemeClr val="tx1"/>
                </a:solidFill>
                <a:latin typeface="Verdana" pitchFamily="34" charset="0"/>
              </a:rPr>
              <a:t>¿Qué se entiende por Arrendamientos?</a:t>
            </a:r>
            <a:endParaRPr lang="es-AR" sz="2000" b="1" dirty="0">
              <a:solidFill>
                <a:schemeClr val="tx1"/>
              </a:solidFill>
              <a:latin typeface="Verdana" pitchFamily="34" charset="0"/>
            </a:endParaRPr>
          </a:p>
        </p:txBody>
      </p:sp>
      <p:sp>
        <p:nvSpPr>
          <p:cNvPr id="6" name="5 Rectángulo redondeado"/>
          <p:cNvSpPr/>
          <p:nvPr/>
        </p:nvSpPr>
        <p:spPr>
          <a:xfrm>
            <a:off x="539552" y="3933056"/>
            <a:ext cx="2088232" cy="1008112"/>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800" b="1" dirty="0" smtClean="0">
                <a:solidFill>
                  <a:schemeClr val="tx1"/>
                </a:solidFill>
                <a:latin typeface="Verdana" pitchFamily="34" charset="0"/>
              </a:rPr>
              <a:t>Definición </a:t>
            </a:r>
          </a:p>
          <a:p>
            <a:pPr algn="ctr"/>
            <a:r>
              <a:rPr lang="es-AR" sz="1800" b="1" dirty="0" smtClean="0">
                <a:solidFill>
                  <a:schemeClr val="tx1"/>
                </a:solidFill>
                <a:latin typeface="Verdana" pitchFamily="34" charset="0"/>
              </a:rPr>
              <a:t>(RT 18 IV)</a:t>
            </a:r>
          </a:p>
        </p:txBody>
      </p:sp>
      <p:sp>
        <p:nvSpPr>
          <p:cNvPr id="7" name="6 Rectángulo redondeado"/>
          <p:cNvSpPr/>
          <p:nvPr/>
        </p:nvSpPr>
        <p:spPr>
          <a:xfrm>
            <a:off x="3851920" y="3501008"/>
            <a:ext cx="4752528" cy="1872208"/>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 sz="1600" dirty="0" smtClean="0">
                <a:solidFill>
                  <a:schemeClr val="tx1"/>
                </a:solidFill>
                <a:latin typeface="Verdana" pitchFamily="34" charset="0"/>
              </a:rPr>
              <a:t>Acuerdo por el cual una persona (el arrendador) cede a otra (el arrendatario) el derecho de uso de un activo durante un tiempo determinado, a cambio de una o más sumas de dinero (cuotas)</a:t>
            </a:r>
            <a:endParaRPr lang="es-AR" sz="1600" dirty="0">
              <a:solidFill>
                <a:schemeClr val="tx1"/>
              </a:solidFill>
              <a:latin typeface="Verdana" pitchFamily="34" charset="0"/>
            </a:endParaRPr>
          </a:p>
        </p:txBody>
      </p:sp>
      <p:cxnSp>
        <p:nvCxnSpPr>
          <p:cNvPr id="8" name="7 Conector angular"/>
          <p:cNvCxnSpPr>
            <a:stCxn id="6" idx="3"/>
            <a:endCxn id="7" idx="1"/>
          </p:cNvCxnSpPr>
          <p:nvPr/>
        </p:nvCxnSpPr>
        <p:spPr>
          <a:xfrm>
            <a:off x="2627784" y="4437112"/>
            <a:ext cx="1224136" cy="1588"/>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49" presetClass="entr" presetSubtype="0" decel="10000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anim calcmode="lin" valueType="num">
                                      <p:cBhvr>
                                        <p:cTn id="17" dur="500" fill="hold"/>
                                        <p:tgtEl>
                                          <p:spTgt spid="6"/>
                                        </p:tgtEl>
                                        <p:attrNameLst>
                                          <p:attrName>style.rotation</p:attrName>
                                        </p:attrNameLst>
                                      </p:cBhvr>
                                      <p:tavLst>
                                        <p:tav tm="0">
                                          <p:val>
                                            <p:fltVal val="360"/>
                                          </p:val>
                                        </p:tav>
                                        <p:tav tm="100000">
                                          <p:val>
                                            <p:fltVal val="0"/>
                                          </p:val>
                                        </p:tav>
                                      </p:tavLst>
                                    </p:anim>
                                    <p:animEffect transition="in" filter="fade">
                                      <p:cBhvr>
                                        <p:cTn id="18" dur="500"/>
                                        <p:tgtEl>
                                          <p:spTgt spid="6"/>
                                        </p:tgtEl>
                                      </p:cBhvr>
                                    </p:animEffect>
                                  </p:childTnLst>
                                </p:cTn>
                              </p:par>
                            </p:childTnLst>
                          </p:cTn>
                        </p:par>
                        <p:par>
                          <p:cTn id="19" fill="hold">
                            <p:stCondLst>
                              <p:cond delay="500"/>
                            </p:stCondLst>
                            <p:childTnLst>
                              <p:par>
                                <p:cTn id="20" presetID="10" presetClass="entr" presetSubtype="0" fill="hold"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49" presetClass="entr" presetSubtype="0" decel="10000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p:cTn id="27" dur="500" fill="hold"/>
                                        <p:tgtEl>
                                          <p:spTgt spid="7"/>
                                        </p:tgtEl>
                                        <p:attrNameLst>
                                          <p:attrName>ppt_w</p:attrName>
                                        </p:attrNameLst>
                                      </p:cBhvr>
                                      <p:tavLst>
                                        <p:tav tm="0">
                                          <p:val>
                                            <p:fltVal val="0"/>
                                          </p:val>
                                        </p:tav>
                                        <p:tav tm="100000">
                                          <p:val>
                                            <p:strVal val="#ppt_w"/>
                                          </p:val>
                                        </p:tav>
                                      </p:tavLst>
                                    </p:anim>
                                    <p:anim calcmode="lin" valueType="num">
                                      <p:cBhvr>
                                        <p:cTn id="28" dur="500" fill="hold"/>
                                        <p:tgtEl>
                                          <p:spTgt spid="7"/>
                                        </p:tgtEl>
                                        <p:attrNameLst>
                                          <p:attrName>ppt_h</p:attrName>
                                        </p:attrNameLst>
                                      </p:cBhvr>
                                      <p:tavLst>
                                        <p:tav tm="0">
                                          <p:val>
                                            <p:fltVal val="0"/>
                                          </p:val>
                                        </p:tav>
                                        <p:tav tm="100000">
                                          <p:val>
                                            <p:strVal val="#ppt_h"/>
                                          </p:val>
                                        </p:tav>
                                      </p:tavLst>
                                    </p:anim>
                                    <p:anim calcmode="lin" valueType="num">
                                      <p:cBhvr>
                                        <p:cTn id="29" dur="500" fill="hold"/>
                                        <p:tgtEl>
                                          <p:spTgt spid="7"/>
                                        </p:tgtEl>
                                        <p:attrNameLst>
                                          <p:attrName>style.rotation</p:attrName>
                                        </p:attrNameLst>
                                      </p:cBhvr>
                                      <p:tavLst>
                                        <p:tav tm="0">
                                          <p:val>
                                            <p:fltVal val="360"/>
                                          </p:val>
                                        </p:tav>
                                        <p:tav tm="100000">
                                          <p:val>
                                            <p:fltVal val="0"/>
                                          </p:val>
                                        </p:tav>
                                      </p:tavLst>
                                    </p:anim>
                                    <p:animEffect transition="in" filter="fade">
                                      <p:cBhvr>
                                        <p:cTn id="3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Rectángulo"/>
          <p:cNvSpPr>
            <a:spLocks noChangeArrowheads="1"/>
          </p:cNvSpPr>
          <p:nvPr/>
        </p:nvSpPr>
        <p:spPr bwMode="auto">
          <a:xfrm>
            <a:off x="683568" y="1071563"/>
            <a:ext cx="7488832" cy="461665"/>
          </a:xfrm>
          <a:prstGeom prst="rect">
            <a:avLst/>
          </a:prstGeom>
          <a:noFill/>
          <a:ln w="9525">
            <a:noFill/>
            <a:miter lim="800000"/>
            <a:headEnd/>
            <a:tailEnd/>
          </a:ln>
        </p:spPr>
        <p:txBody>
          <a:bodyPr wrap="square">
            <a:spAutoFit/>
          </a:bodyPr>
          <a:lstStyle/>
          <a:p>
            <a:pPr algn="ctr"/>
            <a:r>
              <a:rPr lang="es-AR" b="1" u="sng" dirty="0" smtClean="0">
                <a:latin typeface="Verdana" pitchFamily="34" charset="0"/>
              </a:rPr>
              <a:t>Arrendamientos (Bienes de Uso)</a:t>
            </a:r>
            <a:endParaRPr lang="es-AR" b="1" u="sng" dirty="0">
              <a:latin typeface="Verdana" pitchFamily="34" charset="0"/>
            </a:endParaRPr>
          </a:p>
        </p:txBody>
      </p:sp>
      <p:sp>
        <p:nvSpPr>
          <p:cNvPr id="5" name="4 Rectángulo redondeado"/>
          <p:cNvSpPr/>
          <p:nvPr/>
        </p:nvSpPr>
        <p:spPr>
          <a:xfrm>
            <a:off x="323528" y="3645024"/>
            <a:ext cx="1728192" cy="648072"/>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600" b="1" dirty="0" smtClean="0">
                <a:solidFill>
                  <a:schemeClr val="tx1"/>
                </a:solidFill>
                <a:latin typeface="Verdana" pitchFamily="34" charset="0"/>
              </a:rPr>
              <a:t>Clasificación</a:t>
            </a:r>
          </a:p>
        </p:txBody>
      </p:sp>
      <p:sp>
        <p:nvSpPr>
          <p:cNvPr id="6" name="5 Rectángulo redondeado"/>
          <p:cNvSpPr/>
          <p:nvPr/>
        </p:nvSpPr>
        <p:spPr>
          <a:xfrm>
            <a:off x="2555776" y="2636912"/>
            <a:ext cx="1512168" cy="864096"/>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smtClean="0">
                <a:solidFill>
                  <a:schemeClr val="tx1"/>
                </a:solidFill>
                <a:latin typeface="Verdana" pitchFamily="34" charset="0"/>
              </a:rPr>
              <a:t>Financiero</a:t>
            </a:r>
            <a:endParaRPr lang="es-AR" sz="1600" b="1" dirty="0" smtClean="0">
              <a:solidFill>
                <a:schemeClr val="tx1"/>
              </a:solidFill>
              <a:latin typeface="Verdana" pitchFamily="34" charset="0"/>
            </a:endParaRPr>
          </a:p>
        </p:txBody>
      </p:sp>
      <p:cxnSp>
        <p:nvCxnSpPr>
          <p:cNvPr id="8" name="7 Conector angular"/>
          <p:cNvCxnSpPr>
            <a:stCxn id="5" idx="3"/>
            <a:endCxn id="6" idx="1"/>
          </p:cNvCxnSpPr>
          <p:nvPr/>
        </p:nvCxnSpPr>
        <p:spPr>
          <a:xfrm flipV="1">
            <a:off x="2051720" y="3068960"/>
            <a:ext cx="504056" cy="900100"/>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cxnSp>
        <p:nvCxnSpPr>
          <p:cNvPr id="9" name="8 Conector angular"/>
          <p:cNvCxnSpPr>
            <a:stCxn id="5" idx="3"/>
            <a:endCxn id="25" idx="1"/>
          </p:cNvCxnSpPr>
          <p:nvPr/>
        </p:nvCxnSpPr>
        <p:spPr>
          <a:xfrm>
            <a:off x="2051720" y="3969060"/>
            <a:ext cx="504056" cy="1404156"/>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sp>
        <p:nvSpPr>
          <p:cNvPr id="10" name="9 Rectángulo redondeado"/>
          <p:cNvSpPr/>
          <p:nvPr/>
        </p:nvSpPr>
        <p:spPr>
          <a:xfrm>
            <a:off x="4499992" y="2060848"/>
            <a:ext cx="4392488" cy="2016224"/>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 sz="1400" dirty="0" smtClean="0">
                <a:solidFill>
                  <a:schemeClr val="tx1"/>
                </a:solidFill>
                <a:latin typeface="Verdana" pitchFamily="34" charset="0"/>
              </a:rPr>
              <a:t>Se transfiere sustancialmente todos los riesgos y ventajas inherentes a la propiedad del activo arrendado, cuya titularidad puede ser transferida o no. </a:t>
            </a:r>
          </a:p>
          <a:p>
            <a:pPr algn="just"/>
            <a:r>
              <a:rPr lang="es-ES" sz="1400" dirty="0" smtClean="0">
                <a:solidFill>
                  <a:schemeClr val="tx1"/>
                </a:solidFill>
                <a:latin typeface="Verdana" pitchFamily="34" charset="0"/>
              </a:rPr>
              <a:t>En contraprestación, el arrendatario se obliga a efectuar uno o más pagos que cubren el valor corriente del activo y las cargas financieras correspondientes.</a:t>
            </a:r>
            <a:endParaRPr lang="es-ES" sz="1400" dirty="0">
              <a:solidFill>
                <a:schemeClr val="tx1"/>
              </a:solidFill>
              <a:latin typeface="Verdana" pitchFamily="34" charset="0"/>
            </a:endParaRPr>
          </a:p>
        </p:txBody>
      </p:sp>
      <p:cxnSp>
        <p:nvCxnSpPr>
          <p:cNvPr id="15" name="14 Conector angular"/>
          <p:cNvCxnSpPr>
            <a:stCxn id="6" idx="3"/>
            <a:endCxn id="10" idx="1"/>
          </p:cNvCxnSpPr>
          <p:nvPr/>
        </p:nvCxnSpPr>
        <p:spPr>
          <a:xfrm>
            <a:off x="4067944" y="3068960"/>
            <a:ext cx="432048" cy="1588"/>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sp>
        <p:nvSpPr>
          <p:cNvPr id="25" name="24 Rectángulo redondeado"/>
          <p:cNvSpPr/>
          <p:nvPr/>
        </p:nvSpPr>
        <p:spPr>
          <a:xfrm>
            <a:off x="2555776" y="4941168"/>
            <a:ext cx="1512168" cy="864096"/>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smtClean="0">
                <a:solidFill>
                  <a:schemeClr val="tx1"/>
                </a:solidFill>
                <a:latin typeface="Verdana" pitchFamily="34" charset="0"/>
              </a:rPr>
              <a:t>Operativo</a:t>
            </a:r>
            <a:endParaRPr lang="es-AR" sz="1600" b="1" dirty="0" smtClean="0">
              <a:solidFill>
                <a:schemeClr val="tx1"/>
              </a:solidFill>
              <a:latin typeface="Verdana" pitchFamily="34" charset="0"/>
            </a:endParaRPr>
          </a:p>
        </p:txBody>
      </p:sp>
      <p:sp>
        <p:nvSpPr>
          <p:cNvPr id="26" name="25 Rectángulo redondeado"/>
          <p:cNvSpPr/>
          <p:nvPr/>
        </p:nvSpPr>
        <p:spPr>
          <a:xfrm>
            <a:off x="4499992" y="5013176"/>
            <a:ext cx="4392488" cy="720080"/>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600" dirty="0" smtClean="0">
                <a:solidFill>
                  <a:schemeClr val="tx1"/>
                </a:solidFill>
                <a:latin typeface="Verdana" pitchFamily="34" charset="0"/>
              </a:rPr>
              <a:t>Es cualquier arrendamiento que no sea financiero</a:t>
            </a:r>
            <a:endParaRPr lang="es-AR" sz="1600" i="1" dirty="0">
              <a:solidFill>
                <a:schemeClr val="tx1"/>
              </a:solidFill>
              <a:latin typeface="Verdana" pitchFamily="34" charset="0"/>
            </a:endParaRPr>
          </a:p>
        </p:txBody>
      </p:sp>
      <p:cxnSp>
        <p:nvCxnSpPr>
          <p:cNvPr id="27" name="26 Conector angular"/>
          <p:cNvCxnSpPr>
            <a:stCxn id="25" idx="3"/>
            <a:endCxn id="26" idx="1"/>
          </p:cNvCxnSpPr>
          <p:nvPr/>
        </p:nvCxnSpPr>
        <p:spPr>
          <a:xfrm>
            <a:off x="4067944" y="5373216"/>
            <a:ext cx="432048" cy="1588"/>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10"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49" presetClass="entr" presetSubtype="0" decel="10000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 calcmode="lin" valueType="num">
                                      <p:cBhvr>
                                        <p:cTn id="24" dur="500" fill="hold"/>
                                        <p:tgtEl>
                                          <p:spTgt spid="6"/>
                                        </p:tgtEl>
                                        <p:attrNameLst>
                                          <p:attrName>style.rotation</p:attrName>
                                        </p:attrNameLst>
                                      </p:cBhvr>
                                      <p:tavLst>
                                        <p:tav tm="0">
                                          <p:val>
                                            <p:fltVal val="360"/>
                                          </p:val>
                                        </p:tav>
                                        <p:tav tm="100000">
                                          <p:val>
                                            <p:fltVal val="0"/>
                                          </p:val>
                                        </p:tav>
                                      </p:tavLst>
                                    </p:anim>
                                    <p:animEffect transition="in" filter="fade">
                                      <p:cBhvr>
                                        <p:cTn id="25" dur="500"/>
                                        <p:tgtEl>
                                          <p:spTgt spid="6"/>
                                        </p:tgtEl>
                                      </p:cBhvr>
                                    </p:animEffect>
                                  </p:childTnLst>
                                </p:cTn>
                              </p:par>
                              <p:par>
                                <p:cTn id="26" presetID="10" presetClass="entr" presetSubtype="0" fill="hold"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49" presetClass="entr" presetSubtype="0" decel="10000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p:cTn id="33" dur="500" fill="hold"/>
                                        <p:tgtEl>
                                          <p:spTgt spid="10"/>
                                        </p:tgtEl>
                                        <p:attrNameLst>
                                          <p:attrName>ppt_w</p:attrName>
                                        </p:attrNameLst>
                                      </p:cBhvr>
                                      <p:tavLst>
                                        <p:tav tm="0">
                                          <p:val>
                                            <p:fltVal val="0"/>
                                          </p:val>
                                        </p:tav>
                                        <p:tav tm="100000">
                                          <p:val>
                                            <p:strVal val="#ppt_w"/>
                                          </p:val>
                                        </p:tav>
                                      </p:tavLst>
                                    </p:anim>
                                    <p:anim calcmode="lin" valueType="num">
                                      <p:cBhvr>
                                        <p:cTn id="34" dur="500" fill="hold"/>
                                        <p:tgtEl>
                                          <p:spTgt spid="10"/>
                                        </p:tgtEl>
                                        <p:attrNameLst>
                                          <p:attrName>ppt_h</p:attrName>
                                        </p:attrNameLst>
                                      </p:cBhvr>
                                      <p:tavLst>
                                        <p:tav tm="0">
                                          <p:val>
                                            <p:fltVal val="0"/>
                                          </p:val>
                                        </p:tav>
                                        <p:tav tm="100000">
                                          <p:val>
                                            <p:strVal val="#ppt_h"/>
                                          </p:val>
                                        </p:tav>
                                      </p:tavLst>
                                    </p:anim>
                                    <p:anim calcmode="lin" valueType="num">
                                      <p:cBhvr>
                                        <p:cTn id="35" dur="500" fill="hold"/>
                                        <p:tgtEl>
                                          <p:spTgt spid="10"/>
                                        </p:tgtEl>
                                        <p:attrNameLst>
                                          <p:attrName>style.rotation</p:attrName>
                                        </p:attrNameLst>
                                      </p:cBhvr>
                                      <p:tavLst>
                                        <p:tav tm="0">
                                          <p:val>
                                            <p:fltVal val="360"/>
                                          </p:val>
                                        </p:tav>
                                        <p:tav tm="100000">
                                          <p:val>
                                            <p:fltVal val="0"/>
                                          </p:val>
                                        </p:tav>
                                      </p:tavLst>
                                    </p:anim>
                                    <p:animEffect transition="in" filter="fade">
                                      <p:cBhvr>
                                        <p:cTn id="36" dur="500"/>
                                        <p:tgtEl>
                                          <p:spTgt spid="10"/>
                                        </p:tgtEl>
                                      </p:cBhvr>
                                    </p:animEffect>
                                  </p:childTnLst>
                                </p:cTn>
                              </p:par>
                            </p:childTnLst>
                          </p:cTn>
                        </p:par>
                      </p:childTnLst>
                    </p:cTn>
                  </p:par>
                  <p:par>
                    <p:cTn id="37" fill="hold">
                      <p:stCondLst>
                        <p:cond delay="indefinite"/>
                      </p:stCondLst>
                      <p:childTnLst>
                        <p:par>
                          <p:cTn id="38" fill="hold">
                            <p:stCondLst>
                              <p:cond delay="0"/>
                            </p:stCondLst>
                            <p:childTnLst>
                              <p:par>
                                <p:cTn id="39" presetID="49" presetClass="entr" presetSubtype="0" decel="100000" fill="hold" grpId="0" nodeType="clickEffect">
                                  <p:stCondLst>
                                    <p:cond delay="0"/>
                                  </p:stCondLst>
                                  <p:childTnLst>
                                    <p:set>
                                      <p:cBhvr>
                                        <p:cTn id="40" dur="1" fill="hold">
                                          <p:stCondLst>
                                            <p:cond delay="0"/>
                                          </p:stCondLst>
                                        </p:cTn>
                                        <p:tgtEl>
                                          <p:spTgt spid="25"/>
                                        </p:tgtEl>
                                        <p:attrNameLst>
                                          <p:attrName>style.visibility</p:attrName>
                                        </p:attrNameLst>
                                      </p:cBhvr>
                                      <p:to>
                                        <p:strVal val="visible"/>
                                      </p:to>
                                    </p:set>
                                    <p:anim calcmode="lin" valueType="num">
                                      <p:cBhvr>
                                        <p:cTn id="41" dur="500" fill="hold"/>
                                        <p:tgtEl>
                                          <p:spTgt spid="25"/>
                                        </p:tgtEl>
                                        <p:attrNameLst>
                                          <p:attrName>ppt_w</p:attrName>
                                        </p:attrNameLst>
                                      </p:cBhvr>
                                      <p:tavLst>
                                        <p:tav tm="0">
                                          <p:val>
                                            <p:fltVal val="0"/>
                                          </p:val>
                                        </p:tav>
                                        <p:tav tm="100000">
                                          <p:val>
                                            <p:strVal val="#ppt_w"/>
                                          </p:val>
                                        </p:tav>
                                      </p:tavLst>
                                    </p:anim>
                                    <p:anim calcmode="lin" valueType="num">
                                      <p:cBhvr>
                                        <p:cTn id="42" dur="500" fill="hold"/>
                                        <p:tgtEl>
                                          <p:spTgt spid="25"/>
                                        </p:tgtEl>
                                        <p:attrNameLst>
                                          <p:attrName>ppt_h</p:attrName>
                                        </p:attrNameLst>
                                      </p:cBhvr>
                                      <p:tavLst>
                                        <p:tav tm="0">
                                          <p:val>
                                            <p:fltVal val="0"/>
                                          </p:val>
                                        </p:tav>
                                        <p:tav tm="100000">
                                          <p:val>
                                            <p:strVal val="#ppt_h"/>
                                          </p:val>
                                        </p:tav>
                                      </p:tavLst>
                                    </p:anim>
                                    <p:anim calcmode="lin" valueType="num">
                                      <p:cBhvr>
                                        <p:cTn id="43" dur="500" fill="hold"/>
                                        <p:tgtEl>
                                          <p:spTgt spid="25"/>
                                        </p:tgtEl>
                                        <p:attrNameLst>
                                          <p:attrName>style.rotation</p:attrName>
                                        </p:attrNameLst>
                                      </p:cBhvr>
                                      <p:tavLst>
                                        <p:tav tm="0">
                                          <p:val>
                                            <p:fltVal val="360"/>
                                          </p:val>
                                        </p:tav>
                                        <p:tav tm="100000">
                                          <p:val>
                                            <p:fltVal val="0"/>
                                          </p:val>
                                        </p:tav>
                                      </p:tavLst>
                                    </p:anim>
                                    <p:animEffect transition="in" filter="fade">
                                      <p:cBhvr>
                                        <p:cTn id="44" dur="500"/>
                                        <p:tgtEl>
                                          <p:spTgt spid="25"/>
                                        </p:tgtEl>
                                      </p:cBhvr>
                                    </p:animEffect>
                                  </p:childTnLst>
                                </p:cTn>
                              </p:par>
                              <p:par>
                                <p:cTn id="45" presetID="10" presetClass="entr" presetSubtype="0" fill="hold" nodeType="with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fade">
                                      <p:cBhvr>
                                        <p:cTn id="47" dur="500"/>
                                        <p:tgtEl>
                                          <p:spTgt spid="27"/>
                                        </p:tgtEl>
                                      </p:cBhvr>
                                    </p:animEffect>
                                  </p:childTnLst>
                                </p:cTn>
                              </p:par>
                            </p:childTnLst>
                          </p:cTn>
                        </p:par>
                      </p:childTnLst>
                    </p:cTn>
                  </p:par>
                  <p:par>
                    <p:cTn id="48" fill="hold">
                      <p:stCondLst>
                        <p:cond delay="indefinite"/>
                      </p:stCondLst>
                      <p:childTnLst>
                        <p:par>
                          <p:cTn id="49" fill="hold">
                            <p:stCondLst>
                              <p:cond delay="0"/>
                            </p:stCondLst>
                            <p:childTnLst>
                              <p:par>
                                <p:cTn id="50" presetID="49" presetClass="entr" presetSubtype="0" decel="100000" fill="hold" grpId="0" nodeType="clickEffect">
                                  <p:stCondLst>
                                    <p:cond delay="0"/>
                                  </p:stCondLst>
                                  <p:childTnLst>
                                    <p:set>
                                      <p:cBhvr>
                                        <p:cTn id="51" dur="1" fill="hold">
                                          <p:stCondLst>
                                            <p:cond delay="0"/>
                                          </p:stCondLst>
                                        </p:cTn>
                                        <p:tgtEl>
                                          <p:spTgt spid="26"/>
                                        </p:tgtEl>
                                        <p:attrNameLst>
                                          <p:attrName>style.visibility</p:attrName>
                                        </p:attrNameLst>
                                      </p:cBhvr>
                                      <p:to>
                                        <p:strVal val="visible"/>
                                      </p:to>
                                    </p:set>
                                    <p:anim calcmode="lin" valueType="num">
                                      <p:cBhvr>
                                        <p:cTn id="52" dur="500" fill="hold"/>
                                        <p:tgtEl>
                                          <p:spTgt spid="26"/>
                                        </p:tgtEl>
                                        <p:attrNameLst>
                                          <p:attrName>ppt_w</p:attrName>
                                        </p:attrNameLst>
                                      </p:cBhvr>
                                      <p:tavLst>
                                        <p:tav tm="0">
                                          <p:val>
                                            <p:fltVal val="0"/>
                                          </p:val>
                                        </p:tav>
                                        <p:tav tm="100000">
                                          <p:val>
                                            <p:strVal val="#ppt_w"/>
                                          </p:val>
                                        </p:tav>
                                      </p:tavLst>
                                    </p:anim>
                                    <p:anim calcmode="lin" valueType="num">
                                      <p:cBhvr>
                                        <p:cTn id="53" dur="500" fill="hold"/>
                                        <p:tgtEl>
                                          <p:spTgt spid="26"/>
                                        </p:tgtEl>
                                        <p:attrNameLst>
                                          <p:attrName>ppt_h</p:attrName>
                                        </p:attrNameLst>
                                      </p:cBhvr>
                                      <p:tavLst>
                                        <p:tav tm="0">
                                          <p:val>
                                            <p:fltVal val="0"/>
                                          </p:val>
                                        </p:tav>
                                        <p:tav tm="100000">
                                          <p:val>
                                            <p:strVal val="#ppt_h"/>
                                          </p:val>
                                        </p:tav>
                                      </p:tavLst>
                                    </p:anim>
                                    <p:anim calcmode="lin" valueType="num">
                                      <p:cBhvr>
                                        <p:cTn id="54" dur="500" fill="hold"/>
                                        <p:tgtEl>
                                          <p:spTgt spid="26"/>
                                        </p:tgtEl>
                                        <p:attrNameLst>
                                          <p:attrName>style.rotation</p:attrName>
                                        </p:attrNameLst>
                                      </p:cBhvr>
                                      <p:tavLst>
                                        <p:tav tm="0">
                                          <p:val>
                                            <p:fltVal val="360"/>
                                          </p:val>
                                        </p:tav>
                                        <p:tav tm="100000">
                                          <p:val>
                                            <p:fltVal val="0"/>
                                          </p:val>
                                        </p:tav>
                                      </p:tavLst>
                                    </p:anim>
                                    <p:animEffect transition="in" filter="fade">
                                      <p:cBhvr>
                                        <p:cTn id="5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0" grpId="0" animBg="1"/>
      <p:bldP spid="25" grpId="0" animBg="1"/>
      <p:bldP spid="2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Rectángulo"/>
          <p:cNvSpPr>
            <a:spLocks noChangeArrowheads="1"/>
          </p:cNvSpPr>
          <p:nvPr/>
        </p:nvSpPr>
        <p:spPr bwMode="auto">
          <a:xfrm>
            <a:off x="683568" y="1071563"/>
            <a:ext cx="7488832" cy="461665"/>
          </a:xfrm>
          <a:prstGeom prst="rect">
            <a:avLst/>
          </a:prstGeom>
          <a:noFill/>
          <a:ln w="9525">
            <a:noFill/>
            <a:miter lim="800000"/>
            <a:headEnd/>
            <a:tailEnd/>
          </a:ln>
        </p:spPr>
        <p:txBody>
          <a:bodyPr wrap="square">
            <a:spAutoFit/>
          </a:bodyPr>
          <a:lstStyle/>
          <a:p>
            <a:pPr algn="ctr"/>
            <a:r>
              <a:rPr lang="es-AR" b="1" u="sng" dirty="0" smtClean="0">
                <a:latin typeface="Verdana" pitchFamily="34" charset="0"/>
              </a:rPr>
              <a:t>Arrendamientos (Bienes de Uso)</a:t>
            </a:r>
            <a:endParaRPr lang="es-AR" b="1" u="sng" dirty="0">
              <a:latin typeface="Verdana" pitchFamily="34" charset="0"/>
            </a:endParaRPr>
          </a:p>
        </p:txBody>
      </p:sp>
      <p:sp>
        <p:nvSpPr>
          <p:cNvPr id="5" name="4 Rectángulo redondeado"/>
          <p:cNvSpPr/>
          <p:nvPr/>
        </p:nvSpPr>
        <p:spPr>
          <a:xfrm>
            <a:off x="251520" y="3212976"/>
            <a:ext cx="2376264" cy="648072"/>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800" b="1" dirty="0" smtClean="0">
                <a:solidFill>
                  <a:schemeClr val="tx1"/>
                </a:solidFill>
                <a:latin typeface="Verdana" pitchFamily="34" charset="0"/>
              </a:rPr>
              <a:t>Consideraciones</a:t>
            </a:r>
          </a:p>
        </p:txBody>
      </p:sp>
      <p:sp>
        <p:nvSpPr>
          <p:cNvPr id="6" name="5 Rectángulo redondeado"/>
          <p:cNvSpPr/>
          <p:nvPr/>
        </p:nvSpPr>
        <p:spPr>
          <a:xfrm>
            <a:off x="3203848" y="1700808"/>
            <a:ext cx="5688632" cy="864096"/>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 sz="1400" dirty="0" smtClean="0">
                <a:solidFill>
                  <a:schemeClr val="tx1"/>
                </a:solidFill>
                <a:latin typeface="Verdana" pitchFamily="34" charset="0"/>
              </a:rPr>
              <a:t>La caracterización de un arrendamiento como financiero u operativo debe basarse más en la sustancia de la transacción que en la forma del contrato.</a:t>
            </a:r>
            <a:endParaRPr lang="es-AR" sz="1400" b="1" dirty="0" smtClean="0">
              <a:solidFill>
                <a:schemeClr val="tx1"/>
              </a:solidFill>
              <a:latin typeface="Verdana" pitchFamily="34" charset="0"/>
            </a:endParaRPr>
          </a:p>
        </p:txBody>
      </p:sp>
      <p:cxnSp>
        <p:nvCxnSpPr>
          <p:cNvPr id="8" name="7 Conector angular"/>
          <p:cNvCxnSpPr>
            <a:stCxn id="5" idx="3"/>
            <a:endCxn id="6" idx="1"/>
          </p:cNvCxnSpPr>
          <p:nvPr/>
        </p:nvCxnSpPr>
        <p:spPr>
          <a:xfrm flipV="1">
            <a:off x="2627784" y="2132856"/>
            <a:ext cx="576064" cy="1404156"/>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cxnSp>
        <p:nvCxnSpPr>
          <p:cNvPr id="9" name="8 Conector angular"/>
          <p:cNvCxnSpPr>
            <a:stCxn id="5" idx="3"/>
            <a:endCxn id="22" idx="1"/>
          </p:cNvCxnSpPr>
          <p:nvPr/>
        </p:nvCxnSpPr>
        <p:spPr>
          <a:xfrm>
            <a:off x="2627784" y="3537012"/>
            <a:ext cx="576064" cy="2016224"/>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sp>
        <p:nvSpPr>
          <p:cNvPr id="20" name="19 Rectángulo redondeado"/>
          <p:cNvSpPr/>
          <p:nvPr/>
        </p:nvSpPr>
        <p:spPr>
          <a:xfrm>
            <a:off x="3203848" y="2636912"/>
            <a:ext cx="5688632" cy="864096"/>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 sz="1400" dirty="0" smtClean="0">
                <a:solidFill>
                  <a:schemeClr val="tx1"/>
                </a:solidFill>
                <a:latin typeface="Verdana" pitchFamily="34" charset="0"/>
              </a:rPr>
              <a:t>La importancia de clasificar correctamente un acuerdo de arrendamiento radica en que, de acuerdo a la misma, se contabilizarán de manera diferente.</a:t>
            </a:r>
            <a:endParaRPr lang="es-AR" sz="1400" b="1" dirty="0">
              <a:solidFill>
                <a:schemeClr val="tx1"/>
              </a:solidFill>
              <a:latin typeface="Verdana" pitchFamily="34" charset="0"/>
            </a:endParaRPr>
          </a:p>
        </p:txBody>
      </p:sp>
      <p:sp>
        <p:nvSpPr>
          <p:cNvPr id="21" name="20 Rectángulo redondeado"/>
          <p:cNvSpPr/>
          <p:nvPr/>
        </p:nvSpPr>
        <p:spPr>
          <a:xfrm>
            <a:off x="3203848" y="3573016"/>
            <a:ext cx="5688632" cy="1008112"/>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 sz="1400" dirty="0" smtClean="0">
                <a:solidFill>
                  <a:schemeClr val="tx1"/>
                </a:solidFill>
                <a:latin typeface="Verdana" pitchFamily="34" charset="0"/>
              </a:rPr>
              <a:t>Cuando se efectúen modificaciones al contrato original que alteren las bases que permitieron clasificar a un arrendamiento como financiero o como operativo, se considerará que existe un nuevo contrato.</a:t>
            </a:r>
            <a:endParaRPr lang="es-AR" sz="1400" b="1" dirty="0">
              <a:solidFill>
                <a:schemeClr val="tx1"/>
              </a:solidFill>
              <a:latin typeface="Verdana" pitchFamily="34" charset="0"/>
            </a:endParaRPr>
          </a:p>
        </p:txBody>
      </p:sp>
      <p:sp>
        <p:nvSpPr>
          <p:cNvPr id="22" name="21 Rectángulo redondeado"/>
          <p:cNvSpPr/>
          <p:nvPr/>
        </p:nvSpPr>
        <p:spPr>
          <a:xfrm>
            <a:off x="3203848" y="4725144"/>
            <a:ext cx="5688632" cy="1656184"/>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 sz="1400" dirty="0" smtClean="0">
                <a:solidFill>
                  <a:schemeClr val="tx1"/>
                </a:solidFill>
                <a:latin typeface="Verdana" pitchFamily="34" charset="0"/>
              </a:rPr>
              <a:t>En el arrendamiento financiero, se reconocerá un activo y un pasivo por un mismo importe, igual al valor razonable del activo subyacente identificado como objeto del arrendamiento. Posteriormente el pasivo se reducirá por los pagos efectuados, reconociendo la carga financiera imputada a dicho pasivo mediante la utilización de la tasa de interés incremental del endeudamiento del comprador.</a:t>
            </a:r>
            <a:endParaRPr lang="es-ES" sz="1400" dirty="0">
              <a:solidFill>
                <a:schemeClr val="tx1"/>
              </a:solidFill>
              <a:latin typeface="Verdana" pitchFamily="34" charset="0"/>
            </a:endParaRPr>
          </a:p>
        </p:txBody>
      </p:sp>
      <p:cxnSp>
        <p:nvCxnSpPr>
          <p:cNvPr id="28" name="27 Conector angular"/>
          <p:cNvCxnSpPr>
            <a:stCxn id="5" idx="3"/>
            <a:endCxn id="21" idx="1"/>
          </p:cNvCxnSpPr>
          <p:nvPr/>
        </p:nvCxnSpPr>
        <p:spPr>
          <a:xfrm>
            <a:off x="2627784" y="3537012"/>
            <a:ext cx="576064" cy="540060"/>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cxnSp>
        <p:nvCxnSpPr>
          <p:cNvPr id="29" name="28 Conector angular"/>
          <p:cNvCxnSpPr>
            <a:stCxn id="5" idx="3"/>
            <a:endCxn id="20" idx="1"/>
          </p:cNvCxnSpPr>
          <p:nvPr/>
        </p:nvCxnSpPr>
        <p:spPr>
          <a:xfrm flipV="1">
            <a:off x="2627784" y="3068960"/>
            <a:ext cx="576064" cy="468052"/>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10"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0" presetClass="entr" presetSubtype="0" fill="hold" nodeType="with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fade">
                                      <p:cBhvr>
                                        <p:cTn id="20" dur="500"/>
                                        <p:tgtEl>
                                          <p:spTgt spid="28"/>
                                        </p:tgtEl>
                                      </p:cBhvr>
                                    </p:animEffect>
                                  </p:childTnLst>
                                </p:cTn>
                              </p:par>
                              <p:par>
                                <p:cTn id="21" presetID="10" presetClass="entr" presetSubtype="0" fill="hold" nodeType="with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fade">
                                      <p:cBhvr>
                                        <p:cTn id="23" dur="500"/>
                                        <p:tgtEl>
                                          <p:spTgt spid="29"/>
                                        </p:tgtEl>
                                      </p:cBhvr>
                                    </p:animEffect>
                                  </p:childTnLst>
                                </p:cTn>
                              </p:par>
                            </p:childTnLst>
                          </p:cTn>
                        </p:par>
                      </p:childTnLst>
                    </p:cTn>
                  </p:par>
                  <p:par>
                    <p:cTn id="24" fill="hold">
                      <p:stCondLst>
                        <p:cond delay="indefinite"/>
                      </p:stCondLst>
                      <p:childTnLst>
                        <p:par>
                          <p:cTn id="25" fill="hold">
                            <p:stCondLst>
                              <p:cond delay="0"/>
                            </p:stCondLst>
                            <p:childTnLst>
                              <p:par>
                                <p:cTn id="26" presetID="49" presetClass="entr" presetSubtype="0" decel="10000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p:cTn id="28" dur="500" fill="hold"/>
                                        <p:tgtEl>
                                          <p:spTgt spid="6"/>
                                        </p:tgtEl>
                                        <p:attrNameLst>
                                          <p:attrName>ppt_w</p:attrName>
                                        </p:attrNameLst>
                                      </p:cBhvr>
                                      <p:tavLst>
                                        <p:tav tm="0">
                                          <p:val>
                                            <p:fltVal val="0"/>
                                          </p:val>
                                        </p:tav>
                                        <p:tav tm="100000">
                                          <p:val>
                                            <p:strVal val="#ppt_w"/>
                                          </p:val>
                                        </p:tav>
                                      </p:tavLst>
                                    </p:anim>
                                    <p:anim calcmode="lin" valueType="num">
                                      <p:cBhvr>
                                        <p:cTn id="29" dur="500" fill="hold"/>
                                        <p:tgtEl>
                                          <p:spTgt spid="6"/>
                                        </p:tgtEl>
                                        <p:attrNameLst>
                                          <p:attrName>ppt_h</p:attrName>
                                        </p:attrNameLst>
                                      </p:cBhvr>
                                      <p:tavLst>
                                        <p:tav tm="0">
                                          <p:val>
                                            <p:fltVal val="0"/>
                                          </p:val>
                                        </p:tav>
                                        <p:tav tm="100000">
                                          <p:val>
                                            <p:strVal val="#ppt_h"/>
                                          </p:val>
                                        </p:tav>
                                      </p:tavLst>
                                    </p:anim>
                                    <p:anim calcmode="lin" valueType="num">
                                      <p:cBhvr>
                                        <p:cTn id="30" dur="500" fill="hold"/>
                                        <p:tgtEl>
                                          <p:spTgt spid="6"/>
                                        </p:tgtEl>
                                        <p:attrNameLst>
                                          <p:attrName>style.rotation</p:attrName>
                                        </p:attrNameLst>
                                      </p:cBhvr>
                                      <p:tavLst>
                                        <p:tav tm="0">
                                          <p:val>
                                            <p:fltVal val="360"/>
                                          </p:val>
                                        </p:tav>
                                        <p:tav tm="100000">
                                          <p:val>
                                            <p:fltVal val="0"/>
                                          </p:val>
                                        </p:tav>
                                      </p:tavLst>
                                    </p:anim>
                                    <p:animEffect transition="in" filter="fade">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49" presetClass="entr" presetSubtype="0" decel="100000" fill="hold" grpId="0" nodeType="clickEffect">
                                  <p:stCondLst>
                                    <p:cond delay="0"/>
                                  </p:stCondLst>
                                  <p:childTnLst>
                                    <p:set>
                                      <p:cBhvr>
                                        <p:cTn id="35" dur="1" fill="hold">
                                          <p:stCondLst>
                                            <p:cond delay="0"/>
                                          </p:stCondLst>
                                        </p:cTn>
                                        <p:tgtEl>
                                          <p:spTgt spid="20"/>
                                        </p:tgtEl>
                                        <p:attrNameLst>
                                          <p:attrName>style.visibility</p:attrName>
                                        </p:attrNameLst>
                                      </p:cBhvr>
                                      <p:to>
                                        <p:strVal val="visible"/>
                                      </p:to>
                                    </p:set>
                                    <p:anim calcmode="lin" valueType="num">
                                      <p:cBhvr>
                                        <p:cTn id="36" dur="500" fill="hold"/>
                                        <p:tgtEl>
                                          <p:spTgt spid="20"/>
                                        </p:tgtEl>
                                        <p:attrNameLst>
                                          <p:attrName>ppt_w</p:attrName>
                                        </p:attrNameLst>
                                      </p:cBhvr>
                                      <p:tavLst>
                                        <p:tav tm="0">
                                          <p:val>
                                            <p:fltVal val="0"/>
                                          </p:val>
                                        </p:tav>
                                        <p:tav tm="100000">
                                          <p:val>
                                            <p:strVal val="#ppt_w"/>
                                          </p:val>
                                        </p:tav>
                                      </p:tavLst>
                                    </p:anim>
                                    <p:anim calcmode="lin" valueType="num">
                                      <p:cBhvr>
                                        <p:cTn id="37" dur="500" fill="hold"/>
                                        <p:tgtEl>
                                          <p:spTgt spid="20"/>
                                        </p:tgtEl>
                                        <p:attrNameLst>
                                          <p:attrName>ppt_h</p:attrName>
                                        </p:attrNameLst>
                                      </p:cBhvr>
                                      <p:tavLst>
                                        <p:tav tm="0">
                                          <p:val>
                                            <p:fltVal val="0"/>
                                          </p:val>
                                        </p:tav>
                                        <p:tav tm="100000">
                                          <p:val>
                                            <p:strVal val="#ppt_h"/>
                                          </p:val>
                                        </p:tav>
                                      </p:tavLst>
                                    </p:anim>
                                    <p:anim calcmode="lin" valueType="num">
                                      <p:cBhvr>
                                        <p:cTn id="38" dur="500" fill="hold"/>
                                        <p:tgtEl>
                                          <p:spTgt spid="20"/>
                                        </p:tgtEl>
                                        <p:attrNameLst>
                                          <p:attrName>style.rotation</p:attrName>
                                        </p:attrNameLst>
                                      </p:cBhvr>
                                      <p:tavLst>
                                        <p:tav tm="0">
                                          <p:val>
                                            <p:fltVal val="360"/>
                                          </p:val>
                                        </p:tav>
                                        <p:tav tm="100000">
                                          <p:val>
                                            <p:fltVal val="0"/>
                                          </p:val>
                                        </p:tav>
                                      </p:tavLst>
                                    </p:anim>
                                    <p:animEffect transition="in" filter="fade">
                                      <p:cBhvr>
                                        <p:cTn id="39" dur="500"/>
                                        <p:tgtEl>
                                          <p:spTgt spid="20"/>
                                        </p:tgtEl>
                                      </p:cBhvr>
                                    </p:animEffect>
                                  </p:childTnLst>
                                </p:cTn>
                              </p:par>
                            </p:childTnLst>
                          </p:cTn>
                        </p:par>
                      </p:childTnLst>
                    </p:cTn>
                  </p:par>
                  <p:par>
                    <p:cTn id="40" fill="hold">
                      <p:stCondLst>
                        <p:cond delay="indefinite"/>
                      </p:stCondLst>
                      <p:childTnLst>
                        <p:par>
                          <p:cTn id="41" fill="hold">
                            <p:stCondLst>
                              <p:cond delay="0"/>
                            </p:stCondLst>
                            <p:childTnLst>
                              <p:par>
                                <p:cTn id="42" presetID="49" presetClass="entr" presetSubtype="0" decel="100000" fill="hold" grpId="0" nodeType="clickEffect">
                                  <p:stCondLst>
                                    <p:cond delay="0"/>
                                  </p:stCondLst>
                                  <p:childTnLst>
                                    <p:set>
                                      <p:cBhvr>
                                        <p:cTn id="43" dur="1" fill="hold">
                                          <p:stCondLst>
                                            <p:cond delay="0"/>
                                          </p:stCondLst>
                                        </p:cTn>
                                        <p:tgtEl>
                                          <p:spTgt spid="21"/>
                                        </p:tgtEl>
                                        <p:attrNameLst>
                                          <p:attrName>style.visibility</p:attrName>
                                        </p:attrNameLst>
                                      </p:cBhvr>
                                      <p:to>
                                        <p:strVal val="visible"/>
                                      </p:to>
                                    </p:set>
                                    <p:anim calcmode="lin" valueType="num">
                                      <p:cBhvr>
                                        <p:cTn id="44" dur="500" fill="hold"/>
                                        <p:tgtEl>
                                          <p:spTgt spid="21"/>
                                        </p:tgtEl>
                                        <p:attrNameLst>
                                          <p:attrName>ppt_w</p:attrName>
                                        </p:attrNameLst>
                                      </p:cBhvr>
                                      <p:tavLst>
                                        <p:tav tm="0">
                                          <p:val>
                                            <p:fltVal val="0"/>
                                          </p:val>
                                        </p:tav>
                                        <p:tav tm="100000">
                                          <p:val>
                                            <p:strVal val="#ppt_w"/>
                                          </p:val>
                                        </p:tav>
                                      </p:tavLst>
                                    </p:anim>
                                    <p:anim calcmode="lin" valueType="num">
                                      <p:cBhvr>
                                        <p:cTn id="45" dur="500" fill="hold"/>
                                        <p:tgtEl>
                                          <p:spTgt spid="21"/>
                                        </p:tgtEl>
                                        <p:attrNameLst>
                                          <p:attrName>ppt_h</p:attrName>
                                        </p:attrNameLst>
                                      </p:cBhvr>
                                      <p:tavLst>
                                        <p:tav tm="0">
                                          <p:val>
                                            <p:fltVal val="0"/>
                                          </p:val>
                                        </p:tav>
                                        <p:tav tm="100000">
                                          <p:val>
                                            <p:strVal val="#ppt_h"/>
                                          </p:val>
                                        </p:tav>
                                      </p:tavLst>
                                    </p:anim>
                                    <p:anim calcmode="lin" valueType="num">
                                      <p:cBhvr>
                                        <p:cTn id="46" dur="500" fill="hold"/>
                                        <p:tgtEl>
                                          <p:spTgt spid="21"/>
                                        </p:tgtEl>
                                        <p:attrNameLst>
                                          <p:attrName>style.rotation</p:attrName>
                                        </p:attrNameLst>
                                      </p:cBhvr>
                                      <p:tavLst>
                                        <p:tav tm="0">
                                          <p:val>
                                            <p:fltVal val="360"/>
                                          </p:val>
                                        </p:tav>
                                        <p:tav tm="100000">
                                          <p:val>
                                            <p:fltVal val="0"/>
                                          </p:val>
                                        </p:tav>
                                      </p:tavLst>
                                    </p:anim>
                                    <p:animEffect transition="in" filter="fade">
                                      <p:cBhvr>
                                        <p:cTn id="47" dur="500"/>
                                        <p:tgtEl>
                                          <p:spTgt spid="21"/>
                                        </p:tgtEl>
                                      </p:cBhvr>
                                    </p:animEffect>
                                  </p:childTnLst>
                                </p:cTn>
                              </p:par>
                            </p:childTnLst>
                          </p:cTn>
                        </p:par>
                      </p:childTnLst>
                    </p:cTn>
                  </p:par>
                  <p:par>
                    <p:cTn id="48" fill="hold">
                      <p:stCondLst>
                        <p:cond delay="indefinite"/>
                      </p:stCondLst>
                      <p:childTnLst>
                        <p:par>
                          <p:cTn id="49" fill="hold">
                            <p:stCondLst>
                              <p:cond delay="0"/>
                            </p:stCondLst>
                            <p:childTnLst>
                              <p:par>
                                <p:cTn id="50" presetID="49" presetClass="entr" presetSubtype="0" decel="100000" fill="hold" grpId="0" nodeType="clickEffect">
                                  <p:stCondLst>
                                    <p:cond delay="0"/>
                                  </p:stCondLst>
                                  <p:childTnLst>
                                    <p:set>
                                      <p:cBhvr>
                                        <p:cTn id="51" dur="1" fill="hold">
                                          <p:stCondLst>
                                            <p:cond delay="0"/>
                                          </p:stCondLst>
                                        </p:cTn>
                                        <p:tgtEl>
                                          <p:spTgt spid="22"/>
                                        </p:tgtEl>
                                        <p:attrNameLst>
                                          <p:attrName>style.visibility</p:attrName>
                                        </p:attrNameLst>
                                      </p:cBhvr>
                                      <p:to>
                                        <p:strVal val="visible"/>
                                      </p:to>
                                    </p:set>
                                    <p:anim calcmode="lin" valueType="num">
                                      <p:cBhvr>
                                        <p:cTn id="52" dur="500" fill="hold"/>
                                        <p:tgtEl>
                                          <p:spTgt spid="22"/>
                                        </p:tgtEl>
                                        <p:attrNameLst>
                                          <p:attrName>ppt_w</p:attrName>
                                        </p:attrNameLst>
                                      </p:cBhvr>
                                      <p:tavLst>
                                        <p:tav tm="0">
                                          <p:val>
                                            <p:fltVal val="0"/>
                                          </p:val>
                                        </p:tav>
                                        <p:tav tm="100000">
                                          <p:val>
                                            <p:strVal val="#ppt_w"/>
                                          </p:val>
                                        </p:tav>
                                      </p:tavLst>
                                    </p:anim>
                                    <p:anim calcmode="lin" valueType="num">
                                      <p:cBhvr>
                                        <p:cTn id="53" dur="500" fill="hold"/>
                                        <p:tgtEl>
                                          <p:spTgt spid="22"/>
                                        </p:tgtEl>
                                        <p:attrNameLst>
                                          <p:attrName>ppt_h</p:attrName>
                                        </p:attrNameLst>
                                      </p:cBhvr>
                                      <p:tavLst>
                                        <p:tav tm="0">
                                          <p:val>
                                            <p:fltVal val="0"/>
                                          </p:val>
                                        </p:tav>
                                        <p:tav tm="100000">
                                          <p:val>
                                            <p:strVal val="#ppt_h"/>
                                          </p:val>
                                        </p:tav>
                                      </p:tavLst>
                                    </p:anim>
                                    <p:anim calcmode="lin" valueType="num">
                                      <p:cBhvr>
                                        <p:cTn id="54" dur="500" fill="hold"/>
                                        <p:tgtEl>
                                          <p:spTgt spid="22"/>
                                        </p:tgtEl>
                                        <p:attrNameLst>
                                          <p:attrName>style.rotation</p:attrName>
                                        </p:attrNameLst>
                                      </p:cBhvr>
                                      <p:tavLst>
                                        <p:tav tm="0">
                                          <p:val>
                                            <p:fltVal val="360"/>
                                          </p:val>
                                        </p:tav>
                                        <p:tav tm="100000">
                                          <p:val>
                                            <p:fltVal val="0"/>
                                          </p:val>
                                        </p:tav>
                                      </p:tavLst>
                                    </p:anim>
                                    <p:animEffect transition="in" filter="fade">
                                      <p:cBhvr>
                                        <p:cTn id="5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20" grpId="0" animBg="1"/>
      <p:bldP spid="21" grpId="0" animBg="1"/>
      <p:bldP spid="2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a:spLocks noChangeArrowheads="1"/>
          </p:cNvSpPr>
          <p:nvPr/>
        </p:nvSpPr>
        <p:spPr bwMode="auto">
          <a:xfrm>
            <a:off x="683568" y="980728"/>
            <a:ext cx="7488832" cy="461665"/>
          </a:xfrm>
          <a:prstGeom prst="rect">
            <a:avLst/>
          </a:prstGeom>
          <a:noFill/>
          <a:ln w="9525">
            <a:noFill/>
            <a:miter lim="800000"/>
            <a:headEnd/>
            <a:tailEnd/>
          </a:ln>
        </p:spPr>
        <p:txBody>
          <a:bodyPr wrap="square">
            <a:spAutoFit/>
          </a:bodyPr>
          <a:lstStyle/>
          <a:p>
            <a:pPr algn="ctr"/>
            <a:r>
              <a:rPr lang="es-AR" b="1" u="sng" dirty="0" smtClean="0">
                <a:latin typeface="Verdana" pitchFamily="34" charset="0"/>
              </a:rPr>
              <a:t>Arrendamientos (Bienes de Uso)</a:t>
            </a:r>
            <a:endParaRPr lang="es-AR" b="1" u="sng" dirty="0">
              <a:latin typeface="Verdana" pitchFamily="34" charset="0"/>
            </a:endParaRPr>
          </a:p>
        </p:txBody>
      </p:sp>
      <p:sp>
        <p:nvSpPr>
          <p:cNvPr id="4" name="3 Rectángulo redondeado"/>
          <p:cNvSpPr/>
          <p:nvPr/>
        </p:nvSpPr>
        <p:spPr>
          <a:xfrm>
            <a:off x="251520" y="3140968"/>
            <a:ext cx="2376264" cy="864096"/>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800" b="1" dirty="0" smtClean="0">
                <a:solidFill>
                  <a:schemeClr val="tx1"/>
                </a:solidFill>
                <a:latin typeface="Verdana" pitchFamily="34" charset="0"/>
              </a:rPr>
              <a:t>Características</a:t>
            </a:r>
          </a:p>
        </p:txBody>
      </p:sp>
      <p:sp>
        <p:nvSpPr>
          <p:cNvPr id="5" name="4 Rectángulo redondeado"/>
          <p:cNvSpPr/>
          <p:nvPr/>
        </p:nvSpPr>
        <p:spPr>
          <a:xfrm>
            <a:off x="3203848" y="1556792"/>
            <a:ext cx="5688632" cy="504056"/>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AR" sz="1200" dirty="0" smtClean="0">
                <a:solidFill>
                  <a:schemeClr val="tx1"/>
                </a:solidFill>
                <a:latin typeface="Verdana" pitchFamily="34" charset="0"/>
                <a:cs typeface="Arial" charset="0"/>
              </a:rPr>
              <a:t>El contrato transfiere la propiedad del activo al arrendatario al final del término del arrendamiento.</a:t>
            </a:r>
            <a:endParaRPr lang="es-AR" sz="1200" b="1" dirty="0" smtClean="0">
              <a:solidFill>
                <a:schemeClr val="tx1"/>
              </a:solidFill>
              <a:latin typeface="Verdana" pitchFamily="34" charset="0"/>
            </a:endParaRPr>
          </a:p>
        </p:txBody>
      </p:sp>
      <p:cxnSp>
        <p:nvCxnSpPr>
          <p:cNvPr id="6" name="5 Conector angular"/>
          <p:cNvCxnSpPr>
            <a:stCxn id="4" idx="3"/>
            <a:endCxn id="5" idx="1"/>
          </p:cNvCxnSpPr>
          <p:nvPr/>
        </p:nvCxnSpPr>
        <p:spPr>
          <a:xfrm flipV="1">
            <a:off x="2627784" y="1808820"/>
            <a:ext cx="576064" cy="1764196"/>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cxnSp>
        <p:nvCxnSpPr>
          <p:cNvPr id="7" name="6 Conector angular"/>
          <p:cNvCxnSpPr>
            <a:stCxn id="4" idx="3"/>
            <a:endCxn id="10" idx="1"/>
          </p:cNvCxnSpPr>
          <p:nvPr/>
        </p:nvCxnSpPr>
        <p:spPr>
          <a:xfrm>
            <a:off x="2627784" y="3573016"/>
            <a:ext cx="576064" cy="360040"/>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sp>
        <p:nvSpPr>
          <p:cNvPr id="8" name="7 Rectángulo redondeado"/>
          <p:cNvSpPr/>
          <p:nvPr/>
        </p:nvSpPr>
        <p:spPr>
          <a:xfrm>
            <a:off x="3203848" y="2132856"/>
            <a:ext cx="5688632" cy="1008112"/>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AR" sz="1200" dirty="0" smtClean="0">
                <a:solidFill>
                  <a:schemeClr val="tx1"/>
                </a:solidFill>
                <a:latin typeface="Verdana" pitchFamily="34" charset="0"/>
                <a:cs typeface="Arial" charset="0"/>
              </a:rPr>
              <a:t>El arrendatario tiene la opción de comprar el activo a un precio que se espera sea lo suficientemente más bajo que el valor corriente esperado a la fecha de ejercicio de la opción, de manera que, al inicio del arrendamiento, sea razonablemente seguro que la opción se ejercerá.</a:t>
            </a:r>
            <a:endParaRPr lang="es-AR" sz="1200" b="1" dirty="0">
              <a:solidFill>
                <a:schemeClr val="tx1"/>
              </a:solidFill>
              <a:latin typeface="Verdana" pitchFamily="34" charset="0"/>
            </a:endParaRPr>
          </a:p>
        </p:txBody>
      </p:sp>
      <p:sp>
        <p:nvSpPr>
          <p:cNvPr id="9" name="8 Rectángulo redondeado"/>
          <p:cNvSpPr/>
          <p:nvPr/>
        </p:nvSpPr>
        <p:spPr>
          <a:xfrm>
            <a:off x="3203848" y="3212976"/>
            <a:ext cx="5688632" cy="432048"/>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AR" sz="1200" dirty="0" smtClean="0">
                <a:solidFill>
                  <a:schemeClr val="tx1"/>
                </a:solidFill>
                <a:latin typeface="Verdana" pitchFamily="34" charset="0"/>
                <a:cs typeface="Arial" charset="0"/>
              </a:rPr>
              <a:t>El plazo del arrendamiento cubre la parte principal de la vida económica del activo.</a:t>
            </a:r>
            <a:endParaRPr lang="es-AR" sz="1200" b="1" dirty="0">
              <a:solidFill>
                <a:schemeClr val="tx1"/>
              </a:solidFill>
              <a:latin typeface="Verdana" pitchFamily="34" charset="0"/>
            </a:endParaRPr>
          </a:p>
        </p:txBody>
      </p:sp>
      <p:sp>
        <p:nvSpPr>
          <p:cNvPr id="10" name="9 Rectángulo redondeado"/>
          <p:cNvSpPr/>
          <p:nvPr/>
        </p:nvSpPr>
        <p:spPr>
          <a:xfrm>
            <a:off x="3203848" y="3717032"/>
            <a:ext cx="5688632" cy="432048"/>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AR" sz="1200" dirty="0" smtClean="0">
                <a:solidFill>
                  <a:schemeClr val="tx1"/>
                </a:solidFill>
                <a:latin typeface="Verdana" pitchFamily="34" charset="0"/>
                <a:cs typeface="Arial" charset="0"/>
              </a:rPr>
              <a:t>El inicio del arrendamiento el valor descontado de las cuotas mínimas equivale sustancialmente al valor corriente del activo arrendado.</a:t>
            </a:r>
            <a:endParaRPr lang="es-ES" sz="1200" dirty="0">
              <a:solidFill>
                <a:schemeClr val="tx1"/>
              </a:solidFill>
              <a:latin typeface="Verdana" pitchFamily="34" charset="0"/>
            </a:endParaRPr>
          </a:p>
        </p:txBody>
      </p:sp>
      <p:cxnSp>
        <p:nvCxnSpPr>
          <p:cNvPr id="11" name="10 Conector angular"/>
          <p:cNvCxnSpPr>
            <a:stCxn id="4" idx="3"/>
            <a:endCxn id="9" idx="1"/>
          </p:cNvCxnSpPr>
          <p:nvPr/>
        </p:nvCxnSpPr>
        <p:spPr>
          <a:xfrm flipV="1">
            <a:off x="2627784" y="3429000"/>
            <a:ext cx="576064" cy="144016"/>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cxnSp>
        <p:nvCxnSpPr>
          <p:cNvPr id="12" name="11 Conector angular"/>
          <p:cNvCxnSpPr>
            <a:stCxn id="4" idx="3"/>
            <a:endCxn id="8" idx="1"/>
          </p:cNvCxnSpPr>
          <p:nvPr/>
        </p:nvCxnSpPr>
        <p:spPr>
          <a:xfrm flipV="1">
            <a:off x="2627784" y="2636912"/>
            <a:ext cx="576064" cy="936104"/>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sp>
        <p:nvSpPr>
          <p:cNvPr id="13" name="12 Rectángulo redondeado"/>
          <p:cNvSpPr/>
          <p:nvPr/>
        </p:nvSpPr>
        <p:spPr>
          <a:xfrm>
            <a:off x="467544" y="1700808"/>
            <a:ext cx="1944216" cy="648072"/>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800" b="1" dirty="0" smtClean="0">
                <a:solidFill>
                  <a:schemeClr val="tx1"/>
                </a:solidFill>
                <a:latin typeface="Verdana" pitchFamily="34" charset="0"/>
              </a:rPr>
              <a:t>Financieros</a:t>
            </a:r>
          </a:p>
        </p:txBody>
      </p:sp>
      <p:cxnSp>
        <p:nvCxnSpPr>
          <p:cNvPr id="19" name="18 Conector angular"/>
          <p:cNvCxnSpPr>
            <a:stCxn id="13" idx="2"/>
            <a:endCxn id="4" idx="0"/>
          </p:cNvCxnSpPr>
          <p:nvPr/>
        </p:nvCxnSpPr>
        <p:spPr>
          <a:xfrm rot="5400000">
            <a:off x="1043608" y="2744924"/>
            <a:ext cx="792088" cy="1588"/>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cxnSp>
        <p:nvCxnSpPr>
          <p:cNvPr id="34" name="33 Conector angular"/>
          <p:cNvCxnSpPr>
            <a:stCxn id="4" idx="3"/>
            <a:endCxn id="54" idx="1"/>
          </p:cNvCxnSpPr>
          <p:nvPr/>
        </p:nvCxnSpPr>
        <p:spPr>
          <a:xfrm>
            <a:off x="2627784" y="3573016"/>
            <a:ext cx="576064" cy="1476164"/>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cxnSp>
        <p:nvCxnSpPr>
          <p:cNvPr id="35" name="34 Conector angular"/>
          <p:cNvCxnSpPr>
            <a:stCxn id="4" idx="3"/>
            <a:endCxn id="40" idx="1"/>
          </p:cNvCxnSpPr>
          <p:nvPr/>
        </p:nvCxnSpPr>
        <p:spPr>
          <a:xfrm>
            <a:off x="2627784" y="3573016"/>
            <a:ext cx="576064" cy="900100"/>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sp>
        <p:nvSpPr>
          <p:cNvPr id="40" name="39 Rectángulo redondeado"/>
          <p:cNvSpPr/>
          <p:nvPr/>
        </p:nvSpPr>
        <p:spPr>
          <a:xfrm>
            <a:off x="3203848" y="4221088"/>
            <a:ext cx="5688632" cy="504056"/>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AR" sz="1200" dirty="0" smtClean="0">
                <a:solidFill>
                  <a:schemeClr val="tx1"/>
                </a:solidFill>
                <a:latin typeface="Verdana" pitchFamily="34" charset="0"/>
              </a:rPr>
              <a:t>La naturaleza de los activos arrendados hace que sólo el arrendatario pueda utilizarlos sin incorporarles mayores modificaciones.</a:t>
            </a:r>
            <a:endParaRPr lang="es-ES" sz="1200" dirty="0">
              <a:solidFill>
                <a:schemeClr val="tx1"/>
              </a:solidFill>
              <a:latin typeface="Verdana" pitchFamily="34" charset="0"/>
            </a:endParaRPr>
          </a:p>
        </p:txBody>
      </p:sp>
      <p:sp>
        <p:nvSpPr>
          <p:cNvPr id="54" name="53 Rectángulo redondeado"/>
          <p:cNvSpPr/>
          <p:nvPr/>
        </p:nvSpPr>
        <p:spPr>
          <a:xfrm>
            <a:off x="3203848" y="4797152"/>
            <a:ext cx="5688632" cy="504056"/>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AR" sz="1200" dirty="0" smtClean="0">
                <a:solidFill>
                  <a:schemeClr val="tx1"/>
                </a:solidFill>
                <a:latin typeface="Verdana" pitchFamily="34" charset="0"/>
              </a:rPr>
              <a:t>el arrendatario tiene la posibilidad de resolver el contrato, haciéndose cargo de las pérdidas que tal cancelación motive</a:t>
            </a:r>
            <a:endParaRPr lang="es-ES" sz="1200" dirty="0">
              <a:solidFill>
                <a:schemeClr val="tx1"/>
              </a:solidFill>
              <a:latin typeface="Verdana" pitchFamily="34" charset="0"/>
            </a:endParaRPr>
          </a:p>
        </p:txBody>
      </p:sp>
      <p:sp>
        <p:nvSpPr>
          <p:cNvPr id="55" name="54 Rectángulo redondeado"/>
          <p:cNvSpPr/>
          <p:nvPr/>
        </p:nvSpPr>
        <p:spPr>
          <a:xfrm>
            <a:off x="3203848" y="5373216"/>
            <a:ext cx="5688632" cy="504056"/>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AR" sz="1200" dirty="0" smtClean="0">
                <a:solidFill>
                  <a:schemeClr val="tx1"/>
                </a:solidFill>
                <a:latin typeface="Verdana" pitchFamily="34" charset="0"/>
              </a:rPr>
              <a:t>las ganancias y pérdidas motivadas por las fluctuaciones del valor residual razonable del activo, recaen sobre el arrendatario.</a:t>
            </a:r>
            <a:endParaRPr lang="es-ES" sz="1200" dirty="0">
              <a:solidFill>
                <a:schemeClr val="tx1"/>
              </a:solidFill>
              <a:latin typeface="Verdana" pitchFamily="34" charset="0"/>
            </a:endParaRPr>
          </a:p>
        </p:txBody>
      </p:sp>
      <p:cxnSp>
        <p:nvCxnSpPr>
          <p:cNvPr id="57" name="56 Conector angular"/>
          <p:cNvCxnSpPr>
            <a:stCxn id="4" idx="3"/>
            <a:endCxn id="55" idx="1"/>
          </p:cNvCxnSpPr>
          <p:nvPr/>
        </p:nvCxnSpPr>
        <p:spPr>
          <a:xfrm>
            <a:off x="2627784" y="3573016"/>
            <a:ext cx="576064" cy="2052228"/>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sp>
        <p:nvSpPr>
          <p:cNvPr id="61" name="60 Rectángulo redondeado"/>
          <p:cNvSpPr/>
          <p:nvPr/>
        </p:nvSpPr>
        <p:spPr>
          <a:xfrm>
            <a:off x="3203848" y="5949280"/>
            <a:ext cx="5688632" cy="504056"/>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AR" sz="1200" dirty="0" smtClean="0">
                <a:solidFill>
                  <a:schemeClr val="tx1"/>
                </a:solidFill>
                <a:latin typeface="Verdana" pitchFamily="34" charset="0"/>
              </a:rPr>
              <a:t>El arrendatario tiene la posibilidad de prorrogar el arrendamiento durante un segundo período, con cuotas menores que las del mercado</a:t>
            </a:r>
            <a:endParaRPr lang="es-ES" sz="1200" dirty="0">
              <a:solidFill>
                <a:schemeClr val="tx1"/>
              </a:solidFill>
              <a:latin typeface="Verdana" pitchFamily="34" charset="0"/>
            </a:endParaRPr>
          </a:p>
        </p:txBody>
      </p:sp>
      <p:cxnSp>
        <p:nvCxnSpPr>
          <p:cNvPr id="62" name="61 Conector angular"/>
          <p:cNvCxnSpPr>
            <a:stCxn id="4" idx="3"/>
            <a:endCxn id="61" idx="1"/>
          </p:cNvCxnSpPr>
          <p:nvPr/>
        </p:nvCxnSpPr>
        <p:spPr>
          <a:xfrm>
            <a:off x="2627784" y="3573016"/>
            <a:ext cx="576064" cy="2628292"/>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sp>
        <p:nvSpPr>
          <p:cNvPr id="65" name="64 Rectángulo redondeado"/>
          <p:cNvSpPr/>
          <p:nvPr/>
        </p:nvSpPr>
        <p:spPr>
          <a:xfrm>
            <a:off x="251520" y="4437112"/>
            <a:ext cx="2376264" cy="1728192"/>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AR" sz="1200" dirty="0" smtClean="0">
                <a:solidFill>
                  <a:schemeClr val="tx1"/>
                </a:solidFill>
              </a:rPr>
              <a:t>El arrendamiento de terrenos se presume operativo, sin admitir prueba en contrario, cuando el contrato no prevé que la titularidad del activo pase al arrendatario durante su vigencia o a su vencimiento</a:t>
            </a:r>
            <a:endParaRPr lang="es-AR" sz="1200" b="1" dirty="0">
              <a:solidFill>
                <a:schemeClr val="tx1"/>
              </a:solidFill>
              <a:latin typeface="Verdana" pitchFamily="34" charset="0"/>
            </a:endParaRPr>
          </a:p>
        </p:txBody>
      </p:sp>
      <p:cxnSp>
        <p:nvCxnSpPr>
          <p:cNvPr id="67" name="66 Conector angular"/>
          <p:cNvCxnSpPr>
            <a:stCxn id="4" idx="2"/>
            <a:endCxn id="65" idx="0"/>
          </p:cNvCxnSpPr>
          <p:nvPr/>
        </p:nvCxnSpPr>
        <p:spPr>
          <a:xfrm rot="5400000">
            <a:off x="1223628" y="4221088"/>
            <a:ext cx="432048" cy="1588"/>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 calcmode="lin" valueType="num">
                                      <p:cBhvr>
                                        <p:cTn id="9" dur="500" fill="hold"/>
                                        <p:tgtEl>
                                          <p:spTgt spid="13"/>
                                        </p:tgtEl>
                                        <p:attrNameLst>
                                          <p:attrName>style.rotation</p:attrName>
                                        </p:attrNameLst>
                                      </p:cBhvr>
                                      <p:tavLst>
                                        <p:tav tm="0">
                                          <p:val>
                                            <p:fltVal val="360"/>
                                          </p:val>
                                        </p:tav>
                                        <p:tav tm="100000">
                                          <p:val>
                                            <p:fltVal val="0"/>
                                          </p:val>
                                        </p:tav>
                                      </p:tavLst>
                                    </p:anim>
                                    <p:animEffect transition="in" filter="fade">
                                      <p:cBhvr>
                                        <p:cTn id="10" dur="500"/>
                                        <p:tgtEl>
                                          <p:spTgt spid="13"/>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500"/>
                                        <p:tgtEl>
                                          <p:spTgt spid="19"/>
                                        </p:tgtEl>
                                      </p:cBhvr>
                                    </p:animEffect>
                                  </p:childTnLst>
                                </p:cTn>
                              </p:par>
                            </p:childTnLst>
                          </p:cTn>
                        </p:par>
                      </p:childTnLst>
                    </p:cTn>
                  </p:par>
                  <p:par>
                    <p:cTn id="15" fill="hold">
                      <p:stCondLst>
                        <p:cond delay="indefinite"/>
                      </p:stCondLst>
                      <p:childTnLst>
                        <p:par>
                          <p:cTn id="16" fill="hold">
                            <p:stCondLst>
                              <p:cond delay="0"/>
                            </p:stCondLst>
                            <p:childTnLst>
                              <p:par>
                                <p:cTn id="17" presetID="49" presetClass="entr" presetSubtype="0" decel="10000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anim calcmode="lin" valueType="num">
                                      <p:cBhvr>
                                        <p:cTn id="21" dur="500" fill="hold"/>
                                        <p:tgtEl>
                                          <p:spTgt spid="4"/>
                                        </p:tgtEl>
                                        <p:attrNameLst>
                                          <p:attrName>style.rotation</p:attrName>
                                        </p:attrNameLst>
                                      </p:cBhvr>
                                      <p:tavLst>
                                        <p:tav tm="0">
                                          <p:val>
                                            <p:fltVal val="360"/>
                                          </p:val>
                                        </p:tav>
                                        <p:tav tm="100000">
                                          <p:val>
                                            <p:fltVal val="0"/>
                                          </p:val>
                                        </p:tav>
                                      </p:tavLst>
                                    </p:anim>
                                    <p:animEffect transition="in" filter="fade">
                                      <p:cBhvr>
                                        <p:cTn id="22" dur="500"/>
                                        <p:tgtEl>
                                          <p:spTgt spid="4"/>
                                        </p:tgtEl>
                                      </p:cBhvr>
                                    </p:animEffect>
                                  </p:childTnLst>
                                </p:cTn>
                              </p:par>
                            </p:childTnLst>
                          </p:cTn>
                        </p:par>
                        <p:par>
                          <p:cTn id="23" fill="hold">
                            <p:stCondLst>
                              <p:cond delay="500"/>
                            </p:stCondLst>
                            <p:childTnLst>
                              <p:par>
                                <p:cTn id="24" presetID="10" presetClass="entr" presetSubtype="0" fill="hold"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par>
                                <p:cTn id="27" presetID="10"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par>
                                <p:cTn id="30" presetID="10" presetClass="entr" presetSubtype="0" fill="hold"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par>
                                <p:cTn id="33" presetID="10" presetClass="entr" presetSubtype="0" fill="hold"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par>
                                <p:cTn id="36" presetID="10" presetClass="entr" presetSubtype="0" fill="hold" nodeType="withEffect">
                                  <p:stCondLst>
                                    <p:cond delay="0"/>
                                  </p:stCondLst>
                                  <p:childTnLst>
                                    <p:set>
                                      <p:cBhvr>
                                        <p:cTn id="37" dur="1" fill="hold">
                                          <p:stCondLst>
                                            <p:cond delay="0"/>
                                          </p:stCondLst>
                                        </p:cTn>
                                        <p:tgtEl>
                                          <p:spTgt spid="34"/>
                                        </p:tgtEl>
                                        <p:attrNameLst>
                                          <p:attrName>style.visibility</p:attrName>
                                        </p:attrNameLst>
                                      </p:cBhvr>
                                      <p:to>
                                        <p:strVal val="visible"/>
                                      </p:to>
                                    </p:set>
                                    <p:animEffect transition="in" filter="fade">
                                      <p:cBhvr>
                                        <p:cTn id="38" dur="500"/>
                                        <p:tgtEl>
                                          <p:spTgt spid="34"/>
                                        </p:tgtEl>
                                      </p:cBhvr>
                                    </p:animEffect>
                                  </p:childTnLst>
                                </p:cTn>
                              </p:par>
                              <p:par>
                                <p:cTn id="39" presetID="10" presetClass="entr" presetSubtype="0" fill="hold" nodeType="withEffect">
                                  <p:stCondLst>
                                    <p:cond delay="0"/>
                                  </p:stCondLst>
                                  <p:childTnLst>
                                    <p:set>
                                      <p:cBhvr>
                                        <p:cTn id="40" dur="1" fill="hold">
                                          <p:stCondLst>
                                            <p:cond delay="0"/>
                                          </p:stCondLst>
                                        </p:cTn>
                                        <p:tgtEl>
                                          <p:spTgt spid="35"/>
                                        </p:tgtEl>
                                        <p:attrNameLst>
                                          <p:attrName>style.visibility</p:attrName>
                                        </p:attrNameLst>
                                      </p:cBhvr>
                                      <p:to>
                                        <p:strVal val="visible"/>
                                      </p:to>
                                    </p:set>
                                    <p:animEffect transition="in" filter="fade">
                                      <p:cBhvr>
                                        <p:cTn id="41" dur="500"/>
                                        <p:tgtEl>
                                          <p:spTgt spid="35"/>
                                        </p:tgtEl>
                                      </p:cBhvr>
                                    </p:animEffect>
                                  </p:childTnLst>
                                </p:cTn>
                              </p:par>
                              <p:par>
                                <p:cTn id="42" presetID="10" presetClass="entr" presetSubtype="0" fill="hold" nodeType="withEffect">
                                  <p:stCondLst>
                                    <p:cond delay="0"/>
                                  </p:stCondLst>
                                  <p:childTnLst>
                                    <p:set>
                                      <p:cBhvr>
                                        <p:cTn id="43" dur="1" fill="hold">
                                          <p:stCondLst>
                                            <p:cond delay="0"/>
                                          </p:stCondLst>
                                        </p:cTn>
                                        <p:tgtEl>
                                          <p:spTgt spid="62"/>
                                        </p:tgtEl>
                                        <p:attrNameLst>
                                          <p:attrName>style.visibility</p:attrName>
                                        </p:attrNameLst>
                                      </p:cBhvr>
                                      <p:to>
                                        <p:strVal val="visible"/>
                                      </p:to>
                                    </p:set>
                                    <p:animEffect transition="in" filter="fade">
                                      <p:cBhvr>
                                        <p:cTn id="44" dur="500"/>
                                        <p:tgtEl>
                                          <p:spTgt spid="62"/>
                                        </p:tgtEl>
                                      </p:cBhvr>
                                    </p:animEffect>
                                  </p:childTnLst>
                                </p:cTn>
                              </p:par>
                              <p:par>
                                <p:cTn id="45" presetID="10" presetClass="entr" presetSubtype="0" fill="hold" nodeType="withEffect">
                                  <p:stCondLst>
                                    <p:cond delay="0"/>
                                  </p:stCondLst>
                                  <p:childTnLst>
                                    <p:set>
                                      <p:cBhvr>
                                        <p:cTn id="46" dur="1" fill="hold">
                                          <p:stCondLst>
                                            <p:cond delay="0"/>
                                          </p:stCondLst>
                                        </p:cTn>
                                        <p:tgtEl>
                                          <p:spTgt spid="57"/>
                                        </p:tgtEl>
                                        <p:attrNameLst>
                                          <p:attrName>style.visibility</p:attrName>
                                        </p:attrNameLst>
                                      </p:cBhvr>
                                      <p:to>
                                        <p:strVal val="visible"/>
                                      </p:to>
                                    </p:set>
                                    <p:animEffect transition="in" filter="fade">
                                      <p:cBhvr>
                                        <p:cTn id="47" dur="500"/>
                                        <p:tgtEl>
                                          <p:spTgt spid="57"/>
                                        </p:tgtEl>
                                      </p:cBhvr>
                                    </p:animEffect>
                                  </p:childTnLst>
                                </p:cTn>
                              </p:par>
                            </p:childTnLst>
                          </p:cTn>
                        </p:par>
                      </p:childTnLst>
                    </p:cTn>
                  </p:par>
                  <p:par>
                    <p:cTn id="48" fill="hold">
                      <p:stCondLst>
                        <p:cond delay="indefinite"/>
                      </p:stCondLst>
                      <p:childTnLst>
                        <p:par>
                          <p:cTn id="49" fill="hold">
                            <p:stCondLst>
                              <p:cond delay="0"/>
                            </p:stCondLst>
                            <p:childTnLst>
                              <p:par>
                                <p:cTn id="50" presetID="49" presetClass="entr" presetSubtype="0" decel="100000" fill="hold" grpId="0" nodeType="clickEffect">
                                  <p:stCondLst>
                                    <p:cond delay="0"/>
                                  </p:stCondLst>
                                  <p:childTnLst>
                                    <p:set>
                                      <p:cBhvr>
                                        <p:cTn id="51" dur="1" fill="hold">
                                          <p:stCondLst>
                                            <p:cond delay="0"/>
                                          </p:stCondLst>
                                        </p:cTn>
                                        <p:tgtEl>
                                          <p:spTgt spid="5"/>
                                        </p:tgtEl>
                                        <p:attrNameLst>
                                          <p:attrName>style.visibility</p:attrName>
                                        </p:attrNameLst>
                                      </p:cBhvr>
                                      <p:to>
                                        <p:strVal val="visible"/>
                                      </p:to>
                                    </p:set>
                                    <p:anim calcmode="lin" valueType="num">
                                      <p:cBhvr>
                                        <p:cTn id="52" dur="500" fill="hold"/>
                                        <p:tgtEl>
                                          <p:spTgt spid="5"/>
                                        </p:tgtEl>
                                        <p:attrNameLst>
                                          <p:attrName>ppt_w</p:attrName>
                                        </p:attrNameLst>
                                      </p:cBhvr>
                                      <p:tavLst>
                                        <p:tav tm="0">
                                          <p:val>
                                            <p:fltVal val="0"/>
                                          </p:val>
                                        </p:tav>
                                        <p:tav tm="100000">
                                          <p:val>
                                            <p:strVal val="#ppt_w"/>
                                          </p:val>
                                        </p:tav>
                                      </p:tavLst>
                                    </p:anim>
                                    <p:anim calcmode="lin" valueType="num">
                                      <p:cBhvr>
                                        <p:cTn id="53" dur="500" fill="hold"/>
                                        <p:tgtEl>
                                          <p:spTgt spid="5"/>
                                        </p:tgtEl>
                                        <p:attrNameLst>
                                          <p:attrName>ppt_h</p:attrName>
                                        </p:attrNameLst>
                                      </p:cBhvr>
                                      <p:tavLst>
                                        <p:tav tm="0">
                                          <p:val>
                                            <p:fltVal val="0"/>
                                          </p:val>
                                        </p:tav>
                                        <p:tav tm="100000">
                                          <p:val>
                                            <p:strVal val="#ppt_h"/>
                                          </p:val>
                                        </p:tav>
                                      </p:tavLst>
                                    </p:anim>
                                    <p:anim calcmode="lin" valueType="num">
                                      <p:cBhvr>
                                        <p:cTn id="54" dur="500" fill="hold"/>
                                        <p:tgtEl>
                                          <p:spTgt spid="5"/>
                                        </p:tgtEl>
                                        <p:attrNameLst>
                                          <p:attrName>style.rotation</p:attrName>
                                        </p:attrNameLst>
                                      </p:cBhvr>
                                      <p:tavLst>
                                        <p:tav tm="0">
                                          <p:val>
                                            <p:fltVal val="360"/>
                                          </p:val>
                                        </p:tav>
                                        <p:tav tm="100000">
                                          <p:val>
                                            <p:fltVal val="0"/>
                                          </p:val>
                                        </p:tav>
                                      </p:tavLst>
                                    </p:anim>
                                    <p:animEffect transition="in" filter="fade">
                                      <p:cBhvr>
                                        <p:cTn id="55" dur="500"/>
                                        <p:tgtEl>
                                          <p:spTgt spid="5"/>
                                        </p:tgtEl>
                                      </p:cBhvr>
                                    </p:animEffect>
                                  </p:childTnLst>
                                </p:cTn>
                              </p:par>
                            </p:childTnLst>
                          </p:cTn>
                        </p:par>
                      </p:childTnLst>
                    </p:cTn>
                  </p:par>
                  <p:par>
                    <p:cTn id="56" fill="hold">
                      <p:stCondLst>
                        <p:cond delay="indefinite"/>
                      </p:stCondLst>
                      <p:childTnLst>
                        <p:par>
                          <p:cTn id="57" fill="hold">
                            <p:stCondLst>
                              <p:cond delay="0"/>
                            </p:stCondLst>
                            <p:childTnLst>
                              <p:par>
                                <p:cTn id="58" presetID="49" presetClass="entr" presetSubtype="0" decel="100000" fill="hold" grpId="0" nodeType="clickEffect">
                                  <p:stCondLst>
                                    <p:cond delay="0"/>
                                  </p:stCondLst>
                                  <p:childTnLst>
                                    <p:set>
                                      <p:cBhvr>
                                        <p:cTn id="59" dur="1" fill="hold">
                                          <p:stCondLst>
                                            <p:cond delay="0"/>
                                          </p:stCondLst>
                                        </p:cTn>
                                        <p:tgtEl>
                                          <p:spTgt spid="8"/>
                                        </p:tgtEl>
                                        <p:attrNameLst>
                                          <p:attrName>style.visibility</p:attrName>
                                        </p:attrNameLst>
                                      </p:cBhvr>
                                      <p:to>
                                        <p:strVal val="visible"/>
                                      </p:to>
                                    </p:set>
                                    <p:anim calcmode="lin" valueType="num">
                                      <p:cBhvr>
                                        <p:cTn id="60" dur="500" fill="hold"/>
                                        <p:tgtEl>
                                          <p:spTgt spid="8"/>
                                        </p:tgtEl>
                                        <p:attrNameLst>
                                          <p:attrName>ppt_w</p:attrName>
                                        </p:attrNameLst>
                                      </p:cBhvr>
                                      <p:tavLst>
                                        <p:tav tm="0">
                                          <p:val>
                                            <p:fltVal val="0"/>
                                          </p:val>
                                        </p:tav>
                                        <p:tav tm="100000">
                                          <p:val>
                                            <p:strVal val="#ppt_w"/>
                                          </p:val>
                                        </p:tav>
                                      </p:tavLst>
                                    </p:anim>
                                    <p:anim calcmode="lin" valueType="num">
                                      <p:cBhvr>
                                        <p:cTn id="61" dur="500" fill="hold"/>
                                        <p:tgtEl>
                                          <p:spTgt spid="8"/>
                                        </p:tgtEl>
                                        <p:attrNameLst>
                                          <p:attrName>ppt_h</p:attrName>
                                        </p:attrNameLst>
                                      </p:cBhvr>
                                      <p:tavLst>
                                        <p:tav tm="0">
                                          <p:val>
                                            <p:fltVal val="0"/>
                                          </p:val>
                                        </p:tav>
                                        <p:tav tm="100000">
                                          <p:val>
                                            <p:strVal val="#ppt_h"/>
                                          </p:val>
                                        </p:tav>
                                      </p:tavLst>
                                    </p:anim>
                                    <p:anim calcmode="lin" valueType="num">
                                      <p:cBhvr>
                                        <p:cTn id="62" dur="500" fill="hold"/>
                                        <p:tgtEl>
                                          <p:spTgt spid="8"/>
                                        </p:tgtEl>
                                        <p:attrNameLst>
                                          <p:attrName>style.rotation</p:attrName>
                                        </p:attrNameLst>
                                      </p:cBhvr>
                                      <p:tavLst>
                                        <p:tav tm="0">
                                          <p:val>
                                            <p:fltVal val="360"/>
                                          </p:val>
                                        </p:tav>
                                        <p:tav tm="100000">
                                          <p:val>
                                            <p:fltVal val="0"/>
                                          </p:val>
                                        </p:tav>
                                      </p:tavLst>
                                    </p:anim>
                                    <p:animEffect transition="in" filter="fade">
                                      <p:cBhvr>
                                        <p:cTn id="63" dur="500"/>
                                        <p:tgtEl>
                                          <p:spTgt spid="8"/>
                                        </p:tgtEl>
                                      </p:cBhvr>
                                    </p:animEffect>
                                  </p:childTnLst>
                                </p:cTn>
                              </p:par>
                            </p:childTnLst>
                          </p:cTn>
                        </p:par>
                      </p:childTnLst>
                    </p:cTn>
                  </p:par>
                  <p:par>
                    <p:cTn id="64" fill="hold">
                      <p:stCondLst>
                        <p:cond delay="indefinite"/>
                      </p:stCondLst>
                      <p:childTnLst>
                        <p:par>
                          <p:cTn id="65" fill="hold">
                            <p:stCondLst>
                              <p:cond delay="0"/>
                            </p:stCondLst>
                            <p:childTnLst>
                              <p:par>
                                <p:cTn id="66" presetID="49" presetClass="entr" presetSubtype="0" decel="100000" fill="hold" grpId="0" nodeType="clickEffect">
                                  <p:stCondLst>
                                    <p:cond delay="0"/>
                                  </p:stCondLst>
                                  <p:childTnLst>
                                    <p:set>
                                      <p:cBhvr>
                                        <p:cTn id="67" dur="1" fill="hold">
                                          <p:stCondLst>
                                            <p:cond delay="0"/>
                                          </p:stCondLst>
                                        </p:cTn>
                                        <p:tgtEl>
                                          <p:spTgt spid="9"/>
                                        </p:tgtEl>
                                        <p:attrNameLst>
                                          <p:attrName>style.visibility</p:attrName>
                                        </p:attrNameLst>
                                      </p:cBhvr>
                                      <p:to>
                                        <p:strVal val="visible"/>
                                      </p:to>
                                    </p:set>
                                    <p:anim calcmode="lin" valueType="num">
                                      <p:cBhvr>
                                        <p:cTn id="68" dur="500" fill="hold"/>
                                        <p:tgtEl>
                                          <p:spTgt spid="9"/>
                                        </p:tgtEl>
                                        <p:attrNameLst>
                                          <p:attrName>ppt_w</p:attrName>
                                        </p:attrNameLst>
                                      </p:cBhvr>
                                      <p:tavLst>
                                        <p:tav tm="0">
                                          <p:val>
                                            <p:fltVal val="0"/>
                                          </p:val>
                                        </p:tav>
                                        <p:tav tm="100000">
                                          <p:val>
                                            <p:strVal val="#ppt_w"/>
                                          </p:val>
                                        </p:tav>
                                      </p:tavLst>
                                    </p:anim>
                                    <p:anim calcmode="lin" valueType="num">
                                      <p:cBhvr>
                                        <p:cTn id="69" dur="500" fill="hold"/>
                                        <p:tgtEl>
                                          <p:spTgt spid="9"/>
                                        </p:tgtEl>
                                        <p:attrNameLst>
                                          <p:attrName>ppt_h</p:attrName>
                                        </p:attrNameLst>
                                      </p:cBhvr>
                                      <p:tavLst>
                                        <p:tav tm="0">
                                          <p:val>
                                            <p:fltVal val="0"/>
                                          </p:val>
                                        </p:tav>
                                        <p:tav tm="100000">
                                          <p:val>
                                            <p:strVal val="#ppt_h"/>
                                          </p:val>
                                        </p:tav>
                                      </p:tavLst>
                                    </p:anim>
                                    <p:anim calcmode="lin" valueType="num">
                                      <p:cBhvr>
                                        <p:cTn id="70" dur="500" fill="hold"/>
                                        <p:tgtEl>
                                          <p:spTgt spid="9"/>
                                        </p:tgtEl>
                                        <p:attrNameLst>
                                          <p:attrName>style.rotation</p:attrName>
                                        </p:attrNameLst>
                                      </p:cBhvr>
                                      <p:tavLst>
                                        <p:tav tm="0">
                                          <p:val>
                                            <p:fltVal val="360"/>
                                          </p:val>
                                        </p:tav>
                                        <p:tav tm="100000">
                                          <p:val>
                                            <p:fltVal val="0"/>
                                          </p:val>
                                        </p:tav>
                                      </p:tavLst>
                                    </p:anim>
                                    <p:animEffect transition="in" filter="fade">
                                      <p:cBhvr>
                                        <p:cTn id="71" dur="500"/>
                                        <p:tgtEl>
                                          <p:spTgt spid="9"/>
                                        </p:tgtEl>
                                      </p:cBhvr>
                                    </p:animEffect>
                                  </p:childTnLst>
                                </p:cTn>
                              </p:par>
                            </p:childTnLst>
                          </p:cTn>
                        </p:par>
                      </p:childTnLst>
                    </p:cTn>
                  </p:par>
                  <p:par>
                    <p:cTn id="72" fill="hold">
                      <p:stCondLst>
                        <p:cond delay="indefinite"/>
                      </p:stCondLst>
                      <p:childTnLst>
                        <p:par>
                          <p:cTn id="73" fill="hold">
                            <p:stCondLst>
                              <p:cond delay="0"/>
                            </p:stCondLst>
                            <p:childTnLst>
                              <p:par>
                                <p:cTn id="74" presetID="49" presetClass="entr" presetSubtype="0" decel="100000" fill="hold" grpId="0" nodeType="clickEffect">
                                  <p:stCondLst>
                                    <p:cond delay="0"/>
                                  </p:stCondLst>
                                  <p:childTnLst>
                                    <p:set>
                                      <p:cBhvr>
                                        <p:cTn id="75" dur="1" fill="hold">
                                          <p:stCondLst>
                                            <p:cond delay="0"/>
                                          </p:stCondLst>
                                        </p:cTn>
                                        <p:tgtEl>
                                          <p:spTgt spid="10"/>
                                        </p:tgtEl>
                                        <p:attrNameLst>
                                          <p:attrName>style.visibility</p:attrName>
                                        </p:attrNameLst>
                                      </p:cBhvr>
                                      <p:to>
                                        <p:strVal val="visible"/>
                                      </p:to>
                                    </p:set>
                                    <p:anim calcmode="lin" valueType="num">
                                      <p:cBhvr>
                                        <p:cTn id="76" dur="500" fill="hold"/>
                                        <p:tgtEl>
                                          <p:spTgt spid="10"/>
                                        </p:tgtEl>
                                        <p:attrNameLst>
                                          <p:attrName>ppt_w</p:attrName>
                                        </p:attrNameLst>
                                      </p:cBhvr>
                                      <p:tavLst>
                                        <p:tav tm="0">
                                          <p:val>
                                            <p:fltVal val="0"/>
                                          </p:val>
                                        </p:tav>
                                        <p:tav tm="100000">
                                          <p:val>
                                            <p:strVal val="#ppt_w"/>
                                          </p:val>
                                        </p:tav>
                                      </p:tavLst>
                                    </p:anim>
                                    <p:anim calcmode="lin" valueType="num">
                                      <p:cBhvr>
                                        <p:cTn id="77" dur="500" fill="hold"/>
                                        <p:tgtEl>
                                          <p:spTgt spid="10"/>
                                        </p:tgtEl>
                                        <p:attrNameLst>
                                          <p:attrName>ppt_h</p:attrName>
                                        </p:attrNameLst>
                                      </p:cBhvr>
                                      <p:tavLst>
                                        <p:tav tm="0">
                                          <p:val>
                                            <p:fltVal val="0"/>
                                          </p:val>
                                        </p:tav>
                                        <p:tav tm="100000">
                                          <p:val>
                                            <p:strVal val="#ppt_h"/>
                                          </p:val>
                                        </p:tav>
                                      </p:tavLst>
                                    </p:anim>
                                    <p:anim calcmode="lin" valueType="num">
                                      <p:cBhvr>
                                        <p:cTn id="78" dur="500" fill="hold"/>
                                        <p:tgtEl>
                                          <p:spTgt spid="10"/>
                                        </p:tgtEl>
                                        <p:attrNameLst>
                                          <p:attrName>style.rotation</p:attrName>
                                        </p:attrNameLst>
                                      </p:cBhvr>
                                      <p:tavLst>
                                        <p:tav tm="0">
                                          <p:val>
                                            <p:fltVal val="360"/>
                                          </p:val>
                                        </p:tav>
                                        <p:tav tm="100000">
                                          <p:val>
                                            <p:fltVal val="0"/>
                                          </p:val>
                                        </p:tav>
                                      </p:tavLst>
                                    </p:anim>
                                    <p:animEffect transition="in" filter="fade">
                                      <p:cBhvr>
                                        <p:cTn id="79" dur="500"/>
                                        <p:tgtEl>
                                          <p:spTgt spid="10"/>
                                        </p:tgtEl>
                                      </p:cBhvr>
                                    </p:animEffect>
                                  </p:childTnLst>
                                </p:cTn>
                              </p:par>
                            </p:childTnLst>
                          </p:cTn>
                        </p:par>
                      </p:childTnLst>
                    </p:cTn>
                  </p:par>
                  <p:par>
                    <p:cTn id="80" fill="hold">
                      <p:stCondLst>
                        <p:cond delay="indefinite"/>
                      </p:stCondLst>
                      <p:childTnLst>
                        <p:par>
                          <p:cTn id="81" fill="hold">
                            <p:stCondLst>
                              <p:cond delay="0"/>
                            </p:stCondLst>
                            <p:childTnLst>
                              <p:par>
                                <p:cTn id="82" presetID="49" presetClass="entr" presetSubtype="0" decel="100000" fill="hold" grpId="0" nodeType="clickEffect">
                                  <p:stCondLst>
                                    <p:cond delay="0"/>
                                  </p:stCondLst>
                                  <p:childTnLst>
                                    <p:set>
                                      <p:cBhvr>
                                        <p:cTn id="83" dur="1" fill="hold">
                                          <p:stCondLst>
                                            <p:cond delay="0"/>
                                          </p:stCondLst>
                                        </p:cTn>
                                        <p:tgtEl>
                                          <p:spTgt spid="40"/>
                                        </p:tgtEl>
                                        <p:attrNameLst>
                                          <p:attrName>style.visibility</p:attrName>
                                        </p:attrNameLst>
                                      </p:cBhvr>
                                      <p:to>
                                        <p:strVal val="visible"/>
                                      </p:to>
                                    </p:set>
                                    <p:anim calcmode="lin" valueType="num">
                                      <p:cBhvr>
                                        <p:cTn id="84" dur="500" fill="hold"/>
                                        <p:tgtEl>
                                          <p:spTgt spid="40"/>
                                        </p:tgtEl>
                                        <p:attrNameLst>
                                          <p:attrName>ppt_w</p:attrName>
                                        </p:attrNameLst>
                                      </p:cBhvr>
                                      <p:tavLst>
                                        <p:tav tm="0">
                                          <p:val>
                                            <p:fltVal val="0"/>
                                          </p:val>
                                        </p:tav>
                                        <p:tav tm="100000">
                                          <p:val>
                                            <p:strVal val="#ppt_w"/>
                                          </p:val>
                                        </p:tav>
                                      </p:tavLst>
                                    </p:anim>
                                    <p:anim calcmode="lin" valueType="num">
                                      <p:cBhvr>
                                        <p:cTn id="85" dur="500" fill="hold"/>
                                        <p:tgtEl>
                                          <p:spTgt spid="40"/>
                                        </p:tgtEl>
                                        <p:attrNameLst>
                                          <p:attrName>ppt_h</p:attrName>
                                        </p:attrNameLst>
                                      </p:cBhvr>
                                      <p:tavLst>
                                        <p:tav tm="0">
                                          <p:val>
                                            <p:fltVal val="0"/>
                                          </p:val>
                                        </p:tav>
                                        <p:tav tm="100000">
                                          <p:val>
                                            <p:strVal val="#ppt_h"/>
                                          </p:val>
                                        </p:tav>
                                      </p:tavLst>
                                    </p:anim>
                                    <p:anim calcmode="lin" valueType="num">
                                      <p:cBhvr>
                                        <p:cTn id="86" dur="500" fill="hold"/>
                                        <p:tgtEl>
                                          <p:spTgt spid="40"/>
                                        </p:tgtEl>
                                        <p:attrNameLst>
                                          <p:attrName>style.rotation</p:attrName>
                                        </p:attrNameLst>
                                      </p:cBhvr>
                                      <p:tavLst>
                                        <p:tav tm="0">
                                          <p:val>
                                            <p:fltVal val="360"/>
                                          </p:val>
                                        </p:tav>
                                        <p:tav tm="100000">
                                          <p:val>
                                            <p:fltVal val="0"/>
                                          </p:val>
                                        </p:tav>
                                      </p:tavLst>
                                    </p:anim>
                                    <p:animEffect transition="in" filter="fade">
                                      <p:cBhvr>
                                        <p:cTn id="87" dur="500"/>
                                        <p:tgtEl>
                                          <p:spTgt spid="40"/>
                                        </p:tgtEl>
                                      </p:cBhvr>
                                    </p:animEffect>
                                  </p:childTnLst>
                                </p:cTn>
                              </p:par>
                            </p:childTnLst>
                          </p:cTn>
                        </p:par>
                      </p:childTnLst>
                    </p:cTn>
                  </p:par>
                  <p:par>
                    <p:cTn id="88" fill="hold">
                      <p:stCondLst>
                        <p:cond delay="indefinite"/>
                      </p:stCondLst>
                      <p:childTnLst>
                        <p:par>
                          <p:cTn id="89" fill="hold">
                            <p:stCondLst>
                              <p:cond delay="0"/>
                            </p:stCondLst>
                            <p:childTnLst>
                              <p:par>
                                <p:cTn id="90" presetID="49" presetClass="entr" presetSubtype="0" decel="100000" fill="hold" grpId="0" nodeType="clickEffect">
                                  <p:stCondLst>
                                    <p:cond delay="0"/>
                                  </p:stCondLst>
                                  <p:childTnLst>
                                    <p:set>
                                      <p:cBhvr>
                                        <p:cTn id="91" dur="1" fill="hold">
                                          <p:stCondLst>
                                            <p:cond delay="0"/>
                                          </p:stCondLst>
                                        </p:cTn>
                                        <p:tgtEl>
                                          <p:spTgt spid="54"/>
                                        </p:tgtEl>
                                        <p:attrNameLst>
                                          <p:attrName>style.visibility</p:attrName>
                                        </p:attrNameLst>
                                      </p:cBhvr>
                                      <p:to>
                                        <p:strVal val="visible"/>
                                      </p:to>
                                    </p:set>
                                    <p:anim calcmode="lin" valueType="num">
                                      <p:cBhvr>
                                        <p:cTn id="92" dur="500" fill="hold"/>
                                        <p:tgtEl>
                                          <p:spTgt spid="54"/>
                                        </p:tgtEl>
                                        <p:attrNameLst>
                                          <p:attrName>ppt_w</p:attrName>
                                        </p:attrNameLst>
                                      </p:cBhvr>
                                      <p:tavLst>
                                        <p:tav tm="0">
                                          <p:val>
                                            <p:fltVal val="0"/>
                                          </p:val>
                                        </p:tav>
                                        <p:tav tm="100000">
                                          <p:val>
                                            <p:strVal val="#ppt_w"/>
                                          </p:val>
                                        </p:tav>
                                      </p:tavLst>
                                    </p:anim>
                                    <p:anim calcmode="lin" valueType="num">
                                      <p:cBhvr>
                                        <p:cTn id="93" dur="500" fill="hold"/>
                                        <p:tgtEl>
                                          <p:spTgt spid="54"/>
                                        </p:tgtEl>
                                        <p:attrNameLst>
                                          <p:attrName>ppt_h</p:attrName>
                                        </p:attrNameLst>
                                      </p:cBhvr>
                                      <p:tavLst>
                                        <p:tav tm="0">
                                          <p:val>
                                            <p:fltVal val="0"/>
                                          </p:val>
                                        </p:tav>
                                        <p:tav tm="100000">
                                          <p:val>
                                            <p:strVal val="#ppt_h"/>
                                          </p:val>
                                        </p:tav>
                                      </p:tavLst>
                                    </p:anim>
                                    <p:anim calcmode="lin" valueType="num">
                                      <p:cBhvr>
                                        <p:cTn id="94" dur="500" fill="hold"/>
                                        <p:tgtEl>
                                          <p:spTgt spid="54"/>
                                        </p:tgtEl>
                                        <p:attrNameLst>
                                          <p:attrName>style.rotation</p:attrName>
                                        </p:attrNameLst>
                                      </p:cBhvr>
                                      <p:tavLst>
                                        <p:tav tm="0">
                                          <p:val>
                                            <p:fltVal val="360"/>
                                          </p:val>
                                        </p:tav>
                                        <p:tav tm="100000">
                                          <p:val>
                                            <p:fltVal val="0"/>
                                          </p:val>
                                        </p:tav>
                                      </p:tavLst>
                                    </p:anim>
                                    <p:animEffect transition="in" filter="fade">
                                      <p:cBhvr>
                                        <p:cTn id="95" dur="500"/>
                                        <p:tgtEl>
                                          <p:spTgt spid="54"/>
                                        </p:tgtEl>
                                      </p:cBhvr>
                                    </p:animEffect>
                                  </p:childTnLst>
                                </p:cTn>
                              </p:par>
                            </p:childTnLst>
                          </p:cTn>
                        </p:par>
                      </p:childTnLst>
                    </p:cTn>
                  </p:par>
                  <p:par>
                    <p:cTn id="96" fill="hold">
                      <p:stCondLst>
                        <p:cond delay="indefinite"/>
                      </p:stCondLst>
                      <p:childTnLst>
                        <p:par>
                          <p:cTn id="97" fill="hold">
                            <p:stCondLst>
                              <p:cond delay="0"/>
                            </p:stCondLst>
                            <p:childTnLst>
                              <p:par>
                                <p:cTn id="98" presetID="49" presetClass="entr" presetSubtype="0" decel="100000" fill="hold" grpId="0" nodeType="clickEffect">
                                  <p:stCondLst>
                                    <p:cond delay="0"/>
                                  </p:stCondLst>
                                  <p:childTnLst>
                                    <p:set>
                                      <p:cBhvr>
                                        <p:cTn id="99" dur="1" fill="hold">
                                          <p:stCondLst>
                                            <p:cond delay="0"/>
                                          </p:stCondLst>
                                        </p:cTn>
                                        <p:tgtEl>
                                          <p:spTgt spid="55"/>
                                        </p:tgtEl>
                                        <p:attrNameLst>
                                          <p:attrName>style.visibility</p:attrName>
                                        </p:attrNameLst>
                                      </p:cBhvr>
                                      <p:to>
                                        <p:strVal val="visible"/>
                                      </p:to>
                                    </p:set>
                                    <p:anim calcmode="lin" valueType="num">
                                      <p:cBhvr>
                                        <p:cTn id="100" dur="500" fill="hold"/>
                                        <p:tgtEl>
                                          <p:spTgt spid="55"/>
                                        </p:tgtEl>
                                        <p:attrNameLst>
                                          <p:attrName>ppt_w</p:attrName>
                                        </p:attrNameLst>
                                      </p:cBhvr>
                                      <p:tavLst>
                                        <p:tav tm="0">
                                          <p:val>
                                            <p:fltVal val="0"/>
                                          </p:val>
                                        </p:tav>
                                        <p:tav tm="100000">
                                          <p:val>
                                            <p:strVal val="#ppt_w"/>
                                          </p:val>
                                        </p:tav>
                                      </p:tavLst>
                                    </p:anim>
                                    <p:anim calcmode="lin" valueType="num">
                                      <p:cBhvr>
                                        <p:cTn id="101" dur="500" fill="hold"/>
                                        <p:tgtEl>
                                          <p:spTgt spid="55"/>
                                        </p:tgtEl>
                                        <p:attrNameLst>
                                          <p:attrName>ppt_h</p:attrName>
                                        </p:attrNameLst>
                                      </p:cBhvr>
                                      <p:tavLst>
                                        <p:tav tm="0">
                                          <p:val>
                                            <p:fltVal val="0"/>
                                          </p:val>
                                        </p:tav>
                                        <p:tav tm="100000">
                                          <p:val>
                                            <p:strVal val="#ppt_h"/>
                                          </p:val>
                                        </p:tav>
                                      </p:tavLst>
                                    </p:anim>
                                    <p:anim calcmode="lin" valueType="num">
                                      <p:cBhvr>
                                        <p:cTn id="102" dur="500" fill="hold"/>
                                        <p:tgtEl>
                                          <p:spTgt spid="55"/>
                                        </p:tgtEl>
                                        <p:attrNameLst>
                                          <p:attrName>style.rotation</p:attrName>
                                        </p:attrNameLst>
                                      </p:cBhvr>
                                      <p:tavLst>
                                        <p:tav tm="0">
                                          <p:val>
                                            <p:fltVal val="360"/>
                                          </p:val>
                                        </p:tav>
                                        <p:tav tm="100000">
                                          <p:val>
                                            <p:fltVal val="0"/>
                                          </p:val>
                                        </p:tav>
                                      </p:tavLst>
                                    </p:anim>
                                    <p:animEffect transition="in" filter="fade">
                                      <p:cBhvr>
                                        <p:cTn id="103" dur="500"/>
                                        <p:tgtEl>
                                          <p:spTgt spid="55"/>
                                        </p:tgtEl>
                                      </p:cBhvr>
                                    </p:animEffect>
                                  </p:childTnLst>
                                </p:cTn>
                              </p:par>
                            </p:childTnLst>
                          </p:cTn>
                        </p:par>
                      </p:childTnLst>
                    </p:cTn>
                  </p:par>
                  <p:par>
                    <p:cTn id="104" fill="hold">
                      <p:stCondLst>
                        <p:cond delay="indefinite"/>
                      </p:stCondLst>
                      <p:childTnLst>
                        <p:par>
                          <p:cTn id="105" fill="hold">
                            <p:stCondLst>
                              <p:cond delay="0"/>
                            </p:stCondLst>
                            <p:childTnLst>
                              <p:par>
                                <p:cTn id="106" presetID="49" presetClass="entr" presetSubtype="0" decel="100000" fill="hold" grpId="0" nodeType="clickEffect">
                                  <p:stCondLst>
                                    <p:cond delay="0"/>
                                  </p:stCondLst>
                                  <p:childTnLst>
                                    <p:set>
                                      <p:cBhvr>
                                        <p:cTn id="107" dur="1" fill="hold">
                                          <p:stCondLst>
                                            <p:cond delay="0"/>
                                          </p:stCondLst>
                                        </p:cTn>
                                        <p:tgtEl>
                                          <p:spTgt spid="61"/>
                                        </p:tgtEl>
                                        <p:attrNameLst>
                                          <p:attrName>style.visibility</p:attrName>
                                        </p:attrNameLst>
                                      </p:cBhvr>
                                      <p:to>
                                        <p:strVal val="visible"/>
                                      </p:to>
                                    </p:set>
                                    <p:anim calcmode="lin" valueType="num">
                                      <p:cBhvr>
                                        <p:cTn id="108" dur="500" fill="hold"/>
                                        <p:tgtEl>
                                          <p:spTgt spid="61"/>
                                        </p:tgtEl>
                                        <p:attrNameLst>
                                          <p:attrName>ppt_w</p:attrName>
                                        </p:attrNameLst>
                                      </p:cBhvr>
                                      <p:tavLst>
                                        <p:tav tm="0">
                                          <p:val>
                                            <p:fltVal val="0"/>
                                          </p:val>
                                        </p:tav>
                                        <p:tav tm="100000">
                                          <p:val>
                                            <p:strVal val="#ppt_w"/>
                                          </p:val>
                                        </p:tav>
                                      </p:tavLst>
                                    </p:anim>
                                    <p:anim calcmode="lin" valueType="num">
                                      <p:cBhvr>
                                        <p:cTn id="109" dur="500" fill="hold"/>
                                        <p:tgtEl>
                                          <p:spTgt spid="61"/>
                                        </p:tgtEl>
                                        <p:attrNameLst>
                                          <p:attrName>ppt_h</p:attrName>
                                        </p:attrNameLst>
                                      </p:cBhvr>
                                      <p:tavLst>
                                        <p:tav tm="0">
                                          <p:val>
                                            <p:fltVal val="0"/>
                                          </p:val>
                                        </p:tav>
                                        <p:tav tm="100000">
                                          <p:val>
                                            <p:strVal val="#ppt_h"/>
                                          </p:val>
                                        </p:tav>
                                      </p:tavLst>
                                    </p:anim>
                                    <p:anim calcmode="lin" valueType="num">
                                      <p:cBhvr>
                                        <p:cTn id="110" dur="500" fill="hold"/>
                                        <p:tgtEl>
                                          <p:spTgt spid="61"/>
                                        </p:tgtEl>
                                        <p:attrNameLst>
                                          <p:attrName>style.rotation</p:attrName>
                                        </p:attrNameLst>
                                      </p:cBhvr>
                                      <p:tavLst>
                                        <p:tav tm="0">
                                          <p:val>
                                            <p:fltVal val="360"/>
                                          </p:val>
                                        </p:tav>
                                        <p:tav tm="100000">
                                          <p:val>
                                            <p:fltVal val="0"/>
                                          </p:val>
                                        </p:tav>
                                      </p:tavLst>
                                    </p:anim>
                                    <p:animEffect transition="in" filter="fade">
                                      <p:cBhvr>
                                        <p:cTn id="111" dur="500"/>
                                        <p:tgtEl>
                                          <p:spTgt spid="61"/>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nodeType="clickEffect">
                                  <p:stCondLst>
                                    <p:cond delay="0"/>
                                  </p:stCondLst>
                                  <p:childTnLst>
                                    <p:set>
                                      <p:cBhvr>
                                        <p:cTn id="115" dur="1" fill="hold">
                                          <p:stCondLst>
                                            <p:cond delay="0"/>
                                          </p:stCondLst>
                                        </p:cTn>
                                        <p:tgtEl>
                                          <p:spTgt spid="67"/>
                                        </p:tgtEl>
                                        <p:attrNameLst>
                                          <p:attrName>style.visibility</p:attrName>
                                        </p:attrNameLst>
                                      </p:cBhvr>
                                      <p:to>
                                        <p:strVal val="visible"/>
                                      </p:to>
                                    </p:set>
                                    <p:animEffect transition="in" filter="fade">
                                      <p:cBhvr>
                                        <p:cTn id="116" dur="500"/>
                                        <p:tgtEl>
                                          <p:spTgt spid="67"/>
                                        </p:tgtEl>
                                      </p:cBhvr>
                                    </p:animEffect>
                                  </p:childTnLst>
                                </p:cTn>
                              </p:par>
                            </p:childTnLst>
                          </p:cTn>
                        </p:par>
                        <p:par>
                          <p:cTn id="117" fill="hold">
                            <p:stCondLst>
                              <p:cond delay="500"/>
                            </p:stCondLst>
                            <p:childTnLst>
                              <p:par>
                                <p:cTn id="118" presetID="49" presetClass="entr" presetSubtype="0" decel="100000" fill="hold" grpId="0" nodeType="afterEffect">
                                  <p:stCondLst>
                                    <p:cond delay="0"/>
                                  </p:stCondLst>
                                  <p:childTnLst>
                                    <p:set>
                                      <p:cBhvr>
                                        <p:cTn id="119" dur="1" fill="hold">
                                          <p:stCondLst>
                                            <p:cond delay="0"/>
                                          </p:stCondLst>
                                        </p:cTn>
                                        <p:tgtEl>
                                          <p:spTgt spid="65"/>
                                        </p:tgtEl>
                                        <p:attrNameLst>
                                          <p:attrName>style.visibility</p:attrName>
                                        </p:attrNameLst>
                                      </p:cBhvr>
                                      <p:to>
                                        <p:strVal val="visible"/>
                                      </p:to>
                                    </p:set>
                                    <p:anim calcmode="lin" valueType="num">
                                      <p:cBhvr>
                                        <p:cTn id="120" dur="500" fill="hold"/>
                                        <p:tgtEl>
                                          <p:spTgt spid="65"/>
                                        </p:tgtEl>
                                        <p:attrNameLst>
                                          <p:attrName>ppt_w</p:attrName>
                                        </p:attrNameLst>
                                      </p:cBhvr>
                                      <p:tavLst>
                                        <p:tav tm="0">
                                          <p:val>
                                            <p:fltVal val="0"/>
                                          </p:val>
                                        </p:tav>
                                        <p:tav tm="100000">
                                          <p:val>
                                            <p:strVal val="#ppt_w"/>
                                          </p:val>
                                        </p:tav>
                                      </p:tavLst>
                                    </p:anim>
                                    <p:anim calcmode="lin" valueType="num">
                                      <p:cBhvr>
                                        <p:cTn id="121" dur="500" fill="hold"/>
                                        <p:tgtEl>
                                          <p:spTgt spid="65"/>
                                        </p:tgtEl>
                                        <p:attrNameLst>
                                          <p:attrName>ppt_h</p:attrName>
                                        </p:attrNameLst>
                                      </p:cBhvr>
                                      <p:tavLst>
                                        <p:tav tm="0">
                                          <p:val>
                                            <p:fltVal val="0"/>
                                          </p:val>
                                        </p:tav>
                                        <p:tav tm="100000">
                                          <p:val>
                                            <p:strVal val="#ppt_h"/>
                                          </p:val>
                                        </p:tav>
                                      </p:tavLst>
                                    </p:anim>
                                    <p:anim calcmode="lin" valueType="num">
                                      <p:cBhvr>
                                        <p:cTn id="122" dur="500" fill="hold"/>
                                        <p:tgtEl>
                                          <p:spTgt spid="65"/>
                                        </p:tgtEl>
                                        <p:attrNameLst>
                                          <p:attrName>style.rotation</p:attrName>
                                        </p:attrNameLst>
                                      </p:cBhvr>
                                      <p:tavLst>
                                        <p:tav tm="0">
                                          <p:val>
                                            <p:fltVal val="360"/>
                                          </p:val>
                                        </p:tav>
                                        <p:tav tm="100000">
                                          <p:val>
                                            <p:fltVal val="0"/>
                                          </p:val>
                                        </p:tav>
                                      </p:tavLst>
                                    </p:anim>
                                    <p:animEffect transition="in" filter="fade">
                                      <p:cBhvr>
                                        <p:cTn id="123"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animBg="1"/>
      <p:bldP spid="9" grpId="0" animBg="1"/>
      <p:bldP spid="10" grpId="0" animBg="1"/>
      <p:bldP spid="13" grpId="0" animBg="1"/>
      <p:bldP spid="40" grpId="0" animBg="1"/>
      <p:bldP spid="54" grpId="0" animBg="1"/>
      <p:bldP spid="55" grpId="0" animBg="1"/>
      <p:bldP spid="61" grpId="0" animBg="1"/>
      <p:bldP spid="6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redondeado"/>
          <p:cNvSpPr/>
          <p:nvPr/>
        </p:nvSpPr>
        <p:spPr>
          <a:xfrm>
            <a:off x="539552" y="1772816"/>
            <a:ext cx="3744416" cy="504056"/>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600" b="1" dirty="0" smtClean="0">
                <a:solidFill>
                  <a:schemeClr val="tx1"/>
                </a:solidFill>
                <a:latin typeface="Verdana" pitchFamily="34" charset="0"/>
              </a:rPr>
              <a:t>Contabilidad del arrendatario</a:t>
            </a:r>
          </a:p>
        </p:txBody>
      </p:sp>
      <p:cxnSp>
        <p:nvCxnSpPr>
          <p:cNvPr id="4" name="3 Conector angular"/>
          <p:cNvCxnSpPr>
            <a:stCxn id="2" idx="2"/>
            <a:endCxn id="6" idx="0"/>
          </p:cNvCxnSpPr>
          <p:nvPr/>
        </p:nvCxnSpPr>
        <p:spPr>
          <a:xfrm rot="5400000">
            <a:off x="1997714" y="2438890"/>
            <a:ext cx="576064" cy="252028"/>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cxnSp>
        <p:nvCxnSpPr>
          <p:cNvPr id="5" name="4 Conector angular"/>
          <p:cNvCxnSpPr>
            <a:stCxn id="6" idx="3"/>
            <a:endCxn id="8" idx="1"/>
          </p:cNvCxnSpPr>
          <p:nvPr/>
        </p:nvCxnSpPr>
        <p:spPr>
          <a:xfrm flipV="1">
            <a:off x="3851920" y="3284984"/>
            <a:ext cx="504056" cy="648072"/>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sp>
        <p:nvSpPr>
          <p:cNvPr id="6" name="5 Rectángulo redondeado"/>
          <p:cNvSpPr/>
          <p:nvPr/>
        </p:nvSpPr>
        <p:spPr>
          <a:xfrm>
            <a:off x="467544" y="2852936"/>
            <a:ext cx="3384376" cy="2160240"/>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AR" sz="1400" dirty="0" smtClean="0">
                <a:solidFill>
                  <a:schemeClr val="tx1"/>
                </a:solidFill>
                <a:latin typeface="Verdana" pitchFamily="34" charset="0"/>
                <a:cs typeface="Arial" charset="0"/>
              </a:rPr>
              <a:t>Los arrendamientos financieros deben ser tratados del mismo modo que una compra financiada, tomando como precio de la transferencia del bien arrendado al importe que sea menor entre:</a:t>
            </a:r>
            <a:endParaRPr lang="es-ES" sz="1400" dirty="0">
              <a:solidFill>
                <a:schemeClr val="tx1"/>
              </a:solidFill>
              <a:latin typeface="Verdana" pitchFamily="34" charset="0"/>
            </a:endParaRPr>
          </a:p>
        </p:txBody>
      </p:sp>
      <p:sp>
        <p:nvSpPr>
          <p:cNvPr id="8" name="7 Rectángulo redondeado"/>
          <p:cNvSpPr/>
          <p:nvPr/>
        </p:nvSpPr>
        <p:spPr>
          <a:xfrm>
            <a:off x="4355976" y="2852936"/>
            <a:ext cx="4464496" cy="864096"/>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AR" sz="1600" dirty="0" smtClean="0">
                <a:solidFill>
                  <a:schemeClr val="tx1"/>
                </a:solidFill>
                <a:latin typeface="Verdana" pitchFamily="34" charset="0"/>
                <a:cs typeface="Arial" charset="0"/>
              </a:rPr>
              <a:t>El establecido para la compra del bien al contado</a:t>
            </a:r>
            <a:endParaRPr lang="es-AR" sz="1600" b="1" dirty="0" smtClean="0">
              <a:solidFill>
                <a:schemeClr val="tx1"/>
              </a:solidFill>
              <a:latin typeface="Verdana" pitchFamily="34" charset="0"/>
            </a:endParaRPr>
          </a:p>
        </p:txBody>
      </p:sp>
      <p:sp>
        <p:nvSpPr>
          <p:cNvPr id="11" name="10 Rectángulo"/>
          <p:cNvSpPr>
            <a:spLocks noChangeArrowheads="1"/>
          </p:cNvSpPr>
          <p:nvPr/>
        </p:nvSpPr>
        <p:spPr bwMode="auto">
          <a:xfrm>
            <a:off x="683568" y="980728"/>
            <a:ext cx="7488832" cy="461665"/>
          </a:xfrm>
          <a:prstGeom prst="rect">
            <a:avLst/>
          </a:prstGeom>
          <a:noFill/>
          <a:ln w="9525">
            <a:noFill/>
            <a:miter lim="800000"/>
            <a:headEnd/>
            <a:tailEnd/>
          </a:ln>
        </p:spPr>
        <p:txBody>
          <a:bodyPr wrap="square">
            <a:spAutoFit/>
          </a:bodyPr>
          <a:lstStyle/>
          <a:p>
            <a:pPr algn="ctr"/>
            <a:r>
              <a:rPr lang="es-AR" b="1" u="sng" dirty="0" smtClean="0">
                <a:latin typeface="Verdana" pitchFamily="34" charset="0"/>
              </a:rPr>
              <a:t>Arrendamientos (Bienes de Uso)</a:t>
            </a:r>
            <a:endParaRPr lang="es-AR" b="1" u="sng" dirty="0">
              <a:latin typeface="Verdana" pitchFamily="34" charset="0"/>
            </a:endParaRPr>
          </a:p>
        </p:txBody>
      </p:sp>
      <p:cxnSp>
        <p:nvCxnSpPr>
          <p:cNvPr id="20" name="19 Conector angular"/>
          <p:cNvCxnSpPr>
            <a:stCxn id="6" idx="3"/>
            <a:endCxn id="44" idx="1"/>
          </p:cNvCxnSpPr>
          <p:nvPr/>
        </p:nvCxnSpPr>
        <p:spPr>
          <a:xfrm>
            <a:off x="3851920" y="3933056"/>
            <a:ext cx="504056" cy="540060"/>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sp>
        <p:nvSpPr>
          <p:cNvPr id="44" name="43 Rectángulo redondeado"/>
          <p:cNvSpPr/>
          <p:nvPr/>
        </p:nvSpPr>
        <p:spPr>
          <a:xfrm>
            <a:off x="4355976" y="3933056"/>
            <a:ext cx="4464496" cy="1080120"/>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AR" sz="1600" dirty="0" smtClean="0">
                <a:solidFill>
                  <a:schemeClr val="tx1"/>
                </a:solidFill>
                <a:latin typeface="Verdana" pitchFamily="34" charset="0"/>
                <a:cs typeface="Arial" charset="0"/>
              </a:rPr>
              <a:t>La suma de los valores descontados de las cuotas mínimas del arrendamiento (desde el punto de vista del arrendatario).</a:t>
            </a:r>
            <a:endParaRPr lang="es-AR" sz="1600" b="1" dirty="0" smtClean="0">
              <a:solidFill>
                <a:schemeClr val="tx1"/>
              </a:solidFill>
              <a:latin typeface="Verdana" pitchFamily="34" charset="0"/>
            </a:endParaRPr>
          </a:p>
        </p:txBody>
      </p:sp>
      <p:sp>
        <p:nvSpPr>
          <p:cNvPr id="55" name="54 Rectángulo redondeado"/>
          <p:cNvSpPr/>
          <p:nvPr/>
        </p:nvSpPr>
        <p:spPr>
          <a:xfrm>
            <a:off x="683568" y="5085184"/>
            <a:ext cx="8064896" cy="1080120"/>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AR" sz="1600" dirty="0" smtClean="0">
                <a:solidFill>
                  <a:schemeClr val="tx1"/>
                </a:solidFill>
                <a:cs typeface="Arial" charset="0"/>
              </a:rPr>
              <a:t>Para el cálculo de los valores descontados se utilizará la tasa de interés implícita del arrendamiento. Si el arrendatario no la pudiese determinar, empleará la tasa de interés que debería pagar por incrementar su pasivo</a:t>
            </a:r>
            <a:endParaRPr lang="es-AR" sz="1600" b="1" dirty="0" smtClean="0">
              <a:solidFill>
                <a:schemeClr val="tx1"/>
              </a:solidFill>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360"/>
                                          </p:val>
                                        </p:tav>
                                        <p:tav tm="100000">
                                          <p:val>
                                            <p:fltVal val="0"/>
                                          </p:val>
                                        </p:tav>
                                      </p:tavLst>
                                    </p:anim>
                                    <p:animEffect transition="in" filter="fade">
                                      <p:cBhvr>
                                        <p:cTn id="10" dur="500"/>
                                        <p:tgtEl>
                                          <p:spTgt spid="2"/>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49" presetClass="entr" presetSubtype="0" decel="10000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 calcmode="lin" valueType="num">
                                      <p:cBhvr>
                                        <p:cTn id="21" dur="500" fill="hold"/>
                                        <p:tgtEl>
                                          <p:spTgt spid="6"/>
                                        </p:tgtEl>
                                        <p:attrNameLst>
                                          <p:attrName>style.rotation</p:attrName>
                                        </p:attrNameLst>
                                      </p:cBhvr>
                                      <p:tavLst>
                                        <p:tav tm="0">
                                          <p:val>
                                            <p:fltVal val="360"/>
                                          </p:val>
                                        </p:tav>
                                        <p:tav tm="100000">
                                          <p:val>
                                            <p:fltVal val="0"/>
                                          </p:val>
                                        </p:tav>
                                      </p:tavLst>
                                    </p:anim>
                                    <p:animEffect transition="in" filter="fade">
                                      <p:cBhvr>
                                        <p:cTn id="22" dur="500"/>
                                        <p:tgtEl>
                                          <p:spTgt spid="6"/>
                                        </p:tgtEl>
                                      </p:cBhvr>
                                    </p:animEffect>
                                  </p:childTnLst>
                                </p:cTn>
                              </p:par>
                            </p:childTnLst>
                          </p:cTn>
                        </p:par>
                        <p:par>
                          <p:cTn id="23" fill="hold">
                            <p:stCondLst>
                              <p:cond delay="500"/>
                            </p:stCondLst>
                            <p:childTnLst>
                              <p:par>
                                <p:cTn id="24" presetID="10" presetClass="entr" presetSubtype="0" fill="hold"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par>
                                <p:cTn id="27" presetID="10" presetClass="entr" presetSubtype="0"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500"/>
                                        <p:tgtEl>
                                          <p:spTgt spid="20"/>
                                        </p:tgtEl>
                                      </p:cBhvr>
                                    </p:animEffect>
                                  </p:childTnLst>
                                </p:cTn>
                              </p:par>
                            </p:childTnLst>
                          </p:cTn>
                        </p:par>
                      </p:childTnLst>
                    </p:cTn>
                  </p:par>
                  <p:par>
                    <p:cTn id="30" fill="hold">
                      <p:stCondLst>
                        <p:cond delay="indefinite"/>
                      </p:stCondLst>
                      <p:childTnLst>
                        <p:par>
                          <p:cTn id="31" fill="hold">
                            <p:stCondLst>
                              <p:cond delay="0"/>
                            </p:stCondLst>
                            <p:childTnLst>
                              <p:par>
                                <p:cTn id="32" presetID="49" presetClass="entr" presetSubtype="0" decel="100000"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 calcmode="lin" valueType="num">
                                      <p:cBhvr>
                                        <p:cTn id="34" dur="500" fill="hold"/>
                                        <p:tgtEl>
                                          <p:spTgt spid="8"/>
                                        </p:tgtEl>
                                        <p:attrNameLst>
                                          <p:attrName>ppt_w</p:attrName>
                                        </p:attrNameLst>
                                      </p:cBhvr>
                                      <p:tavLst>
                                        <p:tav tm="0">
                                          <p:val>
                                            <p:fltVal val="0"/>
                                          </p:val>
                                        </p:tav>
                                        <p:tav tm="100000">
                                          <p:val>
                                            <p:strVal val="#ppt_w"/>
                                          </p:val>
                                        </p:tav>
                                      </p:tavLst>
                                    </p:anim>
                                    <p:anim calcmode="lin" valueType="num">
                                      <p:cBhvr>
                                        <p:cTn id="35" dur="500" fill="hold"/>
                                        <p:tgtEl>
                                          <p:spTgt spid="8"/>
                                        </p:tgtEl>
                                        <p:attrNameLst>
                                          <p:attrName>ppt_h</p:attrName>
                                        </p:attrNameLst>
                                      </p:cBhvr>
                                      <p:tavLst>
                                        <p:tav tm="0">
                                          <p:val>
                                            <p:fltVal val="0"/>
                                          </p:val>
                                        </p:tav>
                                        <p:tav tm="100000">
                                          <p:val>
                                            <p:strVal val="#ppt_h"/>
                                          </p:val>
                                        </p:tav>
                                      </p:tavLst>
                                    </p:anim>
                                    <p:anim calcmode="lin" valueType="num">
                                      <p:cBhvr>
                                        <p:cTn id="36" dur="500" fill="hold"/>
                                        <p:tgtEl>
                                          <p:spTgt spid="8"/>
                                        </p:tgtEl>
                                        <p:attrNameLst>
                                          <p:attrName>style.rotation</p:attrName>
                                        </p:attrNameLst>
                                      </p:cBhvr>
                                      <p:tavLst>
                                        <p:tav tm="0">
                                          <p:val>
                                            <p:fltVal val="360"/>
                                          </p:val>
                                        </p:tav>
                                        <p:tav tm="100000">
                                          <p:val>
                                            <p:fltVal val="0"/>
                                          </p:val>
                                        </p:tav>
                                      </p:tavLst>
                                    </p:anim>
                                    <p:animEffect transition="in" filter="fade">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49" presetClass="entr" presetSubtype="0" decel="100000" fill="hold" grpId="0" nodeType="clickEffect">
                                  <p:stCondLst>
                                    <p:cond delay="0"/>
                                  </p:stCondLst>
                                  <p:childTnLst>
                                    <p:set>
                                      <p:cBhvr>
                                        <p:cTn id="41" dur="1" fill="hold">
                                          <p:stCondLst>
                                            <p:cond delay="0"/>
                                          </p:stCondLst>
                                        </p:cTn>
                                        <p:tgtEl>
                                          <p:spTgt spid="44"/>
                                        </p:tgtEl>
                                        <p:attrNameLst>
                                          <p:attrName>style.visibility</p:attrName>
                                        </p:attrNameLst>
                                      </p:cBhvr>
                                      <p:to>
                                        <p:strVal val="visible"/>
                                      </p:to>
                                    </p:set>
                                    <p:anim calcmode="lin" valueType="num">
                                      <p:cBhvr>
                                        <p:cTn id="42" dur="500" fill="hold"/>
                                        <p:tgtEl>
                                          <p:spTgt spid="44"/>
                                        </p:tgtEl>
                                        <p:attrNameLst>
                                          <p:attrName>ppt_w</p:attrName>
                                        </p:attrNameLst>
                                      </p:cBhvr>
                                      <p:tavLst>
                                        <p:tav tm="0">
                                          <p:val>
                                            <p:fltVal val="0"/>
                                          </p:val>
                                        </p:tav>
                                        <p:tav tm="100000">
                                          <p:val>
                                            <p:strVal val="#ppt_w"/>
                                          </p:val>
                                        </p:tav>
                                      </p:tavLst>
                                    </p:anim>
                                    <p:anim calcmode="lin" valueType="num">
                                      <p:cBhvr>
                                        <p:cTn id="43" dur="500" fill="hold"/>
                                        <p:tgtEl>
                                          <p:spTgt spid="44"/>
                                        </p:tgtEl>
                                        <p:attrNameLst>
                                          <p:attrName>ppt_h</p:attrName>
                                        </p:attrNameLst>
                                      </p:cBhvr>
                                      <p:tavLst>
                                        <p:tav tm="0">
                                          <p:val>
                                            <p:fltVal val="0"/>
                                          </p:val>
                                        </p:tav>
                                        <p:tav tm="100000">
                                          <p:val>
                                            <p:strVal val="#ppt_h"/>
                                          </p:val>
                                        </p:tav>
                                      </p:tavLst>
                                    </p:anim>
                                    <p:anim calcmode="lin" valueType="num">
                                      <p:cBhvr>
                                        <p:cTn id="44" dur="500" fill="hold"/>
                                        <p:tgtEl>
                                          <p:spTgt spid="44"/>
                                        </p:tgtEl>
                                        <p:attrNameLst>
                                          <p:attrName>style.rotation</p:attrName>
                                        </p:attrNameLst>
                                      </p:cBhvr>
                                      <p:tavLst>
                                        <p:tav tm="0">
                                          <p:val>
                                            <p:fltVal val="360"/>
                                          </p:val>
                                        </p:tav>
                                        <p:tav tm="100000">
                                          <p:val>
                                            <p:fltVal val="0"/>
                                          </p:val>
                                        </p:tav>
                                      </p:tavLst>
                                    </p:anim>
                                    <p:animEffect transition="in" filter="fade">
                                      <p:cBhvr>
                                        <p:cTn id="45" dur="500"/>
                                        <p:tgtEl>
                                          <p:spTgt spid="44"/>
                                        </p:tgtEl>
                                      </p:cBhvr>
                                    </p:animEffect>
                                  </p:childTnLst>
                                </p:cTn>
                              </p:par>
                            </p:childTnLst>
                          </p:cTn>
                        </p:par>
                      </p:childTnLst>
                    </p:cTn>
                  </p:par>
                  <p:par>
                    <p:cTn id="46" fill="hold">
                      <p:stCondLst>
                        <p:cond delay="indefinite"/>
                      </p:stCondLst>
                      <p:childTnLst>
                        <p:par>
                          <p:cTn id="47" fill="hold">
                            <p:stCondLst>
                              <p:cond delay="0"/>
                            </p:stCondLst>
                            <p:childTnLst>
                              <p:par>
                                <p:cTn id="48" presetID="49" presetClass="entr" presetSubtype="0" decel="100000" fill="hold" grpId="0" nodeType="clickEffect">
                                  <p:stCondLst>
                                    <p:cond delay="0"/>
                                  </p:stCondLst>
                                  <p:childTnLst>
                                    <p:set>
                                      <p:cBhvr>
                                        <p:cTn id="49" dur="1" fill="hold">
                                          <p:stCondLst>
                                            <p:cond delay="0"/>
                                          </p:stCondLst>
                                        </p:cTn>
                                        <p:tgtEl>
                                          <p:spTgt spid="55"/>
                                        </p:tgtEl>
                                        <p:attrNameLst>
                                          <p:attrName>style.visibility</p:attrName>
                                        </p:attrNameLst>
                                      </p:cBhvr>
                                      <p:to>
                                        <p:strVal val="visible"/>
                                      </p:to>
                                    </p:set>
                                    <p:anim calcmode="lin" valueType="num">
                                      <p:cBhvr>
                                        <p:cTn id="50" dur="500" fill="hold"/>
                                        <p:tgtEl>
                                          <p:spTgt spid="55"/>
                                        </p:tgtEl>
                                        <p:attrNameLst>
                                          <p:attrName>ppt_w</p:attrName>
                                        </p:attrNameLst>
                                      </p:cBhvr>
                                      <p:tavLst>
                                        <p:tav tm="0">
                                          <p:val>
                                            <p:fltVal val="0"/>
                                          </p:val>
                                        </p:tav>
                                        <p:tav tm="100000">
                                          <p:val>
                                            <p:strVal val="#ppt_w"/>
                                          </p:val>
                                        </p:tav>
                                      </p:tavLst>
                                    </p:anim>
                                    <p:anim calcmode="lin" valueType="num">
                                      <p:cBhvr>
                                        <p:cTn id="51" dur="500" fill="hold"/>
                                        <p:tgtEl>
                                          <p:spTgt spid="55"/>
                                        </p:tgtEl>
                                        <p:attrNameLst>
                                          <p:attrName>ppt_h</p:attrName>
                                        </p:attrNameLst>
                                      </p:cBhvr>
                                      <p:tavLst>
                                        <p:tav tm="0">
                                          <p:val>
                                            <p:fltVal val="0"/>
                                          </p:val>
                                        </p:tav>
                                        <p:tav tm="100000">
                                          <p:val>
                                            <p:strVal val="#ppt_h"/>
                                          </p:val>
                                        </p:tav>
                                      </p:tavLst>
                                    </p:anim>
                                    <p:anim calcmode="lin" valueType="num">
                                      <p:cBhvr>
                                        <p:cTn id="52" dur="500" fill="hold"/>
                                        <p:tgtEl>
                                          <p:spTgt spid="55"/>
                                        </p:tgtEl>
                                        <p:attrNameLst>
                                          <p:attrName>style.rotation</p:attrName>
                                        </p:attrNameLst>
                                      </p:cBhvr>
                                      <p:tavLst>
                                        <p:tav tm="0">
                                          <p:val>
                                            <p:fltVal val="360"/>
                                          </p:val>
                                        </p:tav>
                                        <p:tav tm="100000">
                                          <p:val>
                                            <p:fltVal val="0"/>
                                          </p:val>
                                        </p:tav>
                                      </p:tavLst>
                                    </p:anim>
                                    <p:animEffect transition="in" filter="fade">
                                      <p:cBhvr>
                                        <p:cTn id="53"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8" grpId="0" animBg="1"/>
      <p:bldP spid="44" grpId="0" animBg="1"/>
      <p:bldP spid="5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1 Rectángulo"/>
          <p:cNvSpPr>
            <a:spLocks noChangeArrowheads="1"/>
          </p:cNvSpPr>
          <p:nvPr/>
        </p:nvSpPr>
        <p:spPr bwMode="auto">
          <a:xfrm>
            <a:off x="683568" y="1071563"/>
            <a:ext cx="7488832" cy="461665"/>
          </a:xfrm>
          <a:prstGeom prst="rect">
            <a:avLst/>
          </a:prstGeom>
          <a:noFill/>
          <a:ln w="9525">
            <a:noFill/>
            <a:miter lim="800000"/>
            <a:headEnd/>
            <a:tailEnd/>
          </a:ln>
        </p:spPr>
        <p:txBody>
          <a:bodyPr wrap="square">
            <a:spAutoFit/>
          </a:bodyPr>
          <a:lstStyle/>
          <a:p>
            <a:pPr algn="ctr"/>
            <a:r>
              <a:rPr lang="es-AR" b="1" u="sng" dirty="0" smtClean="0">
                <a:latin typeface="Verdana" pitchFamily="34" charset="0"/>
              </a:rPr>
              <a:t>Bienes de Uso</a:t>
            </a:r>
            <a:endParaRPr lang="es-AR" b="1" u="sng" dirty="0">
              <a:latin typeface="Verdana" pitchFamily="34" charset="0"/>
            </a:endParaRPr>
          </a:p>
        </p:txBody>
      </p:sp>
      <p:sp>
        <p:nvSpPr>
          <p:cNvPr id="50" name="49 Rectángulo redondeado"/>
          <p:cNvSpPr/>
          <p:nvPr/>
        </p:nvSpPr>
        <p:spPr>
          <a:xfrm>
            <a:off x="395536" y="3068960"/>
            <a:ext cx="1584176" cy="648072"/>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800" b="1" dirty="0" smtClean="0">
                <a:solidFill>
                  <a:schemeClr val="tx1"/>
                </a:solidFill>
                <a:latin typeface="Verdana" pitchFamily="34" charset="0"/>
              </a:rPr>
              <a:t>Valuación</a:t>
            </a:r>
          </a:p>
        </p:txBody>
      </p:sp>
      <p:sp>
        <p:nvSpPr>
          <p:cNvPr id="51" name="50 Rectángulo redondeado"/>
          <p:cNvSpPr/>
          <p:nvPr/>
        </p:nvSpPr>
        <p:spPr>
          <a:xfrm>
            <a:off x="2555776" y="2204864"/>
            <a:ext cx="1224136" cy="864096"/>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800" b="1" dirty="0" smtClean="0">
                <a:solidFill>
                  <a:schemeClr val="tx1"/>
                </a:solidFill>
                <a:latin typeface="Verdana" pitchFamily="34" charset="0"/>
              </a:rPr>
              <a:t>RT 17 5.11</a:t>
            </a:r>
          </a:p>
        </p:txBody>
      </p:sp>
      <p:sp>
        <p:nvSpPr>
          <p:cNvPr id="52" name="51 Rectángulo redondeado"/>
          <p:cNvSpPr/>
          <p:nvPr/>
        </p:nvSpPr>
        <p:spPr>
          <a:xfrm>
            <a:off x="2555776" y="3717032"/>
            <a:ext cx="1224136" cy="1008112"/>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800" b="1" dirty="0" smtClean="0">
                <a:solidFill>
                  <a:schemeClr val="tx1"/>
                </a:solidFill>
                <a:latin typeface="Verdana" pitchFamily="34" charset="0"/>
              </a:rPr>
              <a:t>NIC 16</a:t>
            </a:r>
            <a:endParaRPr lang="es-AR" sz="1800" b="1" dirty="0">
              <a:solidFill>
                <a:schemeClr val="tx1"/>
              </a:solidFill>
              <a:latin typeface="Verdana" pitchFamily="34" charset="0"/>
            </a:endParaRPr>
          </a:p>
        </p:txBody>
      </p:sp>
      <p:cxnSp>
        <p:nvCxnSpPr>
          <p:cNvPr id="53" name="52 Conector angular"/>
          <p:cNvCxnSpPr>
            <a:stCxn id="50" idx="3"/>
            <a:endCxn id="51" idx="1"/>
          </p:cNvCxnSpPr>
          <p:nvPr/>
        </p:nvCxnSpPr>
        <p:spPr>
          <a:xfrm flipV="1">
            <a:off x="1979712" y="2636912"/>
            <a:ext cx="576064" cy="756084"/>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cxnSp>
        <p:nvCxnSpPr>
          <p:cNvPr id="54" name="53 Conector angular"/>
          <p:cNvCxnSpPr>
            <a:stCxn id="50" idx="3"/>
            <a:endCxn id="52" idx="1"/>
          </p:cNvCxnSpPr>
          <p:nvPr/>
        </p:nvCxnSpPr>
        <p:spPr>
          <a:xfrm>
            <a:off x="1979712" y="3392996"/>
            <a:ext cx="576064" cy="828092"/>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sp>
        <p:nvSpPr>
          <p:cNvPr id="55" name="54 Rectángulo redondeado"/>
          <p:cNvSpPr/>
          <p:nvPr/>
        </p:nvSpPr>
        <p:spPr>
          <a:xfrm>
            <a:off x="4139952" y="1916832"/>
            <a:ext cx="4752528" cy="648072"/>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AR" sz="1600" i="1" dirty="0" smtClean="0">
                <a:solidFill>
                  <a:schemeClr val="tx1"/>
                </a:solidFill>
                <a:latin typeface="Verdana" pitchFamily="34" charset="0"/>
              </a:rPr>
              <a:t>“Su medición contable se efectuará al costo original menos la depreciación acumulada.”</a:t>
            </a:r>
            <a:endParaRPr lang="es-AR" sz="1600" i="1" dirty="0">
              <a:solidFill>
                <a:schemeClr val="tx1"/>
              </a:solidFill>
              <a:latin typeface="Verdana" pitchFamily="34" charset="0"/>
            </a:endParaRPr>
          </a:p>
        </p:txBody>
      </p:sp>
      <p:sp>
        <p:nvSpPr>
          <p:cNvPr id="57" name="56 Rectángulo redondeado"/>
          <p:cNvSpPr/>
          <p:nvPr/>
        </p:nvSpPr>
        <p:spPr>
          <a:xfrm>
            <a:off x="4139952" y="4149080"/>
            <a:ext cx="4824536" cy="1440160"/>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1400" i="1" u="sng" dirty="0" smtClean="0">
                <a:solidFill>
                  <a:schemeClr val="tx1"/>
                </a:solidFill>
                <a:latin typeface="Verdana" pitchFamily="34" charset="0"/>
              </a:rPr>
              <a:t>Modelo de Revalorización:</a:t>
            </a:r>
            <a:r>
              <a:rPr lang="es-MX" sz="1400" i="1" dirty="0" smtClean="0">
                <a:solidFill>
                  <a:schemeClr val="tx1"/>
                </a:solidFill>
                <a:latin typeface="Verdana" pitchFamily="34" charset="0"/>
              </a:rPr>
              <a:t> “Cuando el valor razonable pueda medirse con fiabilidad, se contabilizará por su valor revalorizado, que es su valor razonable, menos la amortización acumulada y el importe acumulado de las pérdidas por deterioro de valor que haya sufrido.”</a:t>
            </a:r>
            <a:endParaRPr lang="es-AR" sz="1400" dirty="0">
              <a:solidFill>
                <a:schemeClr val="tx1"/>
              </a:solidFill>
              <a:latin typeface="Verdana" pitchFamily="34" charset="0"/>
            </a:endParaRPr>
          </a:p>
        </p:txBody>
      </p:sp>
      <p:sp>
        <p:nvSpPr>
          <p:cNvPr id="62" name="61 Rectángulo redondeado"/>
          <p:cNvSpPr/>
          <p:nvPr/>
        </p:nvSpPr>
        <p:spPr>
          <a:xfrm>
            <a:off x="4139952" y="2780928"/>
            <a:ext cx="4752528" cy="648072"/>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defRPr/>
            </a:pPr>
            <a:r>
              <a:rPr lang="es-AR" sz="1600" dirty="0" smtClean="0">
                <a:solidFill>
                  <a:schemeClr val="tx1"/>
                </a:solidFill>
                <a:latin typeface="Verdana" pitchFamily="34" charset="0"/>
              </a:rPr>
              <a:t>Cuando los bienes estén destinados a su venta ( incluye los retirados de servicio)</a:t>
            </a:r>
          </a:p>
        </p:txBody>
      </p:sp>
      <p:cxnSp>
        <p:nvCxnSpPr>
          <p:cNvPr id="66" name="65 Conector angular"/>
          <p:cNvCxnSpPr>
            <a:stCxn id="51" idx="3"/>
            <a:endCxn id="62" idx="1"/>
          </p:cNvCxnSpPr>
          <p:nvPr/>
        </p:nvCxnSpPr>
        <p:spPr>
          <a:xfrm>
            <a:off x="3779912" y="2636912"/>
            <a:ext cx="360040" cy="468052"/>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cxnSp>
        <p:nvCxnSpPr>
          <p:cNvPr id="68" name="67 Conector angular"/>
          <p:cNvCxnSpPr>
            <a:stCxn id="51" idx="3"/>
            <a:endCxn id="55" idx="1"/>
          </p:cNvCxnSpPr>
          <p:nvPr/>
        </p:nvCxnSpPr>
        <p:spPr>
          <a:xfrm flipV="1">
            <a:off x="3779912" y="2240868"/>
            <a:ext cx="360040" cy="396044"/>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sp>
        <p:nvSpPr>
          <p:cNvPr id="69" name="68 Rectángulo redondeado"/>
          <p:cNvSpPr/>
          <p:nvPr/>
        </p:nvSpPr>
        <p:spPr>
          <a:xfrm>
            <a:off x="7596336" y="3501008"/>
            <a:ext cx="1008112" cy="576064"/>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800" b="1" dirty="0" smtClean="0">
                <a:solidFill>
                  <a:schemeClr val="tx1"/>
                </a:solidFill>
                <a:latin typeface="Verdana" pitchFamily="34" charset="0"/>
              </a:rPr>
              <a:t>VNR</a:t>
            </a:r>
          </a:p>
        </p:txBody>
      </p:sp>
      <p:cxnSp>
        <p:nvCxnSpPr>
          <p:cNvPr id="71" name="70 Forma"/>
          <p:cNvCxnSpPr>
            <a:stCxn id="62" idx="2"/>
            <a:endCxn id="69" idx="1"/>
          </p:cNvCxnSpPr>
          <p:nvPr/>
        </p:nvCxnSpPr>
        <p:spPr>
          <a:xfrm rot="16200000" flipH="1">
            <a:off x="6876256" y="3068960"/>
            <a:ext cx="360040" cy="1080120"/>
          </a:xfrm>
          <a:prstGeom prst="bentConnector2">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sp>
        <p:nvSpPr>
          <p:cNvPr id="20" name="19 Rectángulo redondeado"/>
          <p:cNvSpPr/>
          <p:nvPr/>
        </p:nvSpPr>
        <p:spPr>
          <a:xfrm>
            <a:off x="683568" y="5877272"/>
            <a:ext cx="8145288" cy="584448"/>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s-MX" sz="1400" i="1" u="sng" dirty="0" smtClean="0">
                <a:solidFill>
                  <a:schemeClr val="tx1"/>
                </a:solidFill>
                <a:latin typeface="Verdana" pitchFamily="34" charset="0"/>
              </a:rPr>
              <a:t>Modelo de Costo</a:t>
            </a:r>
            <a:r>
              <a:rPr lang="es-MX" sz="1400" i="1" dirty="0" smtClean="0">
                <a:solidFill>
                  <a:schemeClr val="tx1"/>
                </a:solidFill>
                <a:latin typeface="Verdana" pitchFamily="34" charset="0"/>
              </a:rPr>
              <a:t>: “se contabilizará por su costo de adquisición menos la depreciación acumulada y el importe acumulado de las pérdidas por deterioro del valor.”</a:t>
            </a:r>
            <a:endParaRPr lang="es-MX" sz="1400" dirty="0">
              <a:solidFill>
                <a:schemeClr val="tx1"/>
              </a:solidFill>
              <a:latin typeface="Verdana" pitchFamily="34" charset="0"/>
            </a:endParaRPr>
          </a:p>
        </p:txBody>
      </p:sp>
      <p:cxnSp>
        <p:nvCxnSpPr>
          <p:cNvPr id="24" name="23 Forma"/>
          <p:cNvCxnSpPr>
            <a:stCxn id="52" idx="2"/>
            <a:endCxn id="57" idx="1"/>
          </p:cNvCxnSpPr>
          <p:nvPr/>
        </p:nvCxnSpPr>
        <p:spPr>
          <a:xfrm rot="16200000" flipH="1">
            <a:off x="3581890" y="4311098"/>
            <a:ext cx="144016" cy="972108"/>
          </a:xfrm>
          <a:prstGeom prst="bentConnector2">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cxnSp>
        <p:nvCxnSpPr>
          <p:cNvPr id="26" name="25 Conector angular"/>
          <p:cNvCxnSpPr>
            <a:stCxn id="52" idx="2"/>
            <a:endCxn id="20" idx="0"/>
          </p:cNvCxnSpPr>
          <p:nvPr/>
        </p:nvCxnSpPr>
        <p:spPr>
          <a:xfrm rot="16200000" flipH="1">
            <a:off x="3385964" y="4507024"/>
            <a:ext cx="1152128" cy="1588368"/>
          </a:xfrm>
          <a:prstGeom prst="bentConnector3">
            <a:avLst>
              <a:gd name="adj1" fmla="val 81266"/>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cxnSp>
        <p:nvCxnSpPr>
          <p:cNvPr id="21" name="25 Conector angular"/>
          <p:cNvCxnSpPr/>
          <p:nvPr/>
        </p:nvCxnSpPr>
        <p:spPr>
          <a:xfrm rot="16200000" flipH="1">
            <a:off x="3452040" y="2832838"/>
            <a:ext cx="1152128" cy="1588368"/>
          </a:xfrm>
          <a:prstGeom prst="bentConnector3">
            <a:avLst>
              <a:gd name="adj1" fmla="val 41583"/>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p:cTn id="7" dur="500" fill="hold"/>
                                        <p:tgtEl>
                                          <p:spTgt spid="50"/>
                                        </p:tgtEl>
                                        <p:attrNameLst>
                                          <p:attrName>ppt_w</p:attrName>
                                        </p:attrNameLst>
                                      </p:cBhvr>
                                      <p:tavLst>
                                        <p:tav tm="0">
                                          <p:val>
                                            <p:fltVal val="0"/>
                                          </p:val>
                                        </p:tav>
                                        <p:tav tm="100000">
                                          <p:val>
                                            <p:strVal val="#ppt_w"/>
                                          </p:val>
                                        </p:tav>
                                      </p:tavLst>
                                    </p:anim>
                                    <p:anim calcmode="lin" valueType="num">
                                      <p:cBhvr>
                                        <p:cTn id="8" dur="500" fill="hold"/>
                                        <p:tgtEl>
                                          <p:spTgt spid="50"/>
                                        </p:tgtEl>
                                        <p:attrNameLst>
                                          <p:attrName>ppt_h</p:attrName>
                                        </p:attrNameLst>
                                      </p:cBhvr>
                                      <p:tavLst>
                                        <p:tav tm="0">
                                          <p:val>
                                            <p:fltVal val="0"/>
                                          </p:val>
                                        </p:tav>
                                        <p:tav tm="100000">
                                          <p:val>
                                            <p:strVal val="#ppt_h"/>
                                          </p:val>
                                        </p:tav>
                                      </p:tavLst>
                                    </p:anim>
                                    <p:anim calcmode="lin" valueType="num">
                                      <p:cBhvr>
                                        <p:cTn id="9" dur="500" fill="hold"/>
                                        <p:tgtEl>
                                          <p:spTgt spid="50"/>
                                        </p:tgtEl>
                                        <p:attrNameLst>
                                          <p:attrName>style.rotation</p:attrName>
                                        </p:attrNameLst>
                                      </p:cBhvr>
                                      <p:tavLst>
                                        <p:tav tm="0">
                                          <p:val>
                                            <p:fltVal val="360"/>
                                          </p:val>
                                        </p:tav>
                                        <p:tav tm="100000">
                                          <p:val>
                                            <p:fltVal val="0"/>
                                          </p:val>
                                        </p:tav>
                                      </p:tavLst>
                                    </p:anim>
                                    <p:animEffect transition="in" filter="fade">
                                      <p:cBhvr>
                                        <p:cTn id="10" dur="500"/>
                                        <p:tgtEl>
                                          <p:spTgt spid="50"/>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53"/>
                                        </p:tgtEl>
                                        <p:attrNameLst>
                                          <p:attrName>style.visibility</p:attrName>
                                        </p:attrNameLst>
                                      </p:cBhvr>
                                      <p:to>
                                        <p:strVal val="visible"/>
                                      </p:to>
                                    </p:set>
                                    <p:animEffect transition="in" filter="fade">
                                      <p:cBhvr>
                                        <p:cTn id="14" dur="500"/>
                                        <p:tgtEl>
                                          <p:spTgt spid="53"/>
                                        </p:tgtEl>
                                      </p:cBhvr>
                                    </p:animEffect>
                                  </p:childTnLst>
                                </p:cTn>
                              </p:par>
                              <p:par>
                                <p:cTn id="15" presetID="10" presetClass="entr" presetSubtype="0" fill="hold" nodeType="with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fade">
                                      <p:cBhvr>
                                        <p:cTn id="17" dur="500"/>
                                        <p:tgtEl>
                                          <p:spTgt spid="54"/>
                                        </p:tgtEl>
                                      </p:cBhvr>
                                    </p:animEffect>
                                  </p:childTnLst>
                                </p:cTn>
                              </p:par>
                            </p:childTnLst>
                          </p:cTn>
                        </p:par>
                      </p:childTnLst>
                    </p:cTn>
                  </p:par>
                  <p:par>
                    <p:cTn id="18" fill="hold">
                      <p:stCondLst>
                        <p:cond delay="indefinite"/>
                      </p:stCondLst>
                      <p:childTnLst>
                        <p:par>
                          <p:cTn id="19" fill="hold">
                            <p:stCondLst>
                              <p:cond delay="0"/>
                            </p:stCondLst>
                            <p:childTnLst>
                              <p:par>
                                <p:cTn id="20" presetID="49" presetClass="entr" presetSubtype="0" decel="100000" fill="hold" grpId="0" nodeType="clickEffect">
                                  <p:stCondLst>
                                    <p:cond delay="0"/>
                                  </p:stCondLst>
                                  <p:childTnLst>
                                    <p:set>
                                      <p:cBhvr>
                                        <p:cTn id="21" dur="1" fill="hold">
                                          <p:stCondLst>
                                            <p:cond delay="0"/>
                                          </p:stCondLst>
                                        </p:cTn>
                                        <p:tgtEl>
                                          <p:spTgt spid="51"/>
                                        </p:tgtEl>
                                        <p:attrNameLst>
                                          <p:attrName>style.visibility</p:attrName>
                                        </p:attrNameLst>
                                      </p:cBhvr>
                                      <p:to>
                                        <p:strVal val="visible"/>
                                      </p:to>
                                    </p:set>
                                    <p:anim calcmode="lin" valueType="num">
                                      <p:cBhvr>
                                        <p:cTn id="22" dur="500" fill="hold"/>
                                        <p:tgtEl>
                                          <p:spTgt spid="51"/>
                                        </p:tgtEl>
                                        <p:attrNameLst>
                                          <p:attrName>ppt_w</p:attrName>
                                        </p:attrNameLst>
                                      </p:cBhvr>
                                      <p:tavLst>
                                        <p:tav tm="0">
                                          <p:val>
                                            <p:fltVal val="0"/>
                                          </p:val>
                                        </p:tav>
                                        <p:tav tm="100000">
                                          <p:val>
                                            <p:strVal val="#ppt_w"/>
                                          </p:val>
                                        </p:tav>
                                      </p:tavLst>
                                    </p:anim>
                                    <p:anim calcmode="lin" valueType="num">
                                      <p:cBhvr>
                                        <p:cTn id="23" dur="500" fill="hold"/>
                                        <p:tgtEl>
                                          <p:spTgt spid="51"/>
                                        </p:tgtEl>
                                        <p:attrNameLst>
                                          <p:attrName>ppt_h</p:attrName>
                                        </p:attrNameLst>
                                      </p:cBhvr>
                                      <p:tavLst>
                                        <p:tav tm="0">
                                          <p:val>
                                            <p:fltVal val="0"/>
                                          </p:val>
                                        </p:tav>
                                        <p:tav tm="100000">
                                          <p:val>
                                            <p:strVal val="#ppt_h"/>
                                          </p:val>
                                        </p:tav>
                                      </p:tavLst>
                                    </p:anim>
                                    <p:anim calcmode="lin" valueType="num">
                                      <p:cBhvr>
                                        <p:cTn id="24" dur="500" fill="hold"/>
                                        <p:tgtEl>
                                          <p:spTgt spid="51"/>
                                        </p:tgtEl>
                                        <p:attrNameLst>
                                          <p:attrName>style.rotation</p:attrName>
                                        </p:attrNameLst>
                                      </p:cBhvr>
                                      <p:tavLst>
                                        <p:tav tm="0">
                                          <p:val>
                                            <p:fltVal val="360"/>
                                          </p:val>
                                        </p:tav>
                                        <p:tav tm="100000">
                                          <p:val>
                                            <p:fltVal val="0"/>
                                          </p:val>
                                        </p:tav>
                                      </p:tavLst>
                                    </p:anim>
                                    <p:animEffect transition="in" filter="fade">
                                      <p:cBhvr>
                                        <p:cTn id="25" dur="500"/>
                                        <p:tgtEl>
                                          <p:spTgt spid="51"/>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66"/>
                                        </p:tgtEl>
                                        <p:attrNameLst>
                                          <p:attrName>style.visibility</p:attrName>
                                        </p:attrNameLst>
                                      </p:cBhvr>
                                      <p:to>
                                        <p:strVal val="visible"/>
                                      </p:to>
                                    </p:set>
                                    <p:animEffect transition="in" filter="fade">
                                      <p:cBhvr>
                                        <p:cTn id="29" dur="500"/>
                                        <p:tgtEl>
                                          <p:spTgt spid="66"/>
                                        </p:tgtEl>
                                      </p:cBhvr>
                                    </p:animEffect>
                                  </p:childTnLst>
                                </p:cTn>
                              </p:par>
                              <p:par>
                                <p:cTn id="30" presetID="10" presetClass="entr" presetSubtype="0" fill="hold" nodeType="withEffect">
                                  <p:stCondLst>
                                    <p:cond delay="0"/>
                                  </p:stCondLst>
                                  <p:childTnLst>
                                    <p:set>
                                      <p:cBhvr>
                                        <p:cTn id="31" dur="1" fill="hold">
                                          <p:stCondLst>
                                            <p:cond delay="0"/>
                                          </p:stCondLst>
                                        </p:cTn>
                                        <p:tgtEl>
                                          <p:spTgt spid="68"/>
                                        </p:tgtEl>
                                        <p:attrNameLst>
                                          <p:attrName>style.visibility</p:attrName>
                                        </p:attrNameLst>
                                      </p:cBhvr>
                                      <p:to>
                                        <p:strVal val="visible"/>
                                      </p:to>
                                    </p:set>
                                    <p:animEffect transition="in" filter="fade">
                                      <p:cBhvr>
                                        <p:cTn id="32" dur="500"/>
                                        <p:tgtEl>
                                          <p:spTgt spid="68"/>
                                        </p:tgtEl>
                                      </p:cBhvr>
                                    </p:animEffect>
                                  </p:childTnLst>
                                </p:cTn>
                              </p:par>
                            </p:childTnLst>
                          </p:cTn>
                        </p:par>
                      </p:childTnLst>
                    </p:cTn>
                  </p:par>
                  <p:par>
                    <p:cTn id="33" fill="hold">
                      <p:stCondLst>
                        <p:cond delay="indefinite"/>
                      </p:stCondLst>
                      <p:childTnLst>
                        <p:par>
                          <p:cTn id="34" fill="hold">
                            <p:stCondLst>
                              <p:cond delay="0"/>
                            </p:stCondLst>
                            <p:childTnLst>
                              <p:par>
                                <p:cTn id="35" presetID="49" presetClass="entr" presetSubtype="0" decel="100000" fill="hold" grpId="0" nodeType="clickEffect">
                                  <p:stCondLst>
                                    <p:cond delay="0"/>
                                  </p:stCondLst>
                                  <p:childTnLst>
                                    <p:set>
                                      <p:cBhvr>
                                        <p:cTn id="36" dur="1" fill="hold">
                                          <p:stCondLst>
                                            <p:cond delay="0"/>
                                          </p:stCondLst>
                                        </p:cTn>
                                        <p:tgtEl>
                                          <p:spTgt spid="55"/>
                                        </p:tgtEl>
                                        <p:attrNameLst>
                                          <p:attrName>style.visibility</p:attrName>
                                        </p:attrNameLst>
                                      </p:cBhvr>
                                      <p:to>
                                        <p:strVal val="visible"/>
                                      </p:to>
                                    </p:set>
                                    <p:anim calcmode="lin" valueType="num">
                                      <p:cBhvr>
                                        <p:cTn id="37" dur="500" fill="hold"/>
                                        <p:tgtEl>
                                          <p:spTgt spid="55"/>
                                        </p:tgtEl>
                                        <p:attrNameLst>
                                          <p:attrName>ppt_w</p:attrName>
                                        </p:attrNameLst>
                                      </p:cBhvr>
                                      <p:tavLst>
                                        <p:tav tm="0">
                                          <p:val>
                                            <p:fltVal val="0"/>
                                          </p:val>
                                        </p:tav>
                                        <p:tav tm="100000">
                                          <p:val>
                                            <p:strVal val="#ppt_w"/>
                                          </p:val>
                                        </p:tav>
                                      </p:tavLst>
                                    </p:anim>
                                    <p:anim calcmode="lin" valueType="num">
                                      <p:cBhvr>
                                        <p:cTn id="38" dur="500" fill="hold"/>
                                        <p:tgtEl>
                                          <p:spTgt spid="55"/>
                                        </p:tgtEl>
                                        <p:attrNameLst>
                                          <p:attrName>ppt_h</p:attrName>
                                        </p:attrNameLst>
                                      </p:cBhvr>
                                      <p:tavLst>
                                        <p:tav tm="0">
                                          <p:val>
                                            <p:fltVal val="0"/>
                                          </p:val>
                                        </p:tav>
                                        <p:tav tm="100000">
                                          <p:val>
                                            <p:strVal val="#ppt_h"/>
                                          </p:val>
                                        </p:tav>
                                      </p:tavLst>
                                    </p:anim>
                                    <p:anim calcmode="lin" valueType="num">
                                      <p:cBhvr>
                                        <p:cTn id="39" dur="500" fill="hold"/>
                                        <p:tgtEl>
                                          <p:spTgt spid="55"/>
                                        </p:tgtEl>
                                        <p:attrNameLst>
                                          <p:attrName>style.rotation</p:attrName>
                                        </p:attrNameLst>
                                      </p:cBhvr>
                                      <p:tavLst>
                                        <p:tav tm="0">
                                          <p:val>
                                            <p:fltVal val="360"/>
                                          </p:val>
                                        </p:tav>
                                        <p:tav tm="100000">
                                          <p:val>
                                            <p:fltVal val="0"/>
                                          </p:val>
                                        </p:tav>
                                      </p:tavLst>
                                    </p:anim>
                                    <p:animEffect transition="in" filter="fade">
                                      <p:cBhvr>
                                        <p:cTn id="40" dur="500"/>
                                        <p:tgtEl>
                                          <p:spTgt spid="55"/>
                                        </p:tgtEl>
                                      </p:cBhvr>
                                    </p:animEffect>
                                  </p:childTnLst>
                                </p:cTn>
                              </p:par>
                            </p:childTnLst>
                          </p:cTn>
                        </p:par>
                      </p:childTnLst>
                    </p:cTn>
                  </p:par>
                  <p:par>
                    <p:cTn id="41" fill="hold">
                      <p:stCondLst>
                        <p:cond delay="indefinite"/>
                      </p:stCondLst>
                      <p:childTnLst>
                        <p:par>
                          <p:cTn id="42" fill="hold">
                            <p:stCondLst>
                              <p:cond delay="0"/>
                            </p:stCondLst>
                            <p:childTnLst>
                              <p:par>
                                <p:cTn id="43" presetID="49" presetClass="entr" presetSubtype="0" decel="100000" fill="hold" grpId="0" nodeType="clickEffect">
                                  <p:stCondLst>
                                    <p:cond delay="0"/>
                                  </p:stCondLst>
                                  <p:childTnLst>
                                    <p:set>
                                      <p:cBhvr>
                                        <p:cTn id="44" dur="1" fill="hold">
                                          <p:stCondLst>
                                            <p:cond delay="0"/>
                                          </p:stCondLst>
                                        </p:cTn>
                                        <p:tgtEl>
                                          <p:spTgt spid="62"/>
                                        </p:tgtEl>
                                        <p:attrNameLst>
                                          <p:attrName>style.visibility</p:attrName>
                                        </p:attrNameLst>
                                      </p:cBhvr>
                                      <p:to>
                                        <p:strVal val="visible"/>
                                      </p:to>
                                    </p:set>
                                    <p:anim calcmode="lin" valueType="num">
                                      <p:cBhvr>
                                        <p:cTn id="45" dur="500" fill="hold"/>
                                        <p:tgtEl>
                                          <p:spTgt spid="62"/>
                                        </p:tgtEl>
                                        <p:attrNameLst>
                                          <p:attrName>ppt_w</p:attrName>
                                        </p:attrNameLst>
                                      </p:cBhvr>
                                      <p:tavLst>
                                        <p:tav tm="0">
                                          <p:val>
                                            <p:fltVal val="0"/>
                                          </p:val>
                                        </p:tav>
                                        <p:tav tm="100000">
                                          <p:val>
                                            <p:strVal val="#ppt_w"/>
                                          </p:val>
                                        </p:tav>
                                      </p:tavLst>
                                    </p:anim>
                                    <p:anim calcmode="lin" valueType="num">
                                      <p:cBhvr>
                                        <p:cTn id="46" dur="500" fill="hold"/>
                                        <p:tgtEl>
                                          <p:spTgt spid="62"/>
                                        </p:tgtEl>
                                        <p:attrNameLst>
                                          <p:attrName>ppt_h</p:attrName>
                                        </p:attrNameLst>
                                      </p:cBhvr>
                                      <p:tavLst>
                                        <p:tav tm="0">
                                          <p:val>
                                            <p:fltVal val="0"/>
                                          </p:val>
                                        </p:tav>
                                        <p:tav tm="100000">
                                          <p:val>
                                            <p:strVal val="#ppt_h"/>
                                          </p:val>
                                        </p:tav>
                                      </p:tavLst>
                                    </p:anim>
                                    <p:anim calcmode="lin" valueType="num">
                                      <p:cBhvr>
                                        <p:cTn id="47" dur="500" fill="hold"/>
                                        <p:tgtEl>
                                          <p:spTgt spid="62"/>
                                        </p:tgtEl>
                                        <p:attrNameLst>
                                          <p:attrName>style.rotation</p:attrName>
                                        </p:attrNameLst>
                                      </p:cBhvr>
                                      <p:tavLst>
                                        <p:tav tm="0">
                                          <p:val>
                                            <p:fltVal val="360"/>
                                          </p:val>
                                        </p:tav>
                                        <p:tav tm="100000">
                                          <p:val>
                                            <p:fltVal val="0"/>
                                          </p:val>
                                        </p:tav>
                                      </p:tavLst>
                                    </p:anim>
                                    <p:animEffect transition="in" filter="fade">
                                      <p:cBhvr>
                                        <p:cTn id="48" dur="500"/>
                                        <p:tgtEl>
                                          <p:spTgt spid="62"/>
                                        </p:tgtEl>
                                      </p:cBhvr>
                                    </p:animEffect>
                                  </p:childTnLst>
                                </p:cTn>
                              </p:par>
                            </p:childTnLst>
                          </p:cTn>
                        </p:par>
                        <p:par>
                          <p:cTn id="49" fill="hold">
                            <p:stCondLst>
                              <p:cond delay="500"/>
                            </p:stCondLst>
                            <p:childTnLst>
                              <p:par>
                                <p:cTn id="50" presetID="10" presetClass="entr" presetSubtype="0" fill="hold" nodeType="afterEffect">
                                  <p:stCondLst>
                                    <p:cond delay="0"/>
                                  </p:stCondLst>
                                  <p:childTnLst>
                                    <p:set>
                                      <p:cBhvr>
                                        <p:cTn id="51" dur="1" fill="hold">
                                          <p:stCondLst>
                                            <p:cond delay="0"/>
                                          </p:stCondLst>
                                        </p:cTn>
                                        <p:tgtEl>
                                          <p:spTgt spid="71"/>
                                        </p:tgtEl>
                                        <p:attrNameLst>
                                          <p:attrName>style.visibility</p:attrName>
                                        </p:attrNameLst>
                                      </p:cBhvr>
                                      <p:to>
                                        <p:strVal val="visible"/>
                                      </p:to>
                                    </p:set>
                                    <p:animEffect transition="in" filter="fade">
                                      <p:cBhvr>
                                        <p:cTn id="52" dur="500"/>
                                        <p:tgtEl>
                                          <p:spTgt spid="71"/>
                                        </p:tgtEl>
                                      </p:cBhvr>
                                    </p:animEffect>
                                  </p:childTnLst>
                                </p:cTn>
                              </p:par>
                            </p:childTnLst>
                          </p:cTn>
                        </p:par>
                      </p:childTnLst>
                    </p:cTn>
                  </p:par>
                  <p:par>
                    <p:cTn id="53" fill="hold">
                      <p:stCondLst>
                        <p:cond delay="indefinite"/>
                      </p:stCondLst>
                      <p:childTnLst>
                        <p:par>
                          <p:cTn id="54" fill="hold">
                            <p:stCondLst>
                              <p:cond delay="0"/>
                            </p:stCondLst>
                            <p:childTnLst>
                              <p:par>
                                <p:cTn id="55" presetID="49" presetClass="entr" presetSubtype="0" decel="100000" fill="hold" grpId="0" nodeType="clickEffect">
                                  <p:stCondLst>
                                    <p:cond delay="0"/>
                                  </p:stCondLst>
                                  <p:childTnLst>
                                    <p:set>
                                      <p:cBhvr>
                                        <p:cTn id="56" dur="1" fill="hold">
                                          <p:stCondLst>
                                            <p:cond delay="0"/>
                                          </p:stCondLst>
                                        </p:cTn>
                                        <p:tgtEl>
                                          <p:spTgt spid="69"/>
                                        </p:tgtEl>
                                        <p:attrNameLst>
                                          <p:attrName>style.visibility</p:attrName>
                                        </p:attrNameLst>
                                      </p:cBhvr>
                                      <p:to>
                                        <p:strVal val="visible"/>
                                      </p:to>
                                    </p:set>
                                    <p:anim calcmode="lin" valueType="num">
                                      <p:cBhvr>
                                        <p:cTn id="57" dur="500" fill="hold"/>
                                        <p:tgtEl>
                                          <p:spTgt spid="69"/>
                                        </p:tgtEl>
                                        <p:attrNameLst>
                                          <p:attrName>ppt_w</p:attrName>
                                        </p:attrNameLst>
                                      </p:cBhvr>
                                      <p:tavLst>
                                        <p:tav tm="0">
                                          <p:val>
                                            <p:fltVal val="0"/>
                                          </p:val>
                                        </p:tav>
                                        <p:tav tm="100000">
                                          <p:val>
                                            <p:strVal val="#ppt_w"/>
                                          </p:val>
                                        </p:tav>
                                      </p:tavLst>
                                    </p:anim>
                                    <p:anim calcmode="lin" valueType="num">
                                      <p:cBhvr>
                                        <p:cTn id="58" dur="500" fill="hold"/>
                                        <p:tgtEl>
                                          <p:spTgt spid="69"/>
                                        </p:tgtEl>
                                        <p:attrNameLst>
                                          <p:attrName>ppt_h</p:attrName>
                                        </p:attrNameLst>
                                      </p:cBhvr>
                                      <p:tavLst>
                                        <p:tav tm="0">
                                          <p:val>
                                            <p:fltVal val="0"/>
                                          </p:val>
                                        </p:tav>
                                        <p:tav tm="100000">
                                          <p:val>
                                            <p:strVal val="#ppt_h"/>
                                          </p:val>
                                        </p:tav>
                                      </p:tavLst>
                                    </p:anim>
                                    <p:anim calcmode="lin" valueType="num">
                                      <p:cBhvr>
                                        <p:cTn id="59" dur="500" fill="hold"/>
                                        <p:tgtEl>
                                          <p:spTgt spid="69"/>
                                        </p:tgtEl>
                                        <p:attrNameLst>
                                          <p:attrName>style.rotation</p:attrName>
                                        </p:attrNameLst>
                                      </p:cBhvr>
                                      <p:tavLst>
                                        <p:tav tm="0">
                                          <p:val>
                                            <p:fltVal val="360"/>
                                          </p:val>
                                        </p:tav>
                                        <p:tav tm="100000">
                                          <p:val>
                                            <p:fltVal val="0"/>
                                          </p:val>
                                        </p:tav>
                                      </p:tavLst>
                                    </p:anim>
                                    <p:animEffect transition="in" filter="fade">
                                      <p:cBhvr>
                                        <p:cTn id="60" dur="500"/>
                                        <p:tgtEl>
                                          <p:spTgt spid="69"/>
                                        </p:tgtEl>
                                      </p:cBhvr>
                                    </p:animEffect>
                                  </p:childTnLst>
                                </p:cTn>
                              </p:par>
                            </p:childTnLst>
                          </p:cTn>
                        </p:par>
                      </p:childTnLst>
                    </p:cTn>
                  </p:par>
                  <p:par>
                    <p:cTn id="61" fill="hold">
                      <p:stCondLst>
                        <p:cond delay="indefinite"/>
                      </p:stCondLst>
                      <p:childTnLst>
                        <p:par>
                          <p:cTn id="62" fill="hold">
                            <p:stCondLst>
                              <p:cond delay="0"/>
                            </p:stCondLst>
                            <p:childTnLst>
                              <p:par>
                                <p:cTn id="63" presetID="49" presetClass="entr" presetSubtype="0" decel="100000" fill="hold" grpId="0" nodeType="clickEffect">
                                  <p:stCondLst>
                                    <p:cond delay="0"/>
                                  </p:stCondLst>
                                  <p:childTnLst>
                                    <p:set>
                                      <p:cBhvr>
                                        <p:cTn id="64" dur="1" fill="hold">
                                          <p:stCondLst>
                                            <p:cond delay="0"/>
                                          </p:stCondLst>
                                        </p:cTn>
                                        <p:tgtEl>
                                          <p:spTgt spid="52"/>
                                        </p:tgtEl>
                                        <p:attrNameLst>
                                          <p:attrName>style.visibility</p:attrName>
                                        </p:attrNameLst>
                                      </p:cBhvr>
                                      <p:to>
                                        <p:strVal val="visible"/>
                                      </p:to>
                                    </p:set>
                                    <p:anim calcmode="lin" valueType="num">
                                      <p:cBhvr>
                                        <p:cTn id="65" dur="500" fill="hold"/>
                                        <p:tgtEl>
                                          <p:spTgt spid="52"/>
                                        </p:tgtEl>
                                        <p:attrNameLst>
                                          <p:attrName>ppt_w</p:attrName>
                                        </p:attrNameLst>
                                      </p:cBhvr>
                                      <p:tavLst>
                                        <p:tav tm="0">
                                          <p:val>
                                            <p:fltVal val="0"/>
                                          </p:val>
                                        </p:tav>
                                        <p:tav tm="100000">
                                          <p:val>
                                            <p:strVal val="#ppt_w"/>
                                          </p:val>
                                        </p:tav>
                                      </p:tavLst>
                                    </p:anim>
                                    <p:anim calcmode="lin" valueType="num">
                                      <p:cBhvr>
                                        <p:cTn id="66" dur="500" fill="hold"/>
                                        <p:tgtEl>
                                          <p:spTgt spid="52"/>
                                        </p:tgtEl>
                                        <p:attrNameLst>
                                          <p:attrName>ppt_h</p:attrName>
                                        </p:attrNameLst>
                                      </p:cBhvr>
                                      <p:tavLst>
                                        <p:tav tm="0">
                                          <p:val>
                                            <p:fltVal val="0"/>
                                          </p:val>
                                        </p:tav>
                                        <p:tav tm="100000">
                                          <p:val>
                                            <p:strVal val="#ppt_h"/>
                                          </p:val>
                                        </p:tav>
                                      </p:tavLst>
                                    </p:anim>
                                    <p:anim calcmode="lin" valueType="num">
                                      <p:cBhvr>
                                        <p:cTn id="67" dur="500" fill="hold"/>
                                        <p:tgtEl>
                                          <p:spTgt spid="52"/>
                                        </p:tgtEl>
                                        <p:attrNameLst>
                                          <p:attrName>style.rotation</p:attrName>
                                        </p:attrNameLst>
                                      </p:cBhvr>
                                      <p:tavLst>
                                        <p:tav tm="0">
                                          <p:val>
                                            <p:fltVal val="360"/>
                                          </p:val>
                                        </p:tav>
                                        <p:tav tm="100000">
                                          <p:val>
                                            <p:fltVal val="0"/>
                                          </p:val>
                                        </p:tav>
                                      </p:tavLst>
                                    </p:anim>
                                    <p:animEffect transition="in" filter="fade">
                                      <p:cBhvr>
                                        <p:cTn id="68" dur="500"/>
                                        <p:tgtEl>
                                          <p:spTgt spid="52"/>
                                        </p:tgtEl>
                                      </p:cBhvr>
                                    </p:animEffect>
                                  </p:childTnLst>
                                </p:cTn>
                              </p:par>
                            </p:childTnLst>
                          </p:cTn>
                        </p:par>
                        <p:par>
                          <p:cTn id="69" fill="hold">
                            <p:stCondLst>
                              <p:cond delay="500"/>
                            </p:stCondLst>
                            <p:childTnLst>
                              <p:par>
                                <p:cTn id="70" presetID="10" presetClass="entr" presetSubtype="0" fill="hold" nodeType="after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fade">
                                      <p:cBhvr>
                                        <p:cTn id="72" dur="500"/>
                                        <p:tgtEl>
                                          <p:spTgt spid="24"/>
                                        </p:tgtEl>
                                      </p:cBhvr>
                                    </p:animEffect>
                                  </p:childTnLst>
                                </p:cTn>
                              </p:par>
                              <p:par>
                                <p:cTn id="73" presetID="10" presetClass="entr" presetSubtype="0" fill="hold" nodeType="with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fade">
                                      <p:cBhvr>
                                        <p:cTn id="75" dur="500"/>
                                        <p:tgtEl>
                                          <p:spTgt spid="26"/>
                                        </p:tgtEl>
                                      </p:cBhvr>
                                    </p:animEffect>
                                  </p:childTnLst>
                                </p:cTn>
                              </p:par>
                            </p:childTnLst>
                          </p:cTn>
                        </p:par>
                      </p:childTnLst>
                    </p:cTn>
                  </p:par>
                  <p:par>
                    <p:cTn id="76" fill="hold">
                      <p:stCondLst>
                        <p:cond delay="indefinite"/>
                      </p:stCondLst>
                      <p:childTnLst>
                        <p:par>
                          <p:cTn id="77" fill="hold">
                            <p:stCondLst>
                              <p:cond delay="0"/>
                            </p:stCondLst>
                            <p:childTnLst>
                              <p:par>
                                <p:cTn id="78" presetID="49" presetClass="entr" presetSubtype="0" decel="100000" fill="hold" grpId="0" nodeType="clickEffect">
                                  <p:stCondLst>
                                    <p:cond delay="0"/>
                                  </p:stCondLst>
                                  <p:childTnLst>
                                    <p:set>
                                      <p:cBhvr>
                                        <p:cTn id="79" dur="1" fill="hold">
                                          <p:stCondLst>
                                            <p:cond delay="0"/>
                                          </p:stCondLst>
                                        </p:cTn>
                                        <p:tgtEl>
                                          <p:spTgt spid="57"/>
                                        </p:tgtEl>
                                        <p:attrNameLst>
                                          <p:attrName>style.visibility</p:attrName>
                                        </p:attrNameLst>
                                      </p:cBhvr>
                                      <p:to>
                                        <p:strVal val="visible"/>
                                      </p:to>
                                    </p:set>
                                    <p:anim calcmode="lin" valueType="num">
                                      <p:cBhvr>
                                        <p:cTn id="80" dur="500" fill="hold"/>
                                        <p:tgtEl>
                                          <p:spTgt spid="57"/>
                                        </p:tgtEl>
                                        <p:attrNameLst>
                                          <p:attrName>ppt_w</p:attrName>
                                        </p:attrNameLst>
                                      </p:cBhvr>
                                      <p:tavLst>
                                        <p:tav tm="0">
                                          <p:val>
                                            <p:fltVal val="0"/>
                                          </p:val>
                                        </p:tav>
                                        <p:tav tm="100000">
                                          <p:val>
                                            <p:strVal val="#ppt_w"/>
                                          </p:val>
                                        </p:tav>
                                      </p:tavLst>
                                    </p:anim>
                                    <p:anim calcmode="lin" valueType="num">
                                      <p:cBhvr>
                                        <p:cTn id="81" dur="500" fill="hold"/>
                                        <p:tgtEl>
                                          <p:spTgt spid="57"/>
                                        </p:tgtEl>
                                        <p:attrNameLst>
                                          <p:attrName>ppt_h</p:attrName>
                                        </p:attrNameLst>
                                      </p:cBhvr>
                                      <p:tavLst>
                                        <p:tav tm="0">
                                          <p:val>
                                            <p:fltVal val="0"/>
                                          </p:val>
                                        </p:tav>
                                        <p:tav tm="100000">
                                          <p:val>
                                            <p:strVal val="#ppt_h"/>
                                          </p:val>
                                        </p:tav>
                                      </p:tavLst>
                                    </p:anim>
                                    <p:anim calcmode="lin" valueType="num">
                                      <p:cBhvr>
                                        <p:cTn id="82" dur="500" fill="hold"/>
                                        <p:tgtEl>
                                          <p:spTgt spid="57"/>
                                        </p:tgtEl>
                                        <p:attrNameLst>
                                          <p:attrName>style.rotation</p:attrName>
                                        </p:attrNameLst>
                                      </p:cBhvr>
                                      <p:tavLst>
                                        <p:tav tm="0">
                                          <p:val>
                                            <p:fltVal val="360"/>
                                          </p:val>
                                        </p:tav>
                                        <p:tav tm="100000">
                                          <p:val>
                                            <p:fltVal val="0"/>
                                          </p:val>
                                        </p:tav>
                                      </p:tavLst>
                                    </p:anim>
                                    <p:animEffect transition="in" filter="fade">
                                      <p:cBhvr>
                                        <p:cTn id="83" dur="500"/>
                                        <p:tgtEl>
                                          <p:spTgt spid="57"/>
                                        </p:tgtEl>
                                      </p:cBhvr>
                                    </p:animEffect>
                                  </p:childTnLst>
                                </p:cTn>
                              </p:par>
                            </p:childTnLst>
                          </p:cTn>
                        </p:par>
                      </p:childTnLst>
                    </p:cTn>
                  </p:par>
                  <p:par>
                    <p:cTn id="84" fill="hold">
                      <p:stCondLst>
                        <p:cond delay="indefinite"/>
                      </p:stCondLst>
                      <p:childTnLst>
                        <p:par>
                          <p:cTn id="85" fill="hold">
                            <p:stCondLst>
                              <p:cond delay="0"/>
                            </p:stCondLst>
                            <p:childTnLst>
                              <p:par>
                                <p:cTn id="86" presetID="49" presetClass="entr" presetSubtype="0" decel="100000" fill="hold" grpId="0" nodeType="clickEffect">
                                  <p:stCondLst>
                                    <p:cond delay="0"/>
                                  </p:stCondLst>
                                  <p:childTnLst>
                                    <p:set>
                                      <p:cBhvr>
                                        <p:cTn id="87" dur="1" fill="hold">
                                          <p:stCondLst>
                                            <p:cond delay="0"/>
                                          </p:stCondLst>
                                        </p:cTn>
                                        <p:tgtEl>
                                          <p:spTgt spid="20"/>
                                        </p:tgtEl>
                                        <p:attrNameLst>
                                          <p:attrName>style.visibility</p:attrName>
                                        </p:attrNameLst>
                                      </p:cBhvr>
                                      <p:to>
                                        <p:strVal val="visible"/>
                                      </p:to>
                                    </p:set>
                                    <p:anim calcmode="lin" valueType="num">
                                      <p:cBhvr>
                                        <p:cTn id="88" dur="500" fill="hold"/>
                                        <p:tgtEl>
                                          <p:spTgt spid="20"/>
                                        </p:tgtEl>
                                        <p:attrNameLst>
                                          <p:attrName>ppt_w</p:attrName>
                                        </p:attrNameLst>
                                      </p:cBhvr>
                                      <p:tavLst>
                                        <p:tav tm="0">
                                          <p:val>
                                            <p:fltVal val="0"/>
                                          </p:val>
                                        </p:tav>
                                        <p:tav tm="100000">
                                          <p:val>
                                            <p:strVal val="#ppt_w"/>
                                          </p:val>
                                        </p:tav>
                                      </p:tavLst>
                                    </p:anim>
                                    <p:anim calcmode="lin" valueType="num">
                                      <p:cBhvr>
                                        <p:cTn id="89" dur="500" fill="hold"/>
                                        <p:tgtEl>
                                          <p:spTgt spid="20"/>
                                        </p:tgtEl>
                                        <p:attrNameLst>
                                          <p:attrName>ppt_h</p:attrName>
                                        </p:attrNameLst>
                                      </p:cBhvr>
                                      <p:tavLst>
                                        <p:tav tm="0">
                                          <p:val>
                                            <p:fltVal val="0"/>
                                          </p:val>
                                        </p:tav>
                                        <p:tav tm="100000">
                                          <p:val>
                                            <p:strVal val="#ppt_h"/>
                                          </p:val>
                                        </p:tav>
                                      </p:tavLst>
                                    </p:anim>
                                    <p:anim calcmode="lin" valueType="num">
                                      <p:cBhvr>
                                        <p:cTn id="90" dur="500" fill="hold"/>
                                        <p:tgtEl>
                                          <p:spTgt spid="20"/>
                                        </p:tgtEl>
                                        <p:attrNameLst>
                                          <p:attrName>style.rotation</p:attrName>
                                        </p:attrNameLst>
                                      </p:cBhvr>
                                      <p:tavLst>
                                        <p:tav tm="0">
                                          <p:val>
                                            <p:fltVal val="360"/>
                                          </p:val>
                                        </p:tav>
                                        <p:tav tm="100000">
                                          <p:val>
                                            <p:fltVal val="0"/>
                                          </p:val>
                                        </p:tav>
                                      </p:tavLst>
                                    </p:anim>
                                    <p:animEffect transition="in" filter="fade">
                                      <p:cBhvr>
                                        <p:cTn id="91" dur="500"/>
                                        <p:tgtEl>
                                          <p:spTgt spid="20"/>
                                        </p:tgtEl>
                                      </p:cBhvr>
                                    </p:animEffect>
                                  </p:childTnLst>
                                </p:cTn>
                              </p:par>
                              <p:par>
                                <p:cTn id="92" presetID="10" presetClass="entr" presetSubtype="0" fill="hold" nodeType="withEffect">
                                  <p:stCondLst>
                                    <p:cond delay="0"/>
                                  </p:stCondLst>
                                  <p:childTnLst>
                                    <p:set>
                                      <p:cBhvr>
                                        <p:cTn id="93" dur="1" fill="hold">
                                          <p:stCondLst>
                                            <p:cond delay="0"/>
                                          </p:stCondLst>
                                        </p:cTn>
                                        <p:tgtEl>
                                          <p:spTgt spid="21"/>
                                        </p:tgtEl>
                                        <p:attrNameLst>
                                          <p:attrName>style.visibility</p:attrName>
                                        </p:attrNameLst>
                                      </p:cBhvr>
                                      <p:to>
                                        <p:strVal val="visible"/>
                                      </p:to>
                                    </p:set>
                                    <p:animEffect transition="in" filter="fade">
                                      <p:cBhvr>
                                        <p:cTn id="9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animBg="1"/>
      <p:bldP spid="52" grpId="0" animBg="1"/>
      <p:bldP spid="55" grpId="0" animBg="1"/>
      <p:bldP spid="57" grpId="0" animBg="1"/>
      <p:bldP spid="62" grpId="0" animBg="1"/>
      <p:bldP spid="69" grpId="0" animBg="1"/>
      <p:bldP spid="2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redondeado"/>
          <p:cNvSpPr/>
          <p:nvPr/>
        </p:nvSpPr>
        <p:spPr>
          <a:xfrm>
            <a:off x="539552" y="1772816"/>
            <a:ext cx="3744416" cy="504056"/>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600" b="1" dirty="0" smtClean="0">
                <a:solidFill>
                  <a:schemeClr val="tx1"/>
                </a:solidFill>
                <a:latin typeface="Verdana" pitchFamily="34" charset="0"/>
              </a:rPr>
              <a:t>Contabilidad del arrendador</a:t>
            </a:r>
          </a:p>
        </p:txBody>
      </p:sp>
      <p:cxnSp>
        <p:nvCxnSpPr>
          <p:cNvPr id="3" name="2 Conector angular"/>
          <p:cNvCxnSpPr>
            <a:stCxn id="2" idx="2"/>
            <a:endCxn id="5" idx="0"/>
          </p:cNvCxnSpPr>
          <p:nvPr/>
        </p:nvCxnSpPr>
        <p:spPr>
          <a:xfrm rot="5400000">
            <a:off x="1709682" y="2294874"/>
            <a:ext cx="720080" cy="684076"/>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cxnSp>
        <p:nvCxnSpPr>
          <p:cNvPr id="4" name="3 Conector angular"/>
          <p:cNvCxnSpPr>
            <a:stCxn id="5" idx="3"/>
            <a:endCxn id="6" idx="1"/>
          </p:cNvCxnSpPr>
          <p:nvPr/>
        </p:nvCxnSpPr>
        <p:spPr>
          <a:xfrm flipV="1">
            <a:off x="2987824" y="3429000"/>
            <a:ext cx="720080" cy="576064"/>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sp>
        <p:nvSpPr>
          <p:cNvPr id="5" name="4 Rectángulo redondeado"/>
          <p:cNvSpPr/>
          <p:nvPr/>
        </p:nvSpPr>
        <p:spPr>
          <a:xfrm>
            <a:off x="467544" y="2996952"/>
            <a:ext cx="2520280" cy="2016224"/>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defRPr/>
            </a:pPr>
            <a:r>
              <a:rPr lang="es-AR" sz="1400" dirty="0" smtClean="0">
                <a:solidFill>
                  <a:schemeClr val="tx1"/>
                </a:solidFill>
                <a:latin typeface="Verdana" pitchFamily="34" charset="0"/>
                <a:cs typeface="Arial" charset="0"/>
              </a:rPr>
              <a:t>Los arrendamientos financieros deben reconocerse como una cuenta por cobrar, por un importe igual al valor descontado de la suma de:</a:t>
            </a:r>
            <a:endParaRPr lang="es-AR" sz="1400" dirty="0">
              <a:solidFill>
                <a:schemeClr val="tx1"/>
              </a:solidFill>
              <a:latin typeface="Verdana" pitchFamily="34" charset="0"/>
              <a:cs typeface="Arial" charset="0"/>
            </a:endParaRPr>
          </a:p>
        </p:txBody>
      </p:sp>
      <p:sp>
        <p:nvSpPr>
          <p:cNvPr id="6" name="5 Rectángulo redondeado"/>
          <p:cNvSpPr/>
          <p:nvPr/>
        </p:nvSpPr>
        <p:spPr>
          <a:xfrm>
            <a:off x="3707904" y="2996952"/>
            <a:ext cx="4752528" cy="864096"/>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AR" sz="1600" dirty="0" smtClean="0">
                <a:solidFill>
                  <a:schemeClr val="tx1"/>
                </a:solidFill>
                <a:latin typeface="Verdana" pitchFamily="34" charset="0"/>
                <a:cs typeface="Arial" charset="0"/>
              </a:rPr>
              <a:t>Las cuotas mínimas por el arrendamiento (desde el punto de vista del arrendador)</a:t>
            </a:r>
            <a:endParaRPr lang="es-AR" sz="1600" b="1" dirty="0" smtClean="0">
              <a:solidFill>
                <a:schemeClr val="tx1"/>
              </a:solidFill>
              <a:latin typeface="Verdana" pitchFamily="34" charset="0"/>
            </a:endParaRPr>
          </a:p>
        </p:txBody>
      </p:sp>
      <p:sp>
        <p:nvSpPr>
          <p:cNvPr id="7" name="6 Rectángulo"/>
          <p:cNvSpPr>
            <a:spLocks noChangeArrowheads="1"/>
          </p:cNvSpPr>
          <p:nvPr/>
        </p:nvSpPr>
        <p:spPr bwMode="auto">
          <a:xfrm>
            <a:off x="683568" y="980728"/>
            <a:ext cx="7488832" cy="461665"/>
          </a:xfrm>
          <a:prstGeom prst="rect">
            <a:avLst/>
          </a:prstGeom>
          <a:noFill/>
          <a:ln w="9525">
            <a:noFill/>
            <a:miter lim="800000"/>
            <a:headEnd/>
            <a:tailEnd/>
          </a:ln>
        </p:spPr>
        <p:txBody>
          <a:bodyPr wrap="square">
            <a:spAutoFit/>
          </a:bodyPr>
          <a:lstStyle/>
          <a:p>
            <a:pPr algn="ctr"/>
            <a:r>
              <a:rPr lang="es-AR" b="1" u="sng" dirty="0" smtClean="0">
                <a:latin typeface="Verdana" pitchFamily="34" charset="0"/>
              </a:rPr>
              <a:t>Arrendamientos (Bienes de Uso)</a:t>
            </a:r>
            <a:endParaRPr lang="es-AR" b="1" u="sng" dirty="0">
              <a:latin typeface="Verdana" pitchFamily="34" charset="0"/>
            </a:endParaRPr>
          </a:p>
        </p:txBody>
      </p:sp>
      <p:cxnSp>
        <p:nvCxnSpPr>
          <p:cNvPr id="8" name="7 Conector angular"/>
          <p:cNvCxnSpPr>
            <a:stCxn id="5" idx="3"/>
            <a:endCxn id="9" idx="1"/>
          </p:cNvCxnSpPr>
          <p:nvPr/>
        </p:nvCxnSpPr>
        <p:spPr>
          <a:xfrm>
            <a:off x="2987824" y="4005064"/>
            <a:ext cx="720080" cy="612068"/>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sp>
        <p:nvSpPr>
          <p:cNvPr id="9" name="8 Rectángulo redondeado"/>
          <p:cNvSpPr/>
          <p:nvPr/>
        </p:nvSpPr>
        <p:spPr>
          <a:xfrm>
            <a:off x="3707904" y="4221088"/>
            <a:ext cx="4752528" cy="792088"/>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AR" sz="1600" dirty="0" smtClean="0">
                <a:solidFill>
                  <a:schemeClr val="tx1"/>
                </a:solidFill>
                <a:latin typeface="Verdana" pitchFamily="34" charset="0"/>
                <a:cs typeface="Arial" charset="0"/>
              </a:rPr>
              <a:t>Cualquier valor residual no garantizado.</a:t>
            </a:r>
            <a:endParaRPr lang="es-AR" sz="1600" b="1" dirty="0" smtClean="0">
              <a:solidFill>
                <a:schemeClr val="tx1"/>
              </a:solidFill>
              <a:latin typeface="Verdana" pitchFamily="34" charset="0"/>
            </a:endParaRPr>
          </a:p>
        </p:txBody>
      </p:sp>
      <p:sp>
        <p:nvSpPr>
          <p:cNvPr id="10" name="9 Rectángulo redondeado"/>
          <p:cNvSpPr/>
          <p:nvPr/>
        </p:nvSpPr>
        <p:spPr>
          <a:xfrm>
            <a:off x="683568" y="5085184"/>
            <a:ext cx="8064896" cy="936104"/>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s-AR" sz="1600" dirty="0" smtClean="0">
                <a:solidFill>
                  <a:schemeClr val="tx1"/>
                </a:solidFill>
                <a:latin typeface="Verdana" pitchFamily="34" charset="0"/>
                <a:cs typeface="Arial" charset="0"/>
              </a:rPr>
              <a:t>Para el cálculo del valor descontado se utilizará la tasa de interés implícita del arrendamiento.</a:t>
            </a:r>
            <a:endParaRPr lang="es-AR" sz="1600" dirty="0">
              <a:solidFill>
                <a:schemeClr val="tx1"/>
              </a:solidFill>
              <a:latin typeface="Verdana" pitchFamily="34" charset="0"/>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360"/>
                                          </p:val>
                                        </p:tav>
                                        <p:tav tm="100000">
                                          <p:val>
                                            <p:fltVal val="0"/>
                                          </p:val>
                                        </p:tav>
                                      </p:tavLst>
                                    </p:anim>
                                    <p:animEffect transition="in" filter="fade">
                                      <p:cBhvr>
                                        <p:cTn id="10" dur="500"/>
                                        <p:tgtEl>
                                          <p:spTgt spid="2"/>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49" presetClass="entr" presetSubtype="0" decel="10000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 calcmode="lin" valueType="num">
                                      <p:cBhvr>
                                        <p:cTn id="21" dur="500" fill="hold"/>
                                        <p:tgtEl>
                                          <p:spTgt spid="5"/>
                                        </p:tgtEl>
                                        <p:attrNameLst>
                                          <p:attrName>style.rotation</p:attrName>
                                        </p:attrNameLst>
                                      </p:cBhvr>
                                      <p:tavLst>
                                        <p:tav tm="0">
                                          <p:val>
                                            <p:fltVal val="360"/>
                                          </p:val>
                                        </p:tav>
                                        <p:tav tm="100000">
                                          <p:val>
                                            <p:fltVal val="0"/>
                                          </p:val>
                                        </p:tav>
                                      </p:tavLst>
                                    </p:anim>
                                    <p:animEffect transition="in" filter="fade">
                                      <p:cBhvr>
                                        <p:cTn id="22" dur="500"/>
                                        <p:tgtEl>
                                          <p:spTgt spid="5"/>
                                        </p:tgtEl>
                                      </p:cBhvr>
                                    </p:animEffect>
                                  </p:childTnLst>
                                </p:cTn>
                              </p:par>
                            </p:childTnLst>
                          </p:cTn>
                        </p:par>
                        <p:par>
                          <p:cTn id="23" fill="hold">
                            <p:stCondLst>
                              <p:cond delay="500"/>
                            </p:stCondLst>
                            <p:childTnLst>
                              <p:par>
                                <p:cTn id="24" presetID="10" presetClass="entr" presetSubtype="0" fill="hold" nodeType="after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par>
                                <p:cTn id="27" presetID="10"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49" presetClass="entr" presetSubtype="0" decel="100000" fill="hold" grpId="0" nodeType="clickEffect">
                                  <p:stCondLst>
                                    <p:cond delay="0"/>
                                  </p:stCondLst>
                                  <p:childTnLst>
                                    <p:set>
                                      <p:cBhvr>
                                        <p:cTn id="33" dur="1" fill="hold">
                                          <p:stCondLst>
                                            <p:cond delay="0"/>
                                          </p:stCondLst>
                                        </p:cTn>
                                        <p:tgtEl>
                                          <p:spTgt spid="6"/>
                                        </p:tgtEl>
                                        <p:attrNameLst>
                                          <p:attrName>style.visibility</p:attrName>
                                        </p:attrNameLst>
                                      </p:cBhvr>
                                      <p:to>
                                        <p:strVal val="visible"/>
                                      </p:to>
                                    </p:set>
                                    <p:anim calcmode="lin" valueType="num">
                                      <p:cBhvr>
                                        <p:cTn id="34" dur="500" fill="hold"/>
                                        <p:tgtEl>
                                          <p:spTgt spid="6"/>
                                        </p:tgtEl>
                                        <p:attrNameLst>
                                          <p:attrName>ppt_w</p:attrName>
                                        </p:attrNameLst>
                                      </p:cBhvr>
                                      <p:tavLst>
                                        <p:tav tm="0">
                                          <p:val>
                                            <p:fltVal val="0"/>
                                          </p:val>
                                        </p:tav>
                                        <p:tav tm="100000">
                                          <p:val>
                                            <p:strVal val="#ppt_w"/>
                                          </p:val>
                                        </p:tav>
                                      </p:tavLst>
                                    </p:anim>
                                    <p:anim calcmode="lin" valueType="num">
                                      <p:cBhvr>
                                        <p:cTn id="35" dur="500" fill="hold"/>
                                        <p:tgtEl>
                                          <p:spTgt spid="6"/>
                                        </p:tgtEl>
                                        <p:attrNameLst>
                                          <p:attrName>ppt_h</p:attrName>
                                        </p:attrNameLst>
                                      </p:cBhvr>
                                      <p:tavLst>
                                        <p:tav tm="0">
                                          <p:val>
                                            <p:fltVal val="0"/>
                                          </p:val>
                                        </p:tav>
                                        <p:tav tm="100000">
                                          <p:val>
                                            <p:strVal val="#ppt_h"/>
                                          </p:val>
                                        </p:tav>
                                      </p:tavLst>
                                    </p:anim>
                                    <p:anim calcmode="lin" valueType="num">
                                      <p:cBhvr>
                                        <p:cTn id="36" dur="500" fill="hold"/>
                                        <p:tgtEl>
                                          <p:spTgt spid="6"/>
                                        </p:tgtEl>
                                        <p:attrNameLst>
                                          <p:attrName>style.rotation</p:attrName>
                                        </p:attrNameLst>
                                      </p:cBhvr>
                                      <p:tavLst>
                                        <p:tav tm="0">
                                          <p:val>
                                            <p:fltVal val="360"/>
                                          </p:val>
                                        </p:tav>
                                        <p:tav tm="100000">
                                          <p:val>
                                            <p:fltVal val="0"/>
                                          </p:val>
                                        </p:tav>
                                      </p:tavLst>
                                    </p:anim>
                                    <p:animEffect transition="in" filter="fade">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49" presetClass="entr" presetSubtype="0" decel="100000"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 calcmode="lin" valueType="num">
                                      <p:cBhvr>
                                        <p:cTn id="42" dur="500" fill="hold"/>
                                        <p:tgtEl>
                                          <p:spTgt spid="9"/>
                                        </p:tgtEl>
                                        <p:attrNameLst>
                                          <p:attrName>ppt_w</p:attrName>
                                        </p:attrNameLst>
                                      </p:cBhvr>
                                      <p:tavLst>
                                        <p:tav tm="0">
                                          <p:val>
                                            <p:fltVal val="0"/>
                                          </p:val>
                                        </p:tav>
                                        <p:tav tm="100000">
                                          <p:val>
                                            <p:strVal val="#ppt_w"/>
                                          </p:val>
                                        </p:tav>
                                      </p:tavLst>
                                    </p:anim>
                                    <p:anim calcmode="lin" valueType="num">
                                      <p:cBhvr>
                                        <p:cTn id="43" dur="500" fill="hold"/>
                                        <p:tgtEl>
                                          <p:spTgt spid="9"/>
                                        </p:tgtEl>
                                        <p:attrNameLst>
                                          <p:attrName>ppt_h</p:attrName>
                                        </p:attrNameLst>
                                      </p:cBhvr>
                                      <p:tavLst>
                                        <p:tav tm="0">
                                          <p:val>
                                            <p:fltVal val="0"/>
                                          </p:val>
                                        </p:tav>
                                        <p:tav tm="100000">
                                          <p:val>
                                            <p:strVal val="#ppt_h"/>
                                          </p:val>
                                        </p:tav>
                                      </p:tavLst>
                                    </p:anim>
                                    <p:anim calcmode="lin" valueType="num">
                                      <p:cBhvr>
                                        <p:cTn id="44" dur="500" fill="hold"/>
                                        <p:tgtEl>
                                          <p:spTgt spid="9"/>
                                        </p:tgtEl>
                                        <p:attrNameLst>
                                          <p:attrName>style.rotation</p:attrName>
                                        </p:attrNameLst>
                                      </p:cBhvr>
                                      <p:tavLst>
                                        <p:tav tm="0">
                                          <p:val>
                                            <p:fltVal val="360"/>
                                          </p:val>
                                        </p:tav>
                                        <p:tav tm="100000">
                                          <p:val>
                                            <p:fltVal val="0"/>
                                          </p:val>
                                        </p:tav>
                                      </p:tavLst>
                                    </p:anim>
                                    <p:animEffect transition="in" filter="fade">
                                      <p:cBhvr>
                                        <p:cTn id="45" dur="500"/>
                                        <p:tgtEl>
                                          <p:spTgt spid="9"/>
                                        </p:tgtEl>
                                      </p:cBhvr>
                                    </p:animEffect>
                                  </p:childTnLst>
                                </p:cTn>
                              </p:par>
                            </p:childTnLst>
                          </p:cTn>
                        </p:par>
                      </p:childTnLst>
                    </p:cTn>
                  </p:par>
                  <p:par>
                    <p:cTn id="46" fill="hold">
                      <p:stCondLst>
                        <p:cond delay="indefinite"/>
                      </p:stCondLst>
                      <p:childTnLst>
                        <p:par>
                          <p:cTn id="47" fill="hold">
                            <p:stCondLst>
                              <p:cond delay="0"/>
                            </p:stCondLst>
                            <p:childTnLst>
                              <p:par>
                                <p:cTn id="48" presetID="49" presetClass="entr" presetSubtype="0" decel="100000" fill="hold" grpId="0" nodeType="clickEffect">
                                  <p:stCondLst>
                                    <p:cond delay="0"/>
                                  </p:stCondLst>
                                  <p:childTnLst>
                                    <p:set>
                                      <p:cBhvr>
                                        <p:cTn id="49" dur="1" fill="hold">
                                          <p:stCondLst>
                                            <p:cond delay="0"/>
                                          </p:stCondLst>
                                        </p:cTn>
                                        <p:tgtEl>
                                          <p:spTgt spid="10"/>
                                        </p:tgtEl>
                                        <p:attrNameLst>
                                          <p:attrName>style.visibility</p:attrName>
                                        </p:attrNameLst>
                                      </p:cBhvr>
                                      <p:to>
                                        <p:strVal val="visible"/>
                                      </p:to>
                                    </p:set>
                                    <p:anim calcmode="lin" valueType="num">
                                      <p:cBhvr>
                                        <p:cTn id="50" dur="500" fill="hold"/>
                                        <p:tgtEl>
                                          <p:spTgt spid="10"/>
                                        </p:tgtEl>
                                        <p:attrNameLst>
                                          <p:attrName>ppt_w</p:attrName>
                                        </p:attrNameLst>
                                      </p:cBhvr>
                                      <p:tavLst>
                                        <p:tav tm="0">
                                          <p:val>
                                            <p:fltVal val="0"/>
                                          </p:val>
                                        </p:tav>
                                        <p:tav tm="100000">
                                          <p:val>
                                            <p:strVal val="#ppt_w"/>
                                          </p:val>
                                        </p:tav>
                                      </p:tavLst>
                                    </p:anim>
                                    <p:anim calcmode="lin" valueType="num">
                                      <p:cBhvr>
                                        <p:cTn id="51" dur="500" fill="hold"/>
                                        <p:tgtEl>
                                          <p:spTgt spid="10"/>
                                        </p:tgtEl>
                                        <p:attrNameLst>
                                          <p:attrName>ppt_h</p:attrName>
                                        </p:attrNameLst>
                                      </p:cBhvr>
                                      <p:tavLst>
                                        <p:tav tm="0">
                                          <p:val>
                                            <p:fltVal val="0"/>
                                          </p:val>
                                        </p:tav>
                                        <p:tav tm="100000">
                                          <p:val>
                                            <p:strVal val="#ppt_h"/>
                                          </p:val>
                                        </p:tav>
                                      </p:tavLst>
                                    </p:anim>
                                    <p:anim calcmode="lin" valueType="num">
                                      <p:cBhvr>
                                        <p:cTn id="52" dur="500" fill="hold"/>
                                        <p:tgtEl>
                                          <p:spTgt spid="10"/>
                                        </p:tgtEl>
                                        <p:attrNameLst>
                                          <p:attrName>style.rotation</p:attrName>
                                        </p:attrNameLst>
                                      </p:cBhvr>
                                      <p:tavLst>
                                        <p:tav tm="0">
                                          <p:val>
                                            <p:fltVal val="360"/>
                                          </p:val>
                                        </p:tav>
                                        <p:tav tm="100000">
                                          <p:val>
                                            <p:fltVal val="0"/>
                                          </p:val>
                                        </p:tav>
                                      </p:tavLst>
                                    </p:anim>
                                    <p:animEffect transition="in" filter="fade">
                                      <p:cBhvr>
                                        <p:cTn id="5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P spid="9" grpId="0" animBg="1"/>
      <p:bldP spid="1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redondeado"/>
          <p:cNvSpPr/>
          <p:nvPr/>
        </p:nvSpPr>
        <p:spPr>
          <a:xfrm>
            <a:off x="467544" y="2060848"/>
            <a:ext cx="1728192" cy="864096"/>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smtClean="0">
                <a:solidFill>
                  <a:schemeClr val="tx1"/>
                </a:solidFill>
                <a:latin typeface="Verdana" pitchFamily="34" charset="0"/>
              </a:rPr>
              <a:t>RT 9 VI A.3 </a:t>
            </a:r>
            <a:endParaRPr lang="es-ES" sz="1600" b="1" dirty="0">
              <a:solidFill>
                <a:schemeClr val="tx1"/>
              </a:solidFill>
              <a:latin typeface="Verdana" pitchFamily="34" charset="0"/>
            </a:endParaRPr>
          </a:p>
        </p:txBody>
      </p:sp>
      <p:sp>
        <p:nvSpPr>
          <p:cNvPr id="3" name="2 Rectángulo redondeado"/>
          <p:cNvSpPr/>
          <p:nvPr/>
        </p:nvSpPr>
        <p:spPr>
          <a:xfrm>
            <a:off x="3347864" y="1988840"/>
            <a:ext cx="5256584" cy="1008112"/>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 sz="1400" dirty="0" smtClean="0">
                <a:solidFill>
                  <a:schemeClr val="tx1"/>
                </a:solidFill>
                <a:latin typeface="Verdana" pitchFamily="34" charset="0"/>
              </a:rPr>
              <a:t>Dentro de cada grupo de activos, se individualizarán los importes correspondientes a los bienes incorporados mediante arrendamientos financieros.  </a:t>
            </a:r>
            <a:endParaRPr lang="es-ES" sz="1400" dirty="0">
              <a:solidFill>
                <a:schemeClr val="tx1"/>
              </a:solidFill>
              <a:latin typeface="Verdana" pitchFamily="34" charset="0"/>
            </a:endParaRPr>
          </a:p>
        </p:txBody>
      </p:sp>
      <p:cxnSp>
        <p:nvCxnSpPr>
          <p:cNvPr id="4" name="3 Conector angular"/>
          <p:cNvCxnSpPr>
            <a:stCxn id="2" idx="3"/>
            <a:endCxn id="3" idx="1"/>
          </p:cNvCxnSpPr>
          <p:nvPr/>
        </p:nvCxnSpPr>
        <p:spPr>
          <a:xfrm>
            <a:off x="2195736" y="2492896"/>
            <a:ext cx="1152128" cy="1588"/>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sp>
        <p:nvSpPr>
          <p:cNvPr id="5" name="4 Rectángulo redondeado"/>
          <p:cNvSpPr/>
          <p:nvPr/>
        </p:nvSpPr>
        <p:spPr>
          <a:xfrm>
            <a:off x="395536" y="4869160"/>
            <a:ext cx="1728192" cy="864096"/>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smtClean="0">
                <a:solidFill>
                  <a:schemeClr val="tx1"/>
                </a:solidFill>
                <a:latin typeface="Verdana" pitchFamily="34" charset="0"/>
              </a:rPr>
              <a:t>RT 17 VI 5.11.1.2</a:t>
            </a:r>
            <a:endParaRPr lang="es-AR" sz="1600" b="1" dirty="0" smtClean="0">
              <a:solidFill>
                <a:schemeClr val="tx1"/>
              </a:solidFill>
              <a:latin typeface="Verdana" pitchFamily="34" charset="0"/>
            </a:endParaRPr>
          </a:p>
        </p:txBody>
      </p:sp>
      <p:sp>
        <p:nvSpPr>
          <p:cNvPr id="6" name="5 Rectángulo redondeado"/>
          <p:cNvSpPr/>
          <p:nvPr/>
        </p:nvSpPr>
        <p:spPr>
          <a:xfrm>
            <a:off x="3347864" y="4365104"/>
            <a:ext cx="5256584" cy="1872208"/>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400" dirty="0" smtClean="0">
                <a:solidFill>
                  <a:schemeClr val="tx1"/>
                </a:solidFill>
                <a:latin typeface="Verdana" pitchFamily="34" charset="0"/>
              </a:rPr>
              <a:t>Cuando un activo haya sido incorporado mediante un </a:t>
            </a:r>
            <a:r>
              <a:rPr lang="es-ES" sz="1400" i="1" dirty="0" smtClean="0">
                <a:solidFill>
                  <a:schemeClr val="tx1"/>
                </a:solidFill>
                <a:latin typeface="Verdana" pitchFamily="34" charset="0"/>
              </a:rPr>
              <a:t>arrendamiento financiero </a:t>
            </a:r>
            <a:r>
              <a:rPr lang="es-ES" sz="1400" dirty="0" smtClean="0">
                <a:solidFill>
                  <a:schemeClr val="tx1"/>
                </a:solidFill>
                <a:latin typeface="Verdana" pitchFamily="34" charset="0"/>
              </a:rPr>
              <a:t>de acuerdo con la sección 4 </a:t>
            </a:r>
            <a:r>
              <a:rPr lang="es-ES" sz="1400" i="1" dirty="0" smtClean="0">
                <a:solidFill>
                  <a:schemeClr val="tx1"/>
                </a:solidFill>
                <a:latin typeface="Verdana" pitchFamily="34" charset="0"/>
              </a:rPr>
              <a:t>(Arrendamientos)</a:t>
            </a:r>
            <a:r>
              <a:rPr lang="es-ES" sz="1400" dirty="0" smtClean="0">
                <a:solidFill>
                  <a:schemeClr val="tx1"/>
                </a:solidFill>
                <a:latin typeface="Verdana" pitchFamily="34" charset="0"/>
              </a:rPr>
              <a:t> de la segunda parte de la RT 18 y la obtención de su propiedad por parte del arrendatario no sea razonablemente segura, se lo depreciará totalmente a lo largo del plazo del contrato o de su capacidad de servicio, el período que fuere menor.</a:t>
            </a:r>
            <a:endParaRPr lang="es-ES" sz="1400" dirty="0">
              <a:solidFill>
                <a:schemeClr val="tx1"/>
              </a:solidFill>
              <a:latin typeface="Verdana" pitchFamily="34" charset="0"/>
            </a:endParaRPr>
          </a:p>
        </p:txBody>
      </p:sp>
      <p:cxnSp>
        <p:nvCxnSpPr>
          <p:cNvPr id="7" name="6 Conector angular"/>
          <p:cNvCxnSpPr>
            <a:stCxn id="5" idx="3"/>
            <a:endCxn id="6" idx="1"/>
          </p:cNvCxnSpPr>
          <p:nvPr/>
        </p:nvCxnSpPr>
        <p:spPr>
          <a:xfrm>
            <a:off x="2123728" y="5301208"/>
            <a:ext cx="1224136" cy="1588"/>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sp>
        <p:nvSpPr>
          <p:cNvPr id="8" name="7 Rectángulo"/>
          <p:cNvSpPr>
            <a:spLocks noChangeArrowheads="1"/>
          </p:cNvSpPr>
          <p:nvPr/>
        </p:nvSpPr>
        <p:spPr bwMode="auto">
          <a:xfrm>
            <a:off x="683568" y="980728"/>
            <a:ext cx="7488832" cy="461665"/>
          </a:xfrm>
          <a:prstGeom prst="rect">
            <a:avLst/>
          </a:prstGeom>
          <a:noFill/>
          <a:ln w="9525">
            <a:noFill/>
            <a:miter lim="800000"/>
            <a:headEnd/>
            <a:tailEnd/>
          </a:ln>
        </p:spPr>
        <p:txBody>
          <a:bodyPr wrap="square">
            <a:spAutoFit/>
          </a:bodyPr>
          <a:lstStyle/>
          <a:p>
            <a:pPr algn="ctr"/>
            <a:r>
              <a:rPr lang="es-AR" b="1" u="sng" dirty="0" smtClean="0">
                <a:latin typeface="Verdana" pitchFamily="34" charset="0"/>
              </a:rPr>
              <a:t>Arrendamientos (Bienes de Uso)</a:t>
            </a:r>
            <a:endParaRPr lang="es-AR" b="1" u="sng" dirty="0">
              <a:latin typeface="Verdana" pitchFamily="34" charset="0"/>
            </a:endParaRPr>
          </a:p>
        </p:txBody>
      </p:sp>
      <p:sp>
        <p:nvSpPr>
          <p:cNvPr id="22" name="21 Rectángulo redondeado"/>
          <p:cNvSpPr/>
          <p:nvPr/>
        </p:nvSpPr>
        <p:spPr>
          <a:xfrm>
            <a:off x="467544" y="3212976"/>
            <a:ext cx="1728192" cy="864096"/>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smtClean="0">
                <a:solidFill>
                  <a:schemeClr val="tx1"/>
                </a:solidFill>
                <a:latin typeface="Verdana" pitchFamily="34" charset="0"/>
              </a:rPr>
              <a:t>RT 9 VI C.</a:t>
            </a:r>
            <a:endParaRPr lang="es-ES" sz="1600" b="1" dirty="0">
              <a:solidFill>
                <a:schemeClr val="tx1"/>
              </a:solidFill>
              <a:latin typeface="Verdana" pitchFamily="34" charset="0"/>
            </a:endParaRPr>
          </a:p>
        </p:txBody>
      </p:sp>
      <p:sp>
        <p:nvSpPr>
          <p:cNvPr id="23" name="22 Rectángulo redondeado"/>
          <p:cNvSpPr/>
          <p:nvPr/>
        </p:nvSpPr>
        <p:spPr>
          <a:xfrm>
            <a:off x="3347864" y="3140968"/>
            <a:ext cx="5256584" cy="1008112"/>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400" dirty="0" smtClean="0">
                <a:solidFill>
                  <a:schemeClr val="tx1"/>
                </a:solidFill>
                <a:latin typeface="Verdana" pitchFamily="34" charset="0"/>
              </a:rPr>
              <a:t>Se aplicarán las normas de la sección 4.7 de la RT 18.</a:t>
            </a:r>
            <a:endParaRPr lang="es-ES" sz="1400" dirty="0">
              <a:solidFill>
                <a:schemeClr val="tx1"/>
              </a:solidFill>
              <a:latin typeface="Verdana" pitchFamily="34" charset="0"/>
            </a:endParaRPr>
          </a:p>
        </p:txBody>
      </p:sp>
      <p:cxnSp>
        <p:nvCxnSpPr>
          <p:cNvPr id="24" name="23 Conector angular"/>
          <p:cNvCxnSpPr>
            <a:stCxn id="22" idx="3"/>
            <a:endCxn id="23" idx="1"/>
          </p:cNvCxnSpPr>
          <p:nvPr/>
        </p:nvCxnSpPr>
        <p:spPr>
          <a:xfrm>
            <a:off x="2195736" y="3645024"/>
            <a:ext cx="1152128" cy="1588"/>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360"/>
                                          </p:val>
                                        </p:tav>
                                        <p:tav tm="100000">
                                          <p:val>
                                            <p:fltVal val="0"/>
                                          </p:val>
                                        </p:tav>
                                      </p:tavLst>
                                    </p:anim>
                                    <p:animEffect transition="in" filter="fade">
                                      <p:cBhvr>
                                        <p:cTn id="10" dur="500"/>
                                        <p:tgtEl>
                                          <p:spTgt spid="2"/>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49" presetClass="entr" presetSubtype="0" decel="100000"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p:cTn id="18" dur="500" fill="hold"/>
                                        <p:tgtEl>
                                          <p:spTgt spid="3"/>
                                        </p:tgtEl>
                                        <p:attrNameLst>
                                          <p:attrName>ppt_w</p:attrName>
                                        </p:attrNameLst>
                                      </p:cBhvr>
                                      <p:tavLst>
                                        <p:tav tm="0">
                                          <p:val>
                                            <p:fltVal val="0"/>
                                          </p:val>
                                        </p:tav>
                                        <p:tav tm="100000">
                                          <p:val>
                                            <p:strVal val="#ppt_w"/>
                                          </p:val>
                                        </p:tav>
                                      </p:tavLst>
                                    </p:anim>
                                    <p:anim calcmode="lin" valueType="num">
                                      <p:cBhvr>
                                        <p:cTn id="19" dur="500" fill="hold"/>
                                        <p:tgtEl>
                                          <p:spTgt spid="3"/>
                                        </p:tgtEl>
                                        <p:attrNameLst>
                                          <p:attrName>ppt_h</p:attrName>
                                        </p:attrNameLst>
                                      </p:cBhvr>
                                      <p:tavLst>
                                        <p:tav tm="0">
                                          <p:val>
                                            <p:fltVal val="0"/>
                                          </p:val>
                                        </p:tav>
                                        <p:tav tm="100000">
                                          <p:val>
                                            <p:strVal val="#ppt_h"/>
                                          </p:val>
                                        </p:tav>
                                      </p:tavLst>
                                    </p:anim>
                                    <p:anim calcmode="lin" valueType="num">
                                      <p:cBhvr>
                                        <p:cTn id="20" dur="500" fill="hold"/>
                                        <p:tgtEl>
                                          <p:spTgt spid="3"/>
                                        </p:tgtEl>
                                        <p:attrNameLst>
                                          <p:attrName>style.rotation</p:attrName>
                                        </p:attrNameLst>
                                      </p:cBhvr>
                                      <p:tavLst>
                                        <p:tav tm="0">
                                          <p:val>
                                            <p:fltVal val="360"/>
                                          </p:val>
                                        </p:tav>
                                        <p:tav tm="100000">
                                          <p:val>
                                            <p:fltVal val="0"/>
                                          </p:val>
                                        </p:tav>
                                      </p:tavLst>
                                    </p:anim>
                                    <p:animEffect transition="in" filter="fade">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49" presetClass="entr" presetSubtype="0" decel="100000" fill="hold" grpId="0" nodeType="clickEffect">
                                  <p:stCondLst>
                                    <p:cond delay="0"/>
                                  </p:stCondLst>
                                  <p:childTnLst>
                                    <p:set>
                                      <p:cBhvr>
                                        <p:cTn id="25" dur="1" fill="hold">
                                          <p:stCondLst>
                                            <p:cond delay="0"/>
                                          </p:stCondLst>
                                        </p:cTn>
                                        <p:tgtEl>
                                          <p:spTgt spid="22"/>
                                        </p:tgtEl>
                                        <p:attrNameLst>
                                          <p:attrName>style.visibility</p:attrName>
                                        </p:attrNameLst>
                                      </p:cBhvr>
                                      <p:to>
                                        <p:strVal val="visible"/>
                                      </p:to>
                                    </p:set>
                                    <p:anim calcmode="lin" valueType="num">
                                      <p:cBhvr>
                                        <p:cTn id="26" dur="500" fill="hold"/>
                                        <p:tgtEl>
                                          <p:spTgt spid="22"/>
                                        </p:tgtEl>
                                        <p:attrNameLst>
                                          <p:attrName>ppt_w</p:attrName>
                                        </p:attrNameLst>
                                      </p:cBhvr>
                                      <p:tavLst>
                                        <p:tav tm="0">
                                          <p:val>
                                            <p:fltVal val="0"/>
                                          </p:val>
                                        </p:tav>
                                        <p:tav tm="100000">
                                          <p:val>
                                            <p:strVal val="#ppt_w"/>
                                          </p:val>
                                        </p:tav>
                                      </p:tavLst>
                                    </p:anim>
                                    <p:anim calcmode="lin" valueType="num">
                                      <p:cBhvr>
                                        <p:cTn id="27" dur="500" fill="hold"/>
                                        <p:tgtEl>
                                          <p:spTgt spid="22"/>
                                        </p:tgtEl>
                                        <p:attrNameLst>
                                          <p:attrName>ppt_h</p:attrName>
                                        </p:attrNameLst>
                                      </p:cBhvr>
                                      <p:tavLst>
                                        <p:tav tm="0">
                                          <p:val>
                                            <p:fltVal val="0"/>
                                          </p:val>
                                        </p:tav>
                                        <p:tav tm="100000">
                                          <p:val>
                                            <p:strVal val="#ppt_h"/>
                                          </p:val>
                                        </p:tav>
                                      </p:tavLst>
                                    </p:anim>
                                    <p:anim calcmode="lin" valueType="num">
                                      <p:cBhvr>
                                        <p:cTn id="28" dur="500" fill="hold"/>
                                        <p:tgtEl>
                                          <p:spTgt spid="22"/>
                                        </p:tgtEl>
                                        <p:attrNameLst>
                                          <p:attrName>style.rotation</p:attrName>
                                        </p:attrNameLst>
                                      </p:cBhvr>
                                      <p:tavLst>
                                        <p:tav tm="0">
                                          <p:val>
                                            <p:fltVal val="360"/>
                                          </p:val>
                                        </p:tav>
                                        <p:tav tm="100000">
                                          <p:val>
                                            <p:fltVal val="0"/>
                                          </p:val>
                                        </p:tav>
                                      </p:tavLst>
                                    </p:anim>
                                    <p:animEffect transition="in" filter="fade">
                                      <p:cBhvr>
                                        <p:cTn id="29" dur="500"/>
                                        <p:tgtEl>
                                          <p:spTgt spid="22"/>
                                        </p:tgtEl>
                                      </p:cBhvr>
                                    </p:animEffect>
                                  </p:childTnLst>
                                </p:cTn>
                              </p:par>
                              <p:par>
                                <p:cTn id="30" presetID="10" presetClass="entr" presetSubtype="0" fill="hold" nodeType="with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500"/>
                                        <p:tgtEl>
                                          <p:spTgt spid="24"/>
                                        </p:tgtEl>
                                      </p:cBhvr>
                                    </p:animEffect>
                                  </p:childTnLst>
                                </p:cTn>
                              </p:par>
                            </p:childTnLst>
                          </p:cTn>
                        </p:par>
                      </p:childTnLst>
                    </p:cTn>
                  </p:par>
                  <p:par>
                    <p:cTn id="33" fill="hold">
                      <p:stCondLst>
                        <p:cond delay="indefinite"/>
                      </p:stCondLst>
                      <p:childTnLst>
                        <p:par>
                          <p:cTn id="34" fill="hold">
                            <p:stCondLst>
                              <p:cond delay="0"/>
                            </p:stCondLst>
                            <p:childTnLst>
                              <p:par>
                                <p:cTn id="35" presetID="49" presetClass="entr" presetSubtype="0" decel="100000"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anim calcmode="lin" valueType="num">
                                      <p:cBhvr>
                                        <p:cTn id="37" dur="500" fill="hold"/>
                                        <p:tgtEl>
                                          <p:spTgt spid="23"/>
                                        </p:tgtEl>
                                        <p:attrNameLst>
                                          <p:attrName>ppt_w</p:attrName>
                                        </p:attrNameLst>
                                      </p:cBhvr>
                                      <p:tavLst>
                                        <p:tav tm="0">
                                          <p:val>
                                            <p:fltVal val="0"/>
                                          </p:val>
                                        </p:tav>
                                        <p:tav tm="100000">
                                          <p:val>
                                            <p:strVal val="#ppt_w"/>
                                          </p:val>
                                        </p:tav>
                                      </p:tavLst>
                                    </p:anim>
                                    <p:anim calcmode="lin" valueType="num">
                                      <p:cBhvr>
                                        <p:cTn id="38" dur="500" fill="hold"/>
                                        <p:tgtEl>
                                          <p:spTgt spid="23"/>
                                        </p:tgtEl>
                                        <p:attrNameLst>
                                          <p:attrName>ppt_h</p:attrName>
                                        </p:attrNameLst>
                                      </p:cBhvr>
                                      <p:tavLst>
                                        <p:tav tm="0">
                                          <p:val>
                                            <p:fltVal val="0"/>
                                          </p:val>
                                        </p:tav>
                                        <p:tav tm="100000">
                                          <p:val>
                                            <p:strVal val="#ppt_h"/>
                                          </p:val>
                                        </p:tav>
                                      </p:tavLst>
                                    </p:anim>
                                    <p:anim calcmode="lin" valueType="num">
                                      <p:cBhvr>
                                        <p:cTn id="39" dur="500" fill="hold"/>
                                        <p:tgtEl>
                                          <p:spTgt spid="23"/>
                                        </p:tgtEl>
                                        <p:attrNameLst>
                                          <p:attrName>style.rotation</p:attrName>
                                        </p:attrNameLst>
                                      </p:cBhvr>
                                      <p:tavLst>
                                        <p:tav tm="0">
                                          <p:val>
                                            <p:fltVal val="360"/>
                                          </p:val>
                                        </p:tav>
                                        <p:tav tm="100000">
                                          <p:val>
                                            <p:fltVal val="0"/>
                                          </p:val>
                                        </p:tav>
                                      </p:tavLst>
                                    </p:anim>
                                    <p:animEffect transition="in" filter="fade">
                                      <p:cBhvr>
                                        <p:cTn id="40" dur="500"/>
                                        <p:tgtEl>
                                          <p:spTgt spid="23"/>
                                        </p:tgtEl>
                                      </p:cBhvr>
                                    </p:animEffect>
                                  </p:childTnLst>
                                </p:cTn>
                              </p:par>
                            </p:childTnLst>
                          </p:cTn>
                        </p:par>
                      </p:childTnLst>
                    </p:cTn>
                  </p:par>
                  <p:par>
                    <p:cTn id="41" fill="hold">
                      <p:stCondLst>
                        <p:cond delay="indefinite"/>
                      </p:stCondLst>
                      <p:childTnLst>
                        <p:par>
                          <p:cTn id="42" fill="hold">
                            <p:stCondLst>
                              <p:cond delay="0"/>
                            </p:stCondLst>
                            <p:childTnLst>
                              <p:par>
                                <p:cTn id="43" presetID="49" presetClass="entr" presetSubtype="0" decel="100000" fill="hold" grpId="0" nodeType="clickEffect">
                                  <p:stCondLst>
                                    <p:cond delay="0"/>
                                  </p:stCondLst>
                                  <p:childTnLst>
                                    <p:set>
                                      <p:cBhvr>
                                        <p:cTn id="44" dur="1" fill="hold">
                                          <p:stCondLst>
                                            <p:cond delay="0"/>
                                          </p:stCondLst>
                                        </p:cTn>
                                        <p:tgtEl>
                                          <p:spTgt spid="5"/>
                                        </p:tgtEl>
                                        <p:attrNameLst>
                                          <p:attrName>style.visibility</p:attrName>
                                        </p:attrNameLst>
                                      </p:cBhvr>
                                      <p:to>
                                        <p:strVal val="visible"/>
                                      </p:to>
                                    </p:set>
                                    <p:anim calcmode="lin" valueType="num">
                                      <p:cBhvr>
                                        <p:cTn id="45" dur="500" fill="hold"/>
                                        <p:tgtEl>
                                          <p:spTgt spid="5"/>
                                        </p:tgtEl>
                                        <p:attrNameLst>
                                          <p:attrName>ppt_w</p:attrName>
                                        </p:attrNameLst>
                                      </p:cBhvr>
                                      <p:tavLst>
                                        <p:tav tm="0">
                                          <p:val>
                                            <p:fltVal val="0"/>
                                          </p:val>
                                        </p:tav>
                                        <p:tav tm="100000">
                                          <p:val>
                                            <p:strVal val="#ppt_w"/>
                                          </p:val>
                                        </p:tav>
                                      </p:tavLst>
                                    </p:anim>
                                    <p:anim calcmode="lin" valueType="num">
                                      <p:cBhvr>
                                        <p:cTn id="46" dur="500" fill="hold"/>
                                        <p:tgtEl>
                                          <p:spTgt spid="5"/>
                                        </p:tgtEl>
                                        <p:attrNameLst>
                                          <p:attrName>ppt_h</p:attrName>
                                        </p:attrNameLst>
                                      </p:cBhvr>
                                      <p:tavLst>
                                        <p:tav tm="0">
                                          <p:val>
                                            <p:fltVal val="0"/>
                                          </p:val>
                                        </p:tav>
                                        <p:tav tm="100000">
                                          <p:val>
                                            <p:strVal val="#ppt_h"/>
                                          </p:val>
                                        </p:tav>
                                      </p:tavLst>
                                    </p:anim>
                                    <p:anim calcmode="lin" valueType="num">
                                      <p:cBhvr>
                                        <p:cTn id="47" dur="500" fill="hold"/>
                                        <p:tgtEl>
                                          <p:spTgt spid="5"/>
                                        </p:tgtEl>
                                        <p:attrNameLst>
                                          <p:attrName>style.rotation</p:attrName>
                                        </p:attrNameLst>
                                      </p:cBhvr>
                                      <p:tavLst>
                                        <p:tav tm="0">
                                          <p:val>
                                            <p:fltVal val="360"/>
                                          </p:val>
                                        </p:tav>
                                        <p:tav tm="100000">
                                          <p:val>
                                            <p:fltVal val="0"/>
                                          </p:val>
                                        </p:tav>
                                      </p:tavLst>
                                    </p:anim>
                                    <p:animEffect transition="in" filter="fade">
                                      <p:cBhvr>
                                        <p:cTn id="48" dur="500"/>
                                        <p:tgtEl>
                                          <p:spTgt spid="5"/>
                                        </p:tgtEl>
                                      </p:cBhvr>
                                    </p:animEffect>
                                  </p:childTnLst>
                                </p:cTn>
                              </p:par>
                              <p:par>
                                <p:cTn id="49" presetID="10" presetClass="entr" presetSubtype="0" fill="hold" nodeType="with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fade">
                                      <p:cBhvr>
                                        <p:cTn id="51" dur="500"/>
                                        <p:tgtEl>
                                          <p:spTgt spid="7"/>
                                        </p:tgtEl>
                                      </p:cBhvr>
                                    </p:animEffect>
                                  </p:childTnLst>
                                </p:cTn>
                              </p:par>
                            </p:childTnLst>
                          </p:cTn>
                        </p:par>
                      </p:childTnLst>
                    </p:cTn>
                  </p:par>
                  <p:par>
                    <p:cTn id="52" fill="hold">
                      <p:stCondLst>
                        <p:cond delay="indefinite"/>
                      </p:stCondLst>
                      <p:childTnLst>
                        <p:par>
                          <p:cTn id="53" fill="hold">
                            <p:stCondLst>
                              <p:cond delay="0"/>
                            </p:stCondLst>
                            <p:childTnLst>
                              <p:par>
                                <p:cTn id="54" presetID="49" presetClass="entr" presetSubtype="0" decel="100000" fill="hold" grpId="0" nodeType="clickEffect">
                                  <p:stCondLst>
                                    <p:cond delay="0"/>
                                  </p:stCondLst>
                                  <p:childTnLst>
                                    <p:set>
                                      <p:cBhvr>
                                        <p:cTn id="55" dur="1" fill="hold">
                                          <p:stCondLst>
                                            <p:cond delay="0"/>
                                          </p:stCondLst>
                                        </p:cTn>
                                        <p:tgtEl>
                                          <p:spTgt spid="6"/>
                                        </p:tgtEl>
                                        <p:attrNameLst>
                                          <p:attrName>style.visibility</p:attrName>
                                        </p:attrNameLst>
                                      </p:cBhvr>
                                      <p:to>
                                        <p:strVal val="visible"/>
                                      </p:to>
                                    </p:set>
                                    <p:anim calcmode="lin" valueType="num">
                                      <p:cBhvr>
                                        <p:cTn id="56" dur="500" fill="hold"/>
                                        <p:tgtEl>
                                          <p:spTgt spid="6"/>
                                        </p:tgtEl>
                                        <p:attrNameLst>
                                          <p:attrName>ppt_w</p:attrName>
                                        </p:attrNameLst>
                                      </p:cBhvr>
                                      <p:tavLst>
                                        <p:tav tm="0">
                                          <p:val>
                                            <p:fltVal val="0"/>
                                          </p:val>
                                        </p:tav>
                                        <p:tav tm="100000">
                                          <p:val>
                                            <p:strVal val="#ppt_w"/>
                                          </p:val>
                                        </p:tav>
                                      </p:tavLst>
                                    </p:anim>
                                    <p:anim calcmode="lin" valueType="num">
                                      <p:cBhvr>
                                        <p:cTn id="57" dur="500" fill="hold"/>
                                        <p:tgtEl>
                                          <p:spTgt spid="6"/>
                                        </p:tgtEl>
                                        <p:attrNameLst>
                                          <p:attrName>ppt_h</p:attrName>
                                        </p:attrNameLst>
                                      </p:cBhvr>
                                      <p:tavLst>
                                        <p:tav tm="0">
                                          <p:val>
                                            <p:fltVal val="0"/>
                                          </p:val>
                                        </p:tav>
                                        <p:tav tm="100000">
                                          <p:val>
                                            <p:strVal val="#ppt_h"/>
                                          </p:val>
                                        </p:tav>
                                      </p:tavLst>
                                    </p:anim>
                                    <p:anim calcmode="lin" valueType="num">
                                      <p:cBhvr>
                                        <p:cTn id="58" dur="500" fill="hold"/>
                                        <p:tgtEl>
                                          <p:spTgt spid="6"/>
                                        </p:tgtEl>
                                        <p:attrNameLst>
                                          <p:attrName>style.rotation</p:attrName>
                                        </p:attrNameLst>
                                      </p:cBhvr>
                                      <p:tavLst>
                                        <p:tav tm="0">
                                          <p:val>
                                            <p:fltVal val="360"/>
                                          </p:val>
                                        </p:tav>
                                        <p:tav tm="100000">
                                          <p:val>
                                            <p:fltVal val="0"/>
                                          </p:val>
                                        </p:tav>
                                      </p:tavLst>
                                    </p:anim>
                                    <p:animEffect transition="in" filter="fade">
                                      <p:cBhvr>
                                        <p:cTn id="5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P spid="6" grpId="0" animBg="1"/>
      <p:bldP spid="22" grpId="0" animBg="1"/>
      <p:bldP spid="2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a:spLocks noChangeArrowheads="1"/>
          </p:cNvSpPr>
          <p:nvPr/>
        </p:nvSpPr>
        <p:spPr bwMode="auto">
          <a:xfrm>
            <a:off x="683568" y="980728"/>
            <a:ext cx="7488832" cy="461665"/>
          </a:xfrm>
          <a:prstGeom prst="rect">
            <a:avLst/>
          </a:prstGeom>
          <a:noFill/>
          <a:ln w="9525">
            <a:noFill/>
            <a:miter lim="800000"/>
            <a:headEnd/>
            <a:tailEnd/>
          </a:ln>
        </p:spPr>
        <p:txBody>
          <a:bodyPr wrap="square">
            <a:spAutoFit/>
          </a:bodyPr>
          <a:lstStyle/>
          <a:p>
            <a:pPr algn="ctr"/>
            <a:r>
              <a:rPr lang="es-AR" b="1" u="sng" dirty="0" smtClean="0">
                <a:latin typeface="Verdana" pitchFamily="34" charset="0"/>
              </a:rPr>
              <a:t>Arrendamientos (Bienes de Uso)</a:t>
            </a:r>
            <a:endParaRPr lang="es-AR" b="1" u="sng" dirty="0">
              <a:latin typeface="Verdana" pitchFamily="34" charset="0"/>
            </a:endParaRPr>
          </a:p>
        </p:txBody>
      </p:sp>
      <p:sp>
        <p:nvSpPr>
          <p:cNvPr id="7" name="6 Rectángulo redondeado"/>
          <p:cNvSpPr/>
          <p:nvPr/>
        </p:nvSpPr>
        <p:spPr>
          <a:xfrm>
            <a:off x="4283968" y="2564904"/>
            <a:ext cx="4536504" cy="1152128"/>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 sz="1400" dirty="0" smtClean="0">
                <a:solidFill>
                  <a:schemeClr val="tx1"/>
                </a:solidFill>
                <a:latin typeface="Verdana" pitchFamily="34" charset="0"/>
              </a:rPr>
              <a:t>Las cuotas que deban pagarse por el uso de un bien bajo un acuerdo de arrendamiento operativo deben imputarse a los períodos en que se generen las correspondientes obligaciones.</a:t>
            </a:r>
            <a:endParaRPr lang="es-ES" sz="1400" dirty="0">
              <a:solidFill>
                <a:schemeClr val="tx1"/>
              </a:solidFill>
              <a:latin typeface="Verdana" pitchFamily="34" charset="0"/>
            </a:endParaRPr>
          </a:p>
        </p:txBody>
      </p:sp>
      <p:sp>
        <p:nvSpPr>
          <p:cNvPr id="12" name="11 Rectángulo redondeado"/>
          <p:cNvSpPr/>
          <p:nvPr/>
        </p:nvSpPr>
        <p:spPr>
          <a:xfrm>
            <a:off x="467544" y="1700808"/>
            <a:ext cx="1944216" cy="648072"/>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800" b="1" dirty="0" smtClean="0">
                <a:solidFill>
                  <a:schemeClr val="tx1"/>
                </a:solidFill>
                <a:latin typeface="Verdana" pitchFamily="34" charset="0"/>
              </a:rPr>
              <a:t>Operativos</a:t>
            </a:r>
          </a:p>
        </p:txBody>
      </p:sp>
      <p:cxnSp>
        <p:nvCxnSpPr>
          <p:cNvPr id="13" name="12 Conector angular"/>
          <p:cNvCxnSpPr>
            <a:stCxn id="12" idx="2"/>
            <a:endCxn id="25" idx="0"/>
          </p:cNvCxnSpPr>
          <p:nvPr/>
        </p:nvCxnSpPr>
        <p:spPr>
          <a:xfrm rot="16200000" flipH="1">
            <a:off x="1835696" y="1952836"/>
            <a:ext cx="432048" cy="1224136"/>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sp>
        <p:nvSpPr>
          <p:cNvPr id="25" name="24 Rectángulo redondeado"/>
          <p:cNvSpPr/>
          <p:nvPr/>
        </p:nvSpPr>
        <p:spPr>
          <a:xfrm>
            <a:off x="1691680" y="2780928"/>
            <a:ext cx="1944216" cy="720080"/>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800" b="1" dirty="0" smtClean="0">
                <a:solidFill>
                  <a:schemeClr val="tx1"/>
                </a:solidFill>
                <a:latin typeface="Verdana" pitchFamily="34" charset="0"/>
              </a:rPr>
              <a:t>Imputación</a:t>
            </a:r>
          </a:p>
        </p:txBody>
      </p:sp>
      <p:cxnSp>
        <p:nvCxnSpPr>
          <p:cNvPr id="28" name="27 Conector angular"/>
          <p:cNvCxnSpPr>
            <a:stCxn id="25" idx="3"/>
            <a:endCxn id="7" idx="1"/>
          </p:cNvCxnSpPr>
          <p:nvPr/>
        </p:nvCxnSpPr>
        <p:spPr>
          <a:xfrm>
            <a:off x="3635896" y="3140968"/>
            <a:ext cx="648072" cy="1588"/>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sp>
        <p:nvSpPr>
          <p:cNvPr id="32" name="31 Rectángulo redondeado"/>
          <p:cNvSpPr/>
          <p:nvPr/>
        </p:nvSpPr>
        <p:spPr>
          <a:xfrm>
            <a:off x="3203848" y="3933056"/>
            <a:ext cx="5688632" cy="576064"/>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 sz="1400" dirty="0" smtClean="0">
                <a:solidFill>
                  <a:schemeClr val="tx1"/>
                </a:solidFill>
                <a:latin typeface="Verdana" pitchFamily="34" charset="0"/>
                <a:cs typeface="Arial" charset="0"/>
              </a:rPr>
              <a:t>Una descripción general de las condiciones de los contratos que sean importantes</a:t>
            </a:r>
            <a:endParaRPr lang="es-ES" sz="1400" dirty="0">
              <a:solidFill>
                <a:schemeClr val="tx1"/>
              </a:solidFill>
              <a:latin typeface="Verdana" pitchFamily="34" charset="0"/>
            </a:endParaRPr>
          </a:p>
        </p:txBody>
      </p:sp>
      <p:sp>
        <p:nvSpPr>
          <p:cNvPr id="33" name="32 Rectángulo redondeado"/>
          <p:cNvSpPr/>
          <p:nvPr/>
        </p:nvSpPr>
        <p:spPr>
          <a:xfrm>
            <a:off x="467544" y="4725144"/>
            <a:ext cx="1944216" cy="648072"/>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800" b="1" dirty="0" smtClean="0">
                <a:solidFill>
                  <a:schemeClr val="tx1"/>
                </a:solidFill>
                <a:latin typeface="Verdana" pitchFamily="34" charset="0"/>
              </a:rPr>
              <a:t>Exposición</a:t>
            </a:r>
          </a:p>
        </p:txBody>
      </p:sp>
      <p:cxnSp>
        <p:nvCxnSpPr>
          <p:cNvPr id="34" name="33 Conector angular"/>
          <p:cNvCxnSpPr>
            <a:stCxn id="33" idx="3"/>
            <a:endCxn id="32" idx="1"/>
          </p:cNvCxnSpPr>
          <p:nvPr/>
        </p:nvCxnSpPr>
        <p:spPr>
          <a:xfrm flipV="1">
            <a:off x="2411760" y="4221088"/>
            <a:ext cx="792088" cy="828092"/>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cxnSp>
        <p:nvCxnSpPr>
          <p:cNvPr id="49" name="48 Conector angular"/>
          <p:cNvCxnSpPr>
            <a:stCxn id="12" idx="2"/>
            <a:endCxn id="33" idx="0"/>
          </p:cNvCxnSpPr>
          <p:nvPr/>
        </p:nvCxnSpPr>
        <p:spPr>
          <a:xfrm rot="5400000">
            <a:off x="251520" y="3537012"/>
            <a:ext cx="2376264" cy="1588"/>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sp>
        <p:nvSpPr>
          <p:cNvPr id="50" name="49 Rectángulo redondeado"/>
          <p:cNvSpPr/>
          <p:nvPr/>
        </p:nvSpPr>
        <p:spPr>
          <a:xfrm>
            <a:off x="3203848" y="4653136"/>
            <a:ext cx="5688632" cy="792088"/>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s-ES" sz="1400" dirty="0" smtClean="0">
                <a:solidFill>
                  <a:schemeClr val="tx1"/>
                </a:solidFill>
                <a:latin typeface="Verdana" pitchFamily="34" charset="0"/>
                <a:cs typeface="Arial" charset="0"/>
              </a:rPr>
              <a:t>La desagregación por plazo de vencimiento del total de las cuotas mínimas (desde el punto de vista del arrendatario o del arrendador, según corresponda) y de su valor actual.</a:t>
            </a:r>
            <a:endParaRPr lang="es-ES" sz="1400" dirty="0">
              <a:solidFill>
                <a:schemeClr val="tx1"/>
              </a:solidFill>
              <a:latin typeface="Verdana" pitchFamily="34" charset="0"/>
              <a:cs typeface="Arial" charset="0"/>
            </a:endParaRPr>
          </a:p>
        </p:txBody>
      </p:sp>
      <p:cxnSp>
        <p:nvCxnSpPr>
          <p:cNvPr id="51" name="50 Conector angular"/>
          <p:cNvCxnSpPr>
            <a:stCxn id="33" idx="3"/>
            <a:endCxn id="50" idx="1"/>
          </p:cNvCxnSpPr>
          <p:nvPr/>
        </p:nvCxnSpPr>
        <p:spPr>
          <a:xfrm>
            <a:off x="2411760" y="5049180"/>
            <a:ext cx="792088" cy="1588"/>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sp>
        <p:nvSpPr>
          <p:cNvPr id="52" name="51 Rectángulo redondeado"/>
          <p:cNvSpPr/>
          <p:nvPr/>
        </p:nvSpPr>
        <p:spPr>
          <a:xfrm>
            <a:off x="3203848" y="5589240"/>
            <a:ext cx="5688632" cy="720080"/>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 sz="1400" dirty="0" smtClean="0">
                <a:solidFill>
                  <a:schemeClr val="tx1"/>
                </a:solidFill>
                <a:latin typeface="Verdana" pitchFamily="34" charset="0"/>
                <a:cs typeface="Arial" charset="0"/>
              </a:rPr>
              <a:t>Los arrendatarios presentarán una conciliación entre el total de las cuotas mínimas comprometidas a la fecha de los estados contables y su valor actual.</a:t>
            </a:r>
            <a:endParaRPr lang="es-ES" sz="1400" dirty="0">
              <a:solidFill>
                <a:schemeClr val="tx1"/>
              </a:solidFill>
              <a:latin typeface="Verdana" pitchFamily="34" charset="0"/>
            </a:endParaRPr>
          </a:p>
        </p:txBody>
      </p:sp>
      <p:cxnSp>
        <p:nvCxnSpPr>
          <p:cNvPr id="53" name="52 Conector angular"/>
          <p:cNvCxnSpPr>
            <a:stCxn id="33" idx="3"/>
            <a:endCxn id="52" idx="1"/>
          </p:cNvCxnSpPr>
          <p:nvPr/>
        </p:nvCxnSpPr>
        <p:spPr>
          <a:xfrm>
            <a:off x="2411760" y="5049180"/>
            <a:ext cx="792088" cy="900100"/>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 calcmode="lin" valueType="num">
                                      <p:cBhvr>
                                        <p:cTn id="9" dur="500" fill="hold"/>
                                        <p:tgtEl>
                                          <p:spTgt spid="12"/>
                                        </p:tgtEl>
                                        <p:attrNameLst>
                                          <p:attrName>style.rotation</p:attrName>
                                        </p:attrNameLst>
                                      </p:cBhvr>
                                      <p:tavLst>
                                        <p:tav tm="0">
                                          <p:val>
                                            <p:fltVal val="360"/>
                                          </p:val>
                                        </p:tav>
                                        <p:tav tm="100000">
                                          <p:val>
                                            <p:fltVal val="0"/>
                                          </p:val>
                                        </p:tav>
                                      </p:tavLst>
                                    </p:anim>
                                    <p:animEffect transition="in" filter="fade">
                                      <p:cBhvr>
                                        <p:cTn id="10" dur="500"/>
                                        <p:tgtEl>
                                          <p:spTgt spid="12"/>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500"/>
                                        <p:tgtEl>
                                          <p:spTgt spid="13"/>
                                        </p:tgtEl>
                                      </p:cBhvr>
                                    </p:animEffect>
                                  </p:childTnLst>
                                </p:cTn>
                              </p:par>
                              <p:par>
                                <p:cTn id="15" presetID="10" presetClass="entr" presetSubtype="0" fill="hold" nodeType="with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fade">
                                      <p:cBhvr>
                                        <p:cTn id="17" dur="500"/>
                                        <p:tgtEl>
                                          <p:spTgt spid="49"/>
                                        </p:tgtEl>
                                      </p:cBhvr>
                                    </p:animEffect>
                                  </p:childTnLst>
                                </p:cTn>
                              </p:par>
                            </p:childTnLst>
                          </p:cTn>
                        </p:par>
                      </p:childTnLst>
                    </p:cTn>
                  </p:par>
                  <p:par>
                    <p:cTn id="18" fill="hold">
                      <p:stCondLst>
                        <p:cond delay="indefinite"/>
                      </p:stCondLst>
                      <p:childTnLst>
                        <p:par>
                          <p:cTn id="19" fill="hold">
                            <p:stCondLst>
                              <p:cond delay="0"/>
                            </p:stCondLst>
                            <p:childTnLst>
                              <p:par>
                                <p:cTn id="20" presetID="49" presetClass="entr" presetSubtype="0" decel="100000" fill="hold" grpId="0" nodeType="clickEffect">
                                  <p:stCondLst>
                                    <p:cond delay="0"/>
                                  </p:stCondLst>
                                  <p:childTnLst>
                                    <p:set>
                                      <p:cBhvr>
                                        <p:cTn id="21" dur="1" fill="hold">
                                          <p:stCondLst>
                                            <p:cond delay="0"/>
                                          </p:stCondLst>
                                        </p:cTn>
                                        <p:tgtEl>
                                          <p:spTgt spid="25"/>
                                        </p:tgtEl>
                                        <p:attrNameLst>
                                          <p:attrName>style.visibility</p:attrName>
                                        </p:attrNameLst>
                                      </p:cBhvr>
                                      <p:to>
                                        <p:strVal val="visible"/>
                                      </p:to>
                                    </p:set>
                                    <p:anim calcmode="lin" valueType="num">
                                      <p:cBhvr>
                                        <p:cTn id="22" dur="500" fill="hold"/>
                                        <p:tgtEl>
                                          <p:spTgt spid="25"/>
                                        </p:tgtEl>
                                        <p:attrNameLst>
                                          <p:attrName>ppt_w</p:attrName>
                                        </p:attrNameLst>
                                      </p:cBhvr>
                                      <p:tavLst>
                                        <p:tav tm="0">
                                          <p:val>
                                            <p:fltVal val="0"/>
                                          </p:val>
                                        </p:tav>
                                        <p:tav tm="100000">
                                          <p:val>
                                            <p:strVal val="#ppt_w"/>
                                          </p:val>
                                        </p:tav>
                                      </p:tavLst>
                                    </p:anim>
                                    <p:anim calcmode="lin" valueType="num">
                                      <p:cBhvr>
                                        <p:cTn id="23" dur="500" fill="hold"/>
                                        <p:tgtEl>
                                          <p:spTgt spid="25"/>
                                        </p:tgtEl>
                                        <p:attrNameLst>
                                          <p:attrName>ppt_h</p:attrName>
                                        </p:attrNameLst>
                                      </p:cBhvr>
                                      <p:tavLst>
                                        <p:tav tm="0">
                                          <p:val>
                                            <p:fltVal val="0"/>
                                          </p:val>
                                        </p:tav>
                                        <p:tav tm="100000">
                                          <p:val>
                                            <p:strVal val="#ppt_h"/>
                                          </p:val>
                                        </p:tav>
                                      </p:tavLst>
                                    </p:anim>
                                    <p:anim calcmode="lin" valueType="num">
                                      <p:cBhvr>
                                        <p:cTn id="24" dur="500" fill="hold"/>
                                        <p:tgtEl>
                                          <p:spTgt spid="25"/>
                                        </p:tgtEl>
                                        <p:attrNameLst>
                                          <p:attrName>style.rotation</p:attrName>
                                        </p:attrNameLst>
                                      </p:cBhvr>
                                      <p:tavLst>
                                        <p:tav tm="0">
                                          <p:val>
                                            <p:fltVal val="360"/>
                                          </p:val>
                                        </p:tav>
                                        <p:tav tm="100000">
                                          <p:val>
                                            <p:fltVal val="0"/>
                                          </p:val>
                                        </p:tav>
                                      </p:tavLst>
                                    </p:anim>
                                    <p:animEffect transition="in" filter="fade">
                                      <p:cBhvr>
                                        <p:cTn id="25" dur="500"/>
                                        <p:tgtEl>
                                          <p:spTgt spid="25"/>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fade">
                                      <p:cBhvr>
                                        <p:cTn id="29" dur="500"/>
                                        <p:tgtEl>
                                          <p:spTgt spid="28"/>
                                        </p:tgtEl>
                                      </p:cBhvr>
                                    </p:animEffect>
                                  </p:childTnLst>
                                </p:cTn>
                              </p:par>
                            </p:childTnLst>
                          </p:cTn>
                        </p:par>
                      </p:childTnLst>
                    </p:cTn>
                  </p:par>
                  <p:par>
                    <p:cTn id="30" fill="hold">
                      <p:stCondLst>
                        <p:cond delay="indefinite"/>
                      </p:stCondLst>
                      <p:childTnLst>
                        <p:par>
                          <p:cTn id="31" fill="hold">
                            <p:stCondLst>
                              <p:cond delay="0"/>
                            </p:stCondLst>
                            <p:childTnLst>
                              <p:par>
                                <p:cTn id="32" presetID="49" presetClass="entr" presetSubtype="0" decel="100000"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 calcmode="lin" valueType="num">
                                      <p:cBhvr>
                                        <p:cTn id="34" dur="500" fill="hold"/>
                                        <p:tgtEl>
                                          <p:spTgt spid="7"/>
                                        </p:tgtEl>
                                        <p:attrNameLst>
                                          <p:attrName>ppt_w</p:attrName>
                                        </p:attrNameLst>
                                      </p:cBhvr>
                                      <p:tavLst>
                                        <p:tav tm="0">
                                          <p:val>
                                            <p:fltVal val="0"/>
                                          </p:val>
                                        </p:tav>
                                        <p:tav tm="100000">
                                          <p:val>
                                            <p:strVal val="#ppt_w"/>
                                          </p:val>
                                        </p:tav>
                                      </p:tavLst>
                                    </p:anim>
                                    <p:anim calcmode="lin" valueType="num">
                                      <p:cBhvr>
                                        <p:cTn id="35" dur="500" fill="hold"/>
                                        <p:tgtEl>
                                          <p:spTgt spid="7"/>
                                        </p:tgtEl>
                                        <p:attrNameLst>
                                          <p:attrName>ppt_h</p:attrName>
                                        </p:attrNameLst>
                                      </p:cBhvr>
                                      <p:tavLst>
                                        <p:tav tm="0">
                                          <p:val>
                                            <p:fltVal val="0"/>
                                          </p:val>
                                        </p:tav>
                                        <p:tav tm="100000">
                                          <p:val>
                                            <p:strVal val="#ppt_h"/>
                                          </p:val>
                                        </p:tav>
                                      </p:tavLst>
                                    </p:anim>
                                    <p:anim calcmode="lin" valueType="num">
                                      <p:cBhvr>
                                        <p:cTn id="36" dur="500" fill="hold"/>
                                        <p:tgtEl>
                                          <p:spTgt spid="7"/>
                                        </p:tgtEl>
                                        <p:attrNameLst>
                                          <p:attrName>style.rotation</p:attrName>
                                        </p:attrNameLst>
                                      </p:cBhvr>
                                      <p:tavLst>
                                        <p:tav tm="0">
                                          <p:val>
                                            <p:fltVal val="360"/>
                                          </p:val>
                                        </p:tav>
                                        <p:tav tm="100000">
                                          <p:val>
                                            <p:fltVal val="0"/>
                                          </p:val>
                                        </p:tav>
                                      </p:tavLst>
                                    </p:anim>
                                    <p:animEffect transition="in" filter="fade">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49" presetClass="entr" presetSubtype="0" decel="100000" fill="hold" grpId="0" nodeType="clickEffect">
                                  <p:stCondLst>
                                    <p:cond delay="0"/>
                                  </p:stCondLst>
                                  <p:childTnLst>
                                    <p:set>
                                      <p:cBhvr>
                                        <p:cTn id="41" dur="1" fill="hold">
                                          <p:stCondLst>
                                            <p:cond delay="0"/>
                                          </p:stCondLst>
                                        </p:cTn>
                                        <p:tgtEl>
                                          <p:spTgt spid="33"/>
                                        </p:tgtEl>
                                        <p:attrNameLst>
                                          <p:attrName>style.visibility</p:attrName>
                                        </p:attrNameLst>
                                      </p:cBhvr>
                                      <p:to>
                                        <p:strVal val="visible"/>
                                      </p:to>
                                    </p:set>
                                    <p:anim calcmode="lin" valueType="num">
                                      <p:cBhvr>
                                        <p:cTn id="42" dur="500" fill="hold"/>
                                        <p:tgtEl>
                                          <p:spTgt spid="33"/>
                                        </p:tgtEl>
                                        <p:attrNameLst>
                                          <p:attrName>ppt_w</p:attrName>
                                        </p:attrNameLst>
                                      </p:cBhvr>
                                      <p:tavLst>
                                        <p:tav tm="0">
                                          <p:val>
                                            <p:fltVal val="0"/>
                                          </p:val>
                                        </p:tav>
                                        <p:tav tm="100000">
                                          <p:val>
                                            <p:strVal val="#ppt_w"/>
                                          </p:val>
                                        </p:tav>
                                      </p:tavLst>
                                    </p:anim>
                                    <p:anim calcmode="lin" valueType="num">
                                      <p:cBhvr>
                                        <p:cTn id="43" dur="500" fill="hold"/>
                                        <p:tgtEl>
                                          <p:spTgt spid="33"/>
                                        </p:tgtEl>
                                        <p:attrNameLst>
                                          <p:attrName>ppt_h</p:attrName>
                                        </p:attrNameLst>
                                      </p:cBhvr>
                                      <p:tavLst>
                                        <p:tav tm="0">
                                          <p:val>
                                            <p:fltVal val="0"/>
                                          </p:val>
                                        </p:tav>
                                        <p:tav tm="100000">
                                          <p:val>
                                            <p:strVal val="#ppt_h"/>
                                          </p:val>
                                        </p:tav>
                                      </p:tavLst>
                                    </p:anim>
                                    <p:anim calcmode="lin" valueType="num">
                                      <p:cBhvr>
                                        <p:cTn id="44" dur="500" fill="hold"/>
                                        <p:tgtEl>
                                          <p:spTgt spid="33"/>
                                        </p:tgtEl>
                                        <p:attrNameLst>
                                          <p:attrName>style.rotation</p:attrName>
                                        </p:attrNameLst>
                                      </p:cBhvr>
                                      <p:tavLst>
                                        <p:tav tm="0">
                                          <p:val>
                                            <p:fltVal val="360"/>
                                          </p:val>
                                        </p:tav>
                                        <p:tav tm="100000">
                                          <p:val>
                                            <p:fltVal val="0"/>
                                          </p:val>
                                        </p:tav>
                                      </p:tavLst>
                                    </p:anim>
                                    <p:animEffect transition="in" filter="fade">
                                      <p:cBhvr>
                                        <p:cTn id="45" dur="500"/>
                                        <p:tgtEl>
                                          <p:spTgt spid="33"/>
                                        </p:tgtEl>
                                      </p:cBhvr>
                                    </p:animEffect>
                                  </p:childTnLst>
                                </p:cTn>
                              </p:par>
                            </p:childTnLst>
                          </p:cTn>
                        </p:par>
                        <p:par>
                          <p:cTn id="46" fill="hold">
                            <p:stCondLst>
                              <p:cond delay="500"/>
                            </p:stCondLst>
                            <p:childTnLst>
                              <p:par>
                                <p:cTn id="47" presetID="10" presetClass="entr" presetSubtype="0" fill="hold" nodeType="afterEffect">
                                  <p:stCondLst>
                                    <p:cond delay="0"/>
                                  </p:stCondLst>
                                  <p:childTnLst>
                                    <p:set>
                                      <p:cBhvr>
                                        <p:cTn id="48" dur="1" fill="hold">
                                          <p:stCondLst>
                                            <p:cond delay="0"/>
                                          </p:stCondLst>
                                        </p:cTn>
                                        <p:tgtEl>
                                          <p:spTgt spid="34"/>
                                        </p:tgtEl>
                                        <p:attrNameLst>
                                          <p:attrName>style.visibility</p:attrName>
                                        </p:attrNameLst>
                                      </p:cBhvr>
                                      <p:to>
                                        <p:strVal val="visible"/>
                                      </p:to>
                                    </p:set>
                                    <p:animEffect transition="in" filter="fade">
                                      <p:cBhvr>
                                        <p:cTn id="49" dur="500"/>
                                        <p:tgtEl>
                                          <p:spTgt spid="34"/>
                                        </p:tgtEl>
                                      </p:cBhvr>
                                    </p:animEffect>
                                  </p:childTnLst>
                                </p:cTn>
                              </p:par>
                            </p:childTnLst>
                          </p:cTn>
                        </p:par>
                      </p:childTnLst>
                    </p:cTn>
                  </p:par>
                  <p:par>
                    <p:cTn id="50" fill="hold">
                      <p:stCondLst>
                        <p:cond delay="indefinite"/>
                      </p:stCondLst>
                      <p:childTnLst>
                        <p:par>
                          <p:cTn id="51" fill="hold">
                            <p:stCondLst>
                              <p:cond delay="0"/>
                            </p:stCondLst>
                            <p:childTnLst>
                              <p:par>
                                <p:cTn id="52" presetID="49" presetClass="entr" presetSubtype="0" decel="100000" fill="hold" grpId="0" nodeType="clickEffect">
                                  <p:stCondLst>
                                    <p:cond delay="0"/>
                                  </p:stCondLst>
                                  <p:childTnLst>
                                    <p:set>
                                      <p:cBhvr>
                                        <p:cTn id="53" dur="1" fill="hold">
                                          <p:stCondLst>
                                            <p:cond delay="0"/>
                                          </p:stCondLst>
                                        </p:cTn>
                                        <p:tgtEl>
                                          <p:spTgt spid="32"/>
                                        </p:tgtEl>
                                        <p:attrNameLst>
                                          <p:attrName>style.visibility</p:attrName>
                                        </p:attrNameLst>
                                      </p:cBhvr>
                                      <p:to>
                                        <p:strVal val="visible"/>
                                      </p:to>
                                    </p:set>
                                    <p:anim calcmode="lin" valueType="num">
                                      <p:cBhvr>
                                        <p:cTn id="54" dur="500" fill="hold"/>
                                        <p:tgtEl>
                                          <p:spTgt spid="32"/>
                                        </p:tgtEl>
                                        <p:attrNameLst>
                                          <p:attrName>ppt_w</p:attrName>
                                        </p:attrNameLst>
                                      </p:cBhvr>
                                      <p:tavLst>
                                        <p:tav tm="0">
                                          <p:val>
                                            <p:fltVal val="0"/>
                                          </p:val>
                                        </p:tav>
                                        <p:tav tm="100000">
                                          <p:val>
                                            <p:strVal val="#ppt_w"/>
                                          </p:val>
                                        </p:tav>
                                      </p:tavLst>
                                    </p:anim>
                                    <p:anim calcmode="lin" valueType="num">
                                      <p:cBhvr>
                                        <p:cTn id="55" dur="500" fill="hold"/>
                                        <p:tgtEl>
                                          <p:spTgt spid="32"/>
                                        </p:tgtEl>
                                        <p:attrNameLst>
                                          <p:attrName>ppt_h</p:attrName>
                                        </p:attrNameLst>
                                      </p:cBhvr>
                                      <p:tavLst>
                                        <p:tav tm="0">
                                          <p:val>
                                            <p:fltVal val="0"/>
                                          </p:val>
                                        </p:tav>
                                        <p:tav tm="100000">
                                          <p:val>
                                            <p:strVal val="#ppt_h"/>
                                          </p:val>
                                        </p:tav>
                                      </p:tavLst>
                                    </p:anim>
                                    <p:anim calcmode="lin" valueType="num">
                                      <p:cBhvr>
                                        <p:cTn id="56" dur="500" fill="hold"/>
                                        <p:tgtEl>
                                          <p:spTgt spid="32"/>
                                        </p:tgtEl>
                                        <p:attrNameLst>
                                          <p:attrName>style.rotation</p:attrName>
                                        </p:attrNameLst>
                                      </p:cBhvr>
                                      <p:tavLst>
                                        <p:tav tm="0">
                                          <p:val>
                                            <p:fltVal val="360"/>
                                          </p:val>
                                        </p:tav>
                                        <p:tav tm="100000">
                                          <p:val>
                                            <p:fltVal val="0"/>
                                          </p:val>
                                        </p:tav>
                                      </p:tavLst>
                                    </p:anim>
                                    <p:animEffect transition="in" filter="fade">
                                      <p:cBhvr>
                                        <p:cTn id="57" dur="500"/>
                                        <p:tgtEl>
                                          <p:spTgt spid="32"/>
                                        </p:tgtEl>
                                      </p:cBhvr>
                                    </p:animEffect>
                                  </p:childTnLst>
                                </p:cTn>
                              </p:par>
                            </p:childTnLst>
                          </p:cTn>
                        </p:par>
                        <p:par>
                          <p:cTn id="58" fill="hold">
                            <p:stCondLst>
                              <p:cond delay="500"/>
                            </p:stCondLst>
                            <p:childTnLst>
                              <p:par>
                                <p:cTn id="59" presetID="10" presetClass="entr" presetSubtype="0" fill="hold" nodeType="afterEffect">
                                  <p:stCondLst>
                                    <p:cond delay="0"/>
                                  </p:stCondLst>
                                  <p:childTnLst>
                                    <p:set>
                                      <p:cBhvr>
                                        <p:cTn id="60" dur="1" fill="hold">
                                          <p:stCondLst>
                                            <p:cond delay="0"/>
                                          </p:stCondLst>
                                        </p:cTn>
                                        <p:tgtEl>
                                          <p:spTgt spid="51"/>
                                        </p:tgtEl>
                                        <p:attrNameLst>
                                          <p:attrName>style.visibility</p:attrName>
                                        </p:attrNameLst>
                                      </p:cBhvr>
                                      <p:to>
                                        <p:strVal val="visible"/>
                                      </p:to>
                                    </p:set>
                                    <p:animEffect transition="in" filter="fade">
                                      <p:cBhvr>
                                        <p:cTn id="61" dur="500"/>
                                        <p:tgtEl>
                                          <p:spTgt spid="51"/>
                                        </p:tgtEl>
                                      </p:cBhvr>
                                    </p:animEffect>
                                  </p:childTnLst>
                                </p:cTn>
                              </p:par>
                            </p:childTnLst>
                          </p:cTn>
                        </p:par>
                      </p:childTnLst>
                    </p:cTn>
                  </p:par>
                  <p:par>
                    <p:cTn id="62" fill="hold">
                      <p:stCondLst>
                        <p:cond delay="indefinite"/>
                      </p:stCondLst>
                      <p:childTnLst>
                        <p:par>
                          <p:cTn id="63" fill="hold">
                            <p:stCondLst>
                              <p:cond delay="0"/>
                            </p:stCondLst>
                            <p:childTnLst>
                              <p:par>
                                <p:cTn id="64" presetID="49" presetClass="entr" presetSubtype="0" decel="100000" fill="hold" grpId="0" nodeType="clickEffect">
                                  <p:stCondLst>
                                    <p:cond delay="0"/>
                                  </p:stCondLst>
                                  <p:childTnLst>
                                    <p:set>
                                      <p:cBhvr>
                                        <p:cTn id="65" dur="1" fill="hold">
                                          <p:stCondLst>
                                            <p:cond delay="0"/>
                                          </p:stCondLst>
                                        </p:cTn>
                                        <p:tgtEl>
                                          <p:spTgt spid="50"/>
                                        </p:tgtEl>
                                        <p:attrNameLst>
                                          <p:attrName>style.visibility</p:attrName>
                                        </p:attrNameLst>
                                      </p:cBhvr>
                                      <p:to>
                                        <p:strVal val="visible"/>
                                      </p:to>
                                    </p:set>
                                    <p:anim calcmode="lin" valueType="num">
                                      <p:cBhvr>
                                        <p:cTn id="66" dur="500" fill="hold"/>
                                        <p:tgtEl>
                                          <p:spTgt spid="50"/>
                                        </p:tgtEl>
                                        <p:attrNameLst>
                                          <p:attrName>ppt_w</p:attrName>
                                        </p:attrNameLst>
                                      </p:cBhvr>
                                      <p:tavLst>
                                        <p:tav tm="0">
                                          <p:val>
                                            <p:fltVal val="0"/>
                                          </p:val>
                                        </p:tav>
                                        <p:tav tm="100000">
                                          <p:val>
                                            <p:strVal val="#ppt_w"/>
                                          </p:val>
                                        </p:tav>
                                      </p:tavLst>
                                    </p:anim>
                                    <p:anim calcmode="lin" valueType="num">
                                      <p:cBhvr>
                                        <p:cTn id="67" dur="500" fill="hold"/>
                                        <p:tgtEl>
                                          <p:spTgt spid="50"/>
                                        </p:tgtEl>
                                        <p:attrNameLst>
                                          <p:attrName>ppt_h</p:attrName>
                                        </p:attrNameLst>
                                      </p:cBhvr>
                                      <p:tavLst>
                                        <p:tav tm="0">
                                          <p:val>
                                            <p:fltVal val="0"/>
                                          </p:val>
                                        </p:tav>
                                        <p:tav tm="100000">
                                          <p:val>
                                            <p:strVal val="#ppt_h"/>
                                          </p:val>
                                        </p:tav>
                                      </p:tavLst>
                                    </p:anim>
                                    <p:anim calcmode="lin" valueType="num">
                                      <p:cBhvr>
                                        <p:cTn id="68" dur="500" fill="hold"/>
                                        <p:tgtEl>
                                          <p:spTgt spid="50"/>
                                        </p:tgtEl>
                                        <p:attrNameLst>
                                          <p:attrName>style.rotation</p:attrName>
                                        </p:attrNameLst>
                                      </p:cBhvr>
                                      <p:tavLst>
                                        <p:tav tm="0">
                                          <p:val>
                                            <p:fltVal val="360"/>
                                          </p:val>
                                        </p:tav>
                                        <p:tav tm="100000">
                                          <p:val>
                                            <p:fltVal val="0"/>
                                          </p:val>
                                        </p:tav>
                                      </p:tavLst>
                                    </p:anim>
                                    <p:animEffect transition="in" filter="fade">
                                      <p:cBhvr>
                                        <p:cTn id="69" dur="500"/>
                                        <p:tgtEl>
                                          <p:spTgt spid="50"/>
                                        </p:tgtEl>
                                      </p:cBhvr>
                                    </p:animEffect>
                                  </p:childTnLst>
                                </p:cTn>
                              </p:par>
                            </p:childTnLst>
                          </p:cTn>
                        </p:par>
                        <p:par>
                          <p:cTn id="70" fill="hold">
                            <p:stCondLst>
                              <p:cond delay="500"/>
                            </p:stCondLst>
                            <p:childTnLst>
                              <p:par>
                                <p:cTn id="71" presetID="10" presetClass="entr" presetSubtype="0" fill="hold" nodeType="afterEffect">
                                  <p:stCondLst>
                                    <p:cond delay="0"/>
                                  </p:stCondLst>
                                  <p:childTnLst>
                                    <p:set>
                                      <p:cBhvr>
                                        <p:cTn id="72" dur="1" fill="hold">
                                          <p:stCondLst>
                                            <p:cond delay="0"/>
                                          </p:stCondLst>
                                        </p:cTn>
                                        <p:tgtEl>
                                          <p:spTgt spid="53"/>
                                        </p:tgtEl>
                                        <p:attrNameLst>
                                          <p:attrName>style.visibility</p:attrName>
                                        </p:attrNameLst>
                                      </p:cBhvr>
                                      <p:to>
                                        <p:strVal val="visible"/>
                                      </p:to>
                                    </p:set>
                                    <p:animEffect transition="in" filter="fade">
                                      <p:cBhvr>
                                        <p:cTn id="73" dur="500"/>
                                        <p:tgtEl>
                                          <p:spTgt spid="53"/>
                                        </p:tgtEl>
                                      </p:cBhvr>
                                    </p:animEffect>
                                  </p:childTnLst>
                                </p:cTn>
                              </p:par>
                            </p:childTnLst>
                          </p:cTn>
                        </p:par>
                      </p:childTnLst>
                    </p:cTn>
                  </p:par>
                  <p:par>
                    <p:cTn id="74" fill="hold">
                      <p:stCondLst>
                        <p:cond delay="indefinite"/>
                      </p:stCondLst>
                      <p:childTnLst>
                        <p:par>
                          <p:cTn id="75" fill="hold">
                            <p:stCondLst>
                              <p:cond delay="0"/>
                            </p:stCondLst>
                            <p:childTnLst>
                              <p:par>
                                <p:cTn id="76" presetID="49" presetClass="entr" presetSubtype="0" decel="100000" fill="hold" grpId="0" nodeType="clickEffect">
                                  <p:stCondLst>
                                    <p:cond delay="0"/>
                                  </p:stCondLst>
                                  <p:childTnLst>
                                    <p:set>
                                      <p:cBhvr>
                                        <p:cTn id="77" dur="1" fill="hold">
                                          <p:stCondLst>
                                            <p:cond delay="0"/>
                                          </p:stCondLst>
                                        </p:cTn>
                                        <p:tgtEl>
                                          <p:spTgt spid="52"/>
                                        </p:tgtEl>
                                        <p:attrNameLst>
                                          <p:attrName>style.visibility</p:attrName>
                                        </p:attrNameLst>
                                      </p:cBhvr>
                                      <p:to>
                                        <p:strVal val="visible"/>
                                      </p:to>
                                    </p:set>
                                    <p:anim calcmode="lin" valueType="num">
                                      <p:cBhvr>
                                        <p:cTn id="78" dur="500" fill="hold"/>
                                        <p:tgtEl>
                                          <p:spTgt spid="52"/>
                                        </p:tgtEl>
                                        <p:attrNameLst>
                                          <p:attrName>ppt_w</p:attrName>
                                        </p:attrNameLst>
                                      </p:cBhvr>
                                      <p:tavLst>
                                        <p:tav tm="0">
                                          <p:val>
                                            <p:fltVal val="0"/>
                                          </p:val>
                                        </p:tav>
                                        <p:tav tm="100000">
                                          <p:val>
                                            <p:strVal val="#ppt_w"/>
                                          </p:val>
                                        </p:tav>
                                      </p:tavLst>
                                    </p:anim>
                                    <p:anim calcmode="lin" valueType="num">
                                      <p:cBhvr>
                                        <p:cTn id="79" dur="500" fill="hold"/>
                                        <p:tgtEl>
                                          <p:spTgt spid="52"/>
                                        </p:tgtEl>
                                        <p:attrNameLst>
                                          <p:attrName>ppt_h</p:attrName>
                                        </p:attrNameLst>
                                      </p:cBhvr>
                                      <p:tavLst>
                                        <p:tav tm="0">
                                          <p:val>
                                            <p:fltVal val="0"/>
                                          </p:val>
                                        </p:tav>
                                        <p:tav tm="100000">
                                          <p:val>
                                            <p:strVal val="#ppt_h"/>
                                          </p:val>
                                        </p:tav>
                                      </p:tavLst>
                                    </p:anim>
                                    <p:anim calcmode="lin" valueType="num">
                                      <p:cBhvr>
                                        <p:cTn id="80" dur="500" fill="hold"/>
                                        <p:tgtEl>
                                          <p:spTgt spid="52"/>
                                        </p:tgtEl>
                                        <p:attrNameLst>
                                          <p:attrName>style.rotation</p:attrName>
                                        </p:attrNameLst>
                                      </p:cBhvr>
                                      <p:tavLst>
                                        <p:tav tm="0">
                                          <p:val>
                                            <p:fltVal val="360"/>
                                          </p:val>
                                        </p:tav>
                                        <p:tav tm="100000">
                                          <p:val>
                                            <p:fltVal val="0"/>
                                          </p:val>
                                        </p:tav>
                                      </p:tavLst>
                                    </p:anim>
                                    <p:animEffect transition="in" filter="fade">
                                      <p:cBhvr>
                                        <p:cTn id="81"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animBg="1"/>
      <p:bldP spid="25" grpId="0" animBg="1"/>
      <p:bldP spid="32" grpId="0" animBg="1"/>
      <p:bldP spid="33" grpId="0" animBg="1"/>
      <p:bldP spid="50" grpId="0" animBg="1"/>
      <p:bldP spid="5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ChangeAspect="1" noChangeArrowheads="1"/>
          </p:cNvPicPr>
          <p:nvPr/>
        </p:nvPicPr>
        <p:blipFill>
          <a:blip r:embed="rId2" cstate="print"/>
          <a:srcRect/>
          <a:stretch>
            <a:fillRect/>
          </a:stretch>
        </p:blipFill>
        <p:spPr bwMode="auto">
          <a:xfrm>
            <a:off x="1187625" y="1628800"/>
            <a:ext cx="6382208" cy="4428963"/>
          </a:xfrm>
          <a:prstGeom prst="rect">
            <a:avLst/>
          </a:prstGeom>
          <a:noFill/>
          <a:ln w="9525">
            <a:noFill/>
            <a:miter lim="800000"/>
            <a:headEnd/>
            <a:tailEnd/>
          </a:ln>
          <a:effectLst/>
        </p:spPr>
      </p:pic>
      <p:sp>
        <p:nvSpPr>
          <p:cNvPr id="3" name="2 Rectángulo"/>
          <p:cNvSpPr>
            <a:spLocks noChangeArrowheads="1"/>
          </p:cNvSpPr>
          <p:nvPr/>
        </p:nvSpPr>
        <p:spPr bwMode="auto">
          <a:xfrm>
            <a:off x="683568" y="980728"/>
            <a:ext cx="7488832" cy="461665"/>
          </a:xfrm>
          <a:prstGeom prst="rect">
            <a:avLst/>
          </a:prstGeom>
          <a:noFill/>
          <a:ln w="9525">
            <a:noFill/>
            <a:miter lim="800000"/>
            <a:headEnd/>
            <a:tailEnd/>
          </a:ln>
        </p:spPr>
        <p:txBody>
          <a:bodyPr wrap="square">
            <a:spAutoFit/>
          </a:bodyPr>
          <a:lstStyle/>
          <a:p>
            <a:pPr algn="ctr"/>
            <a:r>
              <a:rPr lang="es-AR" b="1" u="sng" dirty="0" smtClean="0">
                <a:latin typeface="Verdana" pitchFamily="34" charset="0"/>
              </a:rPr>
              <a:t>Arrendamientos (Bienes de Uso)</a:t>
            </a:r>
            <a:endParaRPr lang="es-AR" b="1" u="sng" dirty="0">
              <a:latin typeface="Verdana" pitchFamily="34"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a:spLocks noChangeArrowheads="1"/>
          </p:cNvSpPr>
          <p:nvPr/>
        </p:nvSpPr>
        <p:spPr bwMode="auto">
          <a:xfrm>
            <a:off x="683568" y="980728"/>
            <a:ext cx="7488832" cy="461665"/>
          </a:xfrm>
          <a:prstGeom prst="rect">
            <a:avLst/>
          </a:prstGeom>
          <a:noFill/>
          <a:ln w="9525">
            <a:noFill/>
            <a:miter lim="800000"/>
            <a:headEnd/>
            <a:tailEnd/>
          </a:ln>
        </p:spPr>
        <p:txBody>
          <a:bodyPr wrap="square">
            <a:spAutoFit/>
          </a:bodyPr>
          <a:lstStyle/>
          <a:p>
            <a:pPr algn="ctr"/>
            <a:r>
              <a:rPr lang="es-AR" b="1" u="sng" dirty="0" smtClean="0">
                <a:latin typeface="Verdana" pitchFamily="34" charset="0"/>
              </a:rPr>
              <a:t>Arrendamientos (Bienes de Uso)</a:t>
            </a:r>
            <a:endParaRPr lang="es-AR" b="1" u="sng" dirty="0">
              <a:latin typeface="Verdana" pitchFamily="34" charset="0"/>
            </a:endParaRPr>
          </a:p>
        </p:txBody>
      </p:sp>
      <p:pic>
        <p:nvPicPr>
          <p:cNvPr id="38914" name="Picture 2"/>
          <p:cNvPicPr>
            <a:picLocks noChangeAspect="1" noChangeArrowheads="1"/>
          </p:cNvPicPr>
          <p:nvPr/>
        </p:nvPicPr>
        <p:blipFill>
          <a:blip r:embed="rId2" cstate="print"/>
          <a:srcRect/>
          <a:stretch>
            <a:fillRect/>
          </a:stretch>
        </p:blipFill>
        <p:spPr bwMode="auto">
          <a:xfrm>
            <a:off x="611560" y="1556792"/>
            <a:ext cx="8001000" cy="43053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p:cNvPicPr>
            <a:picLocks noChangeAspect="1" noChangeArrowheads="1"/>
          </p:cNvPicPr>
          <p:nvPr/>
        </p:nvPicPr>
        <p:blipFill>
          <a:blip r:embed="rId2" cstate="print"/>
          <a:srcRect/>
          <a:stretch>
            <a:fillRect/>
          </a:stretch>
        </p:blipFill>
        <p:spPr bwMode="auto">
          <a:xfrm>
            <a:off x="755576" y="1772816"/>
            <a:ext cx="7524750" cy="4114800"/>
          </a:xfrm>
          <a:prstGeom prst="rect">
            <a:avLst/>
          </a:prstGeom>
          <a:noFill/>
          <a:ln w="9525">
            <a:noFill/>
            <a:miter lim="800000"/>
            <a:headEnd/>
            <a:tailEnd/>
          </a:ln>
          <a:effectLst/>
        </p:spPr>
      </p:pic>
      <p:sp>
        <p:nvSpPr>
          <p:cNvPr id="3" name="2 Rectángulo"/>
          <p:cNvSpPr>
            <a:spLocks noChangeArrowheads="1"/>
          </p:cNvSpPr>
          <p:nvPr/>
        </p:nvSpPr>
        <p:spPr bwMode="auto">
          <a:xfrm>
            <a:off x="683568" y="980728"/>
            <a:ext cx="7488832" cy="461665"/>
          </a:xfrm>
          <a:prstGeom prst="rect">
            <a:avLst/>
          </a:prstGeom>
          <a:noFill/>
          <a:ln w="9525">
            <a:noFill/>
            <a:miter lim="800000"/>
            <a:headEnd/>
            <a:tailEnd/>
          </a:ln>
        </p:spPr>
        <p:txBody>
          <a:bodyPr wrap="square">
            <a:spAutoFit/>
          </a:bodyPr>
          <a:lstStyle/>
          <a:p>
            <a:pPr algn="ctr"/>
            <a:r>
              <a:rPr lang="es-AR" b="1" u="sng" dirty="0" smtClean="0">
                <a:latin typeface="Verdana" pitchFamily="34" charset="0"/>
              </a:rPr>
              <a:t>Arrendamientos (Bienes de Uso)</a:t>
            </a:r>
            <a:endParaRPr lang="es-AR" b="1" u="sng" dirty="0">
              <a:latin typeface="Verdana" pitchFamily="34"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a:spLocks noChangeArrowheads="1"/>
          </p:cNvSpPr>
          <p:nvPr/>
        </p:nvSpPr>
        <p:spPr bwMode="auto">
          <a:xfrm>
            <a:off x="683568" y="980728"/>
            <a:ext cx="7488832" cy="461665"/>
          </a:xfrm>
          <a:prstGeom prst="rect">
            <a:avLst/>
          </a:prstGeom>
          <a:noFill/>
          <a:ln w="9525">
            <a:noFill/>
            <a:miter lim="800000"/>
            <a:headEnd/>
            <a:tailEnd/>
          </a:ln>
        </p:spPr>
        <p:txBody>
          <a:bodyPr wrap="square">
            <a:spAutoFit/>
          </a:bodyPr>
          <a:lstStyle/>
          <a:p>
            <a:pPr algn="ctr"/>
            <a:r>
              <a:rPr lang="es-AR" b="1" u="sng" dirty="0" smtClean="0">
                <a:latin typeface="Verdana" pitchFamily="34" charset="0"/>
              </a:rPr>
              <a:t>Arrendamientos (Bienes de Uso)</a:t>
            </a:r>
            <a:endParaRPr lang="es-AR" b="1" u="sng" dirty="0">
              <a:latin typeface="Verdana" pitchFamily="34" charset="0"/>
            </a:endParaRPr>
          </a:p>
        </p:txBody>
      </p:sp>
      <p:pic>
        <p:nvPicPr>
          <p:cNvPr id="1026" name="Picture 2"/>
          <p:cNvPicPr>
            <a:picLocks noChangeAspect="1" noChangeArrowheads="1"/>
          </p:cNvPicPr>
          <p:nvPr/>
        </p:nvPicPr>
        <p:blipFill>
          <a:blip r:embed="rId2" cstate="print"/>
          <a:srcRect/>
          <a:stretch>
            <a:fillRect/>
          </a:stretch>
        </p:blipFill>
        <p:spPr bwMode="auto">
          <a:xfrm>
            <a:off x="755576" y="1556792"/>
            <a:ext cx="7524750" cy="45910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a:spLocks noChangeArrowheads="1"/>
          </p:cNvSpPr>
          <p:nvPr/>
        </p:nvSpPr>
        <p:spPr bwMode="auto">
          <a:xfrm>
            <a:off x="683568" y="980728"/>
            <a:ext cx="7488832" cy="461665"/>
          </a:xfrm>
          <a:prstGeom prst="rect">
            <a:avLst/>
          </a:prstGeom>
          <a:noFill/>
          <a:ln w="9525">
            <a:noFill/>
            <a:miter lim="800000"/>
            <a:headEnd/>
            <a:tailEnd/>
          </a:ln>
        </p:spPr>
        <p:txBody>
          <a:bodyPr wrap="square">
            <a:spAutoFit/>
          </a:bodyPr>
          <a:lstStyle/>
          <a:p>
            <a:pPr algn="ctr"/>
            <a:r>
              <a:rPr lang="es-AR" b="1" u="sng" dirty="0" smtClean="0">
                <a:latin typeface="Verdana" pitchFamily="34" charset="0"/>
              </a:rPr>
              <a:t>Arrendamientos (Bienes de Uso)</a:t>
            </a:r>
            <a:endParaRPr lang="es-AR" b="1" u="sng" dirty="0">
              <a:latin typeface="Verdana" pitchFamily="34" charset="0"/>
            </a:endParaRPr>
          </a:p>
        </p:txBody>
      </p:sp>
      <p:pic>
        <p:nvPicPr>
          <p:cNvPr id="41986" name="Picture 2"/>
          <p:cNvPicPr>
            <a:picLocks noChangeAspect="1" noChangeArrowheads="1"/>
          </p:cNvPicPr>
          <p:nvPr/>
        </p:nvPicPr>
        <p:blipFill>
          <a:blip r:embed="rId2" cstate="print"/>
          <a:srcRect/>
          <a:stretch>
            <a:fillRect/>
          </a:stretch>
        </p:blipFill>
        <p:spPr bwMode="auto">
          <a:xfrm>
            <a:off x="1690688" y="2308225"/>
            <a:ext cx="5761037" cy="22415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a:spLocks noChangeArrowheads="1"/>
          </p:cNvSpPr>
          <p:nvPr/>
        </p:nvSpPr>
        <p:spPr bwMode="auto">
          <a:xfrm>
            <a:off x="683568" y="980728"/>
            <a:ext cx="7488832" cy="461665"/>
          </a:xfrm>
          <a:prstGeom prst="rect">
            <a:avLst/>
          </a:prstGeom>
          <a:noFill/>
          <a:ln w="9525">
            <a:noFill/>
            <a:miter lim="800000"/>
            <a:headEnd/>
            <a:tailEnd/>
          </a:ln>
        </p:spPr>
        <p:txBody>
          <a:bodyPr wrap="square">
            <a:spAutoFit/>
          </a:bodyPr>
          <a:lstStyle/>
          <a:p>
            <a:pPr algn="ctr"/>
            <a:r>
              <a:rPr lang="es-AR" b="1" u="sng" dirty="0" smtClean="0">
                <a:latin typeface="Verdana" pitchFamily="34" charset="0"/>
              </a:rPr>
              <a:t>Arrendamientos (Bienes de Uso)</a:t>
            </a:r>
            <a:endParaRPr lang="es-AR" b="1" u="sng" dirty="0">
              <a:latin typeface="Verdana" pitchFamily="34" charset="0"/>
            </a:endParaRPr>
          </a:p>
        </p:txBody>
      </p:sp>
      <p:pic>
        <p:nvPicPr>
          <p:cNvPr id="43010" name="Picture 2"/>
          <p:cNvPicPr>
            <a:picLocks noChangeAspect="1" noChangeArrowheads="1"/>
          </p:cNvPicPr>
          <p:nvPr/>
        </p:nvPicPr>
        <p:blipFill>
          <a:blip r:embed="rId2" cstate="print"/>
          <a:srcRect/>
          <a:stretch>
            <a:fillRect/>
          </a:stretch>
        </p:blipFill>
        <p:spPr bwMode="auto">
          <a:xfrm>
            <a:off x="251520" y="1340768"/>
            <a:ext cx="8715375" cy="5105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Rectángulo"/>
          <p:cNvSpPr>
            <a:spLocks noChangeArrowheads="1"/>
          </p:cNvSpPr>
          <p:nvPr/>
        </p:nvSpPr>
        <p:spPr bwMode="auto">
          <a:xfrm>
            <a:off x="683568" y="1071563"/>
            <a:ext cx="7488832" cy="461665"/>
          </a:xfrm>
          <a:prstGeom prst="rect">
            <a:avLst/>
          </a:prstGeom>
          <a:noFill/>
          <a:ln w="9525">
            <a:noFill/>
            <a:miter lim="800000"/>
            <a:headEnd/>
            <a:tailEnd/>
          </a:ln>
        </p:spPr>
        <p:txBody>
          <a:bodyPr wrap="square">
            <a:spAutoFit/>
          </a:bodyPr>
          <a:lstStyle/>
          <a:p>
            <a:pPr algn="ctr"/>
            <a:r>
              <a:rPr lang="es-AR" b="1" u="sng" dirty="0" smtClean="0">
                <a:latin typeface="Verdana" pitchFamily="34" charset="0"/>
              </a:rPr>
              <a:t>Inversiones Permanentes</a:t>
            </a:r>
            <a:endParaRPr lang="es-AR" b="1" u="sng" dirty="0">
              <a:latin typeface="Verdana" pitchFamily="34" charset="0"/>
            </a:endParaRPr>
          </a:p>
        </p:txBody>
      </p:sp>
      <p:sp>
        <p:nvSpPr>
          <p:cNvPr id="6" name="5 Rectángulo redondeado"/>
          <p:cNvSpPr/>
          <p:nvPr/>
        </p:nvSpPr>
        <p:spPr>
          <a:xfrm>
            <a:off x="611560" y="1844824"/>
            <a:ext cx="7848872" cy="864096"/>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000" b="1" dirty="0" smtClean="0">
                <a:solidFill>
                  <a:schemeClr val="tx1"/>
                </a:solidFill>
                <a:latin typeface="Verdana" pitchFamily="34" charset="0"/>
              </a:rPr>
              <a:t>¿ Cual es la diferencia entre Inversiones Permanentes  e Inversiones Temporales?</a:t>
            </a:r>
            <a:endParaRPr lang="es-AR" sz="2000" b="1" dirty="0">
              <a:solidFill>
                <a:schemeClr val="tx1"/>
              </a:solidFill>
              <a:latin typeface="Verdana" pitchFamily="34" charset="0"/>
            </a:endParaRPr>
          </a:p>
        </p:txBody>
      </p:sp>
      <p:sp>
        <p:nvSpPr>
          <p:cNvPr id="7" name="6 Rectángulo redondeado"/>
          <p:cNvSpPr/>
          <p:nvPr/>
        </p:nvSpPr>
        <p:spPr>
          <a:xfrm>
            <a:off x="539552" y="3068960"/>
            <a:ext cx="2088232" cy="1008112"/>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800" b="1" dirty="0" smtClean="0">
                <a:solidFill>
                  <a:schemeClr val="tx1"/>
                </a:solidFill>
                <a:latin typeface="Verdana" pitchFamily="34" charset="0"/>
              </a:rPr>
              <a:t>Inversiones Temporales</a:t>
            </a:r>
          </a:p>
        </p:txBody>
      </p:sp>
      <p:sp>
        <p:nvSpPr>
          <p:cNvPr id="8" name="7 Rectángulo redondeado"/>
          <p:cNvSpPr/>
          <p:nvPr/>
        </p:nvSpPr>
        <p:spPr>
          <a:xfrm>
            <a:off x="3275856" y="2912942"/>
            <a:ext cx="5472608" cy="660073"/>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AR" sz="1400" dirty="0" smtClean="0">
                <a:solidFill>
                  <a:schemeClr val="tx1"/>
                </a:solidFill>
                <a:latin typeface="Verdana" pitchFamily="34" charset="0"/>
              </a:rPr>
              <a:t>Son una colocación de fondos al margen de la actividad habitual del ente, de corto plazo.</a:t>
            </a:r>
            <a:endParaRPr lang="es-AR" sz="1400" dirty="0">
              <a:solidFill>
                <a:schemeClr val="tx1"/>
              </a:solidFill>
              <a:latin typeface="Verdana" pitchFamily="34" charset="0"/>
            </a:endParaRPr>
          </a:p>
        </p:txBody>
      </p:sp>
      <p:cxnSp>
        <p:nvCxnSpPr>
          <p:cNvPr id="9" name="8 Conector angular"/>
          <p:cNvCxnSpPr>
            <a:stCxn id="7" idx="3"/>
            <a:endCxn id="8" idx="1"/>
          </p:cNvCxnSpPr>
          <p:nvPr/>
        </p:nvCxnSpPr>
        <p:spPr>
          <a:xfrm flipV="1">
            <a:off x="2627784" y="3242979"/>
            <a:ext cx="648072" cy="330037"/>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sp>
        <p:nvSpPr>
          <p:cNvPr id="15" name="14 Rectángulo redondeado"/>
          <p:cNvSpPr/>
          <p:nvPr/>
        </p:nvSpPr>
        <p:spPr>
          <a:xfrm>
            <a:off x="3275856" y="3645024"/>
            <a:ext cx="5472608" cy="792088"/>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AR" sz="1400" dirty="0" smtClean="0">
                <a:solidFill>
                  <a:schemeClr val="tx1"/>
                </a:solidFill>
                <a:latin typeface="Verdana" pitchFamily="34" charset="0"/>
              </a:rPr>
              <a:t>La intención del ente es mantener la inversión en sus activos por un plazo corto, por los general que no exceda un año.</a:t>
            </a:r>
            <a:endParaRPr lang="es-AR" sz="1400" dirty="0">
              <a:solidFill>
                <a:schemeClr val="tx1"/>
              </a:solidFill>
              <a:latin typeface="Verdana" pitchFamily="34" charset="0"/>
            </a:endParaRPr>
          </a:p>
        </p:txBody>
      </p:sp>
      <p:cxnSp>
        <p:nvCxnSpPr>
          <p:cNvPr id="16" name="15 Conector angular"/>
          <p:cNvCxnSpPr>
            <a:stCxn id="7" idx="3"/>
            <a:endCxn id="15" idx="1"/>
          </p:cNvCxnSpPr>
          <p:nvPr/>
        </p:nvCxnSpPr>
        <p:spPr>
          <a:xfrm>
            <a:off x="2627784" y="3573016"/>
            <a:ext cx="648072" cy="468052"/>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sp>
        <p:nvSpPr>
          <p:cNvPr id="21" name="20 Rectángulo redondeado"/>
          <p:cNvSpPr/>
          <p:nvPr/>
        </p:nvSpPr>
        <p:spPr>
          <a:xfrm>
            <a:off x="539552" y="4869160"/>
            <a:ext cx="2088232" cy="1008112"/>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800" b="1" dirty="0" smtClean="0">
                <a:solidFill>
                  <a:schemeClr val="tx1"/>
                </a:solidFill>
                <a:latin typeface="Verdana" pitchFamily="34" charset="0"/>
              </a:rPr>
              <a:t>Inversiones Permanentes</a:t>
            </a:r>
          </a:p>
        </p:txBody>
      </p:sp>
      <p:sp>
        <p:nvSpPr>
          <p:cNvPr id="22" name="21 Rectángulo redondeado"/>
          <p:cNvSpPr/>
          <p:nvPr/>
        </p:nvSpPr>
        <p:spPr>
          <a:xfrm>
            <a:off x="3203848" y="4941168"/>
            <a:ext cx="5472608" cy="876098"/>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just"/>
            <a:r>
              <a:rPr lang="es-AR" sz="1600" dirty="0" smtClean="0">
                <a:solidFill>
                  <a:schemeClr val="tx1"/>
                </a:solidFill>
                <a:latin typeface="Verdana" pitchFamily="34" charset="0"/>
              </a:rPr>
              <a:t>Son fondos invertidos con la finalidad de conservar la inversión en el largo plazo. </a:t>
            </a:r>
          </a:p>
        </p:txBody>
      </p:sp>
      <p:cxnSp>
        <p:nvCxnSpPr>
          <p:cNvPr id="23" name="22 Conector angular"/>
          <p:cNvCxnSpPr>
            <a:stCxn id="21" idx="3"/>
            <a:endCxn id="22" idx="1"/>
          </p:cNvCxnSpPr>
          <p:nvPr/>
        </p:nvCxnSpPr>
        <p:spPr>
          <a:xfrm>
            <a:off x="2627784" y="5373216"/>
            <a:ext cx="576064" cy="6001"/>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 calcmode="lin" valueType="num">
                                      <p:cBhvr>
                                        <p:cTn id="9" dur="500" fill="hold"/>
                                        <p:tgtEl>
                                          <p:spTgt spid="6"/>
                                        </p:tgtEl>
                                        <p:attrNameLst>
                                          <p:attrName>style.rotation</p:attrName>
                                        </p:attrNameLst>
                                      </p:cBhvr>
                                      <p:tavLst>
                                        <p:tav tm="0">
                                          <p:val>
                                            <p:fltVal val="360"/>
                                          </p:val>
                                        </p:tav>
                                        <p:tav tm="100000">
                                          <p:val>
                                            <p:fltVal val="0"/>
                                          </p:val>
                                        </p:tav>
                                      </p:tavLst>
                                    </p:anim>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49" presetClass="entr" presetSubtype="0" decel="10000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ppt_w</p:attrName>
                                        </p:attrNameLst>
                                      </p:cBhvr>
                                      <p:tavLst>
                                        <p:tav tm="0">
                                          <p:val>
                                            <p:fltVal val="0"/>
                                          </p:val>
                                        </p:tav>
                                        <p:tav tm="100000">
                                          <p:val>
                                            <p:strVal val="#ppt_w"/>
                                          </p:val>
                                        </p:tav>
                                      </p:tavLst>
                                    </p:anim>
                                    <p:anim calcmode="lin" valueType="num">
                                      <p:cBhvr>
                                        <p:cTn id="16" dur="500" fill="hold"/>
                                        <p:tgtEl>
                                          <p:spTgt spid="7"/>
                                        </p:tgtEl>
                                        <p:attrNameLst>
                                          <p:attrName>ppt_h</p:attrName>
                                        </p:attrNameLst>
                                      </p:cBhvr>
                                      <p:tavLst>
                                        <p:tav tm="0">
                                          <p:val>
                                            <p:fltVal val="0"/>
                                          </p:val>
                                        </p:tav>
                                        <p:tav tm="100000">
                                          <p:val>
                                            <p:strVal val="#ppt_h"/>
                                          </p:val>
                                        </p:tav>
                                      </p:tavLst>
                                    </p:anim>
                                    <p:anim calcmode="lin" valueType="num">
                                      <p:cBhvr>
                                        <p:cTn id="17" dur="500" fill="hold"/>
                                        <p:tgtEl>
                                          <p:spTgt spid="7"/>
                                        </p:tgtEl>
                                        <p:attrNameLst>
                                          <p:attrName>style.rotation</p:attrName>
                                        </p:attrNameLst>
                                      </p:cBhvr>
                                      <p:tavLst>
                                        <p:tav tm="0">
                                          <p:val>
                                            <p:fltVal val="360"/>
                                          </p:val>
                                        </p:tav>
                                        <p:tav tm="100000">
                                          <p:val>
                                            <p:fltVal val="0"/>
                                          </p:val>
                                        </p:tav>
                                      </p:tavLst>
                                    </p:anim>
                                    <p:animEffect transition="in" filter="fade">
                                      <p:cBhvr>
                                        <p:cTn id="18" dur="500"/>
                                        <p:tgtEl>
                                          <p:spTgt spid="7"/>
                                        </p:tgtEl>
                                      </p:cBhvr>
                                    </p:animEffect>
                                  </p:childTnLst>
                                </p:cTn>
                              </p:par>
                            </p:childTnLst>
                          </p:cTn>
                        </p:par>
                        <p:par>
                          <p:cTn id="19" fill="hold">
                            <p:stCondLst>
                              <p:cond delay="500"/>
                            </p:stCondLst>
                            <p:childTnLst>
                              <p:par>
                                <p:cTn id="20" presetID="10" presetClass="entr" presetSubtype="0" fill="hold"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49" presetClass="entr" presetSubtype="0" decel="10000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p:cTn id="30" dur="500" fill="hold"/>
                                        <p:tgtEl>
                                          <p:spTgt spid="8"/>
                                        </p:tgtEl>
                                        <p:attrNameLst>
                                          <p:attrName>ppt_w</p:attrName>
                                        </p:attrNameLst>
                                      </p:cBhvr>
                                      <p:tavLst>
                                        <p:tav tm="0">
                                          <p:val>
                                            <p:fltVal val="0"/>
                                          </p:val>
                                        </p:tav>
                                        <p:tav tm="100000">
                                          <p:val>
                                            <p:strVal val="#ppt_w"/>
                                          </p:val>
                                        </p:tav>
                                      </p:tavLst>
                                    </p:anim>
                                    <p:anim calcmode="lin" valueType="num">
                                      <p:cBhvr>
                                        <p:cTn id="31" dur="500" fill="hold"/>
                                        <p:tgtEl>
                                          <p:spTgt spid="8"/>
                                        </p:tgtEl>
                                        <p:attrNameLst>
                                          <p:attrName>ppt_h</p:attrName>
                                        </p:attrNameLst>
                                      </p:cBhvr>
                                      <p:tavLst>
                                        <p:tav tm="0">
                                          <p:val>
                                            <p:fltVal val="0"/>
                                          </p:val>
                                        </p:tav>
                                        <p:tav tm="100000">
                                          <p:val>
                                            <p:strVal val="#ppt_h"/>
                                          </p:val>
                                        </p:tav>
                                      </p:tavLst>
                                    </p:anim>
                                    <p:anim calcmode="lin" valueType="num">
                                      <p:cBhvr>
                                        <p:cTn id="32" dur="500" fill="hold"/>
                                        <p:tgtEl>
                                          <p:spTgt spid="8"/>
                                        </p:tgtEl>
                                        <p:attrNameLst>
                                          <p:attrName>style.rotation</p:attrName>
                                        </p:attrNameLst>
                                      </p:cBhvr>
                                      <p:tavLst>
                                        <p:tav tm="0">
                                          <p:val>
                                            <p:fltVal val="360"/>
                                          </p:val>
                                        </p:tav>
                                        <p:tav tm="100000">
                                          <p:val>
                                            <p:fltVal val="0"/>
                                          </p:val>
                                        </p:tav>
                                      </p:tavLst>
                                    </p:anim>
                                    <p:animEffect transition="in" filter="fade">
                                      <p:cBhvr>
                                        <p:cTn id="33" dur="5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49" presetClass="entr" presetSubtype="0" decel="100000" fill="hold" grpId="0" nodeType="clickEffect">
                                  <p:stCondLst>
                                    <p:cond delay="0"/>
                                  </p:stCondLst>
                                  <p:childTnLst>
                                    <p:set>
                                      <p:cBhvr>
                                        <p:cTn id="37" dur="1" fill="hold">
                                          <p:stCondLst>
                                            <p:cond delay="0"/>
                                          </p:stCondLst>
                                        </p:cTn>
                                        <p:tgtEl>
                                          <p:spTgt spid="15"/>
                                        </p:tgtEl>
                                        <p:attrNameLst>
                                          <p:attrName>style.visibility</p:attrName>
                                        </p:attrNameLst>
                                      </p:cBhvr>
                                      <p:to>
                                        <p:strVal val="visible"/>
                                      </p:to>
                                    </p:set>
                                    <p:anim calcmode="lin" valueType="num">
                                      <p:cBhvr>
                                        <p:cTn id="38" dur="500" fill="hold"/>
                                        <p:tgtEl>
                                          <p:spTgt spid="15"/>
                                        </p:tgtEl>
                                        <p:attrNameLst>
                                          <p:attrName>ppt_w</p:attrName>
                                        </p:attrNameLst>
                                      </p:cBhvr>
                                      <p:tavLst>
                                        <p:tav tm="0">
                                          <p:val>
                                            <p:fltVal val="0"/>
                                          </p:val>
                                        </p:tav>
                                        <p:tav tm="100000">
                                          <p:val>
                                            <p:strVal val="#ppt_w"/>
                                          </p:val>
                                        </p:tav>
                                      </p:tavLst>
                                    </p:anim>
                                    <p:anim calcmode="lin" valueType="num">
                                      <p:cBhvr>
                                        <p:cTn id="39" dur="500" fill="hold"/>
                                        <p:tgtEl>
                                          <p:spTgt spid="15"/>
                                        </p:tgtEl>
                                        <p:attrNameLst>
                                          <p:attrName>ppt_h</p:attrName>
                                        </p:attrNameLst>
                                      </p:cBhvr>
                                      <p:tavLst>
                                        <p:tav tm="0">
                                          <p:val>
                                            <p:fltVal val="0"/>
                                          </p:val>
                                        </p:tav>
                                        <p:tav tm="100000">
                                          <p:val>
                                            <p:strVal val="#ppt_h"/>
                                          </p:val>
                                        </p:tav>
                                      </p:tavLst>
                                    </p:anim>
                                    <p:anim calcmode="lin" valueType="num">
                                      <p:cBhvr>
                                        <p:cTn id="40" dur="500" fill="hold"/>
                                        <p:tgtEl>
                                          <p:spTgt spid="15"/>
                                        </p:tgtEl>
                                        <p:attrNameLst>
                                          <p:attrName>style.rotation</p:attrName>
                                        </p:attrNameLst>
                                      </p:cBhvr>
                                      <p:tavLst>
                                        <p:tav tm="0">
                                          <p:val>
                                            <p:fltVal val="360"/>
                                          </p:val>
                                        </p:tav>
                                        <p:tav tm="100000">
                                          <p:val>
                                            <p:fltVal val="0"/>
                                          </p:val>
                                        </p:tav>
                                      </p:tavLst>
                                    </p:anim>
                                    <p:animEffect transition="in" filter="fade">
                                      <p:cBhvr>
                                        <p:cTn id="41" dur="5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49" presetClass="entr" presetSubtype="0" decel="100000" fill="hold" grpId="0" nodeType="clickEffect">
                                  <p:stCondLst>
                                    <p:cond delay="0"/>
                                  </p:stCondLst>
                                  <p:childTnLst>
                                    <p:set>
                                      <p:cBhvr>
                                        <p:cTn id="45" dur="1" fill="hold">
                                          <p:stCondLst>
                                            <p:cond delay="0"/>
                                          </p:stCondLst>
                                        </p:cTn>
                                        <p:tgtEl>
                                          <p:spTgt spid="21"/>
                                        </p:tgtEl>
                                        <p:attrNameLst>
                                          <p:attrName>style.visibility</p:attrName>
                                        </p:attrNameLst>
                                      </p:cBhvr>
                                      <p:to>
                                        <p:strVal val="visible"/>
                                      </p:to>
                                    </p:set>
                                    <p:anim calcmode="lin" valueType="num">
                                      <p:cBhvr>
                                        <p:cTn id="46" dur="500" fill="hold"/>
                                        <p:tgtEl>
                                          <p:spTgt spid="21"/>
                                        </p:tgtEl>
                                        <p:attrNameLst>
                                          <p:attrName>ppt_w</p:attrName>
                                        </p:attrNameLst>
                                      </p:cBhvr>
                                      <p:tavLst>
                                        <p:tav tm="0">
                                          <p:val>
                                            <p:fltVal val="0"/>
                                          </p:val>
                                        </p:tav>
                                        <p:tav tm="100000">
                                          <p:val>
                                            <p:strVal val="#ppt_w"/>
                                          </p:val>
                                        </p:tav>
                                      </p:tavLst>
                                    </p:anim>
                                    <p:anim calcmode="lin" valueType="num">
                                      <p:cBhvr>
                                        <p:cTn id="47" dur="500" fill="hold"/>
                                        <p:tgtEl>
                                          <p:spTgt spid="21"/>
                                        </p:tgtEl>
                                        <p:attrNameLst>
                                          <p:attrName>ppt_h</p:attrName>
                                        </p:attrNameLst>
                                      </p:cBhvr>
                                      <p:tavLst>
                                        <p:tav tm="0">
                                          <p:val>
                                            <p:fltVal val="0"/>
                                          </p:val>
                                        </p:tav>
                                        <p:tav tm="100000">
                                          <p:val>
                                            <p:strVal val="#ppt_h"/>
                                          </p:val>
                                        </p:tav>
                                      </p:tavLst>
                                    </p:anim>
                                    <p:anim calcmode="lin" valueType="num">
                                      <p:cBhvr>
                                        <p:cTn id="48" dur="500" fill="hold"/>
                                        <p:tgtEl>
                                          <p:spTgt spid="21"/>
                                        </p:tgtEl>
                                        <p:attrNameLst>
                                          <p:attrName>style.rotation</p:attrName>
                                        </p:attrNameLst>
                                      </p:cBhvr>
                                      <p:tavLst>
                                        <p:tav tm="0">
                                          <p:val>
                                            <p:fltVal val="360"/>
                                          </p:val>
                                        </p:tav>
                                        <p:tav tm="100000">
                                          <p:val>
                                            <p:fltVal val="0"/>
                                          </p:val>
                                        </p:tav>
                                      </p:tavLst>
                                    </p:anim>
                                    <p:animEffect transition="in" filter="fade">
                                      <p:cBhvr>
                                        <p:cTn id="49" dur="500"/>
                                        <p:tgtEl>
                                          <p:spTgt spid="21"/>
                                        </p:tgtEl>
                                      </p:cBhvr>
                                    </p:animEffect>
                                  </p:childTnLst>
                                </p:cTn>
                              </p:par>
                            </p:childTnLst>
                          </p:cTn>
                        </p:par>
                        <p:par>
                          <p:cTn id="50" fill="hold">
                            <p:stCondLst>
                              <p:cond delay="500"/>
                            </p:stCondLst>
                            <p:childTnLst>
                              <p:par>
                                <p:cTn id="51" presetID="10" presetClass="entr" presetSubtype="0" fill="hold" nodeType="afterEffect">
                                  <p:stCondLst>
                                    <p:cond delay="0"/>
                                  </p:stCondLst>
                                  <p:childTnLst>
                                    <p:set>
                                      <p:cBhvr>
                                        <p:cTn id="52" dur="1" fill="hold">
                                          <p:stCondLst>
                                            <p:cond delay="0"/>
                                          </p:stCondLst>
                                        </p:cTn>
                                        <p:tgtEl>
                                          <p:spTgt spid="23"/>
                                        </p:tgtEl>
                                        <p:attrNameLst>
                                          <p:attrName>style.visibility</p:attrName>
                                        </p:attrNameLst>
                                      </p:cBhvr>
                                      <p:to>
                                        <p:strVal val="visible"/>
                                      </p:to>
                                    </p:set>
                                    <p:animEffect transition="in" filter="fade">
                                      <p:cBhvr>
                                        <p:cTn id="53" dur="500"/>
                                        <p:tgtEl>
                                          <p:spTgt spid="23"/>
                                        </p:tgtEl>
                                      </p:cBhvr>
                                    </p:animEffect>
                                  </p:childTnLst>
                                </p:cTn>
                              </p:par>
                            </p:childTnLst>
                          </p:cTn>
                        </p:par>
                      </p:childTnLst>
                    </p:cTn>
                  </p:par>
                  <p:par>
                    <p:cTn id="54" fill="hold">
                      <p:stCondLst>
                        <p:cond delay="indefinite"/>
                      </p:stCondLst>
                      <p:childTnLst>
                        <p:par>
                          <p:cTn id="55" fill="hold">
                            <p:stCondLst>
                              <p:cond delay="0"/>
                            </p:stCondLst>
                            <p:childTnLst>
                              <p:par>
                                <p:cTn id="56" presetID="49" presetClass="entr" presetSubtype="0" decel="100000" fill="hold" grpId="0" nodeType="clickEffect">
                                  <p:stCondLst>
                                    <p:cond delay="0"/>
                                  </p:stCondLst>
                                  <p:childTnLst>
                                    <p:set>
                                      <p:cBhvr>
                                        <p:cTn id="57" dur="1" fill="hold">
                                          <p:stCondLst>
                                            <p:cond delay="0"/>
                                          </p:stCondLst>
                                        </p:cTn>
                                        <p:tgtEl>
                                          <p:spTgt spid="22"/>
                                        </p:tgtEl>
                                        <p:attrNameLst>
                                          <p:attrName>style.visibility</p:attrName>
                                        </p:attrNameLst>
                                      </p:cBhvr>
                                      <p:to>
                                        <p:strVal val="visible"/>
                                      </p:to>
                                    </p:set>
                                    <p:anim calcmode="lin" valueType="num">
                                      <p:cBhvr>
                                        <p:cTn id="58" dur="500" fill="hold"/>
                                        <p:tgtEl>
                                          <p:spTgt spid="22"/>
                                        </p:tgtEl>
                                        <p:attrNameLst>
                                          <p:attrName>ppt_w</p:attrName>
                                        </p:attrNameLst>
                                      </p:cBhvr>
                                      <p:tavLst>
                                        <p:tav tm="0">
                                          <p:val>
                                            <p:fltVal val="0"/>
                                          </p:val>
                                        </p:tav>
                                        <p:tav tm="100000">
                                          <p:val>
                                            <p:strVal val="#ppt_w"/>
                                          </p:val>
                                        </p:tav>
                                      </p:tavLst>
                                    </p:anim>
                                    <p:anim calcmode="lin" valueType="num">
                                      <p:cBhvr>
                                        <p:cTn id="59" dur="500" fill="hold"/>
                                        <p:tgtEl>
                                          <p:spTgt spid="22"/>
                                        </p:tgtEl>
                                        <p:attrNameLst>
                                          <p:attrName>ppt_h</p:attrName>
                                        </p:attrNameLst>
                                      </p:cBhvr>
                                      <p:tavLst>
                                        <p:tav tm="0">
                                          <p:val>
                                            <p:fltVal val="0"/>
                                          </p:val>
                                        </p:tav>
                                        <p:tav tm="100000">
                                          <p:val>
                                            <p:strVal val="#ppt_h"/>
                                          </p:val>
                                        </p:tav>
                                      </p:tavLst>
                                    </p:anim>
                                    <p:anim calcmode="lin" valueType="num">
                                      <p:cBhvr>
                                        <p:cTn id="60" dur="500" fill="hold"/>
                                        <p:tgtEl>
                                          <p:spTgt spid="22"/>
                                        </p:tgtEl>
                                        <p:attrNameLst>
                                          <p:attrName>style.rotation</p:attrName>
                                        </p:attrNameLst>
                                      </p:cBhvr>
                                      <p:tavLst>
                                        <p:tav tm="0">
                                          <p:val>
                                            <p:fltVal val="360"/>
                                          </p:val>
                                        </p:tav>
                                        <p:tav tm="100000">
                                          <p:val>
                                            <p:fltVal val="0"/>
                                          </p:val>
                                        </p:tav>
                                      </p:tavLst>
                                    </p:anim>
                                    <p:animEffect transition="in" filter="fade">
                                      <p:cBhvr>
                                        <p:cTn id="6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5" grpId="0" animBg="1"/>
      <p:bldP spid="21" grpId="0" animBg="1"/>
      <p:bldP spid="2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755576" y="3356992"/>
            <a:ext cx="1152128" cy="648072"/>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800" b="1" dirty="0" smtClean="0">
                <a:solidFill>
                  <a:schemeClr val="tx1"/>
                </a:solidFill>
                <a:latin typeface="Verdana" pitchFamily="34" charset="0"/>
              </a:rPr>
              <a:t>VNR</a:t>
            </a:r>
          </a:p>
        </p:txBody>
      </p:sp>
      <p:sp>
        <p:nvSpPr>
          <p:cNvPr id="5" name="4 Rectángulo redondeado"/>
          <p:cNvSpPr/>
          <p:nvPr/>
        </p:nvSpPr>
        <p:spPr>
          <a:xfrm>
            <a:off x="2267744" y="3356992"/>
            <a:ext cx="1368152" cy="648072"/>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800" b="1" dirty="0" smtClean="0">
                <a:solidFill>
                  <a:schemeClr val="tx1"/>
                </a:solidFill>
                <a:latin typeface="Verdana" pitchFamily="34" charset="0"/>
              </a:rPr>
              <a:t>SI y SÓLO SI</a:t>
            </a:r>
          </a:p>
        </p:txBody>
      </p:sp>
      <p:cxnSp>
        <p:nvCxnSpPr>
          <p:cNvPr id="6" name="5 Forma"/>
          <p:cNvCxnSpPr>
            <a:stCxn id="4" idx="3"/>
            <a:endCxn id="5" idx="1"/>
          </p:cNvCxnSpPr>
          <p:nvPr/>
        </p:nvCxnSpPr>
        <p:spPr>
          <a:xfrm>
            <a:off x="1907704" y="3681028"/>
            <a:ext cx="360040" cy="1588"/>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sp>
        <p:nvSpPr>
          <p:cNvPr id="10" name="9 Rectángulo redondeado"/>
          <p:cNvSpPr/>
          <p:nvPr/>
        </p:nvSpPr>
        <p:spPr>
          <a:xfrm>
            <a:off x="4139952" y="2132856"/>
            <a:ext cx="4320480" cy="2016224"/>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AR" sz="1600" dirty="0" smtClean="0">
                <a:solidFill>
                  <a:schemeClr val="tx1"/>
                </a:solidFill>
                <a:latin typeface="Verdana" pitchFamily="34" charset="0"/>
              </a:rPr>
              <a:t>Exista un mercado efectivo para la negociación de los bienes y su valor neto de realización pueda determinarse sobre la base de transacciones de mercado cercanas a la fecha de cierre para bienes similares</a:t>
            </a:r>
            <a:endParaRPr lang="es-AR" sz="1600" i="1" dirty="0">
              <a:solidFill>
                <a:schemeClr val="tx1"/>
              </a:solidFill>
              <a:latin typeface="Verdana" pitchFamily="34" charset="0"/>
            </a:endParaRPr>
          </a:p>
        </p:txBody>
      </p:sp>
      <p:cxnSp>
        <p:nvCxnSpPr>
          <p:cNvPr id="11" name="10 Conector angular"/>
          <p:cNvCxnSpPr>
            <a:stCxn id="5" idx="3"/>
            <a:endCxn id="10" idx="1"/>
          </p:cNvCxnSpPr>
          <p:nvPr/>
        </p:nvCxnSpPr>
        <p:spPr>
          <a:xfrm flipV="1">
            <a:off x="3635896" y="3140968"/>
            <a:ext cx="504056" cy="540060"/>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sp>
        <p:nvSpPr>
          <p:cNvPr id="17" name="1 Rectángulo"/>
          <p:cNvSpPr>
            <a:spLocks noChangeArrowheads="1"/>
          </p:cNvSpPr>
          <p:nvPr/>
        </p:nvSpPr>
        <p:spPr bwMode="auto">
          <a:xfrm>
            <a:off x="683568" y="1071563"/>
            <a:ext cx="7488832" cy="461665"/>
          </a:xfrm>
          <a:prstGeom prst="rect">
            <a:avLst/>
          </a:prstGeom>
          <a:noFill/>
          <a:ln w="9525">
            <a:noFill/>
            <a:miter lim="800000"/>
            <a:headEnd/>
            <a:tailEnd/>
          </a:ln>
        </p:spPr>
        <p:txBody>
          <a:bodyPr wrap="square">
            <a:spAutoFit/>
          </a:bodyPr>
          <a:lstStyle/>
          <a:p>
            <a:pPr algn="ctr"/>
            <a:r>
              <a:rPr lang="es-AR" b="1" u="sng" dirty="0" smtClean="0">
                <a:latin typeface="Verdana" pitchFamily="34" charset="0"/>
              </a:rPr>
              <a:t>Bienes de Uso</a:t>
            </a:r>
            <a:endParaRPr lang="es-AR" b="1" u="sng" dirty="0">
              <a:latin typeface="Verdana" pitchFamily="34" charset="0"/>
            </a:endParaRPr>
          </a:p>
        </p:txBody>
      </p:sp>
      <p:sp>
        <p:nvSpPr>
          <p:cNvPr id="20" name="19 Rectángulo redondeado"/>
          <p:cNvSpPr/>
          <p:nvPr/>
        </p:nvSpPr>
        <p:spPr>
          <a:xfrm>
            <a:off x="539552" y="1772816"/>
            <a:ext cx="1584176" cy="648072"/>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800" b="1" dirty="0" smtClean="0">
                <a:solidFill>
                  <a:schemeClr val="tx1"/>
                </a:solidFill>
                <a:latin typeface="Verdana" pitchFamily="34" charset="0"/>
              </a:rPr>
              <a:t>Valuación</a:t>
            </a:r>
          </a:p>
        </p:txBody>
      </p:sp>
      <p:cxnSp>
        <p:nvCxnSpPr>
          <p:cNvPr id="21" name="5 Forma"/>
          <p:cNvCxnSpPr>
            <a:stCxn id="20" idx="2"/>
            <a:endCxn id="4" idx="0"/>
          </p:cNvCxnSpPr>
          <p:nvPr/>
        </p:nvCxnSpPr>
        <p:spPr>
          <a:xfrm rot="5400000">
            <a:off x="863588" y="2888940"/>
            <a:ext cx="936104" cy="1588"/>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cxnSp>
        <p:nvCxnSpPr>
          <p:cNvPr id="26" name="25 Conector angular"/>
          <p:cNvCxnSpPr>
            <a:stCxn id="5" idx="3"/>
            <a:endCxn id="29" idx="1"/>
          </p:cNvCxnSpPr>
          <p:nvPr/>
        </p:nvCxnSpPr>
        <p:spPr>
          <a:xfrm>
            <a:off x="3635896" y="3681028"/>
            <a:ext cx="504056" cy="1476164"/>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sp>
        <p:nvSpPr>
          <p:cNvPr id="29" name="28 Rectángulo redondeado"/>
          <p:cNvSpPr/>
          <p:nvPr/>
        </p:nvSpPr>
        <p:spPr>
          <a:xfrm>
            <a:off x="4139952" y="4653136"/>
            <a:ext cx="4320480" cy="1008112"/>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AR" sz="1600" dirty="0" smtClean="0">
                <a:solidFill>
                  <a:schemeClr val="tx1"/>
                </a:solidFill>
                <a:latin typeface="Verdana" pitchFamily="34" charset="0"/>
              </a:rPr>
              <a:t>El precio de venta esté asegurado por contrato.</a:t>
            </a:r>
            <a:endParaRPr lang="es-AR" sz="1600" i="1" dirty="0">
              <a:solidFill>
                <a:schemeClr val="tx1"/>
              </a:solidFill>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fltVal val="0"/>
                                          </p:val>
                                        </p:tav>
                                        <p:tav tm="100000">
                                          <p:val>
                                            <p:strVal val="#ppt_h"/>
                                          </p:val>
                                        </p:tav>
                                      </p:tavLst>
                                    </p:anim>
                                    <p:anim calcmode="lin" valueType="num">
                                      <p:cBhvr>
                                        <p:cTn id="9" dur="500" fill="hold"/>
                                        <p:tgtEl>
                                          <p:spTgt spid="20"/>
                                        </p:tgtEl>
                                        <p:attrNameLst>
                                          <p:attrName>style.rotation</p:attrName>
                                        </p:attrNameLst>
                                      </p:cBhvr>
                                      <p:tavLst>
                                        <p:tav tm="0">
                                          <p:val>
                                            <p:fltVal val="360"/>
                                          </p:val>
                                        </p:tav>
                                        <p:tav tm="100000">
                                          <p:val>
                                            <p:fltVal val="0"/>
                                          </p:val>
                                        </p:tav>
                                      </p:tavLst>
                                    </p:anim>
                                    <p:animEffect transition="in" filter="fade">
                                      <p:cBhvr>
                                        <p:cTn id="10" dur="500"/>
                                        <p:tgtEl>
                                          <p:spTgt spid="20"/>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500"/>
                                        <p:tgtEl>
                                          <p:spTgt spid="21"/>
                                        </p:tgtEl>
                                      </p:cBhvr>
                                    </p:animEffect>
                                  </p:childTnLst>
                                </p:cTn>
                              </p:par>
                            </p:childTnLst>
                          </p:cTn>
                        </p:par>
                      </p:childTnLst>
                    </p:cTn>
                  </p:par>
                  <p:par>
                    <p:cTn id="15" fill="hold">
                      <p:stCondLst>
                        <p:cond delay="indefinite"/>
                      </p:stCondLst>
                      <p:childTnLst>
                        <p:par>
                          <p:cTn id="16" fill="hold">
                            <p:stCondLst>
                              <p:cond delay="0"/>
                            </p:stCondLst>
                            <p:childTnLst>
                              <p:par>
                                <p:cTn id="17" presetID="49" presetClass="entr" presetSubtype="0" decel="10000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anim calcmode="lin" valueType="num">
                                      <p:cBhvr>
                                        <p:cTn id="21" dur="500" fill="hold"/>
                                        <p:tgtEl>
                                          <p:spTgt spid="4"/>
                                        </p:tgtEl>
                                        <p:attrNameLst>
                                          <p:attrName>style.rotation</p:attrName>
                                        </p:attrNameLst>
                                      </p:cBhvr>
                                      <p:tavLst>
                                        <p:tav tm="0">
                                          <p:val>
                                            <p:fltVal val="360"/>
                                          </p:val>
                                        </p:tav>
                                        <p:tav tm="100000">
                                          <p:val>
                                            <p:fltVal val="0"/>
                                          </p:val>
                                        </p:tav>
                                      </p:tavLst>
                                    </p:anim>
                                    <p:animEffect transition="in" filter="fade">
                                      <p:cBhvr>
                                        <p:cTn id="22" dur="500"/>
                                        <p:tgtEl>
                                          <p:spTgt spid="4"/>
                                        </p:tgtEl>
                                      </p:cBhvr>
                                    </p:animEffect>
                                  </p:childTnLst>
                                </p:cTn>
                              </p:par>
                            </p:childTnLst>
                          </p:cTn>
                        </p:par>
                        <p:par>
                          <p:cTn id="23" fill="hold">
                            <p:stCondLst>
                              <p:cond delay="500"/>
                            </p:stCondLst>
                            <p:childTnLst>
                              <p:par>
                                <p:cTn id="24" presetID="10" presetClass="entr" presetSubtype="0" fill="hold"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49" presetClass="entr" presetSubtype="0" decel="10000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p:cTn id="31" dur="500" fill="hold"/>
                                        <p:tgtEl>
                                          <p:spTgt spid="5"/>
                                        </p:tgtEl>
                                        <p:attrNameLst>
                                          <p:attrName>ppt_w</p:attrName>
                                        </p:attrNameLst>
                                      </p:cBhvr>
                                      <p:tavLst>
                                        <p:tav tm="0">
                                          <p:val>
                                            <p:fltVal val="0"/>
                                          </p:val>
                                        </p:tav>
                                        <p:tav tm="100000">
                                          <p:val>
                                            <p:strVal val="#ppt_w"/>
                                          </p:val>
                                        </p:tav>
                                      </p:tavLst>
                                    </p:anim>
                                    <p:anim calcmode="lin" valueType="num">
                                      <p:cBhvr>
                                        <p:cTn id="32" dur="500" fill="hold"/>
                                        <p:tgtEl>
                                          <p:spTgt spid="5"/>
                                        </p:tgtEl>
                                        <p:attrNameLst>
                                          <p:attrName>ppt_h</p:attrName>
                                        </p:attrNameLst>
                                      </p:cBhvr>
                                      <p:tavLst>
                                        <p:tav tm="0">
                                          <p:val>
                                            <p:fltVal val="0"/>
                                          </p:val>
                                        </p:tav>
                                        <p:tav tm="100000">
                                          <p:val>
                                            <p:strVal val="#ppt_h"/>
                                          </p:val>
                                        </p:tav>
                                      </p:tavLst>
                                    </p:anim>
                                    <p:anim calcmode="lin" valueType="num">
                                      <p:cBhvr>
                                        <p:cTn id="33" dur="500" fill="hold"/>
                                        <p:tgtEl>
                                          <p:spTgt spid="5"/>
                                        </p:tgtEl>
                                        <p:attrNameLst>
                                          <p:attrName>style.rotation</p:attrName>
                                        </p:attrNameLst>
                                      </p:cBhvr>
                                      <p:tavLst>
                                        <p:tav tm="0">
                                          <p:val>
                                            <p:fltVal val="360"/>
                                          </p:val>
                                        </p:tav>
                                        <p:tav tm="100000">
                                          <p:val>
                                            <p:fltVal val="0"/>
                                          </p:val>
                                        </p:tav>
                                      </p:tavLst>
                                    </p:anim>
                                    <p:animEffect transition="in" filter="fade">
                                      <p:cBhvr>
                                        <p:cTn id="34" dur="500"/>
                                        <p:tgtEl>
                                          <p:spTgt spid="5"/>
                                        </p:tgtEl>
                                      </p:cBhvr>
                                    </p:animEffect>
                                  </p:childTnLst>
                                </p:cTn>
                              </p:par>
                            </p:childTnLst>
                          </p:cTn>
                        </p:par>
                        <p:par>
                          <p:cTn id="35" fill="hold">
                            <p:stCondLst>
                              <p:cond delay="500"/>
                            </p:stCondLst>
                            <p:childTnLst>
                              <p:par>
                                <p:cTn id="36" presetID="10" presetClass="entr" presetSubtype="0" fill="hold" nodeType="after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500"/>
                                        <p:tgtEl>
                                          <p:spTgt spid="11"/>
                                        </p:tgtEl>
                                      </p:cBhvr>
                                    </p:animEffect>
                                  </p:childTnLst>
                                </p:cTn>
                              </p:par>
                            </p:childTnLst>
                          </p:cTn>
                        </p:par>
                      </p:childTnLst>
                    </p:cTn>
                  </p:par>
                  <p:par>
                    <p:cTn id="39" fill="hold">
                      <p:stCondLst>
                        <p:cond delay="indefinite"/>
                      </p:stCondLst>
                      <p:childTnLst>
                        <p:par>
                          <p:cTn id="40" fill="hold">
                            <p:stCondLst>
                              <p:cond delay="0"/>
                            </p:stCondLst>
                            <p:childTnLst>
                              <p:par>
                                <p:cTn id="41" presetID="49" presetClass="entr" presetSubtype="0" decel="10000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p:cTn id="43" dur="500" fill="hold"/>
                                        <p:tgtEl>
                                          <p:spTgt spid="10"/>
                                        </p:tgtEl>
                                        <p:attrNameLst>
                                          <p:attrName>ppt_w</p:attrName>
                                        </p:attrNameLst>
                                      </p:cBhvr>
                                      <p:tavLst>
                                        <p:tav tm="0">
                                          <p:val>
                                            <p:fltVal val="0"/>
                                          </p:val>
                                        </p:tav>
                                        <p:tav tm="100000">
                                          <p:val>
                                            <p:strVal val="#ppt_w"/>
                                          </p:val>
                                        </p:tav>
                                      </p:tavLst>
                                    </p:anim>
                                    <p:anim calcmode="lin" valueType="num">
                                      <p:cBhvr>
                                        <p:cTn id="44" dur="500" fill="hold"/>
                                        <p:tgtEl>
                                          <p:spTgt spid="10"/>
                                        </p:tgtEl>
                                        <p:attrNameLst>
                                          <p:attrName>ppt_h</p:attrName>
                                        </p:attrNameLst>
                                      </p:cBhvr>
                                      <p:tavLst>
                                        <p:tav tm="0">
                                          <p:val>
                                            <p:fltVal val="0"/>
                                          </p:val>
                                        </p:tav>
                                        <p:tav tm="100000">
                                          <p:val>
                                            <p:strVal val="#ppt_h"/>
                                          </p:val>
                                        </p:tav>
                                      </p:tavLst>
                                    </p:anim>
                                    <p:anim calcmode="lin" valueType="num">
                                      <p:cBhvr>
                                        <p:cTn id="45" dur="500" fill="hold"/>
                                        <p:tgtEl>
                                          <p:spTgt spid="10"/>
                                        </p:tgtEl>
                                        <p:attrNameLst>
                                          <p:attrName>style.rotation</p:attrName>
                                        </p:attrNameLst>
                                      </p:cBhvr>
                                      <p:tavLst>
                                        <p:tav tm="0">
                                          <p:val>
                                            <p:fltVal val="360"/>
                                          </p:val>
                                        </p:tav>
                                        <p:tav tm="100000">
                                          <p:val>
                                            <p:fltVal val="0"/>
                                          </p:val>
                                        </p:tav>
                                      </p:tavLst>
                                    </p:anim>
                                    <p:animEffect transition="in" filter="fade">
                                      <p:cBhvr>
                                        <p:cTn id="46" dur="500"/>
                                        <p:tgtEl>
                                          <p:spTgt spid="10"/>
                                        </p:tgtEl>
                                      </p:cBhvr>
                                    </p:animEffect>
                                  </p:childTnLst>
                                </p:cTn>
                              </p:par>
                            </p:childTnLst>
                          </p:cTn>
                        </p:par>
                        <p:par>
                          <p:cTn id="47" fill="hold">
                            <p:stCondLst>
                              <p:cond delay="1000"/>
                            </p:stCondLst>
                            <p:childTnLst>
                              <p:par>
                                <p:cTn id="48" presetID="10" presetClass="entr" presetSubtype="0" fill="hold" nodeType="afterEffect">
                                  <p:stCondLst>
                                    <p:cond delay="0"/>
                                  </p:stCondLst>
                                  <p:childTnLst>
                                    <p:set>
                                      <p:cBhvr>
                                        <p:cTn id="49" dur="1" fill="hold">
                                          <p:stCondLst>
                                            <p:cond delay="0"/>
                                          </p:stCondLst>
                                        </p:cTn>
                                        <p:tgtEl>
                                          <p:spTgt spid="26"/>
                                        </p:tgtEl>
                                        <p:attrNameLst>
                                          <p:attrName>style.visibility</p:attrName>
                                        </p:attrNameLst>
                                      </p:cBhvr>
                                      <p:to>
                                        <p:strVal val="visible"/>
                                      </p:to>
                                    </p:set>
                                    <p:animEffect transition="in" filter="fade">
                                      <p:cBhvr>
                                        <p:cTn id="50" dur="500"/>
                                        <p:tgtEl>
                                          <p:spTgt spid="26"/>
                                        </p:tgtEl>
                                      </p:cBhvr>
                                    </p:animEffect>
                                  </p:childTnLst>
                                </p:cTn>
                              </p:par>
                            </p:childTnLst>
                          </p:cTn>
                        </p:par>
                      </p:childTnLst>
                    </p:cTn>
                  </p:par>
                  <p:par>
                    <p:cTn id="51" fill="hold">
                      <p:stCondLst>
                        <p:cond delay="indefinite"/>
                      </p:stCondLst>
                      <p:childTnLst>
                        <p:par>
                          <p:cTn id="52" fill="hold">
                            <p:stCondLst>
                              <p:cond delay="0"/>
                            </p:stCondLst>
                            <p:childTnLst>
                              <p:par>
                                <p:cTn id="53" presetID="49" presetClass="entr" presetSubtype="0" decel="100000" fill="hold" grpId="0" nodeType="clickEffect">
                                  <p:stCondLst>
                                    <p:cond delay="0"/>
                                  </p:stCondLst>
                                  <p:childTnLst>
                                    <p:set>
                                      <p:cBhvr>
                                        <p:cTn id="54" dur="1" fill="hold">
                                          <p:stCondLst>
                                            <p:cond delay="0"/>
                                          </p:stCondLst>
                                        </p:cTn>
                                        <p:tgtEl>
                                          <p:spTgt spid="29"/>
                                        </p:tgtEl>
                                        <p:attrNameLst>
                                          <p:attrName>style.visibility</p:attrName>
                                        </p:attrNameLst>
                                      </p:cBhvr>
                                      <p:to>
                                        <p:strVal val="visible"/>
                                      </p:to>
                                    </p:set>
                                    <p:anim calcmode="lin" valueType="num">
                                      <p:cBhvr>
                                        <p:cTn id="55" dur="500" fill="hold"/>
                                        <p:tgtEl>
                                          <p:spTgt spid="29"/>
                                        </p:tgtEl>
                                        <p:attrNameLst>
                                          <p:attrName>ppt_w</p:attrName>
                                        </p:attrNameLst>
                                      </p:cBhvr>
                                      <p:tavLst>
                                        <p:tav tm="0">
                                          <p:val>
                                            <p:fltVal val="0"/>
                                          </p:val>
                                        </p:tav>
                                        <p:tav tm="100000">
                                          <p:val>
                                            <p:strVal val="#ppt_w"/>
                                          </p:val>
                                        </p:tav>
                                      </p:tavLst>
                                    </p:anim>
                                    <p:anim calcmode="lin" valueType="num">
                                      <p:cBhvr>
                                        <p:cTn id="56" dur="500" fill="hold"/>
                                        <p:tgtEl>
                                          <p:spTgt spid="29"/>
                                        </p:tgtEl>
                                        <p:attrNameLst>
                                          <p:attrName>ppt_h</p:attrName>
                                        </p:attrNameLst>
                                      </p:cBhvr>
                                      <p:tavLst>
                                        <p:tav tm="0">
                                          <p:val>
                                            <p:fltVal val="0"/>
                                          </p:val>
                                        </p:tav>
                                        <p:tav tm="100000">
                                          <p:val>
                                            <p:strVal val="#ppt_h"/>
                                          </p:val>
                                        </p:tav>
                                      </p:tavLst>
                                    </p:anim>
                                    <p:anim calcmode="lin" valueType="num">
                                      <p:cBhvr>
                                        <p:cTn id="57" dur="500" fill="hold"/>
                                        <p:tgtEl>
                                          <p:spTgt spid="29"/>
                                        </p:tgtEl>
                                        <p:attrNameLst>
                                          <p:attrName>style.rotation</p:attrName>
                                        </p:attrNameLst>
                                      </p:cBhvr>
                                      <p:tavLst>
                                        <p:tav tm="0">
                                          <p:val>
                                            <p:fltVal val="360"/>
                                          </p:val>
                                        </p:tav>
                                        <p:tav tm="100000">
                                          <p:val>
                                            <p:fltVal val="0"/>
                                          </p:val>
                                        </p:tav>
                                      </p:tavLst>
                                    </p:anim>
                                    <p:animEffect transition="in" filter="fade">
                                      <p:cBhvr>
                                        <p:cTn id="58"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0" grpId="0" animBg="1"/>
      <p:bldP spid="20" grpId="0" animBg="1"/>
      <p:bldP spid="2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Rectángulo"/>
          <p:cNvSpPr>
            <a:spLocks noChangeArrowheads="1"/>
          </p:cNvSpPr>
          <p:nvPr/>
        </p:nvSpPr>
        <p:spPr bwMode="auto">
          <a:xfrm>
            <a:off x="683568" y="1071563"/>
            <a:ext cx="7488832" cy="461665"/>
          </a:xfrm>
          <a:prstGeom prst="rect">
            <a:avLst/>
          </a:prstGeom>
          <a:noFill/>
          <a:ln w="9525">
            <a:noFill/>
            <a:miter lim="800000"/>
            <a:headEnd/>
            <a:tailEnd/>
          </a:ln>
        </p:spPr>
        <p:txBody>
          <a:bodyPr wrap="square">
            <a:spAutoFit/>
          </a:bodyPr>
          <a:lstStyle/>
          <a:p>
            <a:pPr algn="ctr"/>
            <a:r>
              <a:rPr lang="es-AR" b="1" u="sng" dirty="0" smtClean="0">
                <a:latin typeface="Verdana" pitchFamily="34" charset="0"/>
              </a:rPr>
              <a:t>Inversiones Permanentes</a:t>
            </a:r>
            <a:endParaRPr lang="es-AR" b="1" u="sng" dirty="0">
              <a:latin typeface="Verdana" pitchFamily="34" charset="0"/>
            </a:endParaRPr>
          </a:p>
        </p:txBody>
      </p:sp>
      <p:sp>
        <p:nvSpPr>
          <p:cNvPr id="6" name="5 Rectángulo redondeado"/>
          <p:cNvSpPr/>
          <p:nvPr/>
        </p:nvSpPr>
        <p:spPr>
          <a:xfrm>
            <a:off x="395536" y="4149080"/>
            <a:ext cx="2088232" cy="1008112"/>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800" b="1" dirty="0" smtClean="0">
                <a:solidFill>
                  <a:schemeClr val="tx1"/>
                </a:solidFill>
                <a:latin typeface="Verdana" pitchFamily="34" charset="0"/>
              </a:rPr>
              <a:t>Ejemplos</a:t>
            </a:r>
          </a:p>
        </p:txBody>
      </p:sp>
      <p:sp>
        <p:nvSpPr>
          <p:cNvPr id="7" name="6 Rectángulo redondeado"/>
          <p:cNvSpPr/>
          <p:nvPr/>
        </p:nvSpPr>
        <p:spPr>
          <a:xfrm>
            <a:off x="3275856" y="3356993"/>
            <a:ext cx="5472608" cy="432047"/>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AR" sz="1400" dirty="0" smtClean="0">
                <a:solidFill>
                  <a:schemeClr val="tx1"/>
                </a:solidFill>
                <a:latin typeface="Verdana" pitchFamily="34" charset="0"/>
              </a:rPr>
              <a:t>Depósitos a plazo superiores a 1 año</a:t>
            </a:r>
            <a:endParaRPr lang="es-AR" sz="1400" dirty="0">
              <a:solidFill>
                <a:schemeClr val="tx1"/>
              </a:solidFill>
              <a:latin typeface="Verdana" pitchFamily="34" charset="0"/>
            </a:endParaRPr>
          </a:p>
        </p:txBody>
      </p:sp>
      <p:cxnSp>
        <p:nvCxnSpPr>
          <p:cNvPr id="8" name="7 Conector angular"/>
          <p:cNvCxnSpPr>
            <a:stCxn id="6" idx="3"/>
            <a:endCxn id="7" idx="1"/>
          </p:cNvCxnSpPr>
          <p:nvPr/>
        </p:nvCxnSpPr>
        <p:spPr>
          <a:xfrm flipV="1">
            <a:off x="2483768" y="3573017"/>
            <a:ext cx="792088" cy="1080119"/>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sp>
        <p:nvSpPr>
          <p:cNvPr id="9" name="8 Rectángulo redondeado"/>
          <p:cNvSpPr/>
          <p:nvPr/>
        </p:nvSpPr>
        <p:spPr>
          <a:xfrm>
            <a:off x="3275856" y="3933056"/>
            <a:ext cx="5472608" cy="720080"/>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AR" sz="1400" dirty="0" smtClean="0">
                <a:solidFill>
                  <a:schemeClr val="tx1"/>
                </a:solidFill>
                <a:latin typeface="Verdana" pitchFamily="34" charset="0"/>
              </a:rPr>
              <a:t>Adquisición de obligaciones de otros entes cuyo vencimiento se opera en un plazo superior al año.</a:t>
            </a:r>
            <a:endParaRPr lang="es-AR" sz="1400" dirty="0">
              <a:solidFill>
                <a:schemeClr val="tx1"/>
              </a:solidFill>
              <a:latin typeface="Verdana" pitchFamily="34" charset="0"/>
            </a:endParaRPr>
          </a:p>
        </p:txBody>
      </p:sp>
      <p:cxnSp>
        <p:nvCxnSpPr>
          <p:cNvPr id="10" name="9 Conector angular"/>
          <p:cNvCxnSpPr>
            <a:stCxn id="6" idx="3"/>
            <a:endCxn id="9" idx="1"/>
          </p:cNvCxnSpPr>
          <p:nvPr/>
        </p:nvCxnSpPr>
        <p:spPr>
          <a:xfrm flipV="1">
            <a:off x="2483768" y="4293096"/>
            <a:ext cx="792088" cy="360040"/>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sp>
        <p:nvSpPr>
          <p:cNvPr id="11" name="10 Rectángulo redondeado"/>
          <p:cNvSpPr/>
          <p:nvPr/>
        </p:nvSpPr>
        <p:spPr>
          <a:xfrm>
            <a:off x="611560" y="1844824"/>
            <a:ext cx="2088232" cy="1008112"/>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800" b="1" dirty="0" smtClean="0">
                <a:solidFill>
                  <a:schemeClr val="tx1"/>
                </a:solidFill>
                <a:latin typeface="Verdana" pitchFamily="34" charset="0"/>
              </a:rPr>
              <a:t>Definición</a:t>
            </a:r>
          </a:p>
        </p:txBody>
      </p:sp>
      <p:sp>
        <p:nvSpPr>
          <p:cNvPr id="12" name="11 Rectángulo redondeado"/>
          <p:cNvSpPr/>
          <p:nvPr/>
        </p:nvSpPr>
        <p:spPr>
          <a:xfrm>
            <a:off x="3275856" y="1772816"/>
            <a:ext cx="5472608" cy="1152128"/>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just"/>
            <a:r>
              <a:rPr lang="es-AR" sz="1600" dirty="0" smtClean="0">
                <a:solidFill>
                  <a:schemeClr val="tx1"/>
                </a:solidFill>
                <a:latin typeface="Verdana" pitchFamily="34" charset="0"/>
              </a:rPr>
              <a:t>Agrupa aquellos activos de un ente que no fueron adquiridos para ser afectados a su negocio principal. Se espera realizar dichos bienes en un plazo superior a 1 año.</a:t>
            </a:r>
          </a:p>
        </p:txBody>
      </p:sp>
      <p:cxnSp>
        <p:nvCxnSpPr>
          <p:cNvPr id="13" name="12 Conector angular"/>
          <p:cNvCxnSpPr>
            <a:stCxn id="11" idx="3"/>
            <a:endCxn id="12" idx="1"/>
          </p:cNvCxnSpPr>
          <p:nvPr/>
        </p:nvCxnSpPr>
        <p:spPr>
          <a:xfrm>
            <a:off x="2699792" y="2348880"/>
            <a:ext cx="576064" cy="1588"/>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cxnSp>
        <p:nvCxnSpPr>
          <p:cNvPr id="21" name="20 Conector angular"/>
          <p:cNvCxnSpPr>
            <a:stCxn id="6" idx="3"/>
            <a:endCxn id="30" idx="1"/>
          </p:cNvCxnSpPr>
          <p:nvPr/>
        </p:nvCxnSpPr>
        <p:spPr>
          <a:xfrm>
            <a:off x="2483768" y="4653136"/>
            <a:ext cx="792088" cy="360040"/>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cxnSp>
        <p:nvCxnSpPr>
          <p:cNvPr id="22" name="21 Conector angular"/>
          <p:cNvCxnSpPr>
            <a:stCxn id="6" idx="3"/>
            <a:endCxn id="35" idx="1"/>
          </p:cNvCxnSpPr>
          <p:nvPr/>
        </p:nvCxnSpPr>
        <p:spPr>
          <a:xfrm>
            <a:off x="2483768" y="4653136"/>
            <a:ext cx="792088" cy="1152128"/>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sp>
        <p:nvSpPr>
          <p:cNvPr id="30" name="29 Rectángulo redondeado"/>
          <p:cNvSpPr/>
          <p:nvPr/>
        </p:nvSpPr>
        <p:spPr>
          <a:xfrm>
            <a:off x="3275856" y="4797152"/>
            <a:ext cx="5472608" cy="432048"/>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defRPr/>
            </a:pPr>
            <a:r>
              <a:rPr lang="es-AR" sz="1400" dirty="0" smtClean="0">
                <a:solidFill>
                  <a:schemeClr val="tx1"/>
                </a:solidFill>
                <a:latin typeface="Verdana" pitchFamily="34" charset="0"/>
              </a:rPr>
              <a:t>Inmuebles no afectados a la explotación principal del ente</a:t>
            </a:r>
          </a:p>
        </p:txBody>
      </p:sp>
      <p:sp>
        <p:nvSpPr>
          <p:cNvPr id="35" name="34 Rectángulo redondeado"/>
          <p:cNvSpPr/>
          <p:nvPr/>
        </p:nvSpPr>
        <p:spPr>
          <a:xfrm>
            <a:off x="3275856" y="5373216"/>
            <a:ext cx="5472608" cy="864096"/>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defRPr/>
            </a:pPr>
            <a:r>
              <a:rPr lang="es-AR" sz="1400" dirty="0" smtClean="0">
                <a:solidFill>
                  <a:schemeClr val="tx1"/>
                </a:solidFill>
                <a:latin typeface="Verdana" pitchFamily="34" charset="0"/>
              </a:rPr>
              <a:t>Tenencia de acciones o participación en el patrimonio de otros entes con intenciones de mantener esa participación con carácter permanente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 calcmode="lin" valueType="num">
                                      <p:cBhvr>
                                        <p:cTn id="9" dur="500" fill="hold"/>
                                        <p:tgtEl>
                                          <p:spTgt spid="11"/>
                                        </p:tgtEl>
                                        <p:attrNameLst>
                                          <p:attrName>style.rotation</p:attrName>
                                        </p:attrNameLst>
                                      </p:cBhvr>
                                      <p:tavLst>
                                        <p:tav tm="0">
                                          <p:val>
                                            <p:fltVal val="360"/>
                                          </p:val>
                                        </p:tav>
                                        <p:tav tm="100000">
                                          <p:val>
                                            <p:fltVal val="0"/>
                                          </p:val>
                                        </p:tav>
                                      </p:tavLst>
                                    </p:anim>
                                    <p:animEffect transition="in" filter="fade">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500"/>
                                        <p:tgtEl>
                                          <p:spTgt spid="13"/>
                                        </p:tgtEl>
                                      </p:cBhvr>
                                    </p:animEffect>
                                  </p:childTnLst>
                                </p:cTn>
                              </p:par>
                            </p:childTnLst>
                          </p:cTn>
                        </p:par>
                      </p:childTnLst>
                    </p:cTn>
                  </p:par>
                  <p:par>
                    <p:cTn id="15" fill="hold">
                      <p:stCondLst>
                        <p:cond delay="indefinite"/>
                      </p:stCondLst>
                      <p:childTnLst>
                        <p:par>
                          <p:cTn id="16" fill="hold">
                            <p:stCondLst>
                              <p:cond delay="0"/>
                            </p:stCondLst>
                            <p:childTnLst>
                              <p:par>
                                <p:cTn id="17" presetID="49" presetClass="entr" presetSubtype="0" decel="10000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p:cTn id="19" dur="500" fill="hold"/>
                                        <p:tgtEl>
                                          <p:spTgt spid="12"/>
                                        </p:tgtEl>
                                        <p:attrNameLst>
                                          <p:attrName>ppt_w</p:attrName>
                                        </p:attrNameLst>
                                      </p:cBhvr>
                                      <p:tavLst>
                                        <p:tav tm="0">
                                          <p:val>
                                            <p:fltVal val="0"/>
                                          </p:val>
                                        </p:tav>
                                        <p:tav tm="100000">
                                          <p:val>
                                            <p:strVal val="#ppt_w"/>
                                          </p:val>
                                        </p:tav>
                                      </p:tavLst>
                                    </p:anim>
                                    <p:anim calcmode="lin" valueType="num">
                                      <p:cBhvr>
                                        <p:cTn id="20" dur="500" fill="hold"/>
                                        <p:tgtEl>
                                          <p:spTgt spid="12"/>
                                        </p:tgtEl>
                                        <p:attrNameLst>
                                          <p:attrName>ppt_h</p:attrName>
                                        </p:attrNameLst>
                                      </p:cBhvr>
                                      <p:tavLst>
                                        <p:tav tm="0">
                                          <p:val>
                                            <p:fltVal val="0"/>
                                          </p:val>
                                        </p:tav>
                                        <p:tav tm="100000">
                                          <p:val>
                                            <p:strVal val="#ppt_h"/>
                                          </p:val>
                                        </p:tav>
                                      </p:tavLst>
                                    </p:anim>
                                    <p:anim calcmode="lin" valueType="num">
                                      <p:cBhvr>
                                        <p:cTn id="21" dur="500" fill="hold"/>
                                        <p:tgtEl>
                                          <p:spTgt spid="12"/>
                                        </p:tgtEl>
                                        <p:attrNameLst>
                                          <p:attrName>style.rotation</p:attrName>
                                        </p:attrNameLst>
                                      </p:cBhvr>
                                      <p:tavLst>
                                        <p:tav tm="0">
                                          <p:val>
                                            <p:fltVal val="360"/>
                                          </p:val>
                                        </p:tav>
                                        <p:tav tm="100000">
                                          <p:val>
                                            <p:fltVal val="0"/>
                                          </p:val>
                                        </p:tav>
                                      </p:tavLst>
                                    </p:anim>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49" presetClass="entr" presetSubtype="0" decel="10000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p:cTn id="27" dur="500" fill="hold"/>
                                        <p:tgtEl>
                                          <p:spTgt spid="6"/>
                                        </p:tgtEl>
                                        <p:attrNameLst>
                                          <p:attrName>ppt_w</p:attrName>
                                        </p:attrNameLst>
                                      </p:cBhvr>
                                      <p:tavLst>
                                        <p:tav tm="0">
                                          <p:val>
                                            <p:fltVal val="0"/>
                                          </p:val>
                                        </p:tav>
                                        <p:tav tm="100000">
                                          <p:val>
                                            <p:strVal val="#ppt_w"/>
                                          </p:val>
                                        </p:tav>
                                      </p:tavLst>
                                    </p:anim>
                                    <p:anim calcmode="lin" valueType="num">
                                      <p:cBhvr>
                                        <p:cTn id="28" dur="500" fill="hold"/>
                                        <p:tgtEl>
                                          <p:spTgt spid="6"/>
                                        </p:tgtEl>
                                        <p:attrNameLst>
                                          <p:attrName>ppt_h</p:attrName>
                                        </p:attrNameLst>
                                      </p:cBhvr>
                                      <p:tavLst>
                                        <p:tav tm="0">
                                          <p:val>
                                            <p:fltVal val="0"/>
                                          </p:val>
                                        </p:tav>
                                        <p:tav tm="100000">
                                          <p:val>
                                            <p:strVal val="#ppt_h"/>
                                          </p:val>
                                        </p:tav>
                                      </p:tavLst>
                                    </p:anim>
                                    <p:anim calcmode="lin" valueType="num">
                                      <p:cBhvr>
                                        <p:cTn id="29" dur="500" fill="hold"/>
                                        <p:tgtEl>
                                          <p:spTgt spid="6"/>
                                        </p:tgtEl>
                                        <p:attrNameLst>
                                          <p:attrName>style.rotation</p:attrName>
                                        </p:attrNameLst>
                                      </p:cBhvr>
                                      <p:tavLst>
                                        <p:tav tm="0">
                                          <p:val>
                                            <p:fltVal val="360"/>
                                          </p:val>
                                        </p:tav>
                                        <p:tav tm="100000">
                                          <p:val>
                                            <p:fltVal val="0"/>
                                          </p:val>
                                        </p:tav>
                                      </p:tavLst>
                                    </p:anim>
                                    <p:animEffect transition="in" filter="fade">
                                      <p:cBhvr>
                                        <p:cTn id="30" dur="500"/>
                                        <p:tgtEl>
                                          <p:spTgt spid="6"/>
                                        </p:tgtEl>
                                      </p:cBhvr>
                                    </p:animEffect>
                                  </p:childTnLst>
                                </p:cTn>
                              </p:par>
                            </p:childTnLst>
                          </p:cTn>
                        </p:par>
                        <p:par>
                          <p:cTn id="31" fill="hold">
                            <p:stCondLst>
                              <p:cond delay="1000"/>
                            </p:stCondLst>
                            <p:childTnLst>
                              <p:par>
                                <p:cTn id="32" presetID="10" presetClass="entr" presetSubtype="0"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10" presetClass="entr" presetSubtype="0"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par>
                                <p:cTn id="38" presetID="10" presetClass="entr" presetSubtype="0" fill="hold"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par>
                                <p:cTn id="41" presetID="10" presetClass="entr" presetSubtype="0" fill="hold" nodeType="with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500"/>
                                        <p:tgtEl>
                                          <p:spTgt spid="22"/>
                                        </p:tgtEl>
                                      </p:cBhvr>
                                    </p:animEffect>
                                  </p:childTnLst>
                                </p:cTn>
                              </p:par>
                            </p:childTnLst>
                          </p:cTn>
                        </p:par>
                      </p:childTnLst>
                    </p:cTn>
                  </p:par>
                  <p:par>
                    <p:cTn id="44" fill="hold">
                      <p:stCondLst>
                        <p:cond delay="indefinite"/>
                      </p:stCondLst>
                      <p:childTnLst>
                        <p:par>
                          <p:cTn id="45" fill="hold">
                            <p:stCondLst>
                              <p:cond delay="0"/>
                            </p:stCondLst>
                            <p:childTnLst>
                              <p:par>
                                <p:cTn id="46" presetID="49" presetClass="entr" presetSubtype="0" decel="100000" fill="hold" grpId="0" nodeType="clickEffect">
                                  <p:stCondLst>
                                    <p:cond delay="0"/>
                                  </p:stCondLst>
                                  <p:childTnLst>
                                    <p:set>
                                      <p:cBhvr>
                                        <p:cTn id="47" dur="1" fill="hold">
                                          <p:stCondLst>
                                            <p:cond delay="0"/>
                                          </p:stCondLst>
                                        </p:cTn>
                                        <p:tgtEl>
                                          <p:spTgt spid="7"/>
                                        </p:tgtEl>
                                        <p:attrNameLst>
                                          <p:attrName>style.visibility</p:attrName>
                                        </p:attrNameLst>
                                      </p:cBhvr>
                                      <p:to>
                                        <p:strVal val="visible"/>
                                      </p:to>
                                    </p:set>
                                    <p:anim calcmode="lin" valueType="num">
                                      <p:cBhvr>
                                        <p:cTn id="48" dur="500" fill="hold"/>
                                        <p:tgtEl>
                                          <p:spTgt spid="7"/>
                                        </p:tgtEl>
                                        <p:attrNameLst>
                                          <p:attrName>ppt_w</p:attrName>
                                        </p:attrNameLst>
                                      </p:cBhvr>
                                      <p:tavLst>
                                        <p:tav tm="0">
                                          <p:val>
                                            <p:fltVal val="0"/>
                                          </p:val>
                                        </p:tav>
                                        <p:tav tm="100000">
                                          <p:val>
                                            <p:strVal val="#ppt_w"/>
                                          </p:val>
                                        </p:tav>
                                      </p:tavLst>
                                    </p:anim>
                                    <p:anim calcmode="lin" valueType="num">
                                      <p:cBhvr>
                                        <p:cTn id="49" dur="500" fill="hold"/>
                                        <p:tgtEl>
                                          <p:spTgt spid="7"/>
                                        </p:tgtEl>
                                        <p:attrNameLst>
                                          <p:attrName>ppt_h</p:attrName>
                                        </p:attrNameLst>
                                      </p:cBhvr>
                                      <p:tavLst>
                                        <p:tav tm="0">
                                          <p:val>
                                            <p:fltVal val="0"/>
                                          </p:val>
                                        </p:tav>
                                        <p:tav tm="100000">
                                          <p:val>
                                            <p:strVal val="#ppt_h"/>
                                          </p:val>
                                        </p:tav>
                                      </p:tavLst>
                                    </p:anim>
                                    <p:anim calcmode="lin" valueType="num">
                                      <p:cBhvr>
                                        <p:cTn id="50" dur="500" fill="hold"/>
                                        <p:tgtEl>
                                          <p:spTgt spid="7"/>
                                        </p:tgtEl>
                                        <p:attrNameLst>
                                          <p:attrName>style.rotation</p:attrName>
                                        </p:attrNameLst>
                                      </p:cBhvr>
                                      <p:tavLst>
                                        <p:tav tm="0">
                                          <p:val>
                                            <p:fltVal val="360"/>
                                          </p:val>
                                        </p:tav>
                                        <p:tav tm="100000">
                                          <p:val>
                                            <p:fltVal val="0"/>
                                          </p:val>
                                        </p:tav>
                                      </p:tavLst>
                                    </p:anim>
                                    <p:animEffect transition="in" filter="fade">
                                      <p:cBhvr>
                                        <p:cTn id="51" dur="500"/>
                                        <p:tgtEl>
                                          <p:spTgt spid="7"/>
                                        </p:tgtEl>
                                      </p:cBhvr>
                                    </p:animEffect>
                                  </p:childTnLst>
                                </p:cTn>
                              </p:par>
                            </p:childTnLst>
                          </p:cTn>
                        </p:par>
                      </p:childTnLst>
                    </p:cTn>
                  </p:par>
                  <p:par>
                    <p:cTn id="52" fill="hold">
                      <p:stCondLst>
                        <p:cond delay="indefinite"/>
                      </p:stCondLst>
                      <p:childTnLst>
                        <p:par>
                          <p:cTn id="53" fill="hold">
                            <p:stCondLst>
                              <p:cond delay="0"/>
                            </p:stCondLst>
                            <p:childTnLst>
                              <p:par>
                                <p:cTn id="54" presetID="49" presetClass="entr" presetSubtype="0" decel="100000" fill="hold" grpId="0" nodeType="clickEffect">
                                  <p:stCondLst>
                                    <p:cond delay="0"/>
                                  </p:stCondLst>
                                  <p:childTnLst>
                                    <p:set>
                                      <p:cBhvr>
                                        <p:cTn id="55" dur="1" fill="hold">
                                          <p:stCondLst>
                                            <p:cond delay="0"/>
                                          </p:stCondLst>
                                        </p:cTn>
                                        <p:tgtEl>
                                          <p:spTgt spid="9"/>
                                        </p:tgtEl>
                                        <p:attrNameLst>
                                          <p:attrName>style.visibility</p:attrName>
                                        </p:attrNameLst>
                                      </p:cBhvr>
                                      <p:to>
                                        <p:strVal val="visible"/>
                                      </p:to>
                                    </p:set>
                                    <p:anim calcmode="lin" valueType="num">
                                      <p:cBhvr>
                                        <p:cTn id="56" dur="500" fill="hold"/>
                                        <p:tgtEl>
                                          <p:spTgt spid="9"/>
                                        </p:tgtEl>
                                        <p:attrNameLst>
                                          <p:attrName>ppt_w</p:attrName>
                                        </p:attrNameLst>
                                      </p:cBhvr>
                                      <p:tavLst>
                                        <p:tav tm="0">
                                          <p:val>
                                            <p:fltVal val="0"/>
                                          </p:val>
                                        </p:tav>
                                        <p:tav tm="100000">
                                          <p:val>
                                            <p:strVal val="#ppt_w"/>
                                          </p:val>
                                        </p:tav>
                                      </p:tavLst>
                                    </p:anim>
                                    <p:anim calcmode="lin" valueType="num">
                                      <p:cBhvr>
                                        <p:cTn id="57" dur="500" fill="hold"/>
                                        <p:tgtEl>
                                          <p:spTgt spid="9"/>
                                        </p:tgtEl>
                                        <p:attrNameLst>
                                          <p:attrName>ppt_h</p:attrName>
                                        </p:attrNameLst>
                                      </p:cBhvr>
                                      <p:tavLst>
                                        <p:tav tm="0">
                                          <p:val>
                                            <p:fltVal val="0"/>
                                          </p:val>
                                        </p:tav>
                                        <p:tav tm="100000">
                                          <p:val>
                                            <p:strVal val="#ppt_h"/>
                                          </p:val>
                                        </p:tav>
                                      </p:tavLst>
                                    </p:anim>
                                    <p:anim calcmode="lin" valueType="num">
                                      <p:cBhvr>
                                        <p:cTn id="58" dur="500" fill="hold"/>
                                        <p:tgtEl>
                                          <p:spTgt spid="9"/>
                                        </p:tgtEl>
                                        <p:attrNameLst>
                                          <p:attrName>style.rotation</p:attrName>
                                        </p:attrNameLst>
                                      </p:cBhvr>
                                      <p:tavLst>
                                        <p:tav tm="0">
                                          <p:val>
                                            <p:fltVal val="360"/>
                                          </p:val>
                                        </p:tav>
                                        <p:tav tm="100000">
                                          <p:val>
                                            <p:fltVal val="0"/>
                                          </p:val>
                                        </p:tav>
                                      </p:tavLst>
                                    </p:anim>
                                    <p:animEffect transition="in" filter="fade">
                                      <p:cBhvr>
                                        <p:cTn id="59" dur="500"/>
                                        <p:tgtEl>
                                          <p:spTgt spid="9"/>
                                        </p:tgtEl>
                                      </p:cBhvr>
                                    </p:animEffect>
                                  </p:childTnLst>
                                </p:cTn>
                              </p:par>
                            </p:childTnLst>
                          </p:cTn>
                        </p:par>
                      </p:childTnLst>
                    </p:cTn>
                  </p:par>
                  <p:par>
                    <p:cTn id="60" fill="hold">
                      <p:stCondLst>
                        <p:cond delay="indefinite"/>
                      </p:stCondLst>
                      <p:childTnLst>
                        <p:par>
                          <p:cTn id="61" fill="hold">
                            <p:stCondLst>
                              <p:cond delay="0"/>
                            </p:stCondLst>
                            <p:childTnLst>
                              <p:par>
                                <p:cTn id="62" presetID="49" presetClass="entr" presetSubtype="0" decel="100000" fill="hold" grpId="0" nodeType="clickEffect">
                                  <p:stCondLst>
                                    <p:cond delay="0"/>
                                  </p:stCondLst>
                                  <p:childTnLst>
                                    <p:set>
                                      <p:cBhvr>
                                        <p:cTn id="63" dur="1" fill="hold">
                                          <p:stCondLst>
                                            <p:cond delay="0"/>
                                          </p:stCondLst>
                                        </p:cTn>
                                        <p:tgtEl>
                                          <p:spTgt spid="30"/>
                                        </p:tgtEl>
                                        <p:attrNameLst>
                                          <p:attrName>style.visibility</p:attrName>
                                        </p:attrNameLst>
                                      </p:cBhvr>
                                      <p:to>
                                        <p:strVal val="visible"/>
                                      </p:to>
                                    </p:set>
                                    <p:anim calcmode="lin" valueType="num">
                                      <p:cBhvr>
                                        <p:cTn id="64" dur="500" fill="hold"/>
                                        <p:tgtEl>
                                          <p:spTgt spid="30"/>
                                        </p:tgtEl>
                                        <p:attrNameLst>
                                          <p:attrName>ppt_w</p:attrName>
                                        </p:attrNameLst>
                                      </p:cBhvr>
                                      <p:tavLst>
                                        <p:tav tm="0">
                                          <p:val>
                                            <p:fltVal val="0"/>
                                          </p:val>
                                        </p:tav>
                                        <p:tav tm="100000">
                                          <p:val>
                                            <p:strVal val="#ppt_w"/>
                                          </p:val>
                                        </p:tav>
                                      </p:tavLst>
                                    </p:anim>
                                    <p:anim calcmode="lin" valueType="num">
                                      <p:cBhvr>
                                        <p:cTn id="65" dur="500" fill="hold"/>
                                        <p:tgtEl>
                                          <p:spTgt spid="30"/>
                                        </p:tgtEl>
                                        <p:attrNameLst>
                                          <p:attrName>ppt_h</p:attrName>
                                        </p:attrNameLst>
                                      </p:cBhvr>
                                      <p:tavLst>
                                        <p:tav tm="0">
                                          <p:val>
                                            <p:fltVal val="0"/>
                                          </p:val>
                                        </p:tav>
                                        <p:tav tm="100000">
                                          <p:val>
                                            <p:strVal val="#ppt_h"/>
                                          </p:val>
                                        </p:tav>
                                      </p:tavLst>
                                    </p:anim>
                                    <p:anim calcmode="lin" valueType="num">
                                      <p:cBhvr>
                                        <p:cTn id="66" dur="500" fill="hold"/>
                                        <p:tgtEl>
                                          <p:spTgt spid="30"/>
                                        </p:tgtEl>
                                        <p:attrNameLst>
                                          <p:attrName>style.rotation</p:attrName>
                                        </p:attrNameLst>
                                      </p:cBhvr>
                                      <p:tavLst>
                                        <p:tav tm="0">
                                          <p:val>
                                            <p:fltVal val="360"/>
                                          </p:val>
                                        </p:tav>
                                        <p:tav tm="100000">
                                          <p:val>
                                            <p:fltVal val="0"/>
                                          </p:val>
                                        </p:tav>
                                      </p:tavLst>
                                    </p:anim>
                                    <p:animEffect transition="in" filter="fade">
                                      <p:cBhvr>
                                        <p:cTn id="67" dur="500"/>
                                        <p:tgtEl>
                                          <p:spTgt spid="30"/>
                                        </p:tgtEl>
                                      </p:cBhvr>
                                    </p:animEffect>
                                  </p:childTnLst>
                                </p:cTn>
                              </p:par>
                            </p:childTnLst>
                          </p:cTn>
                        </p:par>
                      </p:childTnLst>
                    </p:cTn>
                  </p:par>
                  <p:par>
                    <p:cTn id="68" fill="hold">
                      <p:stCondLst>
                        <p:cond delay="indefinite"/>
                      </p:stCondLst>
                      <p:childTnLst>
                        <p:par>
                          <p:cTn id="69" fill="hold">
                            <p:stCondLst>
                              <p:cond delay="0"/>
                            </p:stCondLst>
                            <p:childTnLst>
                              <p:par>
                                <p:cTn id="70" presetID="49" presetClass="entr" presetSubtype="0" decel="100000" fill="hold" grpId="0" nodeType="clickEffect">
                                  <p:stCondLst>
                                    <p:cond delay="0"/>
                                  </p:stCondLst>
                                  <p:childTnLst>
                                    <p:set>
                                      <p:cBhvr>
                                        <p:cTn id="71" dur="1" fill="hold">
                                          <p:stCondLst>
                                            <p:cond delay="0"/>
                                          </p:stCondLst>
                                        </p:cTn>
                                        <p:tgtEl>
                                          <p:spTgt spid="35"/>
                                        </p:tgtEl>
                                        <p:attrNameLst>
                                          <p:attrName>style.visibility</p:attrName>
                                        </p:attrNameLst>
                                      </p:cBhvr>
                                      <p:to>
                                        <p:strVal val="visible"/>
                                      </p:to>
                                    </p:set>
                                    <p:anim calcmode="lin" valueType="num">
                                      <p:cBhvr>
                                        <p:cTn id="72" dur="500" fill="hold"/>
                                        <p:tgtEl>
                                          <p:spTgt spid="35"/>
                                        </p:tgtEl>
                                        <p:attrNameLst>
                                          <p:attrName>ppt_w</p:attrName>
                                        </p:attrNameLst>
                                      </p:cBhvr>
                                      <p:tavLst>
                                        <p:tav tm="0">
                                          <p:val>
                                            <p:fltVal val="0"/>
                                          </p:val>
                                        </p:tav>
                                        <p:tav tm="100000">
                                          <p:val>
                                            <p:strVal val="#ppt_w"/>
                                          </p:val>
                                        </p:tav>
                                      </p:tavLst>
                                    </p:anim>
                                    <p:anim calcmode="lin" valueType="num">
                                      <p:cBhvr>
                                        <p:cTn id="73" dur="500" fill="hold"/>
                                        <p:tgtEl>
                                          <p:spTgt spid="35"/>
                                        </p:tgtEl>
                                        <p:attrNameLst>
                                          <p:attrName>ppt_h</p:attrName>
                                        </p:attrNameLst>
                                      </p:cBhvr>
                                      <p:tavLst>
                                        <p:tav tm="0">
                                          <p:val>
                                            <p:fltVal val="0"/>
                                          </p:val>
                                        </p:tav>
                                        <p:tav tm="100000">
                                          <p:val>
                                            <p:strVal val="#ppt_h"/>
                                          </p:val>
                                        </p:tav>
                                      </p:tavLst>
                                    </p:anim>
                                    <p:anim calcmode="lin" valueType="num">
                                      <p:cBhvr>
                                        <p:cTn id="74" dur="500" fill="hold"/>
                                        <p:tgtEl>
                                          <p:spTgt spid="35"/>
                                        </p:tgtEl>
                                        <p:attrNameLst>
                                          <p:attrName>style.rotation</p:attrName>
                                        </p:attrNameLst>
                                      </p:cBhvr>
                                      <p:tavLst>
                                        <p:tav tm="0">
                                          <p:val>
                                            <p:fltVal val="360"/>
                                          </p:val>
                                        </p:tav>
                                        <p:tav tm="100000">
                                          <p:val>
                                            <p:fltVal val="0"/>
                                          </p:val>
                                        </p:tav>
                                      </p:tavLst>
                                    </p:anim>
                                    <p:animEffect transition="in" filter="fade">
                                      <p:cBhvr>
                                        <p:cTn id="75"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2" grpId="0" animBg="1"/>
      <p:bldP spid="30" grpId="0" animBg="1"/>
      <p:bldP spid="3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251520" y="3429000"/>
            <a:ext cx="1656184" cy="720080"/>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600" b="1" kern="0" dirty="0" smtClean="0">
                <a:solidFill>
                  <a:schemeClr val="tx1"/>
                </a:solidFill>
                <a:latin typeface="Verdana" pitchFamily="34" charset="0"/>
              </a:rPr>
              <a:t> RT 21 II. 1.</a:t>
            </a:r>
            <a:endParaRPr lang="es-AR" sz="1600" b="1" dirty="0" smtClean="0">
              <a:solidFill>
                <a:schemeClr val="tx1"/>
              </a:solidFill>
              <a:latin typeface="Verdana" pitchFamily="34" charset="0"/>
            </a:endParaRPr>
          </a:p>
        </p:txBody>
      </p:sp>
      <p:sp>
        <p:nvSpPr>
          <p:cNvPr id="5" name="4 Rectángulo redondeado"/>
          <p:cNvSpPr/>
          <p:nvPr/>
        </p:nvSpPr>
        <p:spPr>
          <a:xfrm>
            <a:off x="2267744" y="1988840"/>
            <a:ext cx="1728192" cy="864096"/>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600" b="1" dirty="0" smtClean="0">
                <a:solidFill>
                  <a:schemeClr val="tx1"/>
                </a:solidFill>
                <a:latin typeface="Verdana" pitchFamily="34" charset="0"/>
              </a:rPr>
              <a:t>Control</a:t>
            </a:r>
          </a:p>
        </p:txBody>
      </p:sp>
      <p:sp>
        <p:nvSpPr>
          <p:cNvPr id="6" name="5 Rectángulo redondeado"/>
          <p:cNvSpPr/>
          <p:nvPr/>
        </p:nvSpPr>
        <p:spPr>
          <a:xfrm>
            <a:off x="2267744" y="4797152"/>
            <a:ext cx="1728192" cy="936104"/>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600" b="1" dirty="0" smtClean="0">
                <a:solidFill>
                  <a:schemeClr val="tx1"/>
                </a:solidFill>
                <a:latin typeface="Verdana" pitchFamily="34" charset="0"/>
              </a:rPr>
              <a:t>Influencia significativa</a:t>
            </a:r>
            <a:endParaRPr lang="es-AR" sz="1600" b="1" dirty="0">
              <a:solidFill>
                <a:schemeClr val="tx1"/>
              </a:solidFill>
              <a:latin typeface="Verdana" pitchFamily="34" charset="0"/>
            </a:endParaRPr>
          </a:p>
        </p:txBody>
      </p:sp>
      <p:cxnSp>
        <p:nvCxnSpPr>
          <p:cNvPr id="7" name="6 Conector angular"/>
          <p:cNvCxnSpPr>
            <a:stCxn id="4" idx="3"/>
            <a:endCxn id="5" idx="1"/>
          </p:cNvCxnSpPr>
          <p:nvPr/>
        </p:nvCxnSpPr>
        <p:spPr>
          <a:xfrm flipV="1">
            <a:off x="1907704" y="2420888"/>
            <a:ext cx="360040" cy="1368152"/>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cxnSp>
        <p:nvCxnSpPr>
          <p:cNvPr id="8" name="7 Conector angular"/>
          <p:cNvCxnSpPr>
            <a:stCxn id="4" idx="3"/>
            <a:endCxn id="6" idx="1"/>
          </p:cNvCxnSpPr>
          <p:nvPr/>
        </p:nvCxnSpPr>
        <p:spPr>
          <a:xfrm>
            <a:off x="1907704" y="3789040"/>
            <a:ext cx="360040" cy="1476164"/>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sp>
        <p:nvSpPr>
          <p:cNvPr id="9" name="8 Rectángulo redondeado"/>
          <p:cNvSpPr/>
          <p:nvPr/>
        </p:nvSpPr>
        <p:spPr>
          <a:xfrm>
            <a:off x="4283968" y="1772816"/>
            <a:ext cx="4608512" cy="1296144"/>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_tradnl" sz="1400" kern="0" dirty="0" smtClean="0">
                <a:solidFill>
                  <a:schemeClr val="tx1"/>
                </a:solidFill>
                <a:latin typeface="Verdana" pitchFamily="34" charset="0"/>
              </a:rPr>
              <a:t>Poder de definir y dirigir las políticas operativas y financieras de la empresa, mediante la tenencia de mas del 50% de los votos, o la tenencia de un porcentaje inferior pero que aun así le permitan establecer la voluntad social.</a:t>
            </a:r>
            <a:endParaRPr lang="es-AR" sz="1400" dirty="0">
              <a:solidFill>
                <a:schemeClr val="tx1"/>
              </a:solidFill>
              <a:latin typeface="Verdana" pitchFamily="34" charset="0"/>
            </a:endParaRPr>
          </a:p>
        </p:txBody>
      </p:sp>
      <p:cxnSp>
        <p:nvCxnSpPr>
          <p:cNvPr id="10" name="9 Conector recto de flecha"/>
          <p:cNvCxnSpPr>
            <a:stCxn id="5" idx="3"/>
            <a:endCxn id="9" idx="1"/>
          </p:cNvCxnSpPr>
          <p:nvPr/>
        </p:nvCxnSpPr>
        <p:spPr>
          <a:xfrm>
            <a:off x="3995936" y="2420888"/>
            <a:ext cx="288032" cy="1588"/>
          </a:xfrm>
          <a:prstGeom prst="straightConnector1">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sp>
        <p:nvSpPr>
          <p:cNvPr id="11" name="10 Rectángulo redondeado"/>
          <p:cNvSpPr/>
          <p:nvPr/>
        </p:nvSpPr>
        <p:spPr>
          <a:xfrm>
            <a:off x="4283968" y="4797152"/>
            <a:ext cx="4608512" cy="936104"/>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spcBef>
                <a:spcPts val="0"/>
              </a:spcBef>
              <a:buClr>
                <a:srgbClr val="F1AB00"/>
              </a:buClr>
              <a:defRPr/>
            </a:pPr>
            <a:r>
              <a:rPr lang="es-ES_tradnl" sz="1400" kern="0" dirty="0" smtClean="0">
                <a:solidFill>
                  <a:schemeClr val="tx1"/>
                </a:solidFill>
                <a:latin typeface="Verdana" pitchFamily="34" charset="0"/>
              </a:rPr>
              <a:t>Poder de intervenir en las decisiones de políticas operativas y financieras de una empresa, sin llegar a controlarlas. Presunción 20% de los derechos de voto.</a:t>
            </a:r>
            <a:endParaRPr lang="es-ES_tradnl" sz="1400" b="1" kern="0" dirty="0" smtClean="0">
              <a:solidFill>
                <a:schemeClr val="tx1"/>
              </a:solidFill>
              <a:latin typeface="Verdana" pitchFamily="34" charset="0"/>
            </a:endParaRPr>
          </a:p>
        </p:txBody>
      </p:sp>
      <p:cxnSp>
        <p:nvCxnSpPr>
          <p:cNvPr id="12" name="11 Conector recto de flecha"/>
          <p:cNvCxnSpPr>
            <a:stCxn id="6" idx="3"/>
            <a:endCxn id="11" idx="1"/>
          </p:cNvCxnSpPr>
          <p:nvPr/>
        </p:nvCxnSpPr>
        <p:spPr>
          <a:xfrm>
            <a:off x="3995936" y="5265204"/>
            <a:ext cx="288032" cy="1588"/>
          </a:xfrm>
          <a:prstGeom prst="straightConnector1">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sp>
        <p:nvSpPr>
          <p:cNvPr id="13" name="12 Rectángulo redondeado"/>
          <p:cNvSpPr/>
          <p:nvPr/>
        </p:nvSpPr>
        <p:spPr>
          <a:xfrm>
            <a:off x="2267744" y="3356992"/>
            <a:ext cx="1728192" cy="864096"/>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600" b="1" dirty="0" smtClean="0">
                <a:solidFill>
                  <a:schemeClr val="tx1"/>
                </a:solidFill>
                <a:latin typeface="Verdana" pitchFamily="34" charset="0"/>
              </a:rPr>
              <a:t>Control conjunto</a:t>
            </a:r>
          </a:p>
        </p:txBody>
      </p:sp>
      <p:sp>
        <p:nvSpPr>
          <p:cNvPr id="14" name="13 Rectángulo redondeado"/>
          <p:cNvSpPr/>
          <p:nvPr/>
        </p:nvSpPr>
        <p:spPr>
          <a:xfrm>
            <a:off x="4283968" y="3212976"/>
            <a:ext cx="4608512" cy="1152128"/>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_tradnl" sz="1400" kern="0" dirty="0" smtClean="0">
                <a:solidFill>
                  <a:schemeClr val="tx1"/>
                </a:solidFill>
                <a:latin typeface="Verdana" pitchFamily="34" charset="0"/>
              </a:rPr>
              <a:t>Cuando la totalidad de los socios o los que posean la mayoría de los votos, en virtud de acuerdos escritos, han resuelto compartir el poder de definir y dirigir las políticas operativas y financieras de la empresa</a:t>
            </a:r>
            <a:endParaRPr lang="es-AR" sz="1400" dirty="0">
              <a:solidFill>
                <a:schemeClr val="tx1"/>
              </a:solidFill>
              <a:latin typeface="Verdana" pitchFamily="34" charset="0"/>
            </a:endParaRPr>
          </a:p>
        </p:txBody>
      </p:sp>
      <p:cxnSp>
        <p:nvCxnSpPr>
          <p:cNvPr id="15" name="14 Conector recto de flecha"/>
          <p:cNvCxnSpPr>
            <a:stCxn id="13" idx="3"/>
            <a:endCxn id="14" idx="1"/>
          </p:cNvCxnSpPr>
          <p:nvPr/>
        </p:nvCxnSpPr>
        <p:spPr>
          <a:xfrm>
            <a:off x="3995936" y="3789040"/>
            <a:ext cx="288032" cy="1588"/>
          </a:xfrm>
          <a:prstGeom prst="straightConnector1">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cxnSp>
        <p:nvCxnSpPr>
          <p:cNvPr id="16" name="15 Conector angular"/>
          <p:cNvCxnSpPr>
            <a:stCxn id="4" idx="3"/>
            <a:endCxn id="13" idx="1"/>
          </p:cNvCxnSpPr>
          <p:nvPr/>
        </p:nvCxnSpPr>
        <p:spPr>
          <a:xfrm>
            <a:off x="1907704" y="3789040"/>
            <a:ext cx="360040" cy="1588"/>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sp>
        <p:nvSpPr>
          <p:cNvPr id="17" name="1 Rectángulo"/>
          <p:cNvSpPr>
            <a:spLocks noChangeArrowheads="1"/>
          </p:cNvSpPr>
          <p:nvPr/>
        </p:nvSpPr>
        <p:spPr bwMode="auto">
          <a:xfrm>
            <a:off x="683568" y="1071563"/>
            <a:ext cx="7488832" cy="461665"/>
          </a:xfrm>
          <a:prstGeom prst="rect">
            <a:avLst/>
          </a:prstGeom>
          <a:noFill/>
          <a:ln w="9525">
            <a:noFill/>
            <a:miter lim="800000"/>
            <a:headEnd/>
            <a:tailEnd/>
          </a:ln>
        </p:spPr>
        <p:txBody>
          <a:bodyPr wrap="square">
            <a:spAutoFit/>
          </a:bodyPr>
          <a:lstStyle/>
          <a:p>
            <a:pPr algn="ctr"/>
            <a:r>
              <a:rPr lang="es-AR" b="1" u="sng" dirty="0" smtClean="0">
                <a:latin typeface="Verdana" pitchFamily="34" charset="0"/>
              </a:rPr>
              <a:t>Inversiones Permanentes</a:t>
            </a:r>
            <a:endParaRPr lang="es-AR" b="1" u="sng" dirty="0">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style.rotation</p:attrName>
                                        </p:attrNameLst>
                                      </p:cBhvr>
                                      <p:tavLst>
                                        <p:tav tm="0">
                                          <p:val>
                                            <p:fltVal val="360"/>
                                          </p:val>
                                        </p:tav>
                                        <p:tav tm="100000">
                                          <p:val>
                                            <p:fltVal val="0"/>
                                          </p:val>
                                        </p:tav>
                                      </p:tavLst>
                                    </p:anim>
                                    <p:animEffect transition="in" filter="fade">
                                      <p:cBhvr>
                                        <p:cTn id="10" dur="500"/>
                                        <p:tgtEl>
                                          <p:spTgt spid="4"/>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par>
                                <p:cTn id="15" presetID="10"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par>
                                <p:cTn id="18" presetID="10" presetClass="entr" presetSubtype="0" fill="hold"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500"/>
                                        <p:tgtEl>
                                          <p:spTgt spid="16"/>
                                        </p:tgtEl>
                                      </p:cBhvr>
                                    </p:animEffect>
                                  </p:childTnLst>
                                </p:cTn>
                              </p:par>
                            </p:childTnLst>
                          </p:cTn>
                        </p:par>
                      </p:childTnLst>
                    </p:cTn>
                  </p:par>
                  <p:par>
                    <p:cTn id="21" fill="hold">
                      <p:stCondLst>
                        <p:cond delay="indefinite"/>
                      </p:stCondLst>
                      <p:childTnLst>
                        <p:par>
                          <p:cTn id="22" fill="hold">
                            <p:stCondLst>
                              <p:cond delay="0"/>
                            </p:stCondLst>
                            <p:childTnLst>
                              <p:par>
                                <p:cTn id="23" presetID="49" presetClass="entr" presetSubtype="0" decel="10000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500" fill="hold"/>
                                        <p:tgtEl>
                                          <p:spTgt spid="5"/>
                                        </p:tgtEl>
                                        <p:attrNameLst>
                                          <p:attrName>ppt_w</p:attrName>
                                        </p:attrNameLst>
                                      </p:cBhvr>
                                      <p:tavLst>
                                        <p:tav tm="0">
                                          <p:val>
                                            <p:fltVal val="0"/>
                                          </p:val>
                                        </p:tav>
                                        <p:tav tm="100000">
                                          <p:val>
                                            <p:strVal val="#ppt_w"/>
                                          </p:val>
                                        </p:tav>
                                      </p:tavLst>
                                    </p:anim>
                                    <p:anim calcmode="lin" valueType="num">
                                      <p:cBhvr>
                                        <p:cTn id="26" dur="500" fill="hold"/>
                                        <p:tgtEl>
                                          <p:spTgt spid="5"/>
                                        </p:tgtEl>
                                        <p:attrNameLst>
                                          <p:attrName>ppt_h</p:attrName>
                                        </p:attrNameLst>
                                      </p:cBhvr>
                                      <p:tavLst>
                                        <p:tav tm="0">
                                          <p:val>
                                            <p:fltVal val="0"/>
                                          </p:val>
                                        </p:tav>
                                        <p:tav tm="100000">
                                          <p:val>
                                            <p:strVal val="#ppt_h"/>
                                          </p:val>
                                        </p:tav>
                                      </p:tavLst>
                                    </p:anim>
                                    <p:anim calcmode="lin" valueType="num">
                                      <p:cBhvr>
                                        <p:cTn id="27" dur="500" fill="hold"/>
                                        <p:tgtEl>
                                          <p:spTgt spid="5"/>
                                        </p:tgtEl>
                                        <p:attrNameLst>
                                          <p:attrName>style.rotation</p:attrName>
                                        </p:attrNameLst>
                                      </p:cBhvr>
                                      <p:tavLst>
                                        <p:tav tm="0">
                                          <p:val>
                                            <p:fltVal val="360"/>
                                          </p:val>
                                        </p:tav>
                                        <p:tav tm="100000">
                                          <p:val>
                                            <p:fltVal val="0"/>
                                          </p:val>
                                        </p:tav>
                                      </p:tavLst>
                                    </p:anim>
                                    <p:animEffect transition="in" filter="fade">
                                      <p:cBhvr>
                                        <p:cTn id="28" dur="500"/>
                                        <p:tgtEl>
                                          <p:spTgt spid="5"/>
                                        </p:tgtEl>
                                      </p:cBhvr>
                                    </p:animEffect>
                                  </p:childTnLst>
                                </p:cTn>
                              </p:par>
                            </p:childTnLst>
                          </p:cTn>
                        </p:par>
                        <p:par>
                          <p:cTn id="29" fill="hold">
                            <p:stCondLst>
                              <p:cond delay="500"/>
                            </p:stCondLst>
                            <p:childTnLst>
                              <p:par>
                                <p:cTn id="30" presetID="10" presetClass="entr" presetSubtype="0" fill="hold" nodeType="after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49" presetClass="entr" presetSubtype="0" decel="10000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p:cTn id="37" dur="500" fill="hold"/>
                                        <p:tgtEl>
                                          <p:spTgt spid="9"/>
                                        </p:tgtEl>
                                        <p:attrNameLst>
                                          <p:attrName>ppt_w</p:attrName>
                                        </p:attrNameLst>
                                      </p:cBhvr>
                                      <p:tavLst>
                                        <p:tav tm="0">
                                          <p:val>
                                            <p:fltVal val="0"/>
                                          </p:val>
                                        </p:tav>
                                        <p:tav tm="100000">
                                          <p:val>
                                            <p:strVal val="#ppt_w"/>
                                          </p:val>
                                        </p:tav>
                                      </p:tavLst>
                                    </p:anim>
                                    <p:anim calcmode="lin" valueType="num">
                                      <p:cBhvr>
                                        <p:cTn id="38" dur="500" fill="hold"/>
                                        <p:tgtEl>
                                          <p:spTgt spid="9"/>
                                        </p:tgtEl>
                                        <p:attrNameLst>
                                          <p:attrName>ppt_h</p:attrName>
                                        </p:attrNameLst>
                                      </p:cBhvr>
                                      <p:tavLst>
                                        <p:tav tm="0">
                                          <p:val>
                                            <p:fltVal val="0"/>
                                          </p:val>
                                        </p:tav>
                                        <p:tav tm="100000">
                                          <p:val>
                                            <p:strVal val="#ppt_h"/>
                                          </p:val>
                                        </p:tav>
                                      </p:tavLst>
                                    </p:anim>
                                    <p:anim calcmode="lin" valueType="num">
                                      <p:cBhvr>
                                        <p:cTn id="39" dur="500" fill="hold"/>
                                        <p:tgtEl>
                                          <p:spTgt spid="9"/>
                                        </p:tgtEl>
                                        <p:attrNameLst>
                                          <p:attrName>style.rotation</p:attrName>
                                        </p:attrNameLst>
                                      </p:cBhvr>
                                      <p:tavLst>
                                        <p:tav tm="0">
                                          <p:val>
                                            <p:fltVal val="360"/>
                                          </p:val>
                                        </p:tav>
                                        <p:tav tm="100000">
                                          <p:val>
                                            <p:fltVal val="0"/>
                                          </p:val>
                                        </p:tav>
                                      </p:tavLst>
                                    </p:anim>
                                    <p:animEffect transition="in" filter="fade">
                                      <p:cBhvr>
                                        <p:cTn id="40" dur="500"/>
                                        <p:tgtEl>
                                          <p:spTgt spid="9"/>
                                        </p:tgtEl>
                                      </p:cBhvr>
                                    </p:animEffect>
                                  </p:childTnLst>
                                </p:cTn>
                              </p:par>
                            </p:childTnLst>
                          </p:cTn>
                        </p:par>
                      </p:childTnLst>
                    </p:cTn>
                  </p:par>
                  <p:par>
                    <p:cTn id="41" fill="hold">
                      <p:stCondLst>
                        <p:cond delay="indefinite"/>
                      </p:stCondLst>
                      <p:childTnLst>
                        <p:par>
                          <p:cTn id="42" fill="hold">
                            <p:stCondLst>
                              <p:cond delay="0"/>
                            </p:stCondLst>
                            <p:childTnLst>
                              <p:par>
                                <p:cTn id="43" presetID="49" presetClass="entr" presetSubtype="0" decel="100000" fill="hold" grpId="0" nodeType="click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p:cTn id="45" dur="500" fill="hold"/>
                                        <p:tgtEl>
                                          <p:spTgt spid="13"/>
                                        </p:tgtEl>
                                        <p:attrNameLst>
                                          <p:attrName>ppt_w</p:attrName>
                                        </p:attrNameLst>
                                      </p:cBhvr>
                                      <p:tavLst>
                                        <p:tav tm="0">
                                          <p:val>
                                            <p:fltVal val="0"/>
                                          </p:val>
                                        </p:tav>
                                        <p:tav tm="100000">
                                          <p:val>
                                            <p:strVal val="#ppt_w"/>
                                          </p:val>
                                        </p:tav>
                                      </p:tavLst>
                                    </p:anim>
                                    <p:anim calcmode="lin" valueType="num">
                                      <p:cBhvr>
                                        <p:cTn id="46" dur="500" fill="hold"/>
                                        <p:tgtEl>
                                          <p:spTgt spid="13"/>
                                        </p:tgtEl>
                                        <p:attrNameLst>
                                          <p:attrName>ppt_h</p:attrName>
                                        </p:attrNameLst>
                                      </p:cBhvr>
                                      <p:tavLst>
                                        <p:tav tm="0">
                                          <p:val>
                                            <p:fltVal val="0"/>
                                          </p:val>
                                        </p:tav>
                                        <p:tav tm="100000">
                                          <p:val>
                                            <p:strVal val="#ppt_h"/>
                                          </p:val>
                                        </p:tav>
                                      </p:tavLst>
                                    </p:anim>
                                    <p:anim calcmode="lin" valueType="num">
                                      <p:cBhvr>
                                        <p:cTn id="47" dur="500" fill="hold"/>
                                        <p:tgtEl>
                                          <p:spTgt spid="13"/>
                                        </p:tgtEl>
                                        <p:attrNameLst>
                                          <p:attrName>style.rotation</p:attrName>
                                        </p:attrNameLst>
                                      </p:cBhvr>
                                      <p:tavLst>
                                        <p:tav tm="0">
                                          <p:val>
                                            <p:fltVal val="360"/>
                                          </p:val>
                                        </p:tav>
                                        <p:tav tm="100000">
                                          <p:val>
                                            <p:fltVal val="0"/>
                                          </p:val>
                                        </p:tav>
                                      </p:tavLst>
                                    </p:anim>
                                    <p:animEffect transition="in" filter="fade">
                                      <p:cBhvr>
                                        <p:cTn id="48" dur="500"/>
                                        <p:tgtEl>
                                          <p:spTgt spid="13"/>
                                        </p:tgtEl>
                                      </p:cBhvr>
                                    </p:animEffect>
                                  </p:childTnLst>
                                </p:cTn>
                              </p:par>
                            </p:childTnLst>
                          </p:cTn>
                        </p:par>
                        <p:par>
                          <p:cTn id="49" fill="hold">
                            <p:stCondLst>
                              <p:cond delay="500"/>
                            </p:stCondLst>
                            <p:childTnLst>
                              <p:par>
                                <p:cTn id="50" presetID="10" presetClass="entr" presetSubtype="0" fill="hold" nodeType="after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500"/>
                                        <p:tgtEl>
                                          <p:spTgt spid="15"/>
                                        </p:tgtEl>
                                      </p:cBhvr>
                                    </p:animEffect>
                                  </p:childTnLst>
                                </p:cTn>
                              </p:par>
                            </p:childTnLst>
                          </p:cTn>
                        </p:par>
                      </p:childTnLst>
                    </p:cTn>
                  </p:par>
                  <p:par>
                    <p:cTn id="53" fill="hold">
                      <p:stCondLst>
                        <p:cond delay="indefinite"/>
                      </p:stCondLst>
                      <p:childTnLst>
                        <p:par>
                          <p:cTn id="54" fill="hold">
                            <p:stCondLst>
                              <p:cond delay="0"/>
                            </p:stCondLst>
                            <p:childTnLst>
                              <p:par>
                                <p:cTn id="55" presetID="49" presetClass="entr" presetSubtype="0" decel="100000"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anim calcmode="lin" valueType="num">
                                      <p:cBhvr>
                                        <p:cTn id="57" dur="500" fill="hold"/>
                                        <p:tgtEl>
                                          <p:spTgt spid="14"/>
                                        </p:tgtEl>
                                        <p:attrNameLst>
                                          <p:attrName>ppt_w</p:attrName>
                                        </p:attrNameLst>
                                      </p:cBhvr>
                                      <p:tavLst>
                                        <p:tav tm="0">
                                          <p:val>
                                            <p:fltVal val="0"/>
                                          </p:val>
                                        </p:tav>
                                        <p:tav tm="100000">
                                          <p:val>
                                            <p:strVal val="#ppt_w"/>
                                          </p:val>
                                        </p:tav>
                                      </p:tavLst>
                                    </p:anim>
                                    <p:anim calcmode="lin" valueType="num">
                                      <p:cBhvr>
                                        <p:cTn id="58" dur="500" fill="hold"/>
                                        <p:tgtEl>
                                          <p:spTgt spid="14"/>
                                        </p:tgtEl>
                                        <p:attrNameLst>
                                          <p:attrName>ppt_h</p:attrName>
                                        </p:attrNameLst>
                                      </p:cBhvr>
                                      <p:tavLst>
                                        <p:tav tm="0">
                                          <p:val>
                                            <p:fltVal val="0"/>
                                          </p:val>
                                        </p:tav>
                                        <p:tav tm="100000">
                                          <p:val>
                                            <p:strVal val="#ppt_h"/>
                                          </p:val>
                                        </p:tav>
                                      </p:tavLst>
                                    </p:anim>
                                    <p:anim calcmode="lin" valueType="num">
                                      <p:cBhvr>
                                        <p:cTn id="59" dur="500" fill="hold"/>
                                        <p:tgtEl>
                                          <p:spTgt spid="14"/>
                                        </p:tgtEl>
                                        <p:attrNameLst>
                                          <p:attrName>style.rotation</p:attrName>
                                        </p:attrNameLst>
                                      </p:cBhvr>
                                      <p:tavLst>
                                        <p:tav tm="0">
                                          <p:val>
                                            <p:fltVal val="360"/>
                                          </p:val>
                                        </p:tav>
                                        <p:tav tm="100000">
                                          <p:val>
                                            <p:fltVal val="0"/>
                                          </p:val>
                                        </p:tav>
                                      </p:tavLst>
                                    </p:anim>
                                    <p:animEffect transition="in" filter="fade">
                                      <p:cBhvr>
                                        <p:cTn id="60" dur="500"/>
                                        <p:tgtEl>
                                          <p:spTgt spid="14"/>
                                        </p:tgtEl>
                                      </p:cBhvr>
                                    </p:animEffect>
                                  </p:childTnLst>
                                </p:cTn>
                              </p:par>
                            </p:childTnLst>
                          </p:cTn>
                        </p:par>
                      </p:childTnLst>
                    </p:cTn>
                  </p:par>
                  <p:par>
                    <p:cTn id="61" fill="hold">
                      <p:stCondLst>
                        <p:cond delay="indefinite"/>
                      </p:stCondLst>
                      <p:childTnLst>
                        <p:par>
                          <p:cTn id="62" fill="hold">
                            <p:stCondLst>
                              <p:cond delay="0"/>
                            </p:stCondLst>
                            <p:childTnLst>
                              <p:par>
                                <p:cTn id="63" presetID="49" presetClass="entr" presetSubtype="0" decel="100000" fill="hold" grpId="0" nodeType="clickEffect">
                                  <p:stCondLst>
                                    <p:cond delay="0"/>
                                  </p:stCondLst>
                                  <p:childTnLst>
                                    <p:set>
                                      <p:cBhvr>
                                        <p:cTn id="64" dur="1" fill="hold">
                                          <p:stCondLst>
                                            <p:cond delay="0"/>
                                          </p:stCondLst>
                                        </p:cTn>
                                        <p:tgtEl>
                                          <p:spTgt spid="6"/>
                                        </p:tgtEl>
                                        <p:attrNameLst>
                                          <p:attrName>style.visibility</p:attrName>
                                        </p:attrNameLst>
                                      </p:cBhvr>
                                      <p:to>
                                        <p:strVal val="visible"/>
                                      </p:to>
                                    </p:set>
                                    <p:anim calcmode="lin" valueType="num">
                                      <p:cBhvr>
                                        <p:cTn id="65" dur="500" fill="hold"/>
                                        <p:tgtEl>
                                          <p:spTgt spid="6"/>
                                        </p:tgtEl>
                                        <p:attrNameLst>
                                          <p:attrName>ppt_w</p:attrName>
                                        </p:attrNameLst>
                                      </p:cBhvr>
                                      <p:tavLst>
                                        <p:tav tm="0">
                                          <p:val>
                                            <p:fltVal val="0"/>
                                          </p:val>
                                        </p:tav>
                                        <p:tav tm="100000">
                                          <p:val>
                                            <p:strVal val="#ppt_w"/>
                                          </p:val>
                                        </p:tav>
                                      </p:tavLst>
                                    </p:anim>
                                    <p:anim calcmode="lin" valueType="num">
                                      <p:cBhvr>
                                        <p:cTn id="66" dur="500" fill="hold"/>
                                        <p:tgtEl>
                                          <p:spTgt spid="6"/>
                                        </p:tgtEl>
                                        <p:attrNameLst>
                                          <p:attrName>ppt_h</p:attrName>
                                        </p:attrNameLst>
                                      </p:cBhvr>
                                      <p:tavLst>
                                        <p:tav tm="0">
                                          <p:val>
                                            <p:fltVal val="0"/>
                                          </p:val>
                                        </p:tav>
                                        <p:tav tm="100000">
                                          <p:val>
                                            <p:strVal val="#ppt_h"/>
                                          </p:val>
                                        </p:tav>
                                      </p:tavLst>
                                    </p:anim>
                                    <p:anim calcmode="lin" valueType="num">
                                      <p:cBhvr>
                                        <p:cTn id="67" dur="500" fill="hold"/>
                                        <p:tgtEl>
                                          <p:spTgt spid="6"/>
                                        </p:tgtEl>
                                        <p:attrNameLst>
                                          <p:attrName>style.rotation</p:attrName>
                                        </p:attrNameLst>
                                      </p:cBhvr>
                                      <p:tavLst>
                                        <p:tav tm="0">
                                          <p:val>
                                            <p:fltVal val="360"/>
                                          </p:val>
                                        </p:tav>
                                        <p:tav tm="100000">
                                          <p:val>
                                            <p:fltVal val="0"/>
                                          </p:val>
                                        </p:tav>
                                      </p:tavLst>
                                    </p:anim>
                                    <p:animEffect transition="in" filter="fade">
                                      <p:cBhvr>
                                        <p:cTn id="68" dur="500"/>
                                        <p:tgtEl>
                                          <p:spTgt spid="6"/>
                                        </p:tgtEl>
                                      </p:cBhvr>
                                    </p:animEffect>
                                  </p:childTnLst>
                                </p:cTn>
                              </p:par>
                            </p:childTnLst>
                          </p:cTn>
                        </p:par>
                        <p:par>
                          <p:cTn id="69" fill="hold">
                            <p:stCondLst>
                              <p:cond delay="500"/>
                            </p:stCondLst>
                            <p:childTnLst>
                              <p:par>
                                <p:cTn id="70" presetID="10" presetClass="entr" presetSubtype="0" fill="hold" nodeType="afterEffect">
                                  <p:stCondLst>
                                    <p:cond delay="0"/>
                                  </p:stCondLst>
                                  <p:childTnLst>
                                    <p:set>
                                      <p:cBhvr>
                                        <p:cTn id="71" dur="1" fill="hold">
                                          <p:stCondLst>
                                            <p:cond delay="0"/>
                                          </p:stCondLst>
                                        </p:cTn>
                                        <p:tgtEl>
                                          <p:spTgt spid="12"/>
                                        </p:tgtEl>
                                        <p:attrNameLst>
                                          <p:attrName>style.visibility</p:attrName>
                                        </p:attrNameLst>
                                      </p:cBhvr>
                                      <p:to>
                                        <p:strVal val="visible"/>
                                      </p:to>
                                    </p:set>
                                    <p:animEffect transition="in" filter="fade">
                                      <p:cBhvr>
                                        <p:cTn id="72" dur="500"/>
                                        <p:tgtEl>
                                          <p:spTgt spid="12"/>
                                        </p:tgtEl>
                                      </p:cBhvr>
                                    </p:animEffect>
                                  </p:childTnLst>
                                </p:cTn>
                              </p:par>
                            </p:childTnLst>
                          </p:cTn>
                        </p:par>
                      </p:childTnLst>
                    </p:cTn>
                  </p:par>
                  <p:par>
                    <p:cTn id="73" fill="hold">
                      <p:stCondLst>
                        <p:cond delay="indefinite"/>
                      </p:stCondLst>
                      <p:childTnLst>
                        <p:par>
                          <p:cTn id="74" fill="hold">
                            <p:stCondLst>
                              <p:cond delay="0"/>
                            </p:stCondLst>
                            <p:childTnLst>
                              <p:par>
                                <p:cTn id="75" presetID="49" presetClass="entr" presetSubtype="0" decel="100000" fill="hold" grpId="0" nodeType="clickEffect">
                                  <p:stCondLst>
                                    <p:cond delay="0"/>
                                  </p:stCondLst>
                                  <p:childTnLst>
                                    <p:set>
                                      <p:cBhvr>
                                        <p:cTn id="76" dur="1" fill="hold">
                                          <p:stCondLst>
                                            <p:cond delay="0"/>
                                          </p:stCondLst>
                                        </p:cTn>
                                        <p:tgtEl>
                                          <p:spTgt spid="11"/>
                                        </p:tgtEl>
                                        <p:attrNameLst>
                                          <p:attrName>style.visibility</p:attrName>
                                        </p:attrNameLst>
                                      </p:cBhvr>
                                      <p:to>
                                        <p:strVal val="visible"/>
                                      </p:to>
                                    </p:set>
                                    <p:anim calcmode="lin" valueType="num">
                                      <p:cBhvr>
                                        <p:cTn id="77" dur="500" fill="hold"/>
                                        <p:tgtEl>
                                          <p:spTgt spid="11"/>
                                        </p:tgtEl>
                                        <p:attrNameLst>
                                          <p:attrName>ppt_w</p:attrName>
                                        </p:attrNameLst>
                                      </p:cBhvr>
                                      <p:tavLst>
                                        <p:tav tm="0">
                                          <p:val>
                                            <p:fltVal val="0"/>
                                          </p:val>
                                        </p:tav>
                                        <p:tav tm="100000">
                                          <p:val>
                                            <p:strVal val="#ppt_w"/>
                                          </p:val>
                                        </p:tav>
                                      </p:tavLst>
                                    </p:anim>
                                    <p:anim calcmode="lin" valueType="num">
                                      <p:cBhvr>
                                        <p:cTn id="78" dur="500" fill="hold"/>
                                        <p:tgtEl>
                                          <p:spTgt spid="11"/>
                                        </p:tgtEl>
                                        <p:attrNameLst>
                                          <p:attrName>ppt_h</p:attrName>
                                        </p:attrNameLst>
                                      </p:cBhvr>
                                      <p:tavLst>
                                        <p:tav tm="0">
                                          <p:val>
                                            <p:fltVal val="0"/>
                                          </p:val>
                                        </p:tav>
                                        <p:tav tm="100000">
                                          <p:val>
                                            <p:strVal val="#ppt_h"/>
                                          </p:val>
                                        </p:tav>
                                      </p:tavLst>
                                    </p:anim>
                                    <p:anim calcmode="lin" valueType="num">
                                      <p:cBhvr>
                                        <p:cTn id="79" dur="500" fill="hold"/>
                                        <p:tgtEl>
                                          <p:spTgt spid="11"/>
                                        </p:tgtEl>
                                        <p:attrNameLst>
                                          <p:attrName>style.rotation</p:attrName>
                                        </p:attrNameLst>
                                      </p:cBhvr>
                                      <p:tavLst>
                                        <p:tav tm="0">
                                          <p:val>
                                            <p:fltVal val="360"/>
                                          </p:val>
                                        </p:tav>
                                        <p:tav tm="100000">
                                          <p:val>
                                            <p:fltVal val="0"/>
                                          </p:val>
                                        </p:tav>
                                      </p:tavLst>
                                    </p:anim>
                                    <p:animEffect transition="in" filter="fade">
                                      <p:cBhvr>
                                        <p:cTn id="8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9" grpId="0" animBg="1"/>
      <p:bldP spid="11" grpId="0" animBg="1"/>
      <p:bldP spid="13" grpId="0" animBg="1"/>
      <p:bldP spid="1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redondeado"/>
          <p:cNvSpPr/>
          <p:nvPr/>
        </p:nvSpPr>
        <p:spPr>
          <a:xfrm>
            <a:off x="251520" y="3429000"/>
            <a:ext cx="1656184" cy="720080"/>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600" b="1" kern="0" dirty="0" smtClean="0">
                <a:solidFill>
                  <a:schemeClr val="tx1"/>
                </a:solidFill>
                <a:latin typeface="Verdana" pitchFamily="34" charset="0"/>
              </a:rPr>
              <a:t> Método VPP</a:t>
            </a:r>
            <a:endParaRPr lang="es-AR" sz="1600" b="1" dirty="0" smtClean="0">
              <a:solidFill>
                <a:schemeClr val="tx1"/>
              </a:solidFill>
              <a:latin typeface="Verdana" pitchFamily="34" charset="0"/>
            </a:endParaRPr>
          </a:p>
        </p:txBody>
      </p:sp>
      <p:sp>
        <p:nvSpPr>
          <p:cNvPr id="3" name="2 Rectángulo redondeado"/>
          <p:cNvSpPr/>
          <p:nvPr/>
        </p:nvSpPr>
        <p:spPr>
          <a:xfrm>
            <a:off x="2267744" y="1988840"/>
            <a:ext cx="1728192" cy="864096"/>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600" b="1" dirty="0" smtClean="0">
                <a:solidFill>
                  <a:schemeClr val="tx1"/>
                </a:solidFill>
                <a:latin typeface="Verdana" pitchFamily="34" charset="0"/>
              </a:rPr>
              <a:t>Valuación</a:t>
            </a:r>
          </a:p>
        </p:txBody>
      </p:sp>
      <p:sp>
        <p:nvSpPr>
          <p:cNvPr id="4" name="3 Rectángulo redondeado"/>
          <p:cNvSpPr/>
          <p:nvPr/>
        </p:nvSpPr>
        <p:spPr>
          <a:xfrm>
            <a:off x="2267744" y="4437112"/>
            <a:ext cx="1728192" cy="936104"/>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600" b="1" dirty="0" smtClean="0">
                <a:solidFill>
                  <a:schemeClr val="tx1"/>
                </a:solidFill>
                <a:latin typeface="Verdana" pitchFamily="34" charset="0"/>
              </a:rPr>
              <a:t>Exposición</a:t>
            </a:r>
            <a:endParaRPr lang="es-AR" sz="1600" b="1" dirty="0">
              <a:solidFill>
                <a:schemeClr val="tx1"/>
              </a:solidFill>
              <a:latin typeface="Verdana" pitchFamily="34" charset="0"/>
            </a:endParaRPr>
          </a:p>
        </p:txBody>
      </p:sp>
      <p:cxnSp>
        <p:nvCxnSpPr>
          <p:cNvPr id="5" name="4 Conector angular"/>
          <p:cNvCxnSpPr>
            <a:stCxn id="2" idx="3"/>
            <a:endCxn id="3" idx="1"/>
          </p:cNvCxnSpPr>
          <p:nvPr/>
        </p:nvCxnSpPr>
        <p:spPr>
          <a:xfrm flipV="1">
            <a:off x="1907704" y="2420888"/>
            <a:ext cx="360040" cy="1368152"/>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cxnSp>
        <p:nvCxnSpPr>
          <p:cNvPr id="6" name="5 Conector angular"/>
          <p:cNvCxnSpPr>
            <a:stCxn id="2" idx="3"/>
            <a:endCxn id="4" idx="1"/>
          </p:cNvCxnSpPr>
          <p:nvPr/>
        </p:nvCxnSpPr>
        <p:spPr>
          <a:xfrm>
            <a:off x="1907704" y="3789040"/>
            <a:ext cx="360040" cy="1116124"/>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sp>
        <p:nvSpPr>
          <p:cNvPr id="7" name="6 Rectángulo redondeado"/>
          <p:cNvSpPr/>
          <p:nvPr/>
        </p:nvSpPr>
        <p:spPr>
          <a:xfrm>
            <a:off x="4283968" y="1772816"/>
            <a:ext cx="4608512" cy="1296144"/>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spcBef>
                <a:spcPts val="0"/>
              </a:spcBef>
              <a:buNone/>
              <a:defRPr/>
            </a:pPr>
            <a:r>
              <a:rPr lang="es-AR" sz="1400" dirty="0" smtClean="0">
                <a:solidFill>
                  <a:schemeClr val="tx1"/>
                </a:solidFill>
                <a:latin typeface="Verdana" pitchFamily="34" charset="0"/>
              </a:rPr>
              <a:t>Porcentaje de participación que posee la “Tenedora” multiplicado por el patrimonio neto de la compañía “emisora”. Cuando se tiene por lo menos influencia significativa.</a:t>
            </a:r>
          </a:p>
        </p:txBody>
      </p:sp>
      <p:cxnSp>
        <p:nvCxnSpPr>
          <p:cNvPr id="8" name="7 Conector recto de flecha"/>
          <p:cNvCxnSpPr>
            <a:stCxn id="3" idx="3"/>
            <a:endCxn id="7" idx="1"/>
          </p:cNvCxnSpPr>
          <p:nvPr/>
        </p:nvCxnSpPr>
        <p:spPr>
          <a:xfrm>
            <a:off x="3995936" y="2420888"/>
            <a:ext cx="288032" cy="1588"/>
          </a:xfrm>
          <a:prstGeom prst="straightConnector1">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sp>
        <p:nvSpPr>
          <p:cNvPr id="9" name="8 Rectángulo redondeado"/>
          <p:cNvSpPr/>
          <p:nvPr/>
        </p:nvSpPr>
        <p:spPr>
          <a:xfrm>
            <a:off x="4355976" y="4869160"/>
            <a:ext cx="4536504" cy="1368152"/>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just">
              <a:spcBef>
                <a:spcPts val="0"/>
              </a:spcBef>
              <a:buNone/>
              <a:defRPr/>
            </a:pPr>
            <a:r>
              <a:rPr lang="es-AR" sz="1400" dirty="0" smtClean="0">
                <a:solidFill>
                  <a:schemeClr val="tx1"/>
                </a:solidFill>
                <a:latin typeface="Verdana" pitchFamily="34" charset="0"/>
              </a:rPr>
              <a:t>Las normas vigentes en la República Argentina requieren que las sociedades controlantes presenten como información complementaria EECC anuales consolidados mientras que en los EECC individuales de la tenedora, las acciones se valúan a su VPP.</a:t>
            </a:r>
          </a:p>
        </p:txBody>
      </p:sp>
      <p:sp>
        <p:nvSpPr>
          <p:cNvPr id="12" name="11 Rectángulo redondeado"/>
          <p:cNvSpPr/>
          <p:nvPr/>
        </p:nvSpPr>
        <p:spPr>
          <a:xfrm>
            <a:off x="4355976" y="3501008"/>
            <a:ext cx="4608512" cy="1152128"/>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just">
              <a:spcBef>
                <a:spcPts val="0"/>
              </a:spcBef>
              <a:buNone/>
              <a:defRPr/>
            </a:pPr>
            <a:r>
              <a:rPr lang="es-AR" sz="1400" dirty="0" smtClean="0">
                <a:solidFill>
                  <a:schemeClr val="tx1"/>
                </a:solidFill>
                <a:latin typeface="Verdana" pitchFamily="34" charset="0"/>
              </a:rPr>
              <a:t>La aplicación del método del VPP, como criterio de valuación de las inversiones, tiene por objetivo incluir a los activos, pasivos y resultados de la “emisora” en una sola línea en el cuerpo de los EECC de la “tenedora”.</a:t>
            </a:r>
          </a:p>
        </p:txBody>
      </p:sp>
      <p:sp>
        <p:nvSpPr>
          <p:cNvPr id="15" name="1 Rectángulo"/>
          <p:cNvSpPr>
            <a:spLocks noChangeArrowheads="1"/>
          </p:cNvSpPr>
          <p:nvPr/>
        </p:nvSpPr>
        <p:spPr bwMode="auto">
          <a:xfrm>
            <a:off x="683568" y="1071563"/>
            <a:ext cx="7488832" cy="461665"/>
          </a:xfrm>
          <a:prstGeom prst="rect">
            <a:avLst/>
          </a:prstGeom>
          <a:noFill/>
          <a:ln w="9525">
            <a:noFill/>
            <a:miter lim="800000"/>
            <a:headEnd/>
            <a:tailEnd/>
          </a:ln>
        </p:spPr>
        <p:txBody>
          <a:bodyPr wrap="square">
            <a:spAutoFit/>
          </a:bodyPr>
          <a:lstStyle/>
          <a:p>
            <a:pPr algn="ctr"/>
            <a:r>
              <a:rPr lang="es-AR" b="1" u="sng" dirty="0" smtClean="0">
                <a:latin typeface="Verdana" pitchFamily="34" charset="0"/>
              </a:rPr>
              <a:t>Inversiones Permanentes</a:t>
            </a:r>
            <a:endParaRPr lang="es-AR" b="1" u="sng" dirty="0">
              <a:latin typeface="Verdana" pitchFamily="34" charset="0"/>
            </a:endParaRPr>
          </a:p>
        </p:txBody>
      </p:sp>
      <p:cxnSp>
        <p:nvCxnSpPr>
          <p:cNvPr id="19" name="18 Conector angular"/>
          <p:cNvCxnSpPr>
            <a:stCxn id="4" idx="3"/>
            <a:endCxn id="12" idx="1"/>
          </p:cNvCxnSpPr>
          <p:nvPr/>
        </p:nvCxnSpPr>
        <p:spPr>
          <a:xfrm flipV="1">
            <a:off x="3995936" y="4077072"/>
            <a:ext cx="360040" cy="828092"/>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cxnSp>
        <p:nvCxnSpPr>
          <p:cNvPr id="21" name="20 Conector angular"/>
          <p:cNvCxnSpPr>
            <a:stCxn id="4" idx="3"/>
            <a:endCxn id="9" idx="1"/>
          </p:cNvCxnSpPr>
          <p:nvPr/>
        </p:nvCxnSpPr>
        <p:spPr>
          <a:xfrm>
            <a:off x="3995936" y="4905164"/>
            <a:ext cx="360040" cy="648072"/>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360"/>
                                          </p:val>
                                        </p:tav>
                                        <p:tav tm="100000">
                                          <p:val>
                                            <p:fltVal val="0"/>
                                          </p:val>
                                        </p:tav>
                                      </p:tavLst>
                                    </p:anim>
                                    <p:animEffect transition="in" filter="fade">
                                      <p:cBhvr>
                                        <p:cTn id="10" dur="500"/>
                                        <p:tgtEl>
                                          <p:spTgt spid="2"/>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10"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49" presetClass="entr" presetSubtype="0" decel="10000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p:cTn id="22" dur="500" fill="hold"/>
                                        <p:tgtEl>
                                          <p:spTgt spid="3"/>
                                        </p:tgtEl>
                                        <p:attrNameLst>
                                          <p:attrName>ppt_w</p:attrName>
                                        </p:attrNameLst>
                                      </p:cBhvr>
                                      <p:tavLst>
                                        <p:tav tm="0">
                                          <p:val>
                                            <p:fltVal val="0"/>
                                          </p:val>
                                        </p:tav>
                                        <p:tav tm="100000">
                                          <p:val>
                                            <p:strVal val="#ppt_w"/>
                                          </p:val>
                                        </p:tav>
                                      </p:tavLst>
                                    </p:anim>
                                    <p:anim calcmode="lin" valueType="num">
                                      <p:cBhvr>
                                        <p:cTn id="23" dur="500" fill="hold"/>
                                        <p:tgtEl>
                                          <p:spTgt spid="3"/>
                                        </p:tgtEl>
                                        <p:attrNameLst>
                                          <p:attrName>ppt_h</p:attrName>
                                        </p:attrNameLst>
                                      </p:cBhvr>
                                      <p:tavLst>
                                        <p:tav tm="0">
                                          <p:val>
                                            <p:fltVal val="0"/>
                                          </p:val>
                                        </p:tav>
                                        <p:tav tm="100000">
                                          <p:val>
                                            <p:strVal val="#ppt_h"/>
                                          </p:val>
                                        </p:tav>
                                      </p:tavLst>
                                    </p:anim>
                                    <p:anim calcmode="lin" valueType="num">
                                      <p:cBhvr>
                                        <p:cTn id="24" dur="500" fill="hold"/>
                                        <p:tgtEl>
                                          <p:spTgt spid="3"/>
                                        </p:tgtEl>
                                        <p:attrNameLst>
                                          <p:attrName>style.rotation</p:attrName>
                                        </p:attrNameLst>
                                      </p:cBhvr>
                                      <p:tavLst>
                                        <p:tav tm="0">
                                          <p:val>
                                            <p:fltVal val="360"/>
                                          </p:val>
                                        </p:tav>
                                        <p:tav tm="100000">
                                          <p:val>
                                            <p:fltVal val="0"/>
                                          </p:val>
                                        </p:tav>
                                      </p:tavLst>
                                    </p:anim>
                                    <p:animEffect transition="in" filter="fade">
                                      <p:cBhvr>
                                        <p:cTn id="25" dur="500"/>
                                        <p:tgtEl>
                                          <p:spTgt spid="3"/>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49" presetClass="entr" presetSubtype="0" decel="100000"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 calcmode="lin" valueType="num">
                                      <p:cBhvr>
                                        <p:cTn id="34" dur="500" fill="hold"/>
                                        <p:tgtEl>
                                          <p:spTgt spid="7"/>
                                        </p:tgtEl>
                                        <p:attrNameLst>
                                          <p:attrName>ppt_w</p:attrName>
                                        </p:attrNameLst>
                                      </p:cBhvr>
                                      <p:tavLst>
                                        <p:tav tm="0">
                                          <p:val>
                                            <p:fltVal val="0"/>
                                          </p:val>
                                        </p:tav>
                                        <p:tav tm="100000">
                                          <p:val>
                                            <p:strVal val="#ppt_w"/>
                                          </p:val>
                                        </p:tav>
                                      </p:tavLst>
                                    </p:anim>
                                    <p:anim calcmode="lin" valueType="num">
                                      <p:cBhvr>
                                        <p:cTn id="35" dur="500" fill="hold"/>
                                        <p:tgtEl>
                                          <p:spTgt spid="7"/>
                                        </p:tgtEl>
                                        <p:attrNameLst>
                                          <p:attrName>ppt_h</p:attrName>
                                        </p:attrNameLst>
                                      </p:cBhvr>
                                      <p:tavLst>
                                        <p:tav tm="0">
                                          <p:val>
                                            <p:fltVal val="0"/>
                                          </p:val>
                                        </p:tav>
                                        <p:tav tm="100000">
                                          <p:val>
                                            <p:strVal val="#ppt_h"/>
                                          </p:val>
                                        </p:tav>
                                      </p:tavLst>
                                    </p:anim>
                                    <p:anim calcmode="lin" valueType="num">
                                      <p:cBhvr>
                                        <p:cTn id="36" dur="500" fill="hold"/>
                                        <p:tgtEl>
                                          <p:spTgt spid="7"/>
                                        </p:tgtEl>
                                        <p:attrNameLst>
                                          <p:attrName>style.rotation</p:attrName>
                                        </p:attrNameLst>
                                      </p:cBhvr>
                                      <p:tavLst>
                                        <p:tav tm="0">
                                          <p:val>
                                            <p:fltVal val="360"/>
                                          </p:val>
                                        </p:tav>
                                        <p:tav tm="100000">
                                          <p:val>
                                            <p:fltVal val="0"/>
                                          </p:val>
                                        </p:tav>
                                      </p:tavLst>
                                    </p:anim>
                                    <p:animEffect transition="in" filter="fade">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49" presetClass="entr" presetSubtype="0" decel="100000"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anim calcmode="lin" valueType="num">
                                      <p:cBhvr>
                                        <p:cTn id="42" dur="500" fill="hold"/>
                                        <p:tgtEl>
                                          <p:spTgt spid="4"/>
                                        </p:tgtEl>
                                        <p:attrNameLst>
                                          <p:attrName>ppt_w</p:attrName>
                                        </p:attrNameLst>
                                      </p:cBhvr>
                                      <p:tavLst>
                                        <p:tav tm="0">
                                          <p:val>
                                            <p:fltVal val="0"/>
                                          </p:val>
                                        </p:tav>
                                        <p:tav tm="100000">
                                          <p:val>
                                            <p:strVal val="#ppt_w"/>
                                          </p:val>
                                        </p:tav>
                                      </p:tavLst>
                                    </p:anim>
                                    <p:anim calcmode="lin" valueType="num">
                                      <p:cBhvr>
                                        <p:cTn id="43" dur="500" fill="hold"/>
                                        <p:tgtEl>
                                          <p:spTgt spid="4"/>
                                        </p:tgtEl>
                                        <p:attrNameLst>
                                          <p:attrName>ppt_h</p:attrName>
                                        </p:attrNameLst>
                                      </p:cBhvr>
                                      <p:tavLst>
                                        <p:tav tm="0">
                                          <p:val>
                                            <p:fltVal val="0"/>
                                          </p:val>
                                        </p:tav>
                                        <p:tav tm="100000">
                                          <p:val>
                                            <p:strVal val="#ppt_h"/>
                                          </p:val>
                                        </p:tav>
                                      </p:tavLst>
                                    </p:anim>
                                    <p:anim calcmode="lin" valueType="num">
                                      <p:cBhvr>
                                        <p:cTn id="44" dur="500" fill="hold"/>
                                        <p:tgtEl>
                                          <p:spTgt spid="4"/>
                                        </p:tgtEl>
                                        <p:attrNameLst>
                                          <p:attrName>style.rotation</p:attrName>
                                        </p:attrNameLst>
                                      </p:cBhvr>
                                      <p:tavLst>
                                        <p:tav tm="0">
                                          <p:val>
                                            <p:fltVal val="360"/>
                                          </p:val>
                                        </p:tav>
                                        <p:tav tm="100000">
                                          <p:val>
                                            <p:fltVal val="0"/>
                                          </p:val>
                                        </p:tav>
                                      </p:tavLst>
                                    </p:anim>
                                    <p:animEffect transition="in" filter="fade">
                                      <p:cBhvr>
                                        <p:cTn id="45" dur="500"/>
                                        <p:tgtEl>
                                          <p:spTgt spid="4"/>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500"/>
                                        <p:tgtEl>
                                          <p:spTgt spid="19"/>
                                        </p:tgtEl>
                                      </p:cBhvr>
                                    </p:animEffect>
                                  </p:childTnLst>
                                </p:cTn>
                              </p:par>
                              <p:par>
                                <p:cTn id="51" presetID="10" presetClass="entr" presetSubtype="0" fill="hold" nodeType="with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500"/>
                                        <p:tgtEl>
                                          <p:spTgt spid="21"/>
                                        </p:tgtEl>
                                      </p:cBhvr>
                                    </p:animEffect>
                                  </p:childTnLst>
                                </p:cTn>
                              </p:par>
                            </p:childTnLst>
                          </p:cTn>
                        </p:par>
                      </p:childTnLst>
                    </p:cTn>
                  </p:par>
                  <p:par>
                    <p:cTn id="54" fill="hold">
                      <p:stCondLst>
                        <p:cond delay="indefinite"/>
                      </p:stCondLst>
                      <p:childTnLst>
                        <p:par>
                          <p:cTn id="55" fill="hold">
                            <p:stCondLst>
                              <p:cond delay="0"/>
                            </p:stCondLst>
                            <p:childTnLst>
                              <p:par>
                                <p:cTn id="56" presetID="49" presetClass="entr" presetSubtype="0" decel="100000" fill="hold" grpId="0" nodeType="clickEffect">
                                  <p:stCondLst>
                                    <p:cond delay="0"/>
                                  </p:stCondLst>
                                  <p:childTnLst>
                                    <p:set>
                                      <p:cBhvr>
                                        <p:cTn id="57" dur="1" fill="hold">
                                          <p:stCondLst>
                                            <p:cond delay="0"/>
                                          </p:stCondLst>
                                        </p:cTn>
                                        <p:tgtEl>
                                          <p:spTgt spid="12"/>
                                        </p:tgtEl>
                                        <p:attrNameLst>
                                          <p:attrName>style.visibility</p:attrName>
                                        </p:attrNameLst>
                                      </p:cBhvr>
                                      <p:to>
                                        <p:strVal val="visible"/>
                                      </p:to>
                                    </p:set>
                                    <p:anim calcmode="lin" valueType="num">
                                      <p:cBhvr>
                                        <p:cTn id="58" dur="500" fill="hold"/>
                                        <p:tgtEl>
                                          <p:spTgt spid="12"/>
                                        </p:tgtEl>
                                        <p:attrNameLst>
                                          <p:attrName>ppt_w</p:attrName>
                                        </p:attrNameLst>
                                      </p:cBhvr>
                                      <p:tavLst>
                                        <p:tav tm="0">
                                          <p:val>
                                            <p:fltVal val="0"/>
                                          </p:val>
                                        </p:tav>
                                        <p:tav tm="100000">
                                          <p:val>
                                            <p:strVal val="#ppt_w"/>
                                          </p:val>
                                        </p:tav>
                                      </p:tavLst>
                                    </p:anim>
                                    <p:anim calcmode="lin" valueType="num">
                                      <p:cBhvr>
                                        <p:cTn id="59" dur="500" fill="hold"/>
                                        <p:tgtEl>
                                          <p:spTgt spid="12"/>
                                        </p:tgtEl>
                                        <p:attrNameLst>
                                          <p:attrName>ppt_h</p:attrName>
                                        </p:attrNameLst>
                                      </p:cBhvr>
                                      <p:tavLst>
                                        <p:tav tm="0">
                                          <p:val>
                                            <p:fltVal val="0"/>
                                          </p:val>
                                        </p:tav>
                                        <p:tav tm="100000">
                                          <p:val>
                                            <p:strVal val="#ppt_h"/>
                                          </p:val>
                                        </p:tav>
                                      </p:tavLst>
                                    </p:anim>
                                    <p:anim calcmode="lin" valueType="num">
                                      <p:cBhvr>
                                        <p:cTn id="60" dur="500" fill="hold"/>
                                        <p:tgtEl>
                                          <p:spTgt spid="12"/>
                                        </p:tgtEl>
                                        <p:attrNameLst>
                                          <p:attrName>style.rotation</p:attrName>
                                        </p:attrNameLst>
                                      </p:cBhvr>
                                      <p:tavLst>
                                        <p:tav tm="0">
                                          <p:val>
                                            <p:fltVal val="360"/>
                                          </p:val>
                                        </p:tav>
                                        <p:tav tm="100000">
                                          <p:val>
                                            <p:fltVal val="0"/>
                                          </p:val>
                                        </p:tav>
                                      </p:tavLst>
                                    </p:anim>
                                    <p:animEffect transition="in" filter="fade">
                                      <p:cBhvr>
                                        <p:cTn id="61" dur="500"/>
                                        <p:tgtEl>
                                          <p:spTgt spid="12"/>
                                        </p:tgtEl>
                                      </p:cBhvr>
                                    </p:animEffect>
                                  </p:childTnLst>
                                </p:cTn>
                              </p:par>
                            </p:childTnLst>
                          </p:cTn>
                        </p:par>
                      </p:childTnLst>
                    </p:cTn>
                  </p:par>
                  <p:par>
                    <p:cTn id="62" fill="hold">
                      <p:stCondLst>
                        <p:cond delay="indefinite"/>
                      </p:stCondLst>
                      <p:childTnLst>
                        <p:par>
                          <p:cTn id="63" fill="hold">
                            <p:stCondLst>
                              <p:cond delay="0"/>
                            </p:stCondLst>
                            <p:childTnLst>
                              <p:par>
                                <p:cTn id="64" presetID="49" presetClass="entr" presetSubtype="0" decel="100000" fill="hold" grpId="0" nodeType="clickEffect">
                                  <p:stCondLst>
                                    <p:cond delay="0"/>
                                  </p:stCondLst>
                                  <p:childTnLst>
                                    <p:set>
                                      <p:cBhvr>
                                        <p:cTn id="65" dur="1" fill="hold">
                                          <p:stCondLst>
                                            <p:cond delay="0"/>
                                          </p:stCondLst>
                                        </p:cTn>
                                        <p:tgtEl>
                                          <p:spTgt spid="9"/>
                                        </p:tgtEl>
                                        <p:attrNameLst>
                                          <p:attrName>style.visibility</p:attrName>
                                        </p:attrNameLst>
                                      </p:cBhvr>
                                      <p:to>
                                        <p:strVal val="visible"/>
                                      </p:to>
                                    </p:set>
                                    <p:anim calcmode="lin" valueType="num">
                                      <p:cBhvr>
                                        <p:cTn id="66" dur="500" fill="hold"/>
                                        <p:tgtEl>
                                          <p:spTgt spid="9"/>
                                        </p:tgtEl>
                                        <p:attrNameLst>
                                          <p:attrName>ppt_w</p:attrName>
                                        </p:attrNameLst>
                                      </p:cBhvr>
                                      <p:tavLst>
                                        <p:tav tm="0">
                                          <p:val>
                                            <p:fltVal val="0"/>
                                          </p:val>
                                        </p:tav>
                                        <p:tav tm="100000">
                                          <p:val>
                                            <p:strVal val="#ppt_w"/>
                                          </p:val>
                                        </p:tav>
                                      </p:tavLst>
                                    </p:anim>
                                    <p:anim calcmode="lin" valueType="num">
                                      <p:cBhvr>
                                        <p:cTn id="67" dur="500" fill="hold"/>
                                        <p:tgtEl>
                                          <p:spTgt spid="9"/>
                                        </p:tgtEl>
                                        <p:attrNameLst>
                                          <p:attrName>ppt_h</p:attrName>
                                        </p:attrNameLst>
                                      </p:cBhvr>
                                      <p:tavLst>
                                        <p:tav tm="0">
                                          <p:val>
                                            <p:fltVal val="0"/>
                                          </p:val>
                                        </p:tav>
                                        <p:tav tm="100000">
                                          <p:val>
                                            <p:strVal val="#ppt_h"/>
                                          </p:val>
                                        </p:tav>
                                      </p:tavLst>
                                    </p:anim>
                                    <p:anim calcmode="lin" valueType="num">
                                      <p:cBhvr>
                                        <p:cTn id="68" dur="500" fill="hold"/>
                                        <p:tgtEl>
                                          <p:spTgt spid="9"/>
                                        </p:tgtEl>
                                        <p:attrNameLst>
                                          <p:attrName>style.rotation</p:attrName>
                                        </p:attrNameLst>
                                      </p:cBhvr>
                                      <p:tavLst>
                                        <p:tav tm="0">
                                          <p:val>
                                            <p:fltVal val="360"/>
                                          </p:val>
                                        </p:tav>
                                        <p:tav tm="100000">
                                          <p:val>
                                            <p:fltVal val="0"/>
                                          </p:val>
                                        </p:tav>
                                      </p:tavLst>
                                    </p:anim>
                                    <p:animEffect transition="in" filter="fade">
                                      <p:cBhvr>
                                        <p:cTn id="6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7" grpId="0" animBg="1"/>
      <p:bldP spid="9" grpId="0" animBg="1"/>
      <p:bldP spid="1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srcRect/>
          <a:stretch>
            <a:fillRect/>
          </a:stretch>
        </p:blipFill>
        <p:spPr bwMode="auto">
          <a:xfrm>
            <a:off x="2123728" y="1340768"/>
            <a:ext cx="5040560" cy="4721099"/>
          </a:xfrm>
          <a:prstGeom prst="rect">
            <a:avLst/>
          </a:prstGeom>
          <a:noFill/>
          <a:ln w="9525">
            <a:noFill/>
            <a:miter lim="800000"/>
            <a:headEnd/>
            <a:tailEnd/>
          </a:ln>
          <a:effectLst/>
        </p:spPr>
      </p:pic>
      <p:sp>
        <p:nvSpPr>
          <p:cNvPr id="3" name="1 Rectángulo"/>
          <p:cNvSpPr>
            <a:spLocks noChangeArrowheads="1"/>
          </p:cNvSpPr>
          <p:nvPr/>
        </p:nvSpPr>
        <p:spPr bwMode="auto">
          <a:xfrm>
            <a:off x="899592" y="908720"/>
            <a:ext cx="7488832" cy="461665"/>
          </a:xfrm>
          <a:prstGeom prst="rect">
            <a:avLst/>
          </a:prstGeom>
          <a:noFill/>
          <a:ln w="9525">
            <a:noFill/>
            <a:miter lim="800000"/>
            <a:headEnd/>
            <a:tailEnd/>
          </a:ln>
        </p:spPr>
        <p:txBody>
          <a:bodyPr wrap="square">
            <a:spAutoFit/>
          </a:bodyPr>
          <a:lstStyle/>
          <a:p>
            <a:pPr algn="ctr"/>
            <a:r>
              <a:rPr lang="es-AR" b="1" u="sng" dirty="0" smtClean="0">
                <a:latin typeface="Verdana" pitchFamily="34" charset="0"/>
              </a:rPr>
              <a:t>Inversiones Permanentes</a:t>
            </a:r>
            <a:endParaRPr lang="es-AR" b="1" u="sng" dirty="0">
              <a:latin typeface="Verdana" pitchFamily="34"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a:spLocks noChangeArrowheads="1"/>
          </p:cNvSpPr>
          <p:nvPr/>
        </p:nvSpPr>
        <p:spPr bwMode="auto">
          <a:xfrm>
            <a:off x="683568" y="1071563"/>
            <a:ext cx="7488832" cy="461665"/>
          </a:xfrm>
          <a:prstGeom prst="rect">
            <a:avLst/>
          </a:prstGeom>
          <a:noFill/>
          <a:ln w="9525">
            <a:noFill/>
            <a:miter lim="800000"/>
            <a:headEnd/>
            <a:tailEnd/>
          </a:ln>
        </p:spPr>
        <p:txBody>
          <a:bodyPr wrap="square">
            <a:spAutoFit/>
          </a:bodyPr>
          <a:lstStyle/>
          <a:p>
            <a:pPr algn="ctr"/>
            <a:r>
              <a:rPr lang="es-AR" b="1" u="sng" dirty="0" smtClean="0">
                <a:latin typeface="Verdana" pitchFamily="34" charset="0"/>
              </a:rPr>
              <a:t>Inversiones Permanentes</a:t>
            </a:r>
            <a:endParaRPr lang="es-AR" b="1" u="sng" dirty="0">
              <a:latin typeface="Verdana" pitchFamily="34" charset="0"/>
            </a:endParaRPr>
          </a:p>
        </p:txBody>
      </p:sp>
      <p:pic>
        <p:nvPicPr>
          <p:cNvPr id="3" name="Picture 3"/>
          <p:cNvPicPr>
            <a:picLocks noChangeAspect="1" noChangeArrowheads="1"/>
          </p:cNvPicPr>
          <p:nvPr/>
        </p:nvPicPr>
        <p:blipFill>
          <a:blip r:embed="rId2" cstate="print"/>
          <a:srcRect/>
          <a:stretch>
            <a:fillRect/>
          </a:stretch>
        </p:blipFill>
        <p:spPr bwMode="auto">
          <a:xfrm>
            <a:off x="1547664" y="1556792"/>
            <a:ext cx="5761037" cy="41862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Rectángulo"/>
          <p:cNvSpPr>
            <a:spLocks noChangeArrowheads="1"/>
          </p:cNvSpPr>
          <p:nvPr/>
        </p:nvSpPr>
        <p:spPr bwMode="auto">
          <a:xfrm>
            <a:off x="683568" y="980728"/>
            <a:ext cx="7488832" cy="461665"/>
          </a:xfrm>
          <a:prstGeom prst="rect">
            <a:avLst/>
          </a:prstGeom>
          <a:noFill/>
          <a:ln w="9525">
            <a:noFill/>
            <a:miter lim="800000"/>
            <a:headEnd/>
            <a:tailEnd/>
          </a:ln>
        </p:spPr>
        <p:txBody>
          <a:bodyPr wrap="square">
            <a:spAutoFit/>
          </a:bodyPr>
          <a:lstStyle/>
          <a:p>
            <a:pPr algn="ctr"/>
            <a:r>
              <a:rPr lang="es-AR" b="1" u="sng" dirty="0" smtClean="0">
                <a:latin typeface="Verdana" pitchFamily="34" charset="0"/>
              </a:rPr>
              <a:t>Inversiones Permanentes</a:t>
            </a:r>
            <a:endParaRPr lang="es-AR" b="1" u="sng" dirty="0">
              <a:latin typeface="Verdana" pitchFamily="34" charset="0"/>
            </a:endParaRPr>
          </a:p>
        </p:txBody>
      </p:sp>
      <p:pic>
        <p:nvPicPr>
          <p:cNvPr id="5" name="Picture 2"/>
          <p:cNvPicPr>
            <a:picLocks noChangeAspect="1" noChangeArrowheads="1"/>
          </p:cNvPicPr>
          <p:nvPr/>
        </p:nvPicPr>
        <p:blipFill>
          <a:blip r:embed="rId2" cstate="print"/>
          <a:srcRect b="5147"/>
          <a:stretch>
            <a:fillRect/>
          </a:stretch>
        </p:blipFill>
        <p:spPr bwMode="auto">
          <a:xfrm>
            <a:off x="1547664" y="1412776"/>
            <a:ext cx="5545608" cy="466586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Rectángulo"/>
          <p:cNvSpPr>
            <a:spLocks noChangeArrowheads="1"/>
          </p:cNvSpPr>
          <p:nvPr/>
        </p:nvSpPr>
        <p:spPr bwMode="auto">
          <a:xfrm>
            <a:off x="683568" y="908720"/>
            <a:ext cx="7488832" cy="461665"/>
          </a:xfrm>
          <a:prstGeom prst="rect">
            <a:avLst/>
          </a:prstGeom>
          <a:noFill/>
          <a:ln w="9525">
            <a:noFill/>
            <a:miter lim="800000"/>
            <a:headEnd/>
            <a:tailEnd/>
          </a:ln>
        </p:spPr>
        <p:txBody>
          <a:bodyPr wrap="square">
            <a:spAutoFit/>
          </a:bodyPr>
          <a:lstStyle/>
          <a:p>
            <a:pPr algn="ctr"/>
            <a:r>
              <a:rPr lang="es-AR" b="1" u="sng" dirty="0" smtClean="0">
                <a:latin typeface="Verdana" pitchFamily="34" charset="0"/>
              </a:rPr>
              <a:t>Inversiones Permanentes</a:t>
            </a:r>
            <a:endParaRPr lang="es-AR" b="1" u="sng" dirty="0">
              <a:latin typeface="Verdana" pitchFamily="34" charset="0"/>
            </a:endParaRPr>
          </a:p>
        </p:txBody>
      </p:sp>
      <p:pic>
        <p:nvPicPr>
          <p:cNvPr id="44034" name="Picture 2"/>
          <p:cNvPicPr>
            <a:picLocks noChangeAspect="1" noChangeArrowheads="1"/>
          </p:cNvPicPr>
          <p:nvPr/>
        </p:nvPicPr>
        <p:blipFill>
          <a:blip r:embed="rId2" cstate="print"/>
          <a:srcRect/>
          <a:stretch>
            <a:fillRect/>
          </a:stretch>
        </p:blipFill>
        <p:spPr bwMode="auto">
          <a:xfrm>
            <a:off x="1619673" y="1340768"/>
            <a:ext cx="5544616" cy="478971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251520" y="3501008"/>
            <a:ext cx="1152128" cy="648072"/>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800" b="1" dirty="0" smtClean="0">
                <a:solidFill>
                  <a:schemeClr val="tx1"/>
                </a:solidFill>
                <a:latin typeface="Verdana" pitchFamily="34" charset="0"/>
              </a:rPr>
              <a:t>Costo</a:t>
            </a:r>
          </a:p>
        </p:txBody>
      </p:sp>
      <p:sp>
        <p:nvSpPr>
          <p:cNvPr id="5" name="4 Rectángulo redondeado"/>
          <p:cNvSpPr/>
          <p:nvPr/>
        </p:nvSpPr>
        <p:spPr>
          <a:xfrm>
            <a:off x="1979712" y="2276872"/>
            <a:ext cx="1944216" cy="864096"/>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600" b="1" dirty="0" smtClean="0">
                <a:solidFill>
                  <a:schemeClr val="tx1"/>
                </a:solidFill>
                <a:latin typeface="Verdana" pitchFamily="34" charset="0"/>
              </a:rPr>
              <a:t>De compra</a:t>
            </a:r>
          </a:p>
        </p:txBody>
      </p:sp>
      <p:sp>
        <p:nvSpPr>
          <p:cNvPr id="6" name="5 Rectángulo redondeado"/>
          <p:cNvSpPr/>
          <p:nvPr/>
        </p:nvSpPr>
        <p:spPr>
          <a:xfrm>
            <a:off x="1979712" y="4653136"/>
            <a:ext cx="1944216" cy="864096"/>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600" b="1" dirty="0" smtClean="0">
                <a:solidFill>
                  <a:schemeClr val="tx1"/>
                </a:solidFill>
                <a:latin typeface="Verdana" pitchFamily="34" charset="0"/>
              </a:rPr>
              <a:t>De fabricación</a:t>
            </a:r>
            <a:endParaRPr lang="es-AR" sz="1600" b="1" dirty="0">
              <a:solidFill>
                <a:schemeClr val="tx1"/>
              </a:solidFill>
              <a:latin typeface="Verdana" pitchFamily="34" charset="0"/>
            </a:endParaRPr>
          </a:p>
        </p:txBody>
      </p:sp>
      <p:cxnSp>
        <p:nvCxnSpPr>
          <p:cNvPr id="7" name="6 Conector angular"/>
          <p:cNvCxnSpPr>
            <a:stCxn id="4" idx="3"/>
            <a:endCxn id="5" idx="1"/>
          </p:cNvCxnSpPr>
          <p:nvPr/>
        </p:nvCxnSpPr>
        <p:spPr>
          <a:xfrm flipV="1">
            <a:off x="1403648" y="2708920"/>
            <a:ext cx="576064" cy="1116124"/>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cxnSp>
        <p:nvCxnSpPr>
          <p:cNvPr id="8" name="7 Conector angular"/>
          <p:cNvCxnSpPr>
            <a:stCxn id="4" idx="3"/>
            <a:endCxn id="6" idx="1"/>
          </p:cNvCxnSpPr>
          <p:nvPr/>
        </p:nvCxnSpPr>
        <p:spPr>
          <a:xfrm>
            <a:off x="1403648" y="3825044"/>
            <a:ext cx="576064" cy="1260140"/>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sp>
        <p:nvSpPr>
          <p:cNvPr id="9" name="1 Rectángulo"/>
          <p:cNvSpPr>
            <a:spLocks noChangeArrowheads="1"/>
          </p:cNvSpPr>
          <p:nvPr/>
        </p:nvSpPr>
        <p:spPr bwMode="auto">
          <a:xfrm>
            <a:off x="683568" y="1071563"/>
            <a:ext cx="7488832" cy="461665"/>
          </a:xfrm>
          <a:prstGeom prst="rect">
            <a:avLst/>
          </a:prstGeom>
          <a:noFill/>
          <a:ln w="9525">
            <a:noFill/>
            <a:miter lim="800000"/>
            <a:headEnd/>
            <a:tailEnd/>
          </a:ln>
        </p:spPr>
        <p:txBody>
          <a:bodyPr wrap="square">
            <a:spAutoFit/>
          </a:bodyPr>
          <a:lstStyle/>
          <a:p>
            <a:pPr algn="ctr"/>
            <a:r>
              <a:rPr lang="es-AR" b="1" u="sng" dirty="0" smtClean="0">
                <a:latin typeface="Verdana" pitchFamily="34" charset="0"/>
              </a:rPr>
              <a:t>Bienes de Uso</a:t>
            </a:r>
            <a:endParaRPr lang="es-AR" b="1" u="sng" dirty="0">
              <a:latin typeface="Verdana" pitchFamily="34" charset="0"/>
            </a:endParaRPr>
          </a:p>
        </p:txBody>
      </p:sp>
      <p:sp>
        <p:nvSpPr>
          <p:cNvPr id="10" name="9 Rectángulo redondeado"/>
          <p:cNvSpPr/>
          <p:nvPr/>
        </p:nvSpPr>
        <p:spPr>
          <a:xfrm>
            <a:off x="4283968" y="1844824"/>
            <a:ext cx="4608512" cy="1728192"/>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AR" sz="1600" i="1" dirty="0" smtClean="0">
                <a:solidFill>
                  <a:schemeClr val="tx1"/>
                </a:solidFill>
                <a:latin typeface="Verdana" pitchFamily="34" charset="0"/>
              </a:rPr>
              <a:t>“</a:t>
            </a:r>
            <a:r>
              <a:rPr lang="es-AR" sz="1600" dirty="0" smtClean="0">
                <a:solidFill>
                  <a:schemeClr val="tx1"/>
                </a:solidFill>
                <a:latin typeface="Verdana" pitchFamily="34" charset="0"/>
              </a:rPr>
              <a:t>incluye el precio de la factura del proveedor y todos los costos necesarios para la adquisición e instalación del bien (montaje, transporte, etc.), hasta la puesta a punto”</a:t>
            </a:r>
            <a:endParaRPr lang="es-AR" sz="1600" i="1" dirty="0">
              <a:solidFill>
                <a:schemeClr val="tx1"/>
              </a:solidFill>
              <a:latin typeface="Verdana" pitchFamily="34" charset="0"/>
            </a:endParaRPr>
          </a:p>
        </p:txBody>
      </p:sp>
      <p:cxnSp>
        <p:nvCxnSpPr>
          <p:cNvPr id="11" name="10 Conector recto de flecha"/>
          <p:cNvCxnSpPr>
            <a:stCxn id="5" idx="3"/>
            <a:endCxn id="10" idx="1"/>
          </p:cNvCxnSpPr>
          <p:nvPr/>
        </p:nvCxnSpPr>
        <p:spPr>
          <a:xfrm>
            <a:off x="3923928" y="2708920"/>
            <a:ext cx="360040" cy="1588"/>
          </a:xfrm>
          <a:prstGeom prst="straightConnector1">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sp>
        <p:nvSpPr>
          <p:cNvPr id="12" name="11 Rectángulo redondeado"/>
          <p:cNvSpPr/>
          <p:nvPr/>
        </p:nvSpPr>
        <p:spPr>
          <a:xfrm>
            <a:off x="4283968" y="4149080"/>
            <a:ext cx="4608512" cy="1872208"/>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1600" i="1" dirty="0" smtClean="0">
                <a:solidFill>
                  <a:schemeClr val="tx1"/>
                </a:solidFill>
                <a:latin typeface="Verdana" pitchFamily="34" charset="0"/>
              </a:rPr>
              <a:t>“</a:t>
            </a:r>
            <a:r>
              <a:rPr lang="es-AR" sz="1600" dirty="0" smtClean="0">
                <a:solidFill>
                  <a:schemeClr val="tx1"/>
                </a:solidFill>
                <a:latin typeface="Verdana" pitchFamily="34" charset="0"/>
              </a:rPr>
              <a:t>incluye todos los costos incurridos aplicando principios similares a los utilizados a costear la producción de bienes de cambio</a:t>
            </a:r>
            <a:r>
              <a:rPr lang="es-MX" sz="1600" i="1" dirty="0" smtClean="0">
                <a:solidFill>
                  <a:schemeClr val="tx1"/>
                </a:solidFill>
                <a:latin typeface="Verdana" pitchFamily="34" charset="0"/>
              </a:rPr>
              <a:t>.”</a:t>
            </a:r>
            <a:endParaRPr lang="es-AR" sz="1600" dirty="0">
              <a:solidFill>
                <a:schemeClr val="tx1"/>
              </a:solidFill>
              <a:latin typeface="Verdana" pitchFamily="34" charset="0"/>
            </a:endParaRPr>
          </a:p>
        </p:txBody>
      </p:sp>
      <p:cxnSp>
        <p:nvCxnSpPr>
          <p:cNvPr id="13" name="12 Conector recto de flecha"/>
          <p:cNvCxnSpPr>
            <a:stCxn id="6" idx="3"/>
            <a:endCxn id="12" idx="1"/>
          </p:cNvCxnSpPr>
          <p:nvPr/>
        </p:nvCxnSpPr>
        <p:spPr>
          <a:xfrm>
            <a:off x="3923928" y="5085184"/>
            <a:ext cx="360040" cy="1588"/>
          </a:xfrm>
          <a:prstGeom prst="straightConnector1">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style.rotation</p:attrName>
                                        </p:attrNameLst>
                                      </p:cBhvr>
                                      <p:tavLst>
                                        <p:tav tm="0">
                                          <p:val>
                                            <p:fltVal val="360"/>
                                          </p:val>
                                        </p:tav>
                                        <p:tav tm="100000">
                                          <p:val>
                                            <p:fltVal val="0"/>
                                          </p:val>
                                        </p:tav>
                                      </p:tavLst>
                                    </p:anim>
                                    <p:animEffect transition="in" filter="fade">
                                      <p:cBhvr>
                                        <p:cTn id="10" dur="500"/>
                                        <p:tgtEl>
                                          <p:spTgt spid="4"/>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par>
                                <p:cTn id="15" presetID="10"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49" presetClass="entr" presetSubtype="0" decel="10000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 calcmode="lin" valueType="num">
                                      <p:cBhvr>
                                        <p:cTn id="24" dur="500" fill="hold"/>
                                        <p:tgtEl>
                                          <p:spTgt spid="5"/>
                                        </p:tgtEl>
                                        <p:attrNameLst>
                                          <p:attrName>style.rotation</p:attrName>
                                        </p:attrNameLst>
                                      </p:cBhvr>
                                      <p:tavLst>
                                        <p:tav tm="0">
                                          <p:val>
                                            <p:fltVal val="360"/>
                                          </p:val>
                                        </p:tav>
                                        <p:tav tm="100000">
                                          <p:val>
                                            <p:fltVal val="0"/>
                                          </p:val>
                                        </p:tav>
                                      </p:tavLst>
                                    </p:anim>
                                    <p:animEffect transition="in" filter="fade">
                                      <p:cBhvr>
                                        <p:cTn id="25" dur="500"/>
                                        <p:tgtEl>
                                          <p:spTgt spid="5"/>
                                        </p:tgtEl>
                                      </p:cBhvr>
                                    </p:animEffect>
                                  </p:childTnLst>
                                </p:cTn>
                              </p:par>
                              <p:par>
                                <p:cTn id="26" presetID="49" presetClass="entr" presetSubtype="0" decel="100000"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p:cTn id="28" dur="500" fill="hold"/>
                                        <p:tgtEl>
                                          <p:spTgt spid="6"/>
                                        </p:tgtEl>
                                        <p:attrNameLst>
                                          <p:attrName>ppt_w</p:attrName>
                                        </p:attrNameLst>
                                      </p:cBhvr>
                                      <p:tavLst>
                                        <p:tav tm="0">
                                          <p:val>
                                            <p:fltVal val="0"/>
                                          </p:val>
                                        </p:tav>
                                        <p:tav tm="100000">
                                          <p:val>
                                            <p:strVal val="#ppt_w"/>
                                          </p:val>
                                        </p:tav>
                                      </p:tavLst>
                                    </p:anim>
                                    <p:anim calcmode="lin" valueType="num">
                                      <p:cBhvr>
                                        <p:cTn id="29" dur="500" fill="hold"/>
                                        <p:tgtEl>
                                          <p:spTgt spid="6"/>
                                        </p:tgtEl>
                                        <p:attrNameLst>
                                          <p:attrName>ppt_h</p:attrName>
                                        </p:attrNameLst>
                                      </p:cBhvr>
                                      <p:tavLst>
                                        <p:tav tm="0">
                                          <p:val>
                                            <p:fltVal val="0"/>
                                          </p:val>
                                        </p:tav>
                                        <p:tav tm="100000">
                                          <p:val>
                                            <p:strVal val="#ppt_h"/>
                                          </p:val>
                                        </p:tav>
                                      </p:tavLst>
                                    </p:anim>
                                    <p:anim calcmode="lin" valueType="num">
                                      <p:cBhvr>
                                        <p:cTn id="30" dur="500" fill="hold"/>
                                        <p:tgtEl>
                                          <p:spTgt spid="6"/>
                                        </p:tgtEl>
                                        <p:attrNameLst>
                                          <p:attrName>style.rotation</p:attrName>
                                        </p:attrNameLst>
                                      </p:cBhvr>
                                      <p:tavLst>
                                        <p:tav tm="0">
                                          <p:val>
                                            <p:fltVal val="360"/>
                                          </p:val>
                                        </p:tav>
                                        <p:tav tm="100000">
                                          <p:val>
                                            <p:fltVal val="0"/>
                                          </p:val>
                                        </p:tav>
                                      </p:tavLst>
                                    </p:anim>
                                    <p:animEffect transition="in" filter="fade">
                                      <p:cBhvr>
                                        <p:cTn id="31" dur="500"/>
                                        <p:tgtEl>
                                          <p:spTgt spid="6"/>
                                        </p:tgtEl>
                                      </p:cBhvr>
                                    </p:animEffect>
                                  </p:childTnLst>
                                </p:cTn>
                              </p:par>
                            </p:childTnLst>
                          </p:cTn>
                        </p:par>
                        <p:par>
                          <p:cTn id="32" fill="hold">
                            <p:stCondLst>
                              <p:cond delay="500"/>
                            </p:stCondLst>
                            <p:childTnLst>
                              <p:par>
                                <p:cTn id="33" presetID="10" presetClass="entr" presetSubtype="0" fill="hold"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par>
                                <p:cTn id="36" presetID="10" presetClass="entr" presetSubtype="0" fill="hold"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500"/>
                                        <p:tgtEl>
                                          <p:spTgt spid="13"/>
                                        </p:tgtEl>
                                      </p:cBhvr>
                                    </p:animEffect>
                                  </p:childTnLst>
                                </p:cTn>
                              </p:par>
                            </p:childTnLst>
                          </p:cTn>
                        </p:par>
                      </p:childTnLst>
                    </p:cTn>
                  </p:par>
                  <p:par>
                    <p:cTn id="39" fill="hold">
                      <p:stCondLst>
                        <p:cond delay="indefinite"/>
                      </p:stCondLst>
                      <p:childTnLst>
                        <p:par>
                          <p:cTn id="40" fill="hold">
                            <p:stCondLst>
                              <p:cond delay="0"/>
                            </p:stCondLst>
                            <p:childTnLst>
                              <p:par>
                                <p:cTn id="41" presetID="49" presetClass="entr" presetSubtype="0" decel="10000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p:cTn id="43" dur="500" fill="hold"/>
                                        <p:tgtEl>
                                          <p:spTgt spid="10"/>
                                        </p:tgtEl>
                                        <p:attrNameLst>
                                          <p:attrName>ppt_w</p:attrName>
                                        </p:attrNameLst>
                                      </p:cBhvr>
                                      <p:tavLst>
                                        <p:tav tm="0">
                                          <p:val>
                                            <p:fltVal val="0"/>
                                          </p:val>
                                        </p:tav>
                                        <p:tav tm="100000">
                                          <p:val>
                                            <p:strVal val="#ppt_w"/>
                                          </p:val>
                                        </p:tav>
                                      </p:tavLst>
                                    </p:anim>
                                    <p:anim calcmode="lin" valueType="num">
                                      <p:cBhvr>
                                        <p:cTn id="44" dur="500" fill="hold"/>
                                        <p:tgtEl>
                                          <p:spTgt spid="10"/>
                                        </p:tgtEl>
                                        <p:attrNameLst>
                                          <p:attrName>ppt_h</p:attrName>
                                        </p:attrNameLst>
                                      </p:cBhvr>
                                      <p:tavLst>
                                        <p:tav tm="0">
                                          <p:val>
                                            <p:fltVal val="0"/>
                                          </p:val>
                                        </p:tav>
                                        <p:tav tm="100000">
                                          <p:val>
                                            <p:strVal val="#ppt_h"/>
                                          </p:val>
                                        </p:tav>
                                      </p:tavLst>
                                    </p:anim>
                                    <p:anim calcmode="lin" valueType="num">
                                      <p:cBhvr>
                                        <p:cTn id="45" dur="500" fill="hold"/>
                                        <p:tgtEl>
                                          <p:spTgt spid="10"/>
                                        </p:tgtEl>
                                        <p:attrNameLst>
                                          <p:attrName>style.rotation</p:attrName>
                                        </p:attrNameLst>
                                      </p:cBhvr>
                                      <p:tavLst>
                                        <p:tav tm="0">
                                          <p:val>
                                            <p:fltVal val="360"/>
                                          </p:val>
                                        </p:tav>
                                        <p:tav tm="100000">
                                          <p:val>
                                            <p:fltVal val="0"/>
                                          </p:val>
                                        </p:tav>
                                      </p:tavLst>
                                    </p:anim>
                                    <p:animEffect transition="in" filter="fade">
                                      <p:cBhvr>
                                        <p:cTn id="46" dur="500"/>
                                        <p:tgtEl>
                                          <p:spTgt spid="10"/>
                                        </p:tgtEl>
                                      </p:cBhvr>
                                    </p:animEffect>
                                  </p:childTnLst>
                                </p:cTn>
                              </p:par>
                            </p:childTnLst>
                          </p:cTn>
                        </p:par>
                      </p:childTnLst>
                    </p:cTn>
                  </p:par>
                  <p:par>
                    <p:cTn id="47" fill="hold">
                      <p:stCondLst>
                        <p:cond delay="indefinite"/>
                      </p:stCondLst>
                      <p:childTnLst>
                        <p:par>
                          <p:cTn id="48" fill="hold">
                            <p:stCondLst>
                              <p:cond delay="0"/>
                            </p:stCondLst>
                            <p:childTnLst>
                              <p:par>
                                <p:cTn id="49" presetID="49" presetClass="entr" presetSubtype="0" decel="100000" fill="hold" grpId="0" nodeType="clickEffect">
                                  <p:stCondLst>
                                    <p:cond delay="0"/>
                                  </p:stCondLst>
                                  <p:childTnLst>
                                    <p:set>
                                      <p:cBhvr>
                                        <p:cTn id="50" dur="1" fill="hold">
                                          <p:stCondLst>
                                            <p:cond delay="0"/>
                                          </p:stCondLst>
                                        </p:cTn>
                                        <p:tgtEl>
                                          <p:spTgt spid="12"/>
                                        </p:tgtEl>
                                        <p:attrNameLst>
                                          <p:attrName>style.visibility</p:attrName>
                                        </p:attrNameLst>
                                      </p:cBhvr>
                                      <p:to>
                                        <p:strVal val="visible"/>
                                      </p:to>
                                    </p:set>
                                    <p:anim calcmode="lin" valueType="num">
                                      <p:cBhvr>
                                        <p:cTn id="51" dur="500" fill="hold"/>
                                        <p:tgtEl>
                                          <p:spTgt spid="12"/>
                                        </p:tgtEl>
                                        <p:attrNameLst>
                                          <p:attrName>ppt_w</p:attrName>
                                        </p:attrNameLst>
                                      </p:cBhvr>
                                      <p:tavLst>
                                        <p:tav tm="0">
                                          <p:val>
                                            <p:fltVal val="0"/>
                                          </p:val>
                                        </p:tav>
                                        <p:tav tm="100000">
                                          <p:val>
                                            <p:strVal val="#ppt_w"/>
                                          </p:val>
                                        </p:tav>
                                      </p:tavLst>
                                    </p:anim>
                                    <p:anim calcmode="lin" valueType="num">
                                      <p:cBhvr>
                                        <p:cTn id="52" dur="500" fill="hold"/>
                                        <p:tgtEl>
                                          <p:spTgt spid="12"/>
                                        </p:tgtEl>
                                        <p:attrNameLst>
                                          <p:attrName>ppt_h</p:attrName>
                                        </p:attrNameLst>
                                      </p:cBhvr>
                                      <p:tavLst>
                                        <p:tav tm="0">
                                          <p:val>
                                            <p:fltVal val="0"/>
                                          </p:val>
                                        </p:tav>
                                        <p:tav tm="100000">
                                          <p:val>
                                            <p:strVal val="#ppt_h"/>
                                          </p:val>
                                        </p:tav>
                                      </p:tavLst>
                                    </p:anim>
                                    <p:anim calcmode="lin" valueType="num">
                                      <p:cBhvr>
                                        <p:cTn id="53" dur="500" fill="hold"/>
                                        <p:tgtEl>
                                          <p:spTgt spid="12"/>
                                        </p:tgtEl>
                                        <p:attrNameLst>
                                          <p:attrName>style.rotation</p:attrName>
                                        </p:attrNameLst>
                                      </p:cBhvr>
                                      <p:tavLst>
                                        <p:tav tm="0">
                                          <p:val>
                                            <p:fltVal val="360"/>
                                          </p:val>
                                        </p:tav>
                                        <p:tav tm="100000">
                                          <p:val>
                                            <p:fltVal val="0"/>
                                          </p:val>
                                        </p:tav>
                                      </p:tavLst>
                                    </p:anim>
                                    <p:animEffect transition="in" filter="fade">
                                      <p:cBhvr>
                                        <p:cTn id="5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0" grpId="0"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a:spLocks noChangeArrowheads="1"/>
          </p:cNvSpPr>
          <p:nvPr/>
        </p:nvSpPr>
        <p:spPr bwMode="auto">
          <a:xfrm>
            <a:off x="683568" y="1071563"/>
            <a:ext cx="7488832" cy="461665"/>
          </a:xfrm>
          <a:prstGeom prst="rect">
            <a:avLst/>
          </a:prstGeom>
          <a:noFill/>
          <a:ln w="9525">
            <a:noFill/>
            <a:miter lim="800000"/>
            <a:headEnd/>
            <a:tailEnd/>
          </a:ln>
        </p:spPr>
        <p:txBody>
          <a:bodyPr wrap="square">
            <a:spAutoFit/>
          </a:bodyPr>
          <a:lstStyle/>
          <a:p>
            <a:pPr algn="ctr"/>
            <a:r>
              <a:rPr lang="es-AR" b="1" u="sng" dirty="0" smtClean="0">
                <a:latin typeface="Verdana" pitchFamily="34" charset="0"/>
              </a:rPr>
              <a:t>Bienes de Uso</a:t>
            </a:r>
            <a:endParaRPr lang="es-AR" b="1" u="sng" dirty="0">
              <a:latin typeface="Verdana" pitchFamily="34" charset="0"/>
            </a:endParaRPr>
          </a:p>
        </p:txBody>
      </p:sp>
      <p:sp>
        <p:nvSpPr>
          <p:cNvPr id="3" name="2 Rectángulo redondeado"/>
          <p:cNvSpPr/>
          <p:nvPr/>
        </p:nvSpPr>
        <p:spPr>
          <a:xfrm>
            <a:off x="395536" y="2852936"/>
            <a:ext cx="2016224" cy="720080"/>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400" b="1" dirty="0" smtClean="0">
                <a:solidFill>
                  <a:schemeClr val="tx1"/>
                </a:solidFill>
                <a:latin typeface="Verdana" pitchFamily="34" charset="0"/>
              </a:rPr>
              <a:t>Reconocimiento como mejora</a:t>
            </a:r>
          </a:p>
          <a:p>
            <a:pPr algn="ctr"/>
            <a:r>
              <a:rPr lang="es-AR" sz="1400" b="1" dirty="0" smtClean="0">
                <a:solidFill>
                  <a:schemeClr val="tx1"/>
                </a:solidFill>
                <a:latin typeface="Verdana" pitchFamily="34" charset="0"/>
              </a:rPr>
              <a:t>RT 17 II 5.11.1.1</a:t>
            </a:r>
          </a:p>
        </p:txBody>
      </p:sp>
      <p:cxnSp>
        <p:nvCxnSpPr>
          <p:cNvPr id="6" name="5 Conector angular"/>
          <p:cNvCxnSpPr>
            <a:stCxn id="3" idx="3"/>
            <a:endCxn id="8" idx="1"/>
          </p:cNvCxnSpPr>
          <p:nvPr/>
        </p:nvCxnSpPr>
        <p:spPr>
          <a:xfrm flipV="1">
            <a:off x="2411760" y="2780928"/>
            <a:ext cx="360040" cy="432048"/>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cxnSp>
        <p:nvCxnSpPr>
          <p:cNvPr id="7" name="6 Conector angular"/>
          <p:cNvCxnSpPr>
            <a:stCxn id="3" idx="2"/>
            <a:endCxn id="102" idx="0"/>
          </p:cNvCxnSpPr>
          <p:nvPr/>
        </p:nvCxnSpPr>
        <p:spPr>
          <a:xfrm rot="16200000" flipH="1">
            <a:off x="1169622" y="3807042"/>
            <a:ext cx="864096" cy="396044"/>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sp>
        <p:nvSpPr>
          <p:cNvPr id="8" name="7 Rectángulo redondeado"/>
          <p:cNvSpPr/>
          <p:nvPr/>
        </p:nvSpPr>
        <p:spPr>
          <a:xfrm>
            <a:off x="2771800" y="2060848"/>
            <a:ext cx="2376264" cy="1440160"/>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AR" sz="1200" dirty="0" smtClean="0">
                <a:solidFill>
                  <a:schemeClr val="tx1"/>
                </a:solidFill>
                <a:latin typeface="Verdana" pitchFamily="34" charset="0"/>
              </a:rPr>
              <a:t>El desembolso constituya una mejora y sea probable que el activo genere ingresos netos de fondos futuros en exceso de los originales previstos.</a:t>
            </a:r>
            <a:endParaRPr lang="es-AR" sz="1200" dirty="0">
              <a:solidFill>
                <a:schemeClr val="tx1"/>
              </a:solidFill>
              <a:latin typeface="Verdana" pitchFamily="34" charset="0"/>
            </a:endParaRPr>
          </a:p>
        </p:txBody>
      </p:sp>
      <p:sp>
        <p:nvSpPr>
          <p:cNvPr id="21" name="20 Rectángulo redondeado"/>
          <p:cNvSpPr/>
          <p:nvPr/>
        </p:nvSpPr>
        <p:spPr>
          <a:xfrm>
            <a:off x="251520" y="1628800"/>
            <a:ext cx="2304256" cy="648072"/>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600" b="1" dirty="0" smtClean="0">
                <a:solidFill>
                  <a:schemeClr val="tx1"/>
                </a:solidFill>
                <a:latin typeface="Verdana" pitchFamily="34" charset="0"/>
              </a:rPr>
              <a:t>Erogaciones posteriores</a:t>
            </a:r>
            <a:endParaRPr lang="es-MX" sz="1600" b="1" dirty="0">
              <a:solidFill>
                <a:schemeClr val="tx1"/>
              </a:solidFill>
              <a:latin typeface="Verdana" pitchFamily="34" charset="0"/>
            </a:endParaRPr>
          </a:p>
        </p:txBody>
      </p:sp>
      <p:cxnSp>
        <p:nvCxnSpPr>
          <p:cNvPr id="22" name="21 Conector angular"/>
          <p:cNvCxnSpPr>
            <a:stCxn id="21" idx="2"/>
            <a:endCxn id="3" idx="0"/>
          </p:cNvCxnSpPr>
          <p:nvPr/>
        </p:nvCxnSpPr>
        <p:spPr>
          <a:xfrm rot="5400000">
            <a:off x="1115616" y="2564904"/>
            <a:ext cx="576064" cy="1588"/>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sp>
        <p:nvSpPr>
          <p:cNvPr id="91" name="90 Rectángulo redondeado"/>
          <p:cNvSpPr/>
          <p:nvPr/>
        </p:nvSpPr>
        <p:spPr>
          <a:xfrm>
            <a:off x="5580112" y="1916832"/>
            <a:ext cx="3384376" cy="432048"/>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AR" sz="1200" dirty="0" smtClean="0">
                <a:solidFill>
                  <a:schemeClr val="tx1"/>
                </a:solidFill>
                <a:latin typeface="Verdana" pitchFamily="34" charset="0"/>
              </a:rPr>
              <a:t>Un aumento de la vida útil estimada</a:t>
            </a:r>
            <a:endParaRPr lang="es-AR" sz="1200" dirty="0">
              <a:solidFill>
                <a:schemeClr val="tx1"/>
              </a:solidFill>
              <a:latin typeface="Verdana" pitchFamily="34" charset="0"/>
            </a:endParaRPr>
          </a:p>
        </p:txBody>
      </p:sp>
      <p:sp>
        <p:nvSpPr>
          <p:cNvPr id="97" name="96 Rectángulo redondeado"/>
          <p:cNvSpPr/>
          <p:nvPr/>
        </p:nvSpPr>
        <p:spPr>
          <a:xfrm>
            <a:off x="5580112" y="2348880"/>
            <a:ext cx="3384376" cy="432048"/>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AR" sz="1200" dirty="0" smtClean="0">
                <a:solidFill>
                  <a:schemeClr val="tx1"/>
                </a:solidFill>
                <a:latin typeface="Verdana" pitchFamily="34" charset="0"/>
              </a:rPr>
              <a:t>Un aumento de la capacidad de servicio</a:t>
            </a:r>
            <a:endParaRPr lang="es-AR" sz="1200" dirty="0">
              <a:solidFill>
                <a:schemeClr val="tx1"/>
              </a:solidFill>
              <a:latin typeface="Verdana" pitchFamily="34" charset="0"/>
            </a:endParaRPr>
          </a:p>
        </p:txBody>
      </p:sp>
      <p:sp>
        <p:nvSpPr>
          <p:cNvPr id="98" name="97 Rectángulo redondeado"/>
          <p:cNvSpPr/>
          <p:nvPr/>
        </p:nvSpPr>
        <p:spPr>
          <a:xfrm>
            <a:off x="5580112" y="2780928"/>
            <a:ext cx="3384376" cy="432048"/>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AR" sz="1200" dirty="0" smtClean="0">
                <a:solidFill>
                  <a:schemeClr val="tx1"/>
                </a:solidFill>
                <a:latin typeface="Verdana" pitchFamily="34" charset="0"/>
              </a:rPr>
              <a:t>Una mejora en la calidad de producción</a:t>
            </a:r>
            <a:endParaRPr lang="es-AR" sz="1200" dirty="0">
              <a:solidFill>
                <a:schemeClr val="tx1"/>
              </a:solidFill>
              <a:latin typeface="Verdana" pitchFamily="34" charset="0"/>
            </a:endParaRPr>
          </a:p>
        </p:txBody>
      </p:sp>
      <p:sp>
        <p:nvSpPr>
          <p:cNvPr id="99" name="98 Rectángulo redondeado"/>
          <p:cNvSpPr/>
          <p:nvPr/>
        </p:nvSpPr>
        <p:spPr>
          <a:xfrm>
            <a:off x="5580112" y="3212976"/>
            <a:ext cx="3384376" cy="432048"/>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AR" sz="1200" dirty="0" smtClean="0">
                <a:solidFill>
                  <a:schemeClr val="tx1"/>
                </a:solidFill>
                <a:latin typeface="Verdana" pitchFamily="34" charset="0"/>
              </a:rPr>
              <a:t>Una reducción de costos de producción</a:t>
            </a:r>
            <a:endParaRPr lang="es-AR" sz="1200" dirty="0">
              <a:solidFill>
                <a:schemeClr val="tx1"/>
              </a:solidFill>
              <a:latin typeface="Verdana" pitchFamily="34" charset="0"/>
            </a:endParaRPr>
          </a:p>
        </p:txBody>
      </p:sp>
      <p:sp>
        <p:nvSpPr>
          <p:cNvPr id="100" name="99 Abrir llave"/>
          <p:cNvSpPr/>
          <p:nvPr/>
        </p:nvSpPr>
        <p:spPr>
          <a:xfrm>
            <a:off x="5148064" y="2132856"/>
            <a:ext cx="432048" cy="1296144"/>
          </a:xfrm>
          <a:prstGeom prst="leftBrace">
            <a:avLst>
              <a:gd name="adj1" fmla="val 8333"/>
              <a:gd name="adj2" fmla="val 50000"/>
            </a:avLst>
          </a:prstGeom>
          <a:ln>
            <a:solidFill>
              <a:srgbClr val="F1AB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102" name="101 Rectángulo redondeado"/>
          <p:cNvSpPr/>
          <p:nvPr/>
        </p:nvSpPr>
        <p:spPr>
          <a:xfrm>
            <a:off x="323528" y="4437112"/>
            <a:ext cx="2952328" cy="1152128"/>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AR" sz="1200" dirty="0" smtClean="0">
                <a:solidFill>
                  <a:schemeClr val="tx1"/>
                </a:solidFill>
                <a:latin typeface="Verdana" pitchFamily="34" charset="0"/>
              </a:rPr>
              <a:t>Erogaciones en mantenimiento o reacondicionamiento mayores que permitan capacidad de recuperar la capacidad del servicio</a:t>
            </a:r>
            <a:endParaRPr lang="es-AR" sz="1200" dirty="0">
              <a:solidFill>
                <a:schemeClr val="tx1"/>
              </a:solidFill>
              <a:latin typeface="Verdana" pitchFamily="34" charset="0"/>
            </a:endParaRPr>
          </a:p>
        </p:txBody>
      </p:sp>
      <p:sp>
        <p:nvSpPr>
          <p:cNvPr id="114" name="113 Rectángulo redondeado"/>
          <p:cNvSpPr/>
          <p:nvPr/>
        </p:nvSpPr>
        <p:spPr>
          <a:xfrm>
            <a:off x="3779912" y="3861048"/>
            <a:ext cx="5184576" cy="648072"/>
          </a:xfrm>
          <a:prstGeom prst="roundRect">
            <a:avLst>
              <a:gd name="adj" fmla="val 6137"/>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AR" sz="1200" dirty="0" smtClean="0">
                <a:solidFill>
                  <a:schemeClr val="tx1"/>
                </a:solidFill>
                <a:latin typeface="Verdana" pitchFamily="34" charset="0"/>
              </a:rPr>
              <a:t>Una medición confiable indique que toda la erogación o parte de ella es atribuible al reemplazo o reacondicionamiento de uno o más componentes del activo que el ente ha identificado</a:t>
            </a:r>
          </a:p>
        </p:txBody>
      </p:sp>
      <p:sp>
        <p:nvSpPr>
          <p:cNvPr id="115" name="114 Rectángulo redondeado"/>
          <p:cNvSpPr/>
          <p:nvPr/>
        </p:nvSpPr>
        <p:spPr>
          <a:xfrm>
            <a:off x="3779912" y="4509120"/>
            <a:ext cx="5184576" cy="1152128"/>
          </a:xfrm>
          <a:prstGeom prst="roundRect">
            <a:avLst>
              <a:gd name="adj" fmla="val 4821"/>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AR" sz="1200" dirty="0" smtClean="0">
                <a:solidFill>
                  <a:schemeClr val="tx1"/>
                </a:solidFill>
                <a:latin typeface="Verdana" pitchFamily="34" charset="0"/>
              </a:rPr>
              <a:t>La depreciación inmediatamente anterior de dichos componentes no haya sido calculada en función de la vida útil del activo del cual ellos forman parte, si no de su propio desgaste o agotamiento, y a efectos de reflejar el consumo de su capacidad para generar beneficios que se restablece con las mencionadas tareas de mantenimiento</a:t>
            </a:r>
            <a:endParaRPr lang="es-AR" sz="1200" dirty="0">
              <a:solidFill>
                <a:schemeClr val="tx1"/>
              </a:solidFill>
              <a:latin typeface="Verdana" pitchFamily="34" charset="0"/>
            </a:endParaRPr>
          </a:p>
        </p:txBody>
      </p:sp>
      <p:sp>
        <p:nvSpPr>
          <p:cNvPr id="116" name="115 Rectángulo redondeado"/>
          <p:cNvSpPr/>
          <p:nvPr/>
        </p:nvSpPr>
        <p:spPr>
          <a:xfrm>
            <a:off x="3779912" y="5661248"/>
            <a:ext cx="5184576" cy="432048"/>
          </a:xfrm>
          <a:prstGeom prst="roundRect">
            <a:avLst>
              <a:gd name="adj" fmla="val 10350"/>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AR" sz="1200" dirty="0" smtClean="0">
                <a:solidFill>
                  <a:schemeClr val="tx1"/>
                </a:solidFill>
                <a:latin typeface="Verdana" pitchFamily="34" charset="0"/>
              </a:rPr>
              <a:t>Es probable que como consecuencia de la erogación fluyan hacia el ente beneficios económicos futuros.</a:t>
            </a:r>
            <a:endParaRPr lang="es-AR" sz="1200" dirty="0">
              <a:solidFill>
                <a:schemeClr val="tx1"/>
              </a:solidFill>
              <a:latin typeface="Verdana" pitchFamily="34" charset="0"/>
            </a:endParaRPr>
          </a:p>
        </p:txBody>
      </p:sp>
      <p:sp>
        <p:nvSpPr>
          <p:cNvPr id="118" name="117 Abrir llave"/>
          <p:cNvSpPr/>
          <p:nvPr/>
        </p:nvSpPr>
        <p:spPr>
          <a:xfrm>
            <a:off x="3275856" y="4149080"/>
            <a:ext cx="504056" cy="1728192"/>
          </a:xfrm>
          <a:prstGeom prst="leftBrace">
            <a:avLst/>
          </a:prstGeom>
          <a:ln>
            <a:solidFill>
              <a:srgbClr val="F1AB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 calcmode="lin" valueType="num">
                                      <p:cBhvr>
                                        <p:cTn id="9" dur="500" fill="hold"/>
                                        <p:tgtEl>
                                          <p:spTgt spid="21"/>
                                        </p:tgtEl>
                                        <p:attrNameLst>
                                          <p:attrName>style.rotation</p:attrName>
                                        </p:attrNameLst>
                                      </p:cBhvr>
                                      <p:tavLst>
                                        <p:tav tm="0">
                                          <p:val>
                                            <p:fltVal val="360"/>
                                          </p:val>
                                        </p:tav>
                                        <p:tav tm="100000">
                                          <p:val>
                                            <p:fltVal val="0"/>
                                          </p:val>
                                        </p:tav>
                                      </p:tavLst>
                                    </p:anim>
                                    <p:animEffect transition="in" filter="fade">
                                      <p:cBhvr>
                                        <p:cTn id="10" dur="500"/>
                                        <p:tgtEl>
                                          <p:spTgt spid="2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500"/>
                                        <p:tgtEl>
                                          <p:spTgt spid="22"/>
                                        </p:tgtEl>
                                      </p:cBhvr>
                                    </p:animEffect>
                                  </p:childTnLst>
                                </p:cTn>
                              </p:par>
                            </p:childTnLst>
                          </p:cTn>
                        </p:par>
                      </p:childTnLst>
                    </p:cTn>
                  </p:par>
                  <p:par>
                    <p:cTn id="15" fill="hold">
                      <p:stCondLst>
                        <p:cond delay="indefinite"/>
                      </p:stCondLst>
                      <p:childTnLst>
                        <p:par>
                          <p:cTn id="16" fill="hold">
                            <p:stCondLst>
                              <p:cond delay="0"/>
                            </p:stCondLst>
                            <p:childTnLst>
                              <p:par>
                                <p:cTn id="17" presetID="49" presetClass="entr" presetSubtype="0" decel="10000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p:cTn id="19" dur="500" fill="hold"/>
                                        <p:tgtEl>
                                          <p:spTgt spid="3"/>
                                        </p:tgtEl>
                                        <p:attrNameLst>
                                          <p:attrName>ppt_w</p:attrName>
                                        </p:attrNameLst>
                                      </p:cBhvr>
                                      <p:tavLst>
                                        <p:tav tm="0">
                                          <p:val>
                                            <p:fltVal val="0"/>
                                          </p:val>
                                        </p:tav>
                                        <p:tav tm="100000">
                                          <p:val>
                                            <p:strVal val="#ppt_w"/>
                                          </p:val>
                                        </p:tav>
                                      </p:tavLst>
                                    </p:anim>
                                    <p:anim calcmode="lin" valueType="num">
                                      <p:cBhvr>
                                        <p:cTn id="20" dur="500" fill="hold"/>
                                        <p:tgtEl>
                                          <p:spTgt spid="3"/>
                                        </p:tgtEl>
                                        <p:attrNameLst>
                                          <p:attrName>ppt_h</p:attrName>
                                        </p:attrNameLst>
                                      </p:cBhvr>
                                      <p:tavLst>
                                        <p:tav tm="0">
                                          <p:val>
                                            <p:fltVal val="0"/>
                                          </p:val>
                                        </p:tav>
                                        <p:tav tm="100000">
                                          <p:val>
                                            <p:strVal val="#ppt_h"/>
                                          </p:val>
                                        </p:tav>
                                      </p:tavLst>
                                    </p:anim>
                                    <p:anim calcmode="lin" valueType="num">
                                      <p:cBhvr>
                                        <p:cTn id="21" dur="500" fill="hold"/>
                                        <p:tgtEl>
                                          <p:spTgt spid="3"/>
                                        </p:tgtEl>
                                        <p:attrNameLst>
                                          <p:attrName>style.rotation</p:attrName>
                                        </p:attrNameLst>
                                      </p:cBhvr>
                                      <p:tavLst>
                                        <p:tav tm="0">
                                          <p:val>
                                            <p:fltVal val="360"/>
                                          </p:val>
                                        </p:tav>
                                        <p:tav tm="100000">
                                          <p:val>
                                            <p:fltVal val="0"/>
                                          </p:val>
                                        </p:tav>
                                      </p:tavLst>
                                    </p:anim>
                                    <p:animEffect transition="in" filter="fade">
                                      <p:cBhvr>
                                        <p:cTn id="22" dur="500"/>
                                        <p:tgtEl>
                                          <p:spTgt spid="3"/>
                                        </p:tgtEl>
                                      </p:cBhvr>
                                    </p:animEffect>
                                  </p:childTnLst>
                                </p:cTn>
                              </p:par>
                            </p:childTnLst>
                          </p:cTn>
                        </p:par>
                        <p:par>
                          <p:cTn id="23" fill="hold">
                            <p:stCondLst>
                              <p:cond delay="500"/>
                            </p:stCondLst>
                            <p:childTnLst>
                              <p:par>
                                <p:cTn id="24" presetID="10" presetClass="entr" presetSubtype="0" fill="hold"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49" presetClass="entr" presetSubtype="0" decel="10000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p:cTn id="31" dur="500" fill="hold"/>
                                        <p:tgtEl>
                                          <p:spTgt spid="8"/>
                                        </p:tgtEl>
                                        <p:attrNameLst>
                                          <p:attrName>ppt_w</p:attrName>
                                        </p:attrNameLst>
                                      </p:cBhvr>
                                      <p:tavLst>
                                        <p:tav tm="0">
                                          <p:val>
                                            <p:fltVal val="0"/>
                                          </p:val>
                                        </p:tav>
                                        <p:tav tm="100000">
                                          <p:val>
                                            <p:strVal val="#ppt_w"/>
                                          </p:val>
                                        </p:tav>
                                      </p:tavLst>
                                    </p:anim>
                                    <p:anim calcmode="lin" valueType="num">
                                      <p:cBhvr>
                                        <p:cTn id="32" dur="500" fill="hold"/>
                                        <p:tgtEl>
                                          <p:spTgt spid="8"/>
                                        </p:tgtEl>
                                        <p:attrNameLst>
                                          <p:attrName>ppt_h</p:attrName>
                                        </p:attrNameLst>
                                      </p:cBhvr>
                                      <p:tavLst>
                                        <p:tav tm="0">
                                          <p:val>
                                            <p:fltVal val="0"/>
                                          </p:val>
                                        </p:tav>
                                        <p:tav tm="100000">
                                          <p:val>
                                            <p:strVal val="#ppt_h"/>
                                          </p:val>
                                        </p:tav>
                                      </p:tavLst>
                                    </p:anim>
                                    <p:anim calcmode="lin" valueType="num">
                                      <p:cBhvr>
                                        <p:cTn id="33" dur="500" fill="hold"/>
                                        <p:tgtEl>
                                          <p:spTgt spid="8"/>
                                        </p:tgtEl>
                                        <p:attrNameLst>
                                          <p:attrName>style.rotation</p:attrName>
                                        </p:attrNameLst>
                                      </p:cBhvr>
                                      <p:tavLst>
                                        <p:tav tm="0">
                                          <p:val>
                                            <p:fltVal val="360"/>
                                          </p:val>
                                        </p:tav>
                                        <p:tav tm="100000">
                                          <p:val>
                                            <p:fltVal val="0"/>
                                          </p:val>
                                        </p:tav>
                                      </p:tavLst>
                                    </p:anim>
                                    <p:animEffect transition="in" filter="fade">
                                      <p:cBhvr>
                                        <p:cTn id="34" dur="500"/>
                                        <p:tgtEl>
                                          <p:spTgt spid="8"/>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100"/>
                                        </p:tgtEl>
                                        <p:attrNameLst>
                                          <p:attrName>style.visibility</p:attrName>
                                        </p:attrNameLst>
                                      </p:cBhvr>
                                      <p:to>
                                        <p:strVal val="visible"/>
                                      </p:to>
                                    </p:set>
                                    <p:animEffect transition="in" filter="fade">
                                      <p:cBhvr>
                                        <p:cTn id="38" dur="500"/>
                                        <p:tgtEl>
                                          <p:spTgt spid="100"/>
                                        </p:tgtEl>
                                      </p:cBhvr>
                                    </p:animEffect>
                                  </p:childTnLst>
                                </p:cTn>
                              </p:par>
                            </p:childTnLst>
                          </p:cTn>
                        </p:par>
                      </p:childTnLst>
                    </p:cTn>
                  </p:par>
                  <p:par>
                    <p:cTn id="39" fill="hold">
                      <p:stCondLst>
                        <p:cond delay="indefinite"/>
                      </p:stCondLst>
                      <p:childTnLst>
                        <p:par>
                          <p:cTn id="40" fill="hold">
                            <p:stCondLst>
                              <p:cond delay="0"/>
                            </p:stCondLst>
                            <p:childTnLst>
                              <p:par>
                                <p:cTn id="41" presetID="49" presetClass="entr" presetSubtype="0" decel="100000" fill="hold" grpId="0" nodeType="clickEffect">
                                  <p:stCondLst>
                                    <p:cond delay="0"/>
                                  </p:stCondLst>
                                  <p:childTnLst>
                                    <p:set>
                                      <p:cBhvr>
                                        <p:cTn id="42" dur="1" fill="hold">
                                          <p:stCondLst>
                                            <p:cond delay="0"/>
                                          </p:stCondLst>
                                        </p:cTn>
                                        <p:tgtEl>
                                          <p:spTgt spid="91"/>
                                        </p:tgtEl>
                                        <p:attrNameLst>
                                          <p:attrName>style.visibility</p:attrName>
                                        </p:attrNameLst>
                                      </p:cBhvr>
                                      <p:to>
                                        <p:strVal val="visible"/>
                                      </p:to>
                                    </p:set>
                                    <p:anim calcmode="lin" valueType="num">
                                      <p:cBhvr>
                                        <p:cTn id="43" dur="500" fill="hold"/>
                                        <p:tgtEl>
                                          <p:spTgt spid="91"/>
                                        </p:tgtEl>
                                        <p:attrNameLst>
                                          <p:attrName>ppt_w</p:attrName>
                                        </p:attrNameLst>
                                      </p:cBhvr>
                                      <p:tavLst>
                                        <p:tav tm="0">
                                          <p:val>
                                            <p:fltVal val="0"/>
                                          </p:val>
                                        </p:tav>
                                        <p:tav tm="100000">
                                          <p:val>
                                            <p:strVal val="#ppt_w"/>
                                          </p:val>
                                        </p:tav>
                                      </p:tavLst>
                                    </p:anim>
                                    <p:anim calcmode="lin" valueType="num">
                                      <p:cBhvr>
                                        <p:cTn id="44" dur="500" fill="hold"/>
                                        <p:tgtEl>
                                          <p:spTgt spid="91"/>
                                        </p:tgtEl>
                                        <p:attrNameLst>
                                          <p:attrName>ppt_h</p:attrName>
                                        </p:attrNameLst>
                                      </p:cBhvr>
                                      <p:tavLst>
                                        <p:tav tm="0">
                                          <p:val>
                                            <p:fltVal val="0"/>
                                          </p:val>
                                        </p:tav>
                                        <p:tav tm="100000">
                                          <p:val>
                                            <p:strVal val="#ppt_h"/>
                                          </p:val>
                                        </p:tav>
                                      </p:tavLst>
                                    </p:anim>
                                    <p:anim calcmode="lin" valueType="num">
                                      <p:cBhvr>
                                        <p:cTn id="45" dur="500" fill="hold"/>
                                        <p:tgtEl>
                                          <p:spTgt spid="91"/>
                                        </p:tgtEl>
                                        <p:attrNameLst>
                                          <p:attrName>style.rotation</p:attrName>
                                        </p:attrNameLst>
                                      </p:cBhvr>
                                      <p:tavLst>
                                        <p:tav tm="0">
                                          <p:val>
                                            <p:fltVal val="360"/>
                                          </p:val>
                                        </p:tav>
                                        <p:tav tm="100000">
                                          <p:val>
                                            <p:fltVal val="0"/>
                                          </p:val>
                                        </p:tav>
                                      </p:tavLst>
                                    </p:anim>
                                    <p:animEffect transition="in" filter="fade">
                                      <p:cBhvr>
                                        <p:cTn id="46" dur="500"/>
                                        <p:tgtEl>
                                          <p:spTgt spid="91"/>
                                        </p:tgtEl>
                                      </p:cBhvr>
                                    </p:animEffect>
                                  </p:childTnLst>
                                </p:cTn>
                              </p:par>
                            </p:childTnLst>
                          </p:cTn>
                        </p:par>
                      </p:childTnLst>
                    </p:cTn>
                  </p:par>
                  <p:par>
                    <p:cTn id="47" fill="hold">
                      <p:stCondLst>
                        <p:cond delay="indefinite"/>
                      </p:stCondLst>
                      <p:childTnLst>
                        <p:par>
                          <p:cTn id="48" fill="hold">
                            <p:stCondLst>
                              <p:cond delay="0"/>
                            </p:stCondLst>
                            <p:childTnLst>
                              <p:par>
                                <p:cTn id="49" presetID="49" presetClass="entr" presetSubtype="0" decel="100000" fill="hold" grpId="0" nodeType="clickEffect">
                                  <p:stCondLst>
                                    <p:cond delay="0"/>
                                  </p:stCondLst>
                                  <p:childTnLst>
                                    <p:set>
                                      <p:cBhvr>
                                        <p:cTn id="50" dur="1" fill="hold">
                                          <p:stCondLst>
                                            <p:cond delay="0"/>
                                          </p:stCondLst>
                                        </p:cTn>
                                        <p:tgtEl>
                                          <p:spTgt spid="97"/>
                                        </p:tgtEl>
                                        <p:attrNameLst>
                                          <p:attrName>style.visibility</p:attrName>
                                        </p:attrNameLst>
                                      </p:cBhvr>
                                      <p:to>
                                        <p:strVal val="visible"/>
                                      </p:to>
                                    </p:set>
                                    <p:anim calcmode="lin" valueType="num">
                                      <p:cBhvr>
                                        <p:cTn id="51" dur="500" fill="hold"/>
                                        <p:tgtEl>
                                          <p:spTgt spid="97"/>
                                        </p:tgtEl>
                                        <p:attrNameLst>
                                          <p:attrName>ppt_w</p:attrName>
                                        </p:attrNameLst>
                                      </p:cBhvr>
                                      <p:tavLst>
                                        <p:tav tm="0">
                                          <p:val>
                                            <p:fltVal val="0"/>
                                          </p:val>
                                        </p:tav>
                                        <p:tav tm="100000">
                                          <p:val>
                                            <p:strVal val="#ppt_w"/>
                                          </p:val>
                                        </p:tav>
                                      </p:tavLst>
                                    </p:anim>
                                    <p:anim calcmode="lin" valueType="num">
                                      <p:cBhvr>
                                        <p:cTn id="52" dur="500" fill="hold"/>
                                        <p:tgtEl>
                                          <p:spTgt spid="97"/>
                                        </p:tgtEl>
                                        <p:attrNameLst>
                                          <p:attrName>ppt_h</p:attrName>
                                        </p:attrNameLst>
                                      </p:cBhvr>
                                      <p:tavLst>
                                        <p:tav tm="0">
                                          <p:val>
                                            <p:fltVal val="0"/>
                                          </p:val>
                                        </p:tav>
                                        <p:tav tm="100000">
                                          <p:val>
                                            <p:strVal val="#ppt_h"/>
                                          </p:val>
                                        </p:tav>
                                      </p:tavLst>
                                    </p:anim>
                                    <p:anim calcmode="lin" valueType="num">
                                      <p:cBhvr>
                                        <p:cTn id="53" dur="500" fill="hold"/>
                                        <p:tgtEl>
                                          <p:spTgt spid="97"/>
                                        </p:tgtEl>
                                        <p:attrNameLst>
                                          <p:attrName>style.rotation</p:attrName>
                                        </p:attrNameLst>
                                      </p:cBhvr>
                                      <p:tavLst>
                                        <p:tav tm="0">
                                          <p:val>
                                            <p:fltVal val="360"/>
                                          </p:val>
                                        </p:tav>
                                        <p:tav tm="100000">
                                          <p:val>
                                            <p:fltVal val="0"/>
                                          </p:val>
                                        </p:tav>
                                      </p:tavLst>
                                    </p:anim>
                                    <p:animEffect transition="in" filter="fade">
                                      <p:cBhvr>
                                        <p:cTn id="54" dur="500"/>
                                        <p:tgtEl>
                                          <p:spTgt spid="97"/>
                                        </p:tgtEl>
                                      </p:cBhvr>
                                    </p:animEffect>
                                  </p:childTnLst>
                                </p:cTn>
                              </p:par>
                            </p:childTnLst>
                          </p:cTn>
                        </p:par>
                      </p:childTnLst>
                    </p:cTn>
                  </p:par>
                  <p:par>
                    <p:cTn id="55" fill="hold">
                      <p:stCondLst>
                        <p:cond delay="indefinite"/>
                      </p:stCondLst>
                      <p:childTnLst>
                        <p:par>
                          <p:cTn id="56" fill="hold">
                            <p:stCondLst>
                              <p:cond delay="0"/>
                            </p:stCondLst>
                            <p:childTnLst>
                              <p:par>
                                <p:cTn id="57" presetID="49" presetClass="entr" presetSubtype="0" decel="100000" fill="hold" grpId="0" nodeType="clickEffect">
                                  <p:stCondLst>
                                    <p:cond delay="0"/>
                                  </p:stCondLst>
                                  <p:childTnLst>
                                    <p:set>
                                      <p:cBhvr>
                                        <p:cTn id="58" dur="1" fill="hold">
                                          <p:stCondLst>
                                            <p:cond delay="0"/>
                                          </p:stCondLst>
                                        </p:cTn>
                                        <p:tgtEl>
                                          <p:spTgt spid="98"/>
                                        </p:tgtEl>
                                        <p:attrNameLst>
                                          <p:attrName>style.visibility</p:attrName>
                                        </p:attrNameLst>
                                      </p:cBhvr>
                                      <p:to>
                                        <p:strVal val="visible"/>
                                      </p:to>
                                    </p:set>
                                    <p:anim calcmode="lin" valueType="num">
                                      <p:cBhvr>
                                        <p:cTn id="59" dur="500" fill="hold"/>
                                        <p:tgtEl>
                                          <p:spTgt spid="98"/>
                                        </p:tgtEl>
                                        <p:attrNameLst>
                                          <p:attrName>ppt_w</p:attrName>
                                        </p:attrNameLst>
                                      </p:cBhvr>
                                      <p:tavLst>
                                        <p:tav tm="0">
                                          <p:val>
                                            <p:fltVal val="0"/>
                                          </p:val>
                                        </p:tav>
                                        <p:tav tm="100000">
                                          <p:val>
                                            <p:strVal val="#ppt_w"/>
                                          </p:val>
                                        </p:tav>
                                      </p:tavLst>
                                    </p:anim>
                                    <p:anim calcmode="lin" valueType="num">
                                      <p:cBhvr>
                                        <p:cTn id="60" dur="500" fill="hold"/>
                                        <p:tgtEl>
                                          <p:spTgt spid="98"/>
                                        </p:tgtEl>
                                        <p:attrNameLst>
                                          <p:attrName>ppt_h</p:attrName>
                                        </p:attrNameLst>
                                      </p:cBhvr>
                                      <p:tavLst>
                                        <p:tav tm="0">
                                          <p:val>
                                            <p:fltVal val="0"/>
                                          </p:val>
                                        </p:tav>
                                        <p:tav tm="100000">
                                          <p:val>
                                            <p:strVal val="#ppt_h"/>
                                          </p:val>
                                        </p:tav>
                                      </p:tavLst>
                                    </p:anim>
                                    <p:anim calcmode="lin" valueType="num">
                                      <p:cBhvr>
                                        <p:cTn id="61" dur="500" fill="hold"/>
                                        <p:tgtEl>
                                          <p:spTgt spid="98"/>
                                        </p:tgtEl>
                                        <p:attrNameLst>
                                          <p:attrName>style.rotation</p:attrName>
                                        </p:attrNameLst>
                                      </p:cBhvr>
                                      <p:tavLst>
                                        <p:tav tm="0">
                                          <p:val>
                                            <p:fltVal val="360"/>
                                          </p:val>
                                        </p:tav>
                                        <p:tav tm="100000">
                                          <p:val>
                                            <p:fltVal val="0"/>
                                          </p:val>
                                        </p:tav>
                                      </p:tavLst>
                                    </p:anim>
                                    <p:animEffect transition="in" filter="fade">
                                      <p:cBhvr>
                                        <p:cTn id="62" dur="500"/>
                                        <p:tgtEl>
                                          <p:spTgt spid="98"/>
                                        </p:tgtEl>
                                      </p:cBhvr>
                                    </p:animEffect>
                                  </p:childTnLst>
                                </p:cTn>
                              </p:par>
                            </p:childTnLst>
                          </p:cTn>
                        </p:par>
                      </p:childTnLst>
                    </p:cTn>
                  </p:par>
                  <p:par>
                    <p:cTn id="63" fill="hold">
                      <p:stCondLst>
                        <p:cond delay="indefinite"/>
                      </p:stCondLst>
                      <p:childTnLst>
                        <p:par>
                          <p:cTn id="64" fill="hold">
                            <p:stCondLst>
                              <p:cond delay="0"/>
                            </p:stCondLst>
                            <p:childTnLst>
                              <p:par>
                                <p:cTn id="65" presetID="49" presetClass="entr" presetSubtype="0" decel="100000" fill="hold" grpId="0" nodeType="clickEffect">
                                  <p:stCondLst>
                                    <p:cond delay="0"/>
                                  </p:stCondLst>
                                  <p:childTnLst>
                                    <p:set>
                                      <p:cBhvr>
                                        <p:cTn id="66" dur="1" fill="hold">
                                          <p:stCondLst>
                                            <p:cond delay="0"/>
                                          </p:stCondLst>
                                        </p:cTn>
                                        <p:tgtEl>
                                          <p:spTgt spid="99"/>
                                        </p:tgtEl>
                                        <p:attrNameLst>
                                          <p:attrName>style.visibility</p:attrName>
                                        </p:attrNameLst>
                                      </p:cBhvr>
                                      <p:to>
                                        <p:strVal val="visible"/>
                                      </p:to>
                                    </p:set>
                                    <p:anim calcmode="lin" valueType="num">
                                      <p:cBhvr>
                                        <p:cTn id="67" dur="500" fill="hold"/>
                                        <p:tgtEl>
                                          <p:spTgt spid="99"/>
                                        </p:tgtEl>
                                        <p:attrNameLst>
                                          <p:attrName>ppt_w</p:attrName>
                                        </p:attrNameLst>
                                      </p:cBhvr>
                                      <p:tavLst>
                                        <p:tav tm="0">
                                          <p:val>
                                            <p:fltVal val="0"/>
                                          </p:val>
                                        </p:tav>
                                        <p:tav tm="100000">
                                          <p:val>
                                            <p:strVal val="#ppt_w"/>
                                          </p:val>
                                        </p:tav>
                                      </p:tavLst>
                                    </p:anim>
                                    <p:anim calcmode="lin" valueType="num">
                                      <p:cBhvr>
                                        <p:cTn id="68" dur="500" fill="hold"/>
                                        <p:tgtEl>
                                          <p:spTgt spid="99"/>
                                        </p:tgtEl>
                                        <p:attrNameLst>
                                          <p:attrName>ppt_h</p:attrName>
                                        </p:attrNameLst>
                                      </p:cBhvr>
                                      <p:tavLst>
                                        <p:tav tm="0">
                                          <p:val>
                                            <p:fltVal val="0"/>
                                          </p:val>
                                        </p:tav>
                                        <p:tav tm="100000">
                                          <p:val>
                                            <p:strVal val="#ppt_h"/>
                                          </p:val>
                                        </p:tav>
                                      </p:tavLst>
                                    </p:anim>
                                    <p:anim calcmode="lin" valueType="num">
                                      <p:cBhvr>
                                        <p:cTn id="69" dur="500" fill="hold"/>
                                        <p:tgtEl>
                                          <p:spTgt spid="99"/>
                                        </p:tgtEl>
                                        <p:attrNameLst>
                                          <p:attrName>style.rotation</p:attrName>
                                        </p:attrNameLst>
                                      </p:cBhvr>
                                      <p:tavLst>
                                        <p:tav tm="0">
                                          <p:val>
                                            <p:fltVal val="360"/>
                                          </p:val>
                                        </p:tav>
                                        <p:tav tm="100000">
                                          <p:val>
                                            <p:fltVal val="0"/>
                                          </p:val>
                                        </p:tav>
                                      </p:tavLst>
                                    </p:anim>
                                    <p:animEffect transition="in" filter="fade">
                                      <p:cBhvr>
                                        <p:cTn id="70" dur="500"/>
                                        <p:tgtEl>
                                          <p:spTgt spid="99"/>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7"/>
                                        </p:tgtEl>
                                        <p:attrNameLst>
                                          <p:attrName>style.visibility</p:attrName>
                                        </p:attrNameLst>
                                      </p:cBhvr>
                                      <p:to>
                                        <p:strVal val="visible"/>
                                      </p:to>
                                    </p:set>
                                    <p:animEffect transition="in" filter="fade">
                                      <p:cBhvr>
                                        <p:cTn id="75" dur="500"/>
                                        <p:tgtEl>
                                          <p:spTgt spid="7"/>
                                        </p:tgtEl>
                                      </p:cBhvr>
                                    </p:animEffect>
                                  </p:childTnLst>
                                </p:cTn>
                              </p:par>
                            </p:childTnLst>
                          </p:cTn>
                        </p:par>
                      </p:childTnLst>
                    </p:cTn>
                  </p:par>
                  <p:par>
                    <p:cTn id="76" fill="hold">
                      <p:stCondLst>
                        <p:cond delay="indefinite"/>
                      </p:stCondLst>
                      <p:childTnLst>
                        <p:par>
                          <p:cTn id="77" fill="hold">
                            <p:stCondLst>
                              <p:cond delay="0"/>
                            </p:stCondLst>
                            <p:childTnLst>
                              <p:par>
                                <p:cTn id="78" presetID="49" presetClass="entr" presetSubtype="0" decel="100000" fill="hold" grpId="0" nodeType="clickEffect">
                                  <p:stCondLst>
                                    <p:cond delay="0"/>
                                  </p:stCondLst>
                                  <p:childTnLst>
                                    <p:set>
                                      <p:cBhvr>
                                        <p:cTn id="79" dur="1" fill="hold">
                                          <p:stCondLst>
                                            <p:cond delay="0"/>
                                          </p:stCondLst>
                                        </p:cTn>
                                        <p:tgtEl>
                                          <p:spTgt spid="102"/>
                                        </p:tgtEl>
                                        <p:attrNameLst>
                                          <p:attrName>style.visibility</p:attrName>
                                        </p:attrNameLst>
                                      </p:cBhvr>
                                      <p:to>
                                        <p:strVal val="visible"/>
                                      </p:to>
                                    </p:set>
                                    <p:anim calcmode="lin" valueType="num">
                                      <p:cBhvr>
                                        <p:cTn id="80" dur="500" fill="hold"/>
                                        <p:tgtEl>
                                          <p:spTgt spid="102"/>
                                        </p:tgtEl>
                                        <p:attrNameLst>
                                          <p:attrName>ppt_w</p:attrName>
                                        </p:attrNameLst>
                                      </p:cBhvr>
                                      <p:tavLst>
                                        <p:tav tm="0">
                                          <p:val>
                                            <p:fltVal val="0"/>
                                          </p:val>
                                        </p:tav>
                                        <p:tav tm="100000">
                                          <p:val>
                                            <p:strVal val="#ppt_w"/>
                                          </p:val>
                                        </p:tav>
                                      </p:tavLst>
                                    </p:anim>
                                    <p:anim calcmode="lin" valueType="num">
                                      <p:cBhvr>
                                        <p:cTn id="81" dur="500" fill="hold"/>
                                        <p:tgtEl>
                                          <p:spTgt spid="102"/>
                                        </p:tgtEl>
                                        <p:attrNameLst>
                                          <p:attrName>ppt_h</p:attrName>
                                        </p:attrNameLst>
                                      </p:cBhvr>
                                      <p:tavLst>
                                        <p:tav tm="0">
                                          <p:val>
                                            <p:fltVal val="0"/>
                                          </p:val>
                                        </p:tav>
                                        <p:tav tm="100000">
                                          <p:val>
                                            <p:strVal val="#ppt_h"/>
                                          </p:val>
                                        </p:tav>
                                      </p:tavLst>
                                    </p:anim>
                                    <p:anim calcmode="lin" valueType="num">
                                      <p:cBhvr>
                                        <p:cTn id="82" dur="500" fill="hold"/>
                                        <p:tgtEl>
                                          <p:spTgt spid="102"/>
                                        </p:tgtEl>
                                        <p:attrNameLst>
                                          <p:attrName>style.rotation</p:attrName>
                                        </p:attrNameLst>
                                      </p:cBhvr>
                                      <p:tavLst>
                                        <p:tav tm="0">
                                          <p:val>
                                            <p:fltVal val="360"/>
                                          </p:val>
                                        </p:tav>
                                        <p:tav tm="100000">
                                          <p:val>
                                            <p:fltVal val="0"/>
                                          </p:val>
                                        </p:tav>
                                      </p:tavLst>
                                    </p:anim>
                                    <p:animEffect transition="in" filter="fade">
                                      <p:cBhvr>
                                        <p:cTn id="83" dur="500"/>
                                        <p:tgtEl>
                                          <p:spTgt spid="102"/>
                                        </p:tgtEl>
                                      </p:cBhvr>
                                    </p:animEffect>
                                  </p:childTnLst>
                                </p:cTn>
                              </p:par>
                            </p:childTnLst>
                          </p:cTn>
                        </p:par>
                        <p:par>
                          <p:cTn id="84" fill="hold">
                            <p:stCondLst>
                              <p:cond delay="500"/>
                            </p:stCondLst>
                            <p:childTnLst>
                              <p:par>
                                <p:cTn id="85" presetID="10" presetClass="entr" presetSubtype="0" fill="hold" grpId="0" nodeType="afterEffect">
                                  <p:stCondLst>
                                    <p:cond delay="0"/>
                                  </p:stCondLst>
                                  <p:childTnLst>
                                    <p:set>
                                      <p:cBhvr>
                                        <p:cTn id="86" dur="1" fill="hold">
                                          <p:stCondLst>
                                            <p:cond delay="0"/>
                                          </p:stCondLst>
                                        </p:cTn>
                                        <p:tgtEl>
                                          <p:spTgt spid="118"/>
                                        </p:tgtEl>
                                        <p:attrNameLst>
                                          <p:attrName>style.visibility</p:attrName>
                                        </p:attrNameLst>
                                      </p:cBhvr>
                                      <p:to>
                                        <p:strVal val="visible"/>
                                      </p:to>
                                    </p:set>
                                    <p:animEffect transition="in" filter="fade">
                                      <p:cBhvr>
                                        <p:cTn id="87" dur="500"/>
                                        <p:tgtEl>
                                          <p:spTgt spid="118"/>
                                        </p:tgtEl>
                                      </p:cBhvr>
                                    </p:animEffect>
                                  </p:childTnLst>
                                </p:cTn>
                              </p:par>
                            </p:childTnLst>
                          </p:cTn>
                        </p:par>
                      </p:childTnLst>
                    </p:cTn>
                  </p:par>
                  <p:par>
                    <p:cTn id="88" fill="hold">
                      <p:stCondLst>
                        <p:cond delay="indefinite"/>
                      </p:stCondLst>
                      <p:childTnLst>
                        <p:par>
                          <p:cTn id="89" fill="hold">
                            <p:stCondLst>
                              <p:cond delay="0"/>
                            </p:stCondLst>
                            <p:childTnLst>
                              <p:par>
                                <p:cTn id="90" presetID="49" presetClass="entr" presetSubtype="0" decel="100000" fill="hold" grpId="0" nodeType="clickEffect">
                                  <p:stCondLst>
                                    <p:cond delay="0"/>
                                  </p:stCondLst>
                                  <p:childTnLst>
                                    <p:set>
                                      <p:cBhvr>
                                        <p:cTn id="91" dur="1" fill="hold">
                                          <p:stCondLst>
                                            <p:cond delay="0"/>
                                          </p:stCondLst>
                                        </p:cTn>
                                        <p:tgtEl>
                                          <p:spTgt spid="114"/>
                                        </p:tgtEl>
                                        <p:attrNameLst>
                                          <p:attrName>style.visibility</p:attrName>
                                        </p:attrNameLst>
                                      </p:cBhvr>
                                      <p:to>
                                        <p:strVal val="visible"/>
                                      </p:to>
                                    </p:set>
                                    <p:anim calcmode="lin" valueType="num">
                                      <p:cBhvr>
                                        <p:cTn id="92" dur="500" fill="hold"/>
                                        <p:tgtEl>
                                          <p:spTgt spid="114"/>
                                        </p:tgtEl>
                                        <p:attrNameLst>
                                          <p:attrName>ppt_w</p:attrName>
                                        </p:attrNameLst>
                                      </p:cBhvr>
                                      <p:tavLst>
                                        <p:tav tm="0">
                                          <p:val>
                                            <p:fltVal val="0"/>
                                          </p:val>
                                        </p:tav>
                                        <p:tav tm="100000">
                                          <p:val>
                                            <p:strVal val="#ppt_w"/>
                                          </p:val>
                                        </p:tav>
                                      </p:tavLst>
                                    </p:anim>
                                    <p:anim calcmode="lin" valueType="num">
                                      <p:cBhvr>
                                        <p:cTn id="93" dur="500" fill="hold"/>
                                        <p:tgtEl>
                                          <p:spTgt spid="114"/>
                                        </p:tgtEl>
                                        <p:attrNameLst>
                                          <p:attrName>ppt_h</p:attrName>
                                        </p:attrNameLst>
                                      </p:cBhvr>
                                      <p:tavLst>
                                        <p:tav tm="0">
                                          <p:val>
                                            <p:fltVal val="0"/>
                                          </p:val>
                                        </p:tav>
                                        <p:tav tm="100000">
                                          <p:val>
                                            <p:strVal val="#ppt_h"/>
                                          </p:val>
                                        </p:tav>
                                      </p:tavLst>
                                    </p:anim>
                                    <p:anim calcmode="lin" valueType="num">
                                      <p:cBhvr>
                                        <p:cTn id="94" dur="500" fill="hold"/>
                                        <p:tgtEl>
                                          <p:spTgt spid="114"/>
                                        </p:tgtEl>
                                        <p:attrNameLst>
                                          <p:attrName>style.rotation</p:attrName>
                                        </p:attrNameLst>
                                      </p:cBhvr>
                                      <p:tavLst>
                                        <p:tav tm="0">
                                          <p:val>
                                            <p:fltVal val="360"/>
                                          </p:val>
                                        </p:tav>
                                        <p:tav tm="100000">
                                          <p:val>
                                            <p:fltVal val="0"/>
                                          </p:val>
                                        </p:tav>
                                      </p:tavLst>
                                    </p:anim>
                                    <p:animEffect transition="in" filter="fade">
                                      <p:cBhvr>
                                        <p:cTn id="95" dur="500"/>
                                        <p:tgtEl>
                                          <p:spTgt spid="114"/>
                                        </p:tgtEl>
                                      </p:cBhvr>
                                    </p:animEffect>
                                  </p:childTnLst>
                                </p:cTn>
                              </p:par>
                            </p:childTnLst>
                          </p:cTn>
                        </p:par>
                      </p:childTnLst>
                    </p:cTn>
                  </p:par>
                  <p:par>
                    <p:cTn id="96" fill="hold">
                      <p:stCondLst>
                        <p:cond delay="indefinite"/>
                      </p:stCondLst>
                      <p:childTnLst>
                        <p:par>
                          <p:cTn id="97" fill="hold">
                            <p:stCondLst>
                              <p:cond delay="0"/>
                            </p:stCondLst>
                            <p:childTnLst>
                              <p:par>
                                <p:cTn id="98" presetID="49" presetClass="entr" presetSubtype="0" decel="100000" fill="hold" grpId="0" nodeType="clickEffect">
                                  <p:stCondLst>
                                    <p:cond delay="0"/>
                                  </p:stCondLst>
                                  <p:childTnLst>
                                    <p:set>
                                      <p:cBhvr>
                                        <p:cTn id="99" dur="1" fill="hold">
                                          <p:stCondLst>
                                            <p:cond delay="0"/>
                                          </p:stCondLst>
                                        </p:cTn>
                                        <p:tgtEl>
                                          <p:spTgt spid="115"/>
                                        </p:tgtEl>
                                        <p:attrNameLst>
                                          <p:attrName>style.visibility</p:attrName>
                                        </p:attrNameLst>
                                      </p:cBhvr>
                                      <p:to>
                                        <p:strVal val="visible"/>
                                      </p:to>
                                    </p:set>
                                    <p:anim calcmode="lin" valueType="num">
                                      <p:cBhvr>
                                        <p:cTn id="100" dur="500" fill="hold"/>
                                        <p:tgtEl>
                                          <p:spTgt spid="115"/>
                                        </p:tgtEl>
                                        <p:attrNameLst>
                                          <p:attrName>ppt_w</p:attrName>
                                        </p:attrNameLst>
                                      </p:cBhvr>
                                      <p:tavLst>
                                        <p:tav tm="0">
                                          <p:val>
                                            <p:fltVal val="0"/>
                                          </p:val>
                                        </p:tav>
                                        <p:tav tm="100000">
                                          <p:val>
                                            <p:strVal val="#ppt_w"/>
                                          </p:val>
                                        </p:tav>
                                      </p:tavLst>
                                    </p:anim>
                                    <p:anim calcmode="lin" valueType="num">
                                      <p:cBhvr>
                                        <p:cTn id="101" dur="500" fill="hold"/>
                                        <p:tgtEl>
                                          <p:spTgt spid="115"/>
                                        </p:tgtEl>
                                        <p:attrNameLst>
                                          <p:attrName>ppt_h</p:attrName>
                                        </p:attrNameLst>
                                      </p:cBhvr>
                                      <p:tavLst>
                                        <p:tav tm="0">
                                          <p:val>
                                            <p:fltVal val="0"/>
                                          </p:val>
                                        </p:tav>
                                        <p:tav tm="100000">
                                          <p:val>
                                            <p:strVal val="#ppt_h"/>
                                          </p:val>
                                        </p:tav>
                                      </p:tavLst>
                                    </p:anim>
                                    <p:anim calcmode="lin" valueType="num">
                                      <p:cBhvr>
                                        <p:cTn id="102" dur="500" fill="hold"/>
                                        <p:tgtEl>
                                          <p:spTgt spid="115"/>
                                        </p:tgtEl>
                                        <p:attrNameLst>
                                          <p:attrName>style.rotation</p:attrName>
                                        </p:attrNameLst>
                                      </p:cBhvr>
                                      <p:tavLst>
                                        <p:tav tm="0">
                                          <p:val>
                                            <p:fltVal val="360"/>
                                          </p:val>
                                        </p:tav>
                                        <p:tav tm="100000">
                                          <p:val>
                                            <p:fltVal val="0"/>
                                          </p:val>
                                        </p:tav>
                                      </p:tavLst>
                                    </p:anim>
                                    <p:animEffect transition="in" filter="fade">
                                      <p:cBhvr>
                                        <p:cTn id="103" dur="500"/>
                                        <p:tgtEl>
                                          <p:spTgt spid="115"/>
                                        </p:tgtEl>
                                      </p:cBhvr>
                                    </p:animEffect>
                                  </p:childTnLst>
                                </p:cTn>
                              </p:par>
                            </p:childTnLst>
                          </p:cTn>
                        </p:par>
                      </p:childTnLst>
                    </p:cTn>
                  </p:par>
                  <p:par>
                    <p:cTn id="104" fill="hold">
                      <p:stCondLst>
                        <p:cond delay="indefinite"/>
                      </p:stCondLst>
                      <p:childTnLst>
                        <p:par>
                          <p:cTn id="105" fill="hold">
                            <p:stCondLst>
                              <p:cond delay="0"/>
                            </p:stCondLst>
                            <p:childTnLst>
                              <p:par>
                                <p:cTn id="106" presetID="49" presetClass="entr" presetSubtype="0" decel="100000" fill="hold" grpId="0" nodeType="clickEffect">
                                  <p:stCondLst>
                                    <p:cond delay="0"/>
                                  </p:stCondLst>
                                  <p:childTnLst>
                                    <p:set>
                                      <p:cBhvr>
                                        <p:cTn id="107" dur="1" fill="hold">
                                          <p:stCondLst>
                                            <p:cond delay="0"/>
                                          </p:stCondLst>
                                        </p:cTn>
                                        <p:tgtEl>
                                          <p:spTgt spid="116"/>
                                        </p:tgtEl>
                                        <p:attrNameLst>
                                          <p:attrName>style.visibility</p:attrName>
                                        </p:attrNameLst>
                                      </p:cBhvr>
                                      <p:to>
                                        <p:strVal val="visible"/>
                                      </p:to>
                                    </p:set>
                                    <p:anim calcmode="lin" valueType="num">
                                      <p:cBhvr>
                                        <p:cTn id="108" dur="500" fill="hold"/>
                                        <p:tgtEl>
                                          <p:spTgt spid="116"/>
                                        </p:tgtEl>
                                        <p:attrNameLst>
                                          <p:attrName>ppt_w</p:attrName>
                                        </p:attrNameLst>
                                      </p:cBhvr>
                                      <p:tavLst>
                                        <p:tav tm="0">
                                          <p:val>
                                            <p:fltVal val="0"/>
                                          </p:val>
                                        </p:tav>
                                        <p:tav tm="100000">
                                          <p:val>
                                            <p:strVal val="#ppt_w"/>
                                          </p:val>
                                        </p:tav>
                                      </p:tavLst>
                                    </p:anim>
                                    <p:anim calcmode="lin" valueType="num">
                                      <p:cBhvr>
                                        <p:cTn id="109" dur="500" fill="hold"/>
                                        <p:tgtEl>
                                          <p:spTgt spid="116"/>
                                        </p:tgtEl>
                                        <p:attrNameLst>
                                          <p:attrName>ppt_h</p:attrName>
                                        </p:attrNameLst>
                                      </p:cBhvr>
                                      <p:tavLst>
                                        <p:tav tm="0">
                                          <p:val>
                                            <p:fltVal val="0"/>
                                          </p:val>
                                        </p:tav>
                                        <p:tav tm="100000">
                                          <p:val>
                                            <p:strVal val="#ppt_h"/>
                                          </p:val>
                                        </p:tav>
                                      </p:tavLst>
                                    </p:anim>
                                    <p:anim calcmode="lin" valueType="num">
                                      <p:cBhvr>
                                        <p:cTn id="110" dur="500" fill="hold"/>
                                        <p:tgtEl>
                                          <p:spTgt spid="116"/>
                                        </p:tgtEl>
                                        <p:attrNameLst>
                                          <p:attrName>style.rotation</p:attrName>
                                        </p:attrNameLst>
                                      </p:cBhvr>
                                      <p:tavLst>
                                        <p:tav tm="0">
                                          <p:val>
                                            <p:fltVal val="360"/>
                                          </p:val>
                                        </p:tav>
                                        <p:tav tm="100000">
                                          <p:val>
                                            <p:fltVal val="0"/>
                                          </p:val>
                                        </p:tav>
                                      </p:tavLst>
                                    </p:anim>
                                    <p:animEffect transition="in" filter="fade">
                                      <p:cBhvr>
                                        <p:cTn id="111" dur="5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21" grpId="0" animBg="1"/>
      <p:bldP spid="91" grpId="0" animBg="1"/>
      <p:bldP spid="97" grpId="0" animBg="1"/>
      <p:bldP spid="98" grpId="0" animBg="1"/>
      <p:bldP spid="99" grpId="0" animBg="1"/>
      <p:bldP spid="100" grpId="0" animBg="1"/>
      <p:bldP spid="102" grpId="0" animBg="1"/>
      <p:bldP spid="114" grpId="0" animBg="1"/>
      <p:bldP spid="115" grpId="0" animBg="1"/>
      <p:bldP spid="116" grpId="0" animBg="1"/>
      <p:bldP spid="11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323528" y="2996952"/>
            <a:ext cx="2232248" cy="1080120"/>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600" b="1" dirty="0" smtClean="0">
                <a:solidFill>
                  <a:schemeClr val="tx1"/>
                </a:solidFill>
                <a:latin typeface="Verdana" pitchFamily="34" charset="0"/>
              </a:rPr>
              <a:t>Se analiza por bien o por grupo de bienes homogéneos</a:t>
            </a:r>
            <a:endParaRPr lang="es-MX" sz="1600" b="1" dirty="0">
              <a:solidFill>
                <a:schemeClr val="tx1"/>
              </a:solidFill>
              <a:latin typeface="Verdana" pitchFamily="34" charset="0"/>
            </a:endParaRPr>
          </a:p>
        </p:txBody>
      </p:sp>
      <p:sp>
        <p:nvSpPr>
          <p:cNvPr id="5" name="4 Rectángulo redondeado"/>
          <p:cNvSpPr/>
          <p:nvPr/>
        </p:nvSpPr>
        <p:spPr>
          <a:xfrm>
            <a:off x="3347864" y="1988840"/>
            <a:ext cx="5256584" cy="504056"/>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smtClean="0">
                <a:solidFill>
                  <a:schemeClr val="tx1"/>
                </a:solidFill>
                <a:latin typeface="Verdana" pitchFamily="34" charset="0"/>
              </a:rPr>
              <a:t>Su medición contable</a:t>
            </a:r>
            <a:endParaRPr lang="es-MX" sz="1400" b="1" dirty="0">
              <a:solidFill>
                <a:schemeClr val="tx1"/>
              </a:solidFill>
              <a:latin typeface="Verdana" pitchFamily="34" charset="0"/>
            </a:endParaRPr>
          </a:p>
        </p:txBody>
      </p:sp>
      <p:sp>
        <p:nvSpPr>
          <p:cNvPr id="6" name="5 Rectángulo redondeado"/>
          <p:cNvSpPr/>
          <p:nvPr/>
        </p:nvSpPr>
        <p:spPr>
          <a:xfrm>
            <a:off x="3347864" y="2636912"/>
            <a:ext cx="5256584" cy="504056"/>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400" b="1" dirty="0" smtClean="0">
                <a:solidFill>
                  <a:schemeClr val="tx1"/>
                </a:solidFill>
                <a:latin typeface="Verdana" pitchFamily="34" charset="0"/>
              </a:rPr>
              <a:t>Su naturaleza</a:t>
            </a:r>
            <a:endParaRPr lang="es-MX" sz="1400" b="1" dirty="0">
              <a:solidFill>
                <a:schemeClr val="tx1"/>
              </a:solidFill>
              <a:latin typeface="Verdana" pitchFamily="34" charset="0"/>
            </a:endParaRPr>
          </a:p>
        </p:txBody>
      </p:sp>
      <p:sp>
        <p:nvSpPr>
          <p:cNvPr id="7" name="6 Rectángulo redondeado"/>
          <p:cNvSpPr/>
          <p:nvPr/>
        </p:nvSpPr>
        <p:spPr>
          <a:xfrm>
            <a:off x="3347864" y="3284984"/>
            <a:ext cx="5256584" cy="504056"/>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400" b="1" dirty="0" smtClean="0">
                <a:solidFill>
                  <a:schemeClr val="tx1"/>
                </a:solidFill>
                <a:latin typeface="Verdana" pitchFamily="34" charset="0"/>
              </a:rPr>
              <a:t>Fecha de puesta en marcha</a:t>
            </a:r>
            <a:endParaRPr lang="es-MX" sz="1400" b="1" dirty="0">
              <a:solidFill>
                <a:schemeClr val="tx1"/>
              </a:solidFill>
              <a:latin typeface="Verdana" pitchFamily="34" charset="0"/>
            </a:endParaRPr>
          </a:p>
        </p:txBody>
      </p:sp>
      <p:sp>
        <p:nvSpPr>
          <p:cNvPr id="8" name="7 Rectángulo redondeado"/>
          <p:cNvSpPr/>
          <p:nvPr/>
        </p:nvSpPr>
        <p:spPr>
          <a:xfrm>
            <a:off x="3347864" y="3933056"/>
            <a:ext cx="5256584" cy="504056"/>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smtClean="0">
                <a:solidFill>
                  <a:schemeClr val="tx1"/>
                </a:solidFill>
                <a:latin typeface="Verdana" pitchFamily="34" charset="0"/>
              </a:rPr>
              <a:t>Pérdidas de valor anterior a la puesta en marcha</a:t>
            </a:r>
            <a:endParaRPr lang="es-MX" sz="1400" b="1" dirty="0">
              <a:solidFill>
                <a:schemeClr val="tx1"/>
              </a:solidFill>
              <a:latin typeface="Verdana" pitchFamily="34" charset="0"/>
            </a:endParaRPr>
          </a:p>
        </p:txBody>
      </p:sp>
      <p:sp>
        <p:nvSpPr>
          <p:cNvPr id="9" name="8 Rectángulo redondeado"/>
          <p:cNvSpPr/>
          <p:nvPr/>
        </p:nvSpPr>
        <p:spPr>
          <a:xfrm>
            <a:off x="611560" y="4797152"/>
            <a:ext cx="2664296" cy="1008112"/>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400" b="1" dirty="0" smtClean="0">
                <a:solidFill>
                  <a:schemeClr val="tx1"/>
                </a:solidFill>
                <a:latin typeface="Verdana" pitchFamily="34" charset="0"/>
              </a:rPr>
              <a:t>Su capacidad de servicio, a ser estimada considerando</a:t>
            </a:r>
          </a:p>
        </p:txBody>
      </p:sp>
      <p:cxnSp>
        <p:nvCxnSpPr>
          <p:cNvPr id="10" name="9 Conector angular"/>
          <p:cNvCxnSpPr>
            <a:stCxn id="4" idx="3"/>
            <a:endCxn id="5" idx="1"/>
          </p:cNvCxnSpPr>
          <p:nvPr/>
        </p:nvCxnSpPr>
        <p:spPr>
          <a:xfrm flipV="1">
            <a:off x="2555776" y="2240868"/>
            <a:ext cx="792088" cy="1296144"/>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cxnSp>
        <p:nvCxnSpPr>
          <p:cNvPr id="11" name="10 Conector angular"/>
          <p:cNvCxnSpPr>
            <a:stCxn id="4" idx="3"/>
            <a:endCxn id="6" idx="1"/>
          </p:cNvCxnSpPr>
          <p:nvPr/>
        </p:nvCxnSpPr>
        <p:spPr>
          <a:xfrm flipV="1">
            <a:off x="2555776" y="2888940"/>
            <a:ext cx="792088" cy="648072"/>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cxnSp>
        <p:nvCxnSpPr>
          <p:cNvPr id="12" name="11 Conector angular"/>
          <p:cNvCxnSpPr>
            <a:stCxn id="4" idx="3"/>
            <a:endCxn id="7" idx="1"/>
          </p:cNvCxnSpPr>
          <p:nvPr/>
        </p:nvCxnSpPr>
        <p:spPr>
          <a:xfrm>
            <a:off x="2555776" y="3537012"/>
            <a:ext cx="792088" cy="1588"/>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cxnSp>
        <p:nvCxnSpPr>
          <p:cNvPr id="13" name="12 Conector angular"/>
          <p:cNvCxnSpPr>
            <a:stCxn id="4" idx="3"/>
            <a:endCxn id="8" idx="1"/>
          </p:cNvCxnSpPr>
          <p:nvPr/>
        </p:nvCxnSpPr>
        <p:spPr>
          <a:xfrm>
            <a:off x="2555776" y="3537012"/>
            <a:ext cx="792088" cy="648072"/>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cxnSp>
        <p:nvCxnSpPr>
          <p:cNvPr id="14" name="13 Conector angular"/>
          <p:cNvCxnSpPr>
            <a:stCxn id="4" idx="3"/>
            <a:endCxn id="9" idx="0"/>
          </p:cNvCxnSpPr>
          <p:nvPr/>
        </p:nvCxnSpPr>
        <p:spPr>
          <a:xfrm flipH="1">
            <a:off x="1943708" y="3537012"/>
            <a:ext cx="612068" cy="1260140"/>
          </a:xfrm>
          <a:prstGeom prst="bentConnector4">
            <a:avLst>
              <a:gd name="adj1" fmla="val -37349"/>
              <a:gd name="adj2" fmla="val 71429"/>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sp>
        <p:nvSpPr>
          <p:cNvPr id="15" name="1 Rectángulo"/>
          <p:cNvSpPr>
            <a:spLocks noChangeArrowheads="1"/>
          </p:cNvSpPr>
          <p:nvPr/>
        </p:nvSpPr>
        <p:spPr bwMode="auto">
          <a:xfrm>
            <a:off x="683568" y="1071563"/>
            <a:ext cx="7488832" cy="461665"/>
          </a:xfrm>
          <a:prstGeom prst="rect">
            <a:avLst/>
          </a:prstGeom>
          <a:noFill/>
          <a:ln w="9525">
            <a:noFill/>
            <a:miter lim="800000"/>
            <a:headEnd/>
            <a:tailEnd/>
          </a:ln>
        </p:spPr>
        <p:txBody>
          <a:bodyPr wrap="square">
            <a:spAutoFit/>
          </a:bodyPr>
          <a:lstStyle/>
          <a:p>
            <a:pPr algn="ctr"/>
            <a:r>
              <a:rPr lang="es-AR" b="1" u="sng" dirty="0" smtClean="0">
                <a:latin typeface="Verdana" pitchFamily="34" charset="0"/>
              </a:rPr>
              <a:t>Bienes de Uso</a:t>
            </a:r>
            <a:endParaRPr lang="es-AR" b="1" u="sng" dirty="0">
              <a:latin typeface="Verdana" pitchFamily="34" charset="0"/>
            </a:endParaRPr>
          </a:p>
        </p:txBody>
      </p:sp>
      <p:sp>
        <p:nvSpPr>
          <p:cNvPr id="21" name="20 Rectángulo redondeado"/>
          <p:cNvSpPr/>
          <p:nvPr/>
        </p:nvSpPr>
        <p:spPr>
          <a:xfrm>
            <a:off x="323528" y="1700808"/>
            <a:ext cx="2232248" cy="504056"/>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800" b="1" dirty="0" smtClean="0">
                <a:solidFill>
                  <a:schemeClr val="tx1"/>
                </a:solidFill>
                <a:latin typeface="Verdana" pitchFamily="34" charset="0"/>
              </a:rPr>
              <a:t>Depreciaciones</a:t>
            </a:r>
            <a:endParaRPr lang="es-MX" sz="1800" b="1" dirty="0">
              <a:solidFill>
                <a:schemeClr val="tx1"/>
              </a:solidFill>
              <a:latin typeface="Verdana" pitchFamily="34" charset="0"/>
            </a:endParaRPr>
          </a:p>
        </p:txBody>
      </p:sp>
      <p:cxnSp>
        <p:nvCxnSpPr>
          <p:cNvPr id="153" name="152 Conector angular"/>
          <p:cNvCxnSpPr>
            <a:stCxn id="21" idx="2"/>
            <a:endCxn id="4" idx="0"/>
          </p:cNvCxnSpPr>
          <p:nvPr/>
        </p:nvCxnSpPr>
        <p:spPr>
          <a:xfrm rot="5400000">
            <a:off x="1043608" y="2600908"/>
            <a:ext cx="792088" cy="1588"/>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sp>
        <p:nvSpPr>
          <p:cNvPr id="185" name="184 Rectángulo redondeado"/>
          <p:cNvSpPr/>
          <p:nvPr/>
        </p:nvSpPr>
        <p:spPr>
          <a:xfrm>
            <a:off x="4932040" y="4581128"/>
            <a:ext cx="3672408" cy="504056"/>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400" b="1" dirty="0" smtClean="0">
                <a:solidFill>
                  <a:schemeClr val="tx1"/>
                </a:solidFill>
                <a:latin typeface="Verdana" pitchFamily="34" charset="0"/>
              </a:rPr>
              <a:t>El tipo de explotación</a:t>
            </a:r>
            <a:endParaRPr lang="es-MX" sz="1400" b="1" dirty="0">
              <a:solidFill>
                <a:schemeClr val="tx1"/>
              </a:solidFill>
              <a:latin typeface="Verdana" pitchFamily="34" charset="0"/>
            </a:endParaRPr>
          </a:p>
        </p:txBody>
      </p:sp>
      <p:sp>
        <p:nvSpPr>
          <p:cNvPr id="186" name="185 Rectángulo redondeado"/>
          <p:cNvSpPr/>
          <p:nvPr/>
        </p:nvSpPr>
        <p:spPr>
          <a:xfrm>
            <a:off x="4932040" y="5085184"/>
            <a:ext cx="3672408" cy="504056"/>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400" b="1" dirty="0" smtClean="0">
                <a:solidFill>
                  <a:schemeClr val="tx1"/>
                </a:solidFill>
                <a:latin typeface="Verdana" pitchFamily="34" charset="0"/>
              </a:rPr>
              <a:t>La política de mantenimiento</a:t>
            </a:r>
            <a:endParaRPr lang="es-MX" sz="1400" b="1" dirty="0">
              <a:solidFill>
                <a:schemeClr val="tx1"/>
              </a:solidFill>
              <a:latin typeface="Verdana" pitchFamily="34" charset="0"/>
            </a:endParaRPr>
          </a:p>
        </p:txBody>
      </p:sp>
      <p:sp>
        <p:nvSpPr>
          <p:cNvPr id="187" name="186 Rectángulo redondeado"/>
          <p:cNvSpPr/>
          <p:nvPr/>
        </p:nvSpPr>
        <p:spPr>
          <a:xfrm>
            <a:off x="4932040" y="5589240"/>
            <a:ext cx="3672408" cy="504056"/>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400" b="1" dirty="0" smtClean="0">
                <a:solidFill>
                  <a:schemeClr val="tx1"/>
                </a:solidFill>
                <a:latin typeface="Verdana" pitchFamily="34" charset="0"/>
              </a:rPr>
              <a:t>La posible obsolescencia del bien</a:t>
            </a:r>
            <a:endParaRPr lang="es-MX" sz="1400" b="1" dirty="0">
              <a:solidFill>
                <a:schemeClr val="tx1"/>
              </a:solidFill>
              <a:latin typeface="Verdana" pitchFamily="34" charset="0"/>
            </a:endParaRPr>
          </a:p>
        </p:txBody>
      </p:sp>
      <p:sp>
        <p:nvSpPr>
          <p:cNvPr id="190" name="189 Abrir llave"/>
          <p:cNvSpPr/>
          <p:nvPr/>
        </p:nvSpPr>
        <p:spPr>
          <a:xfrm>
            <a:off x="3275856" y="4797152"/>
            <a:ext cx="1656184" cy="1080120"/>
          </a:xfrm>
          <a:prstGeom prst="leftBrace">
            <a:avLst>
              <a:gd name="adj1" fmla="val 7942"/>
              <a:gd name="adj2" fmla="val 48736"/>
            </a:avLst>
          </a:prstGeom>
          <a:ln>
            <a:solidFill>
              <a:srgbClr val="F1AB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 calcmode="lin" valueType="num">
                                      <p:cBhvr>
                                        <p:cTn id="9" dur="500" fill="hold"/>
                                        <p:tgtEl>
                                          <p:spTgt spid="21"/>
                                        </p:tgtEl>
                                        <p:attrNameLst>
                                          <p:attrName>style.rotation</p:attrName>
                                        </p:attrNameLst>
                                      </p:cBhvr>
                                      <p:tavLst>
                                        <p:tav tm="0">
                                          <p:val>
                                            <p:fltVal val="360"/>
                                          </p:val>
                                        </p:tav>
                                        <p:tav tm="100000">
                                          <p:val>
                                            <p:fltVal val="0"/>
                                          </p:val>
                                        </p:tav>
                                      </p:tavLst>
                                    </p:anim>
                                    <p:animEffect transition="in" filter="fade">
                                      <p:cBhvr>
                                        <p:cTn id="10" dur="500"/>
                                        <p:tgtEl>
                                          <p:spTgt spid="2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53"/>
                                        </p:tgtEl>
                                        <p:attrNameLst>
                                          <p:attrName>style.visibility</p:attrName>
                                        </p:attrNameLst>
                                      </p:cBhvr>
                                      <p:to>
                                        <p:strVal val="visible"/>
                                      </p:to>
                                    </p:set>
                                    <p:animEffect transition="in" filter="fade">
                                      <p:cBhvr>
                                        <p:cTn id="14" dur="500"/>
                                        <p:tgtEl>
                                          <p:spTgt spid="153"/>
                                        </p:tgtEl>
                                      </p:cBhvr>
                                    </p:animEffect>
                                  </p:childTnLst>
                                </p:cTn>
                              </p:par>
                            </p:childTnLst>
                          </p:cTn>
                        </p:par>
                      </p:childTnLst>
                    </p:cTn>
                  </p:par>
                  <p:par>
                    <p:cTn id="15" fill="hold">
                      <p:stCondLst>
                        <p:cond delay="indefinite"/>
                      </p:stCondLst>
                      <p:childTnLst>
                        <p:par>
                          <p:cTn id="16" fill="hold">
                            <p:stCondLst>
                              <p:cond delay="0"/>
                            </p:stCondLst>
                            <p:childTnLst>
                              <p:par>
                                <p:cTn id="17" presetID="49" presetClass="entr" presetSubtype="0" decel="10000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anim calcmode="lin" valueType="num">
                                      <p:cBhvr>
                                        <p:cTn id="21" dur="500" fill="hold"/>
                                        <p:tgtEl>
                                          <p:spTgt spid="4"/>
                                        </p:tgtEl>
                                        <p:attrNameLst>
                                          <p:attrName>style.rotation</p:attrName>
                                        </p:attrNameLst>
                                      </p:cBhvr>
                                      <p:tavLst>
                                        <p:tav tm="0">
                                          <p:val>
                                            <p:fltVal val="360"/>
                                          </p:val>
                                        </p:tav>
                                        <p:tav tm="100000">
                                          <p:val>
                                            <p:fltVal val="0"/>
                                          </p:val>
                                        </p:tav>
                                      </p:tavLst>
                                    </p:anim>
                                    <p:animEffect transition="in" filter="fade">
                                      <p:cBhvr>
                                        <p:cTn id="22" dur="500"/>
                                        <p:tgtEl>
                                          <p:spTgt spid="4"/>
                                        </p:tgtEl>
                                      </p:cBhvr>
                                    </p:animEffect>
                                  </p:childTnLst>
                                </p:cTn>
                              </p:par>
                            </p:childTnLst>
                          </p:cTn>
                        </p:par>
                        <p:par>
                          <p:cTn id="23" fill="hold">
                            <p:stCondLst>
                              <p:cond delay="500"/>
                            </p:stCondLst>
                            <p:childTnLst>
                              <p:par>
                                <p:cTn id="24" presetID="10" presetClass="entr" presetSubtype="0" fill="hold"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par>
                                <p:cTn id="27" presetID="10"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par>
                                <p:cTn id="30" presetID="10" presetClass="entr" presetSubtype="0" fill="hold"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par>
                                <p:cTn id="33" presetID="10" presetClass="entr" presetSubtype="0"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par>
                                <p:cTn id="36" presetID="10" presetClass="entr" presetSubtype="0" fill="hold"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childTnLst>
                          </p:cTn>
                        </p:par>
                      </p:childTnLst>
                    </p:cTn>
                  </p:par>
                  <p:par>
                    <p:cTn id="39" fill="hold">
                      <p:stCondLst>
                        <p:cond delay="indefinite"/>
                      </p:stCondLst>
                      <p:childTnLst>
                        <p:par>
                          <p:cTn id="40" fill="hold">
                            <p:stCondLst>
                              <p:cond delay="0"/>
                            </p:stCondLst>
                            <p:childTnLst>
                              <p:par>
                                <p:cTn id="41" presetID="49" presetClass="entr" presetSubtype="0" decel="100000"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p:cTn id="43" dur="500" fill="hold"/>
                                        <p:tgtEl>
                                          <p:spTgt spid="5"/>
                                        </p:tgtEl>
                                        <p:attrNameLst>
                                          <p:attrName>ppt_w</p:attrName>
                                        </p:attrNameLst>
                                      </p:cBhvr>
                                      <p:tavLst>
                                        <p:tav tm="0">
                                          <p:val>
                                            <p:fltVal val="0"/>
                                          </p:val>
                                        </p:tav>
                                        <p:tav tm="100000">
                                          <p:val>
                                            <p:strVal val="#ppt_w"/>
                                          </p:val>
                                        </p:tav>
                                      </p:tavLst>
                                    </p:anim>
                                    <p:anim calcmode="lin" valueType="num">
                                      <p:cBhvr>
                                        <p:cTn id="44" dur="500" fill="hold"/>
                                        <p:tgtEl>
                                          <p:spTgt spid="5"/>
                                        </p:tgtEl>
                                        <p:attrNameLst>
                                          <p:attrName>ppt_h</p:attrName>
                                        </p:attrNameLst>
                                      </p:cBhvr>
                                      <p:tavLst>
                                        <p:tav tm="0">
                                          <p:val>
                                            <p:fltVal val="0"/>
                                          </p:val>
                                        </p:tav>
                                        <p:tav tm="100000">
                                          <p:val>
                                            <p:strVal val="#ppt_h"/>
                                          </p:val>
                                        </p:tav>
                                      </p:tavLst>
                                    </p:anim>
                                    <p:anim calcmode="lin" valueType="num">
                                      <p:cBhvr>
                                        <p:cTn id="45" dur="500" fill="hold"/>
                                        <p:tgtEl>
                                          <p:spTgt spid="5"/>
                                        </p:tgtEl>
                                        <p:attrNameLst>
                                          <p:attrName>style.rotation</p:attrName>
                                        </p:attrNameLst>
                                      </p:cBhvr>
                                      <p:tavLst>
                                        <p:tav tm="0">
                                          <p:val>
                                            <p:fltVal val="360"/>
                                          </p:val>
                                        </p:tav>
                                        <p:tav tm="100000">
                                          <p:val>
                                            <p:fltVal val="0"/>
                                          </p:val>
                                        </p:tav>
                                      </p:tavLst>
                                    </p:anim>
                                    <p:animEffect transition="in" filter="fade">
                                      <p:cBhvr>
                                        <p:cTn id="46" dur="500"/>
                                        <p:tgtEl>
                                          <p:spTgt spid="5"/>
                                        </p:tgtEl>
                                      </p:cBhvr>
                                    </p:animEffect>
                                  </p:childTnLst>
                                </p:cTn>
                              </p:par>
                            </p:childTnLst>
                          </p:cTn>
                        </p:par>
                      </p:childTnLst>
                    </p:cTn>
                  </p:par>
                  <p:par>
                    <p:cTn id="47" fill="hold">
                      <p:stCondLst>
                        <p:cond delay="indefinite"/>
                      </p:stCondLst>
                      <p:childTnLst>
                        <p:par>
                          <p:cTn id="48" fill="hold">
                            <p:stCondLst>
                              <p:cond delay="0"/>
                            </p:stCondLst>
                            <p:childTnLst>
                              <p:par>
                                <p:cTn id="49" presetID="49" presetClass="entr" presetSubtype="0" decel="100000" fill="hold" grpId="0" nodeType="clickEffect">
                                  <p:stCondLst>
                                    <p:cond delay="0"/>
                                  </p:stCondLst>
                                  <p:childTnLst>
                                    <p:set>
                                      <p:cBhvr>
                                        <p:cTn id="50" dur="1" fill="hold">
                                          <p:stCondLst>
                                            <p:cond delay="0"/>
                                          </p:stCondLst>
                                        </p:cTn>
                                        <p:tgtEl>
                                          <p:spTgt spid="6"/>
                                        </p:tgtEl>
                                        <p:attrNameLst>
                                          <p:attrName>style.visibility</p:attrName>
                                        </p:attrNameLst>
                                      </p:cBhvr>
                                      <p:to>
                                        <p:strVal val="visible"/>
                                      </p:to>
                                    </p:set>
                                    <p:anim calcmode="lin" valueType="num">
                                      <p:cBhvr>
                                        <p:cTn id="51" dur="500" fill="hold"/>
                                        <p:tgtEl>
                                          <p:spTgt spid="6"/>
                                        </p:tgtEl>
                                        <p:attrNameLst>
                                          <p:attrName>ppt_w</p:attrName>
                                        </p:attrNameLst>
                                      </p:cBhvr>
                                      <p:tavLst>
                                        <p:tav tm="0">
                                          <p:val>
                                            <p:fltVal val="0"/>
                                          </p:val>
                                        </p:tav>
                                        <p:tav tm="100000">
                                          <p:val>
                                            <p:strVal val="#ppt_w"/>
                                          </p:val>
                                        </p:tav>
                                      </p:tavLst>
                                    </p:anim>
                                    <p:anim calcmode="lin" valueType="num">
                                      <p:cBhvr>
                                        <p:cTn id="52" dur="500" fill="hold"/>
                                        <p:tgtEl>
                                          <p:spTgt spid="6"/>
                                        </p:tgtEl>
                                        <p:attrNameLst>
                                          <p:attrName>ppt_h</p:attrName>
                                        </p:attrNameLst>
                                      </p:cBhvr>
                                      <p:tavLst>
                                        <p:tav tm="0">
                                          <p:val>
                                            <p:fltVal val="0"/>
                                          </p:val>
                                        </p:tav>
                                        <p:tav tm="100000">
                                          <p:val>
                                            <p:strVal val="#ppt_h"/>
                                          </p:val>
                                        </p:tav>
                                      </p:tavLst>
                                    </p:anim>
                                    <p:anim calcmode="lin" valueType="num">
                                      <p:cBhvr>
                                        <p:cTn id="53" dur="500" fill="hold"/>
                                        <p:tgtEl>
                                          <p:spTgt spid="6"/>
                                        </p:tgtEl>
                                        <p:attrNameLst>
                                          <p:attrName>style.rotation</p:attrName>
                                        </p:attrNameLst>
                                      </p:cBhvr>
                                      <p:tavLst>
                                        <p:tav tm="0">
                                          <p:val>
                                            <p:fltVal val="360"/>
                                          </p:val>
                                        </p:tav>
                                        <p:tav tm="100000">
                                          <p:val>
                                            <p:fltVal val="0"/>
                                          </p:val>
                                        </p:tav>
                                      </p:tavLst>
                                    </p:anim>
                                    <p:animEffect transition="in" filter="fade">
                                      <p:cBhvr>
                                        <p:cTn id="54" dur="500"/>
                                        <p:tgtEl>
                                          <p:spTgt spid="6"/>
                                        </p:tgtEl>
                                      </p:cBhvr>
                                    </p:animEffect>
                                  </p:childTnLst>
                                </p:cTn>
                              </p:par>
                            </p:childTnLst>
                          </p:cTn>
                        </p:par>
                      </p:childTnLst>
                    </p:cTn>
                  </p:par>
                  <p:par>
                    <p:cTn id="55" fill="hold">
                      <p:stCondLst>
                        <p:cond delay="indefinite"/>
                      </p:stCondLst>
                      <p:childTnLst>
                        <p:par>
                          <p:cTn id="56" fill="hold">
                            <p:stCondLst>
                              <p:cond delay="0"/>
                            </p:stCondLst>
                            <p:childTnLst>
                              <p:par>
                                <p:cTn id="57" presetID="49" presetClass="entr" presetSubtype="0" decel="100000" fill="hold" grpId="0" nodeType="clickEffect">
                                  <p:stCondLst>
                                    <p:cond delay="0"/>
                                  </p:stCondLst>
                                  <p:childTnLst>
                                    <p:set>
                                      <p:cBhvr>
                                        <p:cTn id="58" dur="1" fill="hold">
                                          <p:stCondLst>
                                            <p:cond delay="0"/>
                                          </p:stCondLst>
                                        </p:cTn>
                                        <p:tgtEl>
                                          <p:spTgt spid="7"/>
                                        </p:tgtEl>
                                        <p:attrNameLst>
                                          <p:attrName>style.visibility</p:attrName>
                                        </p:attrNameLst>
                                      </p:cBhvr>
                                      <p:to>
                                        <p:strVal val="visible"/>
                                      </p:to>
                                    </p:set>
                                    <p:anim calcmode="lin" valueType="num">
                                      <p:cBhvr>
                                        <p:cTn id="59" dur="500" fill="hold"/>
                                        <p:tgtEl>
                                          <p:spTgt spid="7"/>
                                        </p:tgtEl>
                                        <p:attrNameLst>
                                          <p:attrName>ppt_w</p:attrName>
                                        </p:attrNameLst>
                                      </p:cBhvr>
                                      <p:tavLst>
                                        <p:tav tm="0">
                                          <p:val>
                                            <p:fltVal val="0"/>
                                          </p:val>
                                        </p:tav>
                                        <p:tav tm="100000">
                                          <p:val>
                                            <p:strVal val="#ppt_w"/>
                                          </p:val>
                                        </p:tav>
                                      </p:tavLst>
                                    </p:anim>
                                    <p:anim calcmode="lin" valueType="num">
                                      <p:cBhvr>
                                        <p:cTn id="60" dur="500" fill="hold"/>
                                        <p:tgtEl>
                                          <p:spTgt spid="7"/>
                                        </p:tgtEl>
                                        <p:attrNameLst>
                                          <p:attrName>ppt_h</p:attrName>
                                        </p:attrNameLst>
                                      </p:cBhvr>
                                      <p:tavLst>
                                        <p:tav tm="0">
                                          <p:val>
                                            <p:fltVal val="0"/>
                                          </p:val>
                                        </p:tav>
                                        <p:tav tm="100000">
                                          <p:val>
                                            <p:strVal val="#ppt_h"/>
                                          </p:val>
                                        </p:tav>
                                      </p:tavLst>
                                    </p:anim>
                                    <p:anim calcmode="lin" valueType="num">
                                      <p:cBhvr>
                                        <p:cTn id="61" dur="500" fill="hold"/>
                                        <p:tgtEl>
                                          <p:spTgt spid="7"/>
                                        </p:tgtEl>
                                        <p:attrNameLst>
                                          <p:attrName>style.rotation</p:attrName>
                                        </p:attrNameLst>
                                      </p:cBhvr>
                                      <p:tavLst>
                                        <p:tav tm="0">
                                          <p:val>
                                            <p:fltVal val="360"/>
                                          </p:val>
                                        </p:tav>
                                        <p:tav tm="100000">
                                          <p:val>
                                            <p:fltVal val="0"/>
                                          </p:val>
                                        </p:tav>
                                      </p:tavLst>
                                    </p:anim>
                                    <p:animEffect transition="in" filter="fade">
                                      <p:cBhvr>
                                        <p:cTn id="62" dur="500"/>
                                        <p:tgtEl>
                                          <p:spTgt spid="7"/>
                                        </p:tgtEl>
                                      </p:cBhvr>
                                    </p:animEffect>
                                  </p:childTnLst>
                                </p:cTn>
                              </p:par>
                            </p:childTnLst>
                          </p:cTn>
                        </p:par>
                      </p:childTnLst>
                    </p:cTn>
                  </p:par>
                  <p:par>
                    <p:cTn id="63" fill="hold">
                      <p:stCondLst>
                        <p:cond delay="indefinite"/>
                      </p:stCondLst>
                      <p:childTnLst>
                        <p:par>
                          <p:cTn id="64" fill="hold">
                            <p:stCondLst>
                              <p:cond delay="0"/>
                            </p:stCondLst>
                            <p:childTnLst>
                              <p:par>
                                <p:cTn id="65" presetID="49" presetClass="entr" presetSubtype="0" decel="100000" fill="hold" grpId="0" nodeType="clickEffect">
                                  <p:stCondLst>
                                    <p:cond delay="0"/>
                                  </p:stCondLst>
                                  <p:childTnLst>
                                    <p:set>
                                      <p:cBhvr>
                                        <p:cTn id="66" dur="1" fill="hold">
                                          <p:stCondLst>
                                            <p:cond delay="0"/>
                                          </p:stCondLst>
                                        </p:cTn>
                                        <p:tgtEl>
                                          <p:spTgt spid="8"/>
                                        </p:tgtEl>
                                        <p:attrNameLst>
                                          <p:attrName>style.visibility</p:attrName>
                                        </p:attrNameLst>
                                      </p:cBhvr>
                                      <p:to>
                                        <p:strVal val="visible"/>
                                      </p:to>
                                    </p:set>
                                    <p:anim calcmode="lin" valueType="num">
                                      <p:cBhvr>
                                        <p:cTn id="67" dur="500" fill="hold"/>
                                        <p:tgtEl>
                                          <p:spTgt spid="8"/>
                                        </p:tgtEl>
                                        <p:attrNameLst>
                                          <p:attrName>ppt_w</p:attrName>
                                        </p:attrNameLst>
                                      </p:cBhvr>
                                      <p:tavLst>
                                        <p:tav tm="0">
                                          <p:val>
                                            <p:fltVal val="0"/>
                                          </p:val>
                                        </p:tav>
                                        <p:tav tm="100000">
                                          <p:val>
                                            <p:strVal val="#ppt_w"/>
                                          </p:val>
                                        </p:tav>
                                      </p:tavLst>
                                    </p:anim>
                                    <p:anim calcmode="lin" valueType="num">
                                      <p:cBhvr>
                                        <p:cTn id="68" dur="500" fill="hold"/>
                                        <p:tgtEl>
                                          <p:spTgt spid="8"/>
                                        </p:tgtEl>
                                        <p:attrNameLst>
                                          <p:attrName>ppt_h</p:attrName>
                                        </p:attrNameLst>
                                      </p:cBhvr>
                                      <p:tavLst>
                                        <p:tav tm="0">
                                          <p:val>
                                            <p:fltVal val="0"/>
                                          </p:val>
                                        </p:tav>
                                        <p:tav tm="100000">
                                          <p:val>
                                            <p:strVal val="#ppt_h"/>
                                          </p:val>
                                        </p:tav>
                                      </p:tavLst>
                                    </p:anim>
                                    <p:anim calcmode="lin" valueType="num">
                                      <p:cBhvr>
                                        <p:cTn id="69" dur="500" fill="hold"/>
                                        <p:tgtEl>
                                          <p:spTgt spid="8"/>
                                        </p:tgtEl>
                                        <p:attrNameLst>
                                          <p:attrName>style.rotation</p:attrName>
                                        </p:attrNameLst>
                                      </p:cBhvr>
                                      <p:tavLst>
                                        <p:tav tm="0">
                                          <p:val>
                                            <p:fltVal val="360"/>
                                          </p:val>
                                        </p:tav>
                                        <p:tav tm="100000">
                                          <p:val>
                                            <p:fltVal val="0"/>
                                          </p:val>
                                        </p:tav>
                                      </p:tavLst>
                                    </p:anim>
                                    <p:animEffect transition="in" filter="fade">
                                      <p:cBhvr>
                                        <p:cTn id="70" dur="500"/>
                                        <p:tgtEl>
                                          <p:spTgt spid="8"/>
                                        </p:tgtEl>
                                      </p:cBhvr>
                                    </p:animEffect>
                                  </p:childTnLst>
                                </p:cTn>
                              </p:par>
                            </p:childTnLst>
                          </p:cTn>
                        </p:par>
                      </p:childTnLst>
                    </p:cTn>
                  </p:par>
                  <p:par>
                    <p:cTn id="71" fill="hold">
                      <p:stCondLst>
                        <p:cond delay="indefinite"/>
                      </p:stCondLst>
                      <p:childTnLst>
                        <p:par>
                          <p:cTn id="72" fill="hold">
                            <p:stCondLst>
                              <p:cond delay="0"/>
                            </p:stCondLst>
                            <p:childTnLst>
                              <p:par>
                                <p:cTn id="73" presetID="49" presetClass="entr" presetSubtype="0" decel="100000" fill="hold" grpId="0" nodeType="clickEffect">
                                  <p:stCondLst>
                                    <p:cond delay="0"/>
                                  </p:stCondLst>
                                  <p:childTnLst>
                                    <p:set>
                                      <p:cBhvr>
                                        <p:cTn id="74" dur="1" fill="hold">
                                          <p:stCondLst>
                                            <p:cond delay="0"/>
                                          </p:stCondLst>
                                        </p:cTn>
                                        <p:tgtEl>
                                          <p:spTgt spid="9"/>
                                        </p:tgtEl>
                                        <p:attrNameLst>
                                          <p:attrName>style.visibility</p:attrName>
                                        </p:attrNameLst>
                                      </p:cBhvr>
                                      <p:to>
                                        <p:strVal val="visible"/>
                                      </p:to>
                                    </p:set>
                                    <p:anim calcmode="lin" valueType="num">
                                      <p:cBhvr>
                                        <p:cTn id="75" dur="500" fill="hold"/>
                                        <p:tgtEl>
                                          <p:spTgt spid="9"/>
                                        </p:tgtEl>
                                        <p:attrNameLst>
                                          <p:attrName>ppt_w</p:attrName>
                                        </p:attrNameLst>
                                      </p:cBhvr>
                                      <p:tavLst>
                                        <p:tav tm="0">
                                          <p:val>
                                            <p:fltVal val="0"/>
                                          </p:val>
                                        </p:tav>
                                        <p:tav tm="100000">
                                          <p:val>
                                            <p:strVal val="#ppt_w"/>
                                          </p:val>
                                        </p:tav>
                                      </p:tavLst>
                                    </p:anim>
                                    <p:anim calcmode="lin" valueType="num">
                                      <p:cBhvr>
                                        <p:cTn id="76" dur="500" fill="hold"/>
                                        <p:tgtEl>
                                          <p:spTgt spid="9"/>
                                        </p:tgtEl>
                                        <p:attrNameLst>
                                          <p:attrName>ppt_h</p:attrName>
                                        </p:attrNameLst>
                                      </p:cBhvr>
                                      <p:tavLst>
                                        <p:tav tm="0">
                                          <p:val>
                                            <p:fltVal val="0"/>
                                          </p:val>
                                        </p:tav>
                                        <p:tav tm="100000">
                                          <p:val>
                                            <p:strVal val="#ppt_h"/>
                                          </p:val>
                                        </p:tav>
                                      </p:tavLst>
                                    </p:anim>
                                    <p:anim calcmode="lin" valueType="num">
                                      <p:cBhvr>
                                        <p:cTn id="77" dur="500" fill="hold"/>
                                        <p:tgtEl>
                                          <p:spTgt spid="9"/>
                                        </p:tgtEl>
                                        <p:attrNameLst>
                                          <p:attrName>style.rotation</p:attrName>
                                        </p:attrNameLst>
                                      </p:cBhvr>
                                      <p:tavLst>
                                        <p:tav tm="0">
                                          <p:val>
                                            <p:fltVal val="360"/>
                                          </p:val>
                                        </p:tav>
                                        <p:tav tm="100000">
                                          <p:val>
                                            <p:fltVal val="0"/>
                                          </p:val>
                                        </p:tav>
                                      </p:tavLst>
                                    </p:anim>
                                    <p:animEffect transition="in" filter="fade">
                                      <p:cBhvr>
                                        <p:cTn id="78" dur="500"/>
                                        <p:tgtEl>
                                          <p:spTgt spid="9"/>
                                        </p:tgtEl>
                                      </p:cBhvr>
                                    </p:animEffect>
                                  </p:childTnLst>
                                </p:cTn>
                              </p:par>
                            </p:childTnLst>
                          </p:cTn>
                        </p:par>
                        <p:par>
                          <p:cTn id="79" fill="hold">
                            <p:stCondLst>
                              <p:cond delay="500"/>
                            </p:stCondLst>
                            <p:childTnLst>
                              <p:par>
                                <p:cTn id="80" presetID="10" presetClass="entr" presetSubtype="0" fill="hold" grpId="0" nodeType="afterEffect">
                                  <p:stCondLst>
                                    <p:cond delay="0"/>
                                  </p:stCondLst>
                                  <p:childTnLst>
                                    <p:set>
                                      <p:cBhvr>
                                        <p:cTn id="81" dur="1" fill="hold">
                                          <p:stCondLst>
                                            <p:cond delay="0"/>
                                          </p:stCondLst>
                                        </p:cTn>
                                        <p:tgtEl>
                                          <p:spTgt spid="190"/>
                                        </p:tgtEl>
                                        <p:attrNameLst>
                                          <p:attrName>style.visibility</p:attrName>
                                        </p:attrNameLst>
                                      </p:cBhvr>
                                      <p:to>
                                        <p:strVal val="visible"/>
                                      </p:to>
                                    </p:set>
                                    <p:animEffect transition="in" filter="fade">
                                      <p:cBhvr>
                                        <p:cTn id="82" dur="500"/>
                                        <p:tgtEl>
                                          <p:spTgt spid="190"/>
                                        </p:tgtEl>
                                      </p:cBhvr>
                                    </p:animEffect>
                                  </p:childTnLst>
                                </p:cTn>
                              </p:par>
                            </p:childTnLst>
                          </p:cTn>
                        </p:par>
                      </p:childTnLst>
                    </p:cTn>
                  </p:par>
                  <p:par>
                    <p:cTn id="83" fill="hold">
                      <p:stCondLst>
                        <p:cond delay="indefinite"/>
                      </p:stCondLst>
                      <p:childTnLst>
                        <p:par>
                          <p:cTn id="84" fill="hold">
                            <p:stCondLst>
                              <p:cond delay="0"/>
                            </p:stCondLst>
                            <p:childTnLst>
                              <p:par>
                                <p:cTn id="85" presetID="49" presetClass="entr" presetSubtype="0" decel="100000" fill="hold" grpId="0" nodeType="clickEffect">
                                  <p:stCondLst>
                                    <p:cond delay="0"/>
                                  </p:stCondLst>
                                  <p:childTnLst>
                                    <p:set>
                                      <p:cBhvr>
                                        <p:cTn id="86" dur="1" fill="hold">
                                          <p:stCondLst>
                                            <p:cond delay="0"/>
                                          </p:stCondLst>
                                        </p:cTn>
                                        <p:tgtEl>
                                          <p:spTgt spid="185"/>
                                        </p:tgtEl>
                                        <p:attrNameLst>
                                          <p:attrName>style.visibility</p:attrName>
                                        </p:attrNameLst>
                                      </p:cBhvr>
                                      <p:to>
                                        <p:strVal val="visible"/>
                                      </p:to>
                                    </p:set>
                                    <p:anim calcmode="lin" valueType="num">
                                      <p:cBhvr>
                                        <p:cTn id="87" dur="500" fill="hold"/>
                                        <p:tgtEl>
                                          <p:spTgt spid="185"/>
                                        </p:tgtEl>
                                        <p:attrNameLst>
                                          <p:attrName>ppt_w</p:attrName>
                                        </p:attrNameLst>
                                      </p:cBhvr>
                                      <p:tavLst>
                                        <p:tav tm="0">
                                          <p:val>
                                            <p:fltVal val="0"/>
                                          </p:val>
                                        </p:tav>
                                        <p:tav tm="100000">
                                          <p:val>
                                            <p:strVal val="#ppt_w"/>
                                          </p:val>
                                        </p:tav>
                                      </p:tavLst>
                                    </p:anim>
                                    <p:anim calcmode="lin" valueType="num">
                                      <p:cBhvr>
                                        <p:cTn id="88" dur="500" fill="hold"/>
                                        <p:tgtEl>
                                          <p:spTgt spid="185"/>
                                        </p:tgtEl>
                                        <p:attrNameLst>
                                          <p:attrName>ppt_h</p:attrName>
                                        </p:attrNameLst>
                                      </p:cBhvr>
                                      <p:tavLst>
                                        <p:tav tm="0">
                                          <p:val>
                                            <p:fltVal val="0"/>
                                          </p:val>
                                        </p:tav>
                                        <p:tav tm="100000">
                                          <p:val>
                                            <p:strVal val="#ppt_h"/>
                                          </p:val>
                                        </p:tav>
                                      </p:tavLst>
                                    </p:anim>
                                    <p:anim calcmode="lin" valueType="num">
                                      <p:cBhvr>
                                        <p:cTn id="89" dur="500" fill="hold"/>
                                        <p:tgtEl>
                                          <p:spTgt spid="185"/>
                                        </p:tgtEl>
                                        <p:attrNameLst>
                                          <p:attrName>style.rotation</p:attrName>
                                        </p:attrNameLst>
                                      </p:cBhvr>
                                      <p:tavLst>
                                        <p:tav tm="0">
                                          <p:val>
                                            <p:fltVal val="360"/>
                                          </p:val>
                                        </p:tav>
                                        <p:tav tm="100000">
                                          <p:val>
                                            <p:fltVal val="0"/>
                                          </p:val>
                                        </p:tav>
                                      </p:tavLst>
                                    </p:anim>
                                    <p:animEffect transition="in" filter="fade">
                                      <p:cBhvr>
                                        <p:cTn id="90" dur="500"/>
                                        <p:tgtEl>
                                          <p:spTgt spid="185"/>
                                        </p:tgtEl>
                                      </p:cBhvr>
                                    </p:animEffect>
                                  </p:childTnLst>
                                </p:cTn>
                              </p:par>
                            </p:childTnLst>
                          </p:cTn>
                        </p:par>
                      </p:childTnLst>
                    </p:cTn>
                  </p:par>
                  <p:par>
                    <p:cTn id="91" fill="hold">
                      <p:stCondLst>
                        <p:cond delay="indefinite"/>
                      </p:stCondLst>
                      <p:childTnLst>
                        <p:par>
                          <p:cTn id="92" fill="hold">
                            <p:stCondLst>
                              <p:cond delay="0"/>
                            </p:stCondLst>
                            <p:childTnLst>
                              <p:par>
                                <p:cTn id="93" presetID="49" presetClass="entr" presetSubtype="0" decel="100000" fill="hold" grpId="0" nodeType="clickEffect">
                                  <p:stCondLst>
                                    <p:cond delay="0"/>
                                  </p:stCondLst>
                                  <p:childTnLst>
                                    <p:set>
                                      <p:cBhvr>
                                        <p:cTn id="94" dur="1" fill="hold">
                                          <p:stCondLst>
                                            <p:cond delay="0"/>
                                          </p:stCondLst>
                                        </p:cTn>
                                        <p:tgtEl>
                                          <p:spTgt spid="186"/>
                                        </p:tgtEl>
                                        <p:attrNameLst>
                                          <p:attrName>style.visibility</p:attrName>
                                        </p:attrNameLst>
                                      </p:cBhvr>
                                      <p:to>
                                        <p:strVal val="visible"/>
                                      </p:to>
                                    </p:set>
                                    <p:anim calcmode="lin" valueType="num">
                                      <p:cBhvr>
                                        <p:cTn id="95" dur="500" fill="hold"/>
                                        <p:tgtEl>
                                          <p:spTgt spid="186"/>
                                        </p:tgtEl>
                                        <p:attrNameLst>
                                          <p:attrName>ppt_w</p:attrName>
                                        </p:attrNameLst>
                                      </p:cBhvr>
                                      <p:tavLst>
                                        <p:tav tm="0">
                                          <p:val>
                                            <p:fltVal val="0"/>
                                          </p:val>
                                        </p:tav>
                                        <p:tav tm="100000">
                                          <p:val>
                                            <p:strVal val="#ppt_w"/>
                                          </p:val>
                                        </p:tav>
                                      </p:tavLst>
                                    </p:anim>
                                    <p:anim calcmode="lin" valueType="num">
                                      <p:cBhvr>
                                        <p:cTn id="96" dur="500" fill="hold"/>
                                        <p:tgtEl>
                                          <p:spTgt spid="186"/>
                                        </p:tgtEl>
                                        <p:attrNameLst>
                                          <p:attrName>ppt_h</p:attrName>
                                        </p:attrNameLst>
                                      </p:cBhvr>
                                      <p:tavLst>
                                        <p:tav tm="0">
                                          <p:val>
                                            <p:fltVal val="0"/>
                                          </p:val>
                                        </p:tav>
                                        <p:tav tm="100000">
                                          <p:val>
                                            <p:strVal val="#ppt_h"/>
                                          </p:val>
                                        </p:tav>
                                      </p:tavLst>
                                    </p:anim>
                                    <p:anim calcmode="lin" valueType="num">
                                      <p:cBhvr>
                                        <p:cTn id="97" dur="500" fill="hold"/>
                                        <p:tgtEl>
                                          <p:spTgt spid="186"/>
                                        </p:tgtEl>
                                        <p:attrNameLst>
                                          <p:attrName>style.rotation</p:attrName>
                                        </p:attrNameLst>
                                      </p:cBhvr>
                                      <p:tavLst>
                                        <p:tav tm="0">
                                          <p:val>
                                            <p:fltVal val="360"/>
                                          </p:val>
                                        </p:tav>
                                        <p:tav tm="100000">
                                          <p:val>
                                            <p:fltVal val="0"/>
                                          </p:val>
                                        </p:tav>
                                      </p:tavLst>
                                    </p:anim>
                                    <p:animEffect transition="in" filter="fade">
                                      <p:cBhvr>
                                        <p:cTn id="98" dur="500"/>
                                        <p:tgtEl>
                                          <p:spTgt spid="186"/>
                                        </p:tgtEl>
                                      </p:cBhvr>
                                    </p:animEffect>
                                  </p:childTnLst>
                                </p:cTn>
                              </p:par>
                            </p:childTnLst>
                          </p:cTn>
                        </p:par>
                      </p:childTnLst>
                    </p:cTn>
                  </p:par>
                  <p:par>
                    <p:cTn id="99" fill="hold">
                      <p:stCondLst>
                        <p:cond delay="indefinite"/>
                      </p:stCondLst>
                      <p:childTnLst>
                        <p:par>
                          <p:cTn id="100" fill="hold">
                            <p:stCondLst>
                              <p:cond delay="0"/>
                            </p:stCondLst>
                            <p:childTnLst>
                              <p:par>
                                <p:cTn id="101" presetID="49" presetClass="entr" presetSubtype="0" decel="100000" fill="hold" grpId="0" nodeType="clickEffect">
                                  <p:stCondLst>
                                    <p:cond delay="0"/>
                                  </p:stCondLst>
                                  <p:childTnLst>
                                    <p:set>
                                      <p:cBhvr>
                                        <p:cTn id="102" dur="1" fill="hold">
                                          <p:stCondLst>
                                            <p:cond delay="0"/>
                                          </p:stCondLst>
                                        </p:cTn>
                                        <p:tgtEl>
                                          <p:spTgt spid="187"/>
                                        </p:tgtEl>
                                        <p:attrNameLst>
                                          <p:attrName>style.visibility</p:attrName>
                                        </p:attrNameLst>
                                      </p:cBhvr>
                                      <p:to>
                                        <p:strVal val="visible"/>
                                      </p:to>
                                    </p:set>
                                    <p:anim calcmode="lin" valueType="num">
                                      <p:cBhvr>
                                        <p:cTn id="103" dur="500" fill="hold"/>
                                        <p:tgtEl>
                                          <p:spTgt spid="187"/>
                                        </p:tgtEl>
                                        <p:attrNameLst>
                                          <p:attrName>ppt_w</p:attrName>
                                        </p:attrNameLst>
                                      </p:cBhvr>
                                      <p:tavLst>
                                        <p:tav tm="0">
                                          <p:val>
                                            <p:fltVal val="0"/>
                                          </p:val>
                                        </p:tav>
                                        <p:tav tm="100000">
                                          <p:val>
                                            <p:strVal val="#ppt_w"/>
                                          </p:val>
                                        </p:tav>
                                      </p:tavLst>
                                    </p:anim>
                                    <p:anim calcmode="lin" valueType="num">
                                      <p:cBhvr>
                                        <p:cTn id="104" dur="500" fill="hold"/>
                                        <p:tgtEl>
                                          <p:spTgt spid="187"/>
                                        </p:tgtEl>
                                        <p:attrNameLst>
                                          <p:attrName>ppt_h</p:attrName>
                                        </p:attrNameLst>
                                      </p:cBhvr>
                                      <p:tavLst>
                                        <p:tav tm="0">
                                          <p:val>
                                            <p:fltVal val="0"/>
                                          </p:val>
                                        </p:tav>
                                        <p:tav tm="100000">
                                          <p:val>
                                            <p:strVal val="#ppt_h"/>
                                          </p:val>
                                        </p:tav>
                                      </p:tavLst>
                                    </p:anim>
                                    <p:anim calcmode="lin" valueType="num">
                                      <p:cBhvr>
                                        <p:cTn id="105" dur="500" fill="hold"/>
                                        <p:tgtEl>
                                          <p:spTgt spid="187"/>
                                        </p:tgtEl>
                                        <p:attrNameLst>
                                          <p:attrName>style.rotation</p:attrName>
                                        </p:attrNameLst>
                                      </p:cBhvr>
                                      <p:tavLst>
                                        <p:tav tm="0">
                                          <p:val>
                                            <p:fltVal val="360"/>
                                          </p:val>
                                        </p:tav>
                                        <p:tav tm="100000">
                                          <p:val>
                                            <p:fltVal val="0"/>
                                          </p:val>
                                        </p:tav>
                                      </p:tavLst>
                                    </p:anim>
                                    <p:animEffect transition="in" filter="fade">
                                      <p:cBhvr>
                                        <p:cTn id="106" dur="500"/>
                                        <p:tgtEl>
                                          <p:spTgt spid="1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21" grpId="0" animBg="1"/>
      <p:bldP spid="185" grpId="0" animBg="1"/>
      <p:bldP spid="186" grpId="0" animBg="1"/>
      <p:bldP spid="187" grpId="0" animBg="1"/>
      <p:bldP spid="19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323528" y="3501008"/>
            <a:ext cx="2304256" cy="1080120"/>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600" b="1" dirty="0" smtClean="0">
                <a:solidFill>
                  <a:schemeClr val="tx1"/>
                </a:solidFill>
                <a:latin typeface="Verdana" pitchFamily="34" charset="0"/>
              </a:rPr>
              <a:t>Se analiza por bien o por grupo de bienes homogéneos</a:t>
            </a:r>
            <a:endParaRPr lang="es-MX" sz="1600" b="1" dirty="0">
              <a:solidFill>
                <a:schemeClr val="tx1"/>
              </a:solidFill>
              <a:latin typeface="Verdana" pitchFamily="34" charset="0"/>
            </a:endParaRPr>
          </a:p>
        </p:txBody>
      </p:sp>
      <p:sp>
        <p:nvSpPr>
          <p:cNvPr id="5" name="4 Rectángulo redondeado"/>
          <p:cNvSpPr/>
          <p:nvPr/>
        </p:nvSpPr>
        <p:spPr>
          <a:xfrm>
            <a:off x="3347864" y="1988840"/>
            <a:ext cx="5400600" cy="1008112"/>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AR" sz="1400" b="1" dirty="0" smtClean="0">
                <a:solidFill>
                  <a:schemeClr val="tx1"/>
                </a:solidFill>
                <a:latin typeface="Verdana" pitchFamily="34" charset="0"/>
              </a:rPr>
              <a:t>La posibilidad de que algunas partes importantes integrantes del bien sufran un desgaste o agotamiento distinto al del resto de sus componentes.</a:t>
            </a:r>
            <a:endParaRPr lang="es-MX" sz="1400" b="1" dirty="0">
              <a:solidFill>
                <a:schemeClr val="tx1"/>
              </a:solidFill>
              <a:latin typeface="Verdana" pitchFamily="34" charset="0"/>
            </a:endParaRPr>
          </a:p>
        </p:txBody>
      </p:sp>
      <p:sp>
        <p:nvSpPr>
          <p:cNvPr id="6" name="5 Rectángulo redondeado"/>
          <p:cNvSpPr/>
          <p:nvPr/>
        </p:nvSpPr>
        <p:spPr>
          <a:xfrm>
            <a:off x="3347864" y="3140968"/>
            <a:ext cx="5400600" cy="1800200"/>
          </a:xfrm>
          <a:prstGeom prst="roundRect">
            <a:avLst>
              <a:gd name="adj" fmla="val 9844"/>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AR" sz="1400" b="1" dirty="0" smtClean="0">
                <a:solidFill>
                  <a:schemeClr val="tx1"/>
                </a:solidFill>
                <a:latin typeface="Verdana" pitchFamily="34" charset="0"/>
              </a:rPr>
              <a:t>El valor neto de realización que se espera tendrá el bien cuando se agote su capacidad de servicio, determinado de acuerdo con las normas de la sección 4.3.2 </a:t>
            </a:r>
            <a:r>
              <a:rPr lang="es-AR" sz="1400" b="1" i="1" dirty="0" smtClean="0">
                <a:solidFill>
                  <a:schemeClr val="tx1"/>
                </a:solidFill>
                <a:latin typeface="Verdana" pitchFamily="34" charset="0"/>
              </a:rPr>
              <a:t>(Determinación de valores netos de realización),</a:t>
            </a:r>
            <a:r>
              <a:rPr lang="es-AR" sz="1400" b="1" dirty="0" smtClean="0">
                <a:solidFill>
                  <a:schemeClr val="tx1"/>
                </a:solidFill>
                <a:latin typeface="Verdana" pitchFamily="34" charset="0"/>
              </a:rPr>
              <a:t>lo que implica considerar, en su caso, los costos de desmantelamiento del activo y de la restauración del emplazamiento de los bienes</a:t>
            </a:r>
            <a:endParaRPr lang="es-MX" sz="1400" b="1" dirty="0">
              <a:solidFill>
                <a:schemeClr val="tx1"/>
              </a:solidFill>
              <a:latin typeface="Verdana" pitchFamily="34" charset="0"/>
            </a:endParaRPr>
          </a:p>
        </p:txBody>
      </p:sp>
      <p:sp>
        <p:nvSpPr>
          <p:cNvPr id="7" name="6 Rectángulo redondeado"/>
          <p:cNvSpPr/>
          <p:nvPr/>
        </p:nvSpPr>
        <p:spPr>
          <a:xfrm>
            <a:off x="3347864" y="5085184"/>
            <a:ext cx="5400600" cy="504056"/>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400" b="1" dirty="0" smtClean="0">
                <a:solidFill>
                  <a:schemeClr val="tx1"/>
                </a:solidFill>
                <a:latin typeface="Verdana" pitchFamily="34" charset="0"/>
              </a:rPr>
              <a:t>La capacidad de servicio del bien ya utilizada debido al desgaste o agotamiento normal</a:t>
            </a:r>
            <a:endParaRPr lang="es-MX" sz="1400" b="1" dirty="0">
              <a:solidFill>
                <a:schemeClr val="tx1"/>
              </a:solidFill>
              <a:latin typeface="Verdana" pitchFamily="34" charset="0"/>
            </a:endParaRPr>
          </a:p>
        </p:txBody>
      </p:sp>
      <p:sp>
        <p:nvSpPr>
          <p:cNvPr id="8" name="7 Rectángulo redondeado"/>
          <p:cNvSpPr/>
          <p:nvPr/>
        </p:nvSpPr>
        <p:spPr>
          <a:xfrm>
            <a:off x="3347864" y="5733256"/>
            <a:ext cx="5400600" cy="504056"/>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400" b="1" dirty="0" smtClean="0">
                <a:solidFill>
                  <a:schemeClr val="tx1"/>
                </a:solidFill>
                <a:latin typeface="Verdana" pitchFamily="34" charset="0"/>
              </a:rPr>
              <a:t>Los deterioros que pudiere haber sufrido el bien por averías u otras razones</a:t>
            </a:r>
            <a:endParaRPr lang="es-MX" sz="1400" b="1" dirty="0">
              <a:solidFill>
                <a:schemeClr val="tx1"/>
              </a:solidFill>
              <a:latin typeface="Verdana" pitchFamily="34" charset="0"/>
            </a:endParaRPr>
          </a:p>
        </p:txBody>
      </p:sp>
      <p:cxnSp>
        <p:nvCxnSpPr>
          <p:cNvPr id="9" name="8 Conector angular"/>
          <p:cNvCxnSpPr>
            <a:stCxn id="4" idx="3"/>
            <a:endCxn id="5" idx="1"/>
          </p:cNvCxnSpPr>
          <p:nvPr/>
        </p:nvCxnSpPr>
        <p:spPr>
          <a:xfrm flipV="1">
            <a:off x="2627784" y="2492896"/>
            <a:ext cx="720080" cy="1548172"/>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cxnSp>
        <p:nvCxnSpPr>
          <p:cNvPr id="10" name="9 Conector angular"/>
          <p:cNvCxnSpPr>
            <a:stCxn id="4" idx="3"/>
            <a:endCxn id="6" idx="1"/>
          </p:cNvCxnSpPr>
          <p:nvPr/>
        </p:nvCxnSpPr>
        <p:spPr>
          <a:xfrm>
            <a:off x="2627784" y="4041068"/>
            <a:ext cx="720080" cy="1588"/>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cxnSp>
        <p:nvCxnSpPr>
          <p:cNvPr id="11" name="10 Conector angular"/>
          <p:cNvCxnSpPr>
            <a:stCxn id="4" idx="3"/>
            <a:endCxn id="7" idx="1"/>
          </p:cNvCxnSpPr>
          <p:nvPr/>
        </p:nvCxnSpPr>
        <p:spPr>
          <a:xfrm>
            <a:off x="2627784" y="4041068"/>
            <a:ext cx="720080" cy="1296144"/>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cxnSp>
        <p:nvCxnSpPr>
          <p:cNvPr id="12" name="11 Conector angular"/>
          <p:cNvCxnSpPr>
            <a:stCxn id="4" idx="3"/>
            <a:endCxn id="8" idx="1"/>
          </p:cNvCxnSpPr>
          <p:nvPr/>
        </p:nvCxnSpPr>
        <p:spPr>
          <a:xfrm>
            <a:off x="2627784" y="4041068"/>
            <a:ext cx="720080" cy="1944216"/>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sp>
        <p:nvSpPr>
          <p:cNvPr id="13" name="1 Rectángulo"/>
          <p:cNvSpPr>
            <a:spLocks noChangeArrowheads="1"/>
          </p:cNvSpPr>
          <p:nvPr/>
        </p:nvSpPr>
        <p:spPr bwMode="auto">
          <a:xfrm>
            <a:off x="683568" y="1071563"/>
            <a:ext cx="7488832" cy="461665"/>
          </a:xfrm>
          <a:prstGeom prst="rect">
            <a:avLst/>
          </a:prstGeom>
          <a:noFill/>
          <a:ln w="9525">
            <a:noFill/>
            <a:miter lim="800000"/>
            <a:headEnd/>
            <a:tailEnd/>
          </a:ln>
        </p:spPr>
        <p:txBody>
          <a:bodyPr wrap="square">
            <a:spAutoFit/>
          </a:bodyPr>
          <a:lstStyle/>
          <a:p>
            <a:pPr algn="ctr"/>
            <a:r>
              <a:rPr lang="es-AR" b="1" u="sng" dirty="0" smtClean="0">
                <a:latin typeface="Verdana" pitchFamily="34" charset="0"/>
              </a:rPr>
              <a:t>Bienes de Uso</a:t>
            </a:r>
            <a:endParaRPr lang="es-AR" b="1" u="sng" dirty="0">
              <a:latin typeface="Verdana" pitchFamily="34" charset="0"/>
            </a:endParaRPr>
          </a:p>
        </p:txBody>
      </p:sp>
      <p:sp>
        <p:nvSpPr>
          <p:cNvPr id="14" name="13 Rectángulo redondeado"/>
          <p:cNvSpPr/>
          <p:nvPr/>
        </p:nvSpPr>
        <p:spPr>
          <a:xfrm>
            <a:off x="323528" y="1700808"/>
            <a:ext cx="2304256" cy="792088"/>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800" b="1" dirty="0" smtClean="0">
                <a:solidFill>
                  <a:schemeClr val="tx1"/>
                </a:solidFill>
                <a:latin typeface="Verdana" pitchFamily="34" charset="0"/>
              </a:rPr>
              <a:t>Depreciaciones</a:t>
            </a:r>
          </a:p>
          <a:p>
            <a:pPr algn="ctr"/>
            <a:r>
              <a:rPr lang="es-ES_tradnl" sz="1800" b="1" dirty="0" smtClean="0">
                <a:solidFill>
                  <a:schemeClr val="tx1"/>
                </a:solidFill>
                <a:latin typeface="Verdana" pitchFamily="34" charset="0"/>
              </a:rPr>
              <a:t>(Cont.)</a:t>
            </a:r>
            <a:endParaRPr lang="es-MX" sz="1800" b="1" dirty="0">
              <a:solidFill>
                <a:schemeClr val="tx1"/>
              </a:solidFill>
              <a:latin typeface="Verdana" pitchFamily="34" charset="0"/>
            </a:endParaRPr>
          </a:p>
        </p:txBody>
      </p:sp>
      <p:cxnSp>
        <p:nvCxnSpPr>
          <p:cNvPr id="15" name="14 Conector angular"/>
          <p:cNvCxnSpPr>
            <a:stCxn id="14" idx="2"/>
            <a:endCxn id="4" idx="0"/>
          </p:cNvCxnSpPr>
          <p:nvPr/>
        </p:nvCxnSpPr>
        <p:spPr>
          <a:xfrm rot="5400000">
            <a:off x="971600" y="2996952"/>
            <a:ext cx="1008112" cy="1588"/>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 calcmode="lin" valueType="num">
                                      <p:cBhvr>
                                        <p:cTn id="9" dur="500" fill="hold"/>
                                        <p:tgtEl>
                                          <p:spTgt spid="14"/>
                                        </p:tgtEl>
                                        <p:attrNameLst>
                                          <p:attrName>style.rotation</p:attrName>
                                        </p:attrNameLst>
                                      </p:cBhvr>
                                      <p:tavLst>
                                        <p:tav tm="0">
                                          <p:val>
                                            <p:fltVal val="360"/>
                                          </p:val>
                                        </p:tav>
                                        <p:tav tm="100000">
                                          <p:val>
                                            <p:fltVal val="0"/>
                                          </p:val>
                                        </p:tav>
                                      </p:tavLst>
                                    </p:anim>
                                    <p:animEffect transition="in" filter="fade">
                                      <p:cBhvr>
                                        <p:cTn id="10" dur="500"/>
                                        <p:tgtEl>
                                          <p:spTgt spid="14"/>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childTnLst>
                          </p:cTn>
                        </p:par>
                      </p:childTnLst>
                    </p:cTn>
                  </p:par>
                  <p:par>
                    <p:cTn id="15" fill="hold">
                      <p:stCondLst>
                        <p:cond delay="indefinite"/>
                      </p:stCondLst>
                      <p:childTnLst>
                        <p:par>
                          <p:cTn id="16" fill="hold">
                            <p:stCondLst>
                              <p:cond delay="0"/>
                            </p:stCondLst>
                            <p:childTnLst>
                              <p:par>
                                <p:cTn id="17" presetID="49" presetClass="entr" presetSubtype="0" decel="10000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anim calcmode="lin" valueType="num">
                                      <p:cBhvr>
                                        <p:cTn id="21" dur="500" fill="hold"/>
                                        <p:tgtEl>
                                          <p:spTgt spid="4"/>
                                        </p:tgtEl>
                                        <p:attrNameLst>
                                          <p:attrName>style.rotation</p:attrName>
                                        </p:attrNameLst>
                                      </p:cBhvr>
                                      <p:tavLst>
                                        <p:tav tm="0">
                                          <p:val>
                                            <p:fltVal val="360"/>
                                          </p:val>
                                        </p:tav>
                                        <p:tav tm="100000">
                                          <p:val>
                                            <p:fltVal val="0"/>
                                          </p:val>
                                        </p:tav>
                                      </p:tavLst>
                                    </p:anim>
                                    <p:animEffect transition="in" filter="fade">
                                      <p:cBhvr>
                                        <p:cTn id="22" dur="500"/>
                                        <p:tgtEl>
                                          <p:spTgt spid="4"/>
                                        </p:tgtEl>
                                      </p:cBhvr>
                                    </p:animEffect>
                                  </p:childTnLst>
                                </p:cTn>
                              </p:par>
                            </p:childTnLst>
                          </p:cTn>
                        </p:par>
                        <p:par>
                          <p:cTn id="23" fill="hold">
                            <p:stCondLst>
                              <p:cond delay="500"/>
                            </p:stCondLst>
                            <p:childTnLst>
                              <p:par>
                                <p:cTn id="24" presetID="10" presetClass="entr" presetSubtype="0" fill="hold"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10" presetClass="entr" presetSubtype="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par>
                                <p:cTn id="30" presetID="10" presetClass="entr" presetSubtype="0" fill="hold"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par>
                                <p:cTn id="33" presetID="10"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49" presetClass="entr" presetSubtype="0" decel="100000" fill="hold" grpId="0" nodeType="clickEffect">
                                  <p:stCondLst>
                                    <p:cond delay="0"/>
                                  </p:stCondLst>
                                  <p:childTnLst>
                                    <p:set>
                                      <p:cBhvr>
                                        <p:cTn id="39" dur="1" fill="hold">
                                          <p:stCondLst>
                                            <p:cond delay="0"/>
                                          </p:stCondLst>
                                        </p:cTn>
                                        <p:tgtEl>
                                          <p:spTgt spid="5"/>
                                        </p:tgtEl>
                                        <p:attrNameLst>
                                          <p:attrName>style.visibility</p:attrName>
                                        </p:attrNameLst>
                                      </p:cBhvr>
                                      <p:to>
                                        <p:strVal val="visible"/>
                                      </p:to>
                                    </p:set>
                                    <p:anim calcmode="lin" valueType="num">
                                      <p:cBhvr>
                                        <p:cTn id="40" dur="500" fill="hold"/>
                                        <p:tgtEl>
                                          <p:spTgt spid="5"/>
                                        </p:tgtEl>
                                        <p:attrNameLst>
                                          <p:attrName>ppt_w</p:attrName>
                                        </p:attrNameLst>
                                      </p:cBhvr>
                                      <p:tavLst>
                                        <p:tav tm="0">
                                          <p:val>
                                            <p:fltVal val="0"/>
                                          </p:val>
                                        </p:tav>
                                        <p:tav tm="100000">
                                          <p:val>
                                            <p:strVal val="#ppt_w"/>
                                          </p:val>
                                        </p:tav>
                                      </p:tavLst>
                                    </p:anim>
                                    <p:anim calcmode="lin" valueType="num">
                                      <p:cBhvr>
                                        <p:cTn id="41" dur="500" fill="hold"/>
                                        <p:tgtEl>
                                          <p:spTgt spid="5"/>
                                        </p:tgtEl>
                                        <p:attrNameLst>
                                          <p:attrName>ppt_h</p:attrName>
                                        </p:attrNameLst>
                                      </p:cBhvr>
                                      <p:tavLst>
                                        <p:tav tm="0">
                                          <p:val>
                                            <p:fltVal val="0"/>
                                          </p:val>
                                        </p:tav>
                                        <p:tav tm="100000">
                                          <p:val>
                                            <p:strVal val="#ppt_h"/>
                                          </p:val>
                                        </p:tav>
                                      </p:tavLst>
                                    </p:anim>
                                    <p:anim calcmode="lin" valueType="num">
                                      <p:cBhvr>
                                        <p:cTn id="42" dur="500" fill="hold"/>
                                        <p:tgtEl>
                                          <p:spTgt spid="5"/>
                                        </p:tgtEl>
                                        <p:attrNameLst>
                                          <p:attrName>style.rotation</p:attrName>
                                        </p:attrNameLst>
                                      </p:cBhvr>
                                      <p:tavLst>
                                        <p:tav tm="0">
                                          <p:val>
                                            <p:fltVal val="360"/>
                                          </p:val>
                                        </p:tav>
                                        <p:tav tm="100000">
                                          <p:val>
                                            <p:fltVal val="0"/>
                                          </p:val>
                                        </p:tav>
                                      </p:tavLst>
                                    </p:anim>
                                    <p:animEffect transition="in" filter="fade">
                                      <p:cBhvr>
                                        <p:cTn id="43" dur="500"/>
                                        <p:tgtEl>
                                          <p:spTgt spid="5"/>
                                        </p:tgtEl>
                                      </p:cBhvr>
                                    </p:animEffect>
                                  </p:childTnLst>
                                </p:cTn>
                              </p:par>
                            </p:childTnLst>
                          </p:cTn>
                        </p:par>
                      </p:childTnLst>
                    </p:cTn>
                  </p:par>
                  <p:par>
                    <p:cTn id="44" fill="hold">
                      <p:stCondLst>
                        <p:cond delay="indefinite"/>
                      </p:stCondLst>
                      <p:childTnLst>
                        <p:par>
                          <p:cTn id="45" fill="hold">
                            <p:stCondLst>
                              <p:cond delay="0"/>
                            </p:stCondLst>
                            <p:childTnLst>
                              <p:par>
                                <p:cTn id="46" presetID="49" presetClass="entr" presetSubtype="0" decel="100000" fill="hold" grpId="0" nodeType="clickEffect">
                                  <p:stCondLst>
                                    <p:cond delay="0"/>
                                  </p:stCondLst>
                                  <p:childTnLst>
                                    <p:set>
                                      <p:cBhvr>
                                        <p:cTn id="47" dur="1" fill="hold">
                                          <p:stCondLst>
                                            <p:cond delay="0"/>
                                          </p:stCondLst>
                                        </p:cTn>
                                        <p:tgtEl>
                                          <p:spTgt spid="6"/>
                                        </p:tgtEl>
                                        <p:attrNameLst>
                                          <p:attrName>style.visibility</p:attrName>
                                        </p:attrNameLst>
                                      </p:cBhvr>
                                      <p:to>
                                        <p:strVal val="visible"/>
                                      </p:to>
                                    </p:set>
                                    <p:anim calcmode="lin" valueType="num">
                                      <p:cBhvr>
                                        <p:cTn id="48" dur="500" fill="hold"/>
                                        <p:tgtEl>
                                          <p:spTgt spid="6"/>
                                        </p:tgtEl>
                                        <p:attrNameLst>
                                          <p:attrName>ppt_w</p:attrName>
                                        </p:attrNameLst>
                                      </p:cBhvr>
                                      <p:tavLst>
                                        <p:tav tm="0">
                                          <p:val>
                                            <p:fltVal val="0"/>
                                          </p:val>
                                        </p:tav>
                                        <p:tav tm="100000">
                                          <p:val>
                                            <p:strVal val="#ppt_w"/>
                                          </p:val>
                                        </p:tav>
                                      </p:tavLst>
                                    </p:anim>
                                    <p:anim calcmode="lin" valueType="num">
                                      <p:cBhvr>
                                        <p:cTn id="49" dur="500" fill="hold"/>
                                        <p:tgtEl>
                                          <p:spTgt spid="6"/>
                                        </p:tgtEl>
                                        <p:attrNameLst>
                                          <p:attrName>ppt_h</p:attrName>
                                        </p:attrNameLst>
                                      </p:cBhvr>
                                      <p:tavLst>
                                        <p:tav tm="0">
                                          <p:val>
                                            <p:fltVal val="0"/>
                                          </p:val>
                                        </p:tav>
                                        <p:tav tm="100000">
                                          <p:val>
                                            <p:strVal val="#ppt_h"/>
                                          </p:val>
                                        </p:tav>
                                      </p:tavLst>
                                    </p:anim>
                                    <p:anim calcmode="lin" valueType="num">
                                      <p:cBhvr>
                                        <p:cTn id="50" dur="500" fill="hold"/>
                                        <p:tgtEl>
                                          <p:spTgt spid="6"/>
                                        </p:tgtEl>
                                        <p:attrNameLst>
                                          <p:attrName>style.rotation</p:attrName>
                                        </p:attrNameLst>
                                      </p:cBhvr>
                                      <p:tavLst>
                                        <p:tav tm="0">
                                          <p:val>
                                            <p:fltVal val="360"/>
                                          </p:val>
                                        </p:tav>
                                        <p:tav tm="100000">
                                          <p:val>
                                            <p:fltVal val="0"/>
                                          </p:val>
                                        </p:tav>
                                      </p:tavLst>
                                    </p:anim>
                                    <p:animEffect transition="in" filter="fade">
                                      <p:cBhvr>
                                        <p:cTn id="51" dur="500"/>
                                        <p:tgtEl>
                                          <p:spTgt spid="6"/>
                                        </p:tgtEl>
                                      </p:cBhvr>
                                    </p:animEffect>
                                  </p:childTnLst>
                                </p:cTn>
                              </p:par>
                            </p:childTnLst>
                          </p:cTn>
                        </p:par>
                      </p:childTnLst>
                    </p:cTn>
                  </p:par>
                  <p:par>
                    <p:cTn id="52" fill="hold">
                      <p:stCondLst>
                        <p:cond delay="indefinite"/>
                      </p:stCondLst>
                      <p:childTnLst>
                        <p:par>
                          <p:cTn id="53" fill="hold">
                            <p:stCondLst>
                              <p:cond delay="0"/>
                            </p:stCondLst>
                            <p:childTnLst>
                              <p:par>
                                <p:cTn id="54" presetID="49" presetClass="entr" presetSubtype="0" decel="100000" fill="hold" grpId="0" nodeType="clickEffect">
                                  <p:stCondLst>
                                    <p:cond delay="0"/>
                                  </p:stCondLst>
                                  <p:childTnLst>
                                    <p:set>
                                      <p:cBhvr>
                                        <p:cTn id="55" dur="1" fill="hold">
                                          <p:stCondLst>
                                            <p:cond delay="0"/>
                                          </p:stCondLst>
                                        </p:cTn>
                                        <p:tgtEl>
                                          <p:spTgt spid="7"/>
                                        </p:tgtEl>
                                        <p:attrNameLst>
                                          <p:attrName>style.visibility</p:attrName>
                                        </p:attrNameLst>
                                      </p:cBhvr>
                                      <p:to>
                                        <p:strVal val="visible"/>
                                      </p:to>
                                    </p:set>
                                    <p:anim calcmode="lin" valueType="num">
                                      <p:cBhvr>
                                        <p:cTn id="56" dur="500" fill="hold"/>
                                        <p:tgtEl>
                                          <p:spTgt spid="7"/>
                                        </p:tgtEl>
                                        <p:attrNameLst>
                                          <p:attrName>ppt_w</p:attrName>
                                        </p:attrNameLst>
                                      </p:cBhvr>
                                      <p:tavLst>
                                        <p:tav tm="0">
                                          <p:val>
                                            <p:fltVal val="0"/>
                                          </p:val>
                                        </p:tav>
                                        <p:tav tm="100000">
                                          <p:val>
                                            <p:strVal val="#ppt_w"/>
                                          </p:val>
                                        </p:tav>
                                      </p:tavLst>
                                    </p:anim>
                                    <p:anim calcmode="lin" valueType="num">
                                      <p:cBhvr>
                                        <p:cTn id="57" dur="500" fill="hold"/>
                                        <p:tgtEl>
                                          <p:spTgt spid="7"/>
                                        </p:tgtEl>
                                        <p:attrNameLst>
                                          <p:attrName>ppt_h</p:attrName>
                                        </p:attrNameLst>
                                      </p:cBhvr>
                                      <p:tavLst>
                                        <p:tav tm="0">
                                          <p:val>
                                            <p:fltVal val="0"/>
                                          </p:val>
                                        </p:tav>
                                        <p:tav tm="100000">
                                          <p:val>
                                            <p:strVal val="#ppt_h"/>
                                          </p:val>
                                        </p:tav>
                                      </p:tavLst>
                                    </p:anim>
                                    <p:anim calcmode="lin" valueType="num">
                                      <p:cBhvr>
                                        <p:cTn id="58" dur="500" fill="hold"/>
                                        <p:tgtEl>
                                          <p:spTgt spid="7"/>
                                        </p:tgtEl>
                                        <p:attrNameLst>
                                          <p:attrName>style.rotation</p:attrName>
                                        </p:attrNameLst>
                                      </p:cBhvr>
                                      <p:tavLst>
                                        <p:tav tm="0">
                                          <p:val>
                                            <p:fltVal val="360"/>
                                          </p:val>
                                        </p:tav>
                                        <p:tav tm="100000">
                                          <p:val>
                                            <p:fltVal val="0"/>
                                          </p:val>
                                        </p:tav>
                                      </p:tavLst>
                                    </p:anim>
                                    <p:animEffect transition="in" filter="fade">
                                      <p:cBhvr>
                                        <p:cTn id="59" dur="500"/>
                                        <p:tgtEl>
                                          <p:spTgt spid="7"/>
                                        </p:tgtEl>
                                      </p:cBhvr>
                                    </p:animEffect>
                                  </p:childTnLst>
                                </p:cTn>
                              </p:par>
                            </p:childTnLst>
                          </p:cTn>
                        </p:par>
                      </p:childTnLst>
                    </p:cTn>
                  </p:par>
                  <p:par>
                    <p:cTn id="60" fill="hold">
                      <p:stCondLst>
                        <p:cond delay="indefinite"/>
                      </p:stCondLst>
                      <p:childTnLst>
                        <p:par>
                          <p:cTn id="61" fill="hold">
                            <p:stCondLst>
                              <p:cond delay="0"/>
                            </p:stCondLst>
                            <p:childTnLst>
                              <p:par>
                                <p:cTn id="62" presetID="49" presetClass="entr" presetSubtype="0" decel="100000" fill="hold" grpId="0" nodeType="clickEffect">
                                  <p:stCondLst>
                                    <p:cond delay="0"/>
                                  </p:stCondLst>
                                  <p:childTnLst>
                                    <p:set>
                                      <p:cBhvr>
                                        <p:cTn id="63" dur="1" fill="hold">
                                          <p:stCondLst>
                                            <p:cond delay="0"/>
                                          </p:stCondLst>
                                        </p:cTn>
                                        <p:tgtEl>
                                          <p:spTgt spid="8"/>
                                        </p:tgtEl>
                                        <p:attrNameLst>
                                          <p:attrName>style.visibility</p:attrName>
                                        </p:attrNameLst>
                                      </p:cBhvr>
                                      <p:to>
                                        <p:strVal val="visible"/>
                                      </p:to>
                                    </p:set>
                                    <p:anim calcmode="lin" valueType="num">
                                      <p:cBhvr>
                                        <p:cTn id="64" dur="500" fill="hold"/>
                                        <p:tgtEl>
                                          <p:spTgt spid="8"/>
                                        </p:tgtEl>
                                        <p:attrNameLst>
                                          <p:attrName>ppt_w</p:attrName>
                                        </p:attrNameLst>
                                      </p:cBhvr>
                                      <p:tavLst>
                                        <p:tav tm="0">
                                          <p:val>
                                            <p:fltVal val="0"/>
                                          </p:val>
                                        </p:tav>
                                        <p:tav tm="100000">
                                          <p:val>
                                            <p:strVal val="#ppt_w"/>
                                          </p:val>
                                        </p:tav>
                                      </p:tavLst>
                                    </p:anim>
                                    <p:anim calcmode="lin" valueType="num">
                                      <p:cBhvr>
                                        <p:cTn id="65" dur="500" fill="hold"/>
                                        <p:tgtEl>
                                          <p:spTgt spid="8"/>
                                        </p:tgtEl>
                                        <p:attrNameLst>
                                          <p:attrName>ppt_h</p:attrName>
                                        </p:attrNameLst>
                                      </p:cBhvr>
                                      <p:tavLst>
                                        <p:tav tm="0">
                                          <p:val>
                                            <p:fltVal val="0"/>
                                          </p:val>
                                        </p:tav>
                                        <p:tav tm="100000">
                                          <p:val>
                                            <p:strVal val="#ppt_h"/>
                                          </p:val>
                                        </p:tav>
                                      </p:tavLst>
                                    </p:anim>
                                    <p:anim calcmode="lin" valueType="num">
                                      <p:cBhvr>
                                        <p:cTn id="66" dur="500" fill="hold"/>
                                        <p:tgtEl>
                                          <p:spTgt spid="8"/>
                                        </p:tgtEl>
                                        <p:attrNameLst>
                                          <p:attrName>style.rotation</p:attrName>
                                        </p:attrNameLst>
                                      </p:cBhvr>
                                      <p:tavLst>
                                        <p:tav tm="0">
                                          <p:val>
                                            <p:fltVal val="360"/>
                                          </p:val>
                                        </p:tav>
                                        <p:tav tm="100000">
                                          <p:val>
                                            <p:fltVal val="0"/>
                                          </p:val>
                                        </p:tav>
                                      </p:tavLst>
                                    </p:anim>
                                    <p:animEffect transition="in" filter="fade">
                                      <p:cBhvr>
                                        <p:cTn id="6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251520" y="3429000"/>
            <a:ext cx="1656184" cy="720080"/>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600" b="1" dirty="0" smtClean="0">
                <a:solidFill>
                  <a:schemeClr val="tx1"/>
                </a:solidFill>
                <a:latin typeface="Verdana" pitchFamily="34" charset="0"/>
              </a:rPr>
              <a:t>Exposición</a:t>
            </a:r>
          </a:p>
        </p:txBody>
      </p:sp>
      <p:sp>
        <p:nvSpPr>
          <p:cNvPr id="5" name="4 Rectángulo redondeado"/>
          <p:cNvSpPr/>
          <p:nvPr/>
        </p:nvSpPr>
        <p:spPr>
          <a:xfrm>
            <a:off x="2267744" y="1988840"/>
            <a:ext cx="1656184" cy="864096"/>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600" b="1" dirty="0" smtClean="0">
                <a:solidFill>
                  <a:schemeClr val="tx1"/>
                </a:solidFill>
                <a:latin typeface="Verdana" pitchFamily="34" charset="0"/>
              </a:rPr>
              <a:t>Destinado a la venta</a:t>
            </a:r>
          </a:p>
        </p:txBody>
      </p:sp>
      <p:sp>
        <p:nvSpPr>
          <p:cNvPr id="6" name="5 Rectángulo redondeado"/>
          <p:cNvSpPr/>
          <p:nvPr/>
        </p:nvSpPr>
        <p:spPr>
          <a:xfrm>
            <a:off x="2267744" y="5013176"/>
            <a:ext cx="1656184" cy="864096"/>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600" b="1" dirty="0" smtClean="0">
                <a:solidFill>
                  <a:schemeClr val="tx1"/>
                </a:solidFill>
                <a:latin typeface="Verdana" pitchFamily="34" charset="0"/>
              </a:rPr>
              <a:t>Destinado a ser alquilado</a:t>
            </a:r>
            <a:endParaRPr lang="es-AR" sz="1600" b="1" dirty="0">
              <a:solidFill>
                <a:schemeClr val="tx1"/>
              </a:solidFill>
              <a:latin typeface="Verdana" pitchFamily="34" charset="0"/>
            </a:endParaRPr>
          </a:p>
        </p:txBody>
      </p:sp>
      <p:cxnSp>
        <p:nvCxnSpPr>
          <p:cNvPr id="7" name="6 Conector angular"/>
          <p:cNvCxnSpPr>
            <a:stCxn id="4" idx="3"/>
            <a:endCxn id="5" idx="1"/>
          </p:cNvCxnSpPr>
          <p:nvPr/>
        </p:nvCxnSpPr>
        <p:spPr>
          <a:xfrm flipV="1">
            <a:off x="1907704" y="2420888"/>
            <a:ext cx="360040" cy="1368152"/>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cxnSp>
        <p:nvCxnSpPr>
          <p:cNvPr id="8" name="7 Conector angular"/>
          <p:cNvCxnSpPr>
            <a:stCxn id="4" idx="3"/>
            <a:endCxn id="6" idx="1"/>
          </p:cNvCxnSpPr>
          <p:nvPr/>
        </p:nvCxnSpPr>
        <p:spPr>
          <a:xfrm>
            <a:off x="1907704" y="3789040"/>
            <a:ext cx="360040" cy="1656184"/>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sp>
        <p:nvSpPr>
          <p:cNvPr id="9" name="1 Rectángulo"/>
          <p:cNvSpPr>
            <a:spLocks noChangeArrowheads="1"/>
          </p:cNvSpPr>
          <p:nvPr/>
        </p:nvSpPr>
        <p:spPr bwMode="auto">
          <a:xfrm>
            <a:off x="683568" y="1071563"/>
            <a:ext cx="7488832" cy="461665"/>
          </a:xfrm>
          <a:prstGeom prst="rect">
            <a:avLst/>
          </a:prstGeom>
          <a:noFill/>
          <a:ln w="9525">
            <a:noFill/>
            <a:miter lim="800000"/>
            <a:headEnd/>
            <a:tailEnd/>
          </a:ln>
        </p:spPr>
        <p:txBody>
          <a:bodyPr wrap="square">
            <a:spAutoFit/>
          </a:bodyPr>
          <a:lstStyle/>
          <a:p>
            <a:pPr algn="ctr"/>
            <a:r>
              <a:rPr lang="es-AR" b="1" u="sng" dirty="0" smtClean="0">
                <a:latin typeface="Verdana" pitchFamily="34" charset="0"/>
              </a:rPr>
              <a:t>Bienes de Uso</a:t>
            </a:r>
            <a:endParaRPr lang="es-AR" b="1" u="sng" dirty="0">
              <a:latin typeface="Verdana" pitchFamily="34" charset="0"/>
            </a:endParaRPr>
          </a:p>
        </p:txBody>
      </p:sp>
      <p:sp>
        <p:nvSpPr>
          <p:cNvPr id="10" name="9 Rectángulo redondeado"/>
          <p:cNvSpPr/>
          <p:nvPr/>
        </p:nvSpPr>
        <p:spPr>
          <a:xfrm>
            <a:off x="4283968" y="1916832"/>
            <a:ext cx="4608512" cy="1008112"/>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AR" sz="1600" dirty="0" smtClean="0">
                <a:solidFill>
                  <a:schemeClr val="tx1"/>
                </a:solidFill>
                <a:latin typeface="Verdana" pitchFamily="34" charset="0"/>
              </a:rPr>
              <a:t>Se expone dentro del activo corriente, valuado según lo antes visto.</a:t>
            </a:r>
            <a:endParaRPr lang="es-AR" sz="1600" dirty="0">
              <a:solidFill>
                <a:schemeClr val="tx1"/>
              </a:solidFill>
              <a:latin typeface="Verdana" pitchFamily="34" charset="0"/>
            </a:endParaRPr>
          </a:p>
        </p:txBody>
      </p:sp>
      <p:cxnSp>
        <p:nvCxnSpPr>
          <p:cNvPr id="11" name="10 Conector recto de flecha"/>
          <p:cNvCxnSpPr>
            <a:stCxn id="5" idx="3"/>
            <a:endCxn id="10" idx="1"/>
          </p:cNvCxnSpPr>
          <p:nvPr/>
        </p:nvCxnSpPr>
        <p:spPr>
          <a:xfrm>
            <a:off x="3923928" y="2420888"/>
            <a:ext cx="360040" cy="1588"/>
          </a:xfrm>
          <a:prstGeom prst="straightConnector1">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sp>
        <p:nvSpPr>
          <p:cNvPr id="12" name="11 Rectángulo redondeado"/>
          <p:cNvSpPr/>
          <p:nvPr/>
        </p:nvSpPr>
        <p:spPr>
          <a:xfrm>
            <a:off x="4283968" y="4869160"/>
            <a:ext cx="4608512" cy="1152128"/>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AR" sz="1600" dirty="0" smtClean="0">
                <a:solidFill>
                  <a:schemeClr val="tx1"/>
                </a:solidFill>
                <a:latin typeface="Verdana" pitchFamily="34" charset="0"/>
              </a:rPr>
              <a:t>Se incluyen en inversiones, salvo en caso de entes cuya actividad principal sea la mencionada.</a:t>
            </a:r>
            <a:endParaRPr lang="es-AR" sz="1600" dirty="0">
              <a:solidFill>
                <a:schemeClr val="tx1"/>
              </a:solidFill>
              <a:latin typeface="Verdana" pitchFamily="34" charset="0"/>
            </a:endParaRPr>
          </a:p>
        </p:txBody>
      </p:sp>
      <p:cxnSp>
        <p:nvCxnSpPr>
          <p:cNvPr id="13" name="12 Conector recto de flecha"/>
          <p:cNvCxnSpPr>
            <a:stCxn id="6" idx="3"/>
            <a:endCxn id="12" idx="1"/>
          </p:cNvCxnSpPr>
          <p:nvPr/>
        </p:nvCxnSpPr>
        <p:spPr>
          <a:xfrm>
            <a:off x="3923928" y="5445224"/>
            <a:ext cx="360040" cy="1588"/>
          </a:xfrm>
          <a:prstGeom prst="straightConnector1">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sp>
        <p:nvSpPr>
          <p:cNvPr id="26" name="25 Rectángulo redondeado"/>
          <p:cNvSpPr/>
          <p:nvPr/>
        </p:nvSpPr>
        <p:spPr>
          <a:xfrm>
            <a:off x="2267744" y="3356992"/>
            <a:ext cx="1656184" cy="864096"/>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600" b="1" dirty="0" smtClean="0">
                <a:solidFill>
                  <a:schemeClr val="tx1"/>
                </a:solidFill>
                <a:latin typeface="Verdana" pitchFamily="34" charset="0"/>
              </a:rPr>
              <a:t>Destinado al uso</a:t>
            </a:r>
          </a:p>
        </p:txBody>
      </p:sp>
      <p:sp>
        <p:nvSpPr>
          <p:cNvPr id="31" name="30 Rectángulo redondeado"/>
          <p:cNvSpPr/>
          <p:nvPr/>
        </p:nvSpPr>
        <p:spPr>
          <a:xfrm>
            <a:off x="4283968" y="3284984"/>
            <a:ext cx="4608512" cy="1008112"/>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AR" sz="1600" dirty="0" smtClean="0">
                <a:solidFill>
                  <a:schemeClr val="tx1"/>
                </a:solidFill>
                <a:latin typeface="Verdana" pitchFamily="34" charset="0"/>
              </a:rPr>
              <a:t>Se expone dentro del activo no corriente, valuado según lo antes visto, detallado dentro del Anexo II.</a:t>
            </a:r>
            <a:endParaRPr lang="es-AR" sz="1600" dirty="0">
              <a:solidFill>
                <a:schemeClr val="tx1"/>
              </a:solidFill>
              <a:latin typeface="Verdana" pitchFamily="34" charset="0"/>
            </a:endParaRPr>
          </a:p>
        </p:txBody>
      </p:sp>
      <p:cxnSp>
        <p:nvCxnSpPr>
          <p:cNvPr id="32" name="31 Conector recto de flecha"/>
          <p:cNvCxnSpPr>
            <a:stCxn id="26" idx="3"/>
            <a:endCxn id="31" idx="1"/>
          </p:cNvCxnSpPr>
          <p:nvPr/>
        </p:nvCxnSpPr>
        <p:spPr>
          <a:xfrm>
            <a:off x="3923928" y="3789040"/>
            <a:ext cx="360040" cy="1588"/>
          </a:xfrm>
          <a:prstGeom prst="straightConnector1">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cxnSp>
        <p:nvCxnSpPr>
          <p:cNvPr id="37" name="36 Conector angular"/>
          <p:cNvCxnSpPr>
            <a:stCxn id="4" idx="3"/>
            <a:endCxn id="26" idx="1"/>
          </p:cNvCxnSpPr>
          <p:nvPr/>
        </p:nvCxnSpPr>
        <p:spPr>
          <a:xfrm>
            <a:off x="1907704" y="3789040"/>
            <a:ext cx="360040" cy="1588"/>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style.rotation</p:attrName>
                                        </p:attrNameLst>
                                      </p:cBhvr>
                                      <p:tavLst>
                                        <p:tav tm="0">
                                          <p:val>
                                            <p:fltVal val="360"/>
                                          </p:val>
                                        </p:tav>
                                        <p:tav tm="100000">
                                          <p:val>
                                            <p:fltVal val="0"/>
                                          </p:val>
                                        </p:tav>
                                      </p:tavLst>
                                    </p:anim>
                                    <p:animEffect transition="in" filter="fade">
                                      <p:cBhvr>
                                        <p:cTn id="10" dur="500"/>
                                        <p:tgtEl>
                                          <p:spTgt spid="4"/>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par>
                                <p:cTn id="15" presetID="10"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par>
                                <p:cTn id="18" presetID="10" presetClass="entr" presetSubtype="0" fill="hold" nodeType="with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fade">
                                      <p:cBhvr>
                                        <p:cTn id="20" dur="500"/>
                                        <p:tgtEl>
                                          <p:spTgt spid="37"/>
                                        </p:tgtEl>
                                      </p:cBhvr>
                                    </p:animEffect>
                                  </p:childTnLst>
                                </p:cTn>
                              </p:par>
                            </p:childTnLst>
                          </p:cTn>
                        </p:par>
                      </p:childTnLst>
                    </p:cTn>
                  </p:par>
                  <p:par>
                    <p:cTn id="21" fill="hold">
                      <p:stCondLst>
                        <p:cond delay="indefinite"/>
                      </p:stCondLst>
                      <p:childTnLst>
                        <p:par>
                          <p:cTn id="22" fill="hold">
                            <p:stCondLst>
                              <p:cond delay="0"/>
                            </p:stCondLst>
                            <p:childTnLst>
                              <p:par>
                                <p:cTn id="23" presetID="49" presetClass="entr" presetSubtype="0" decel="10000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500" fill="hold"/>
                                        <p:tgtEl>
                                          <p:spTgt spid="5"/>
                                        </p:tgtEl>
                                        <p:attrNameLst>
                                          <p:attrName>ppt_w</p:attrName>
                                        </p:attrNameLst>
                                      </p:cBhvr>
                                      <p:tavLst>
                                        <p:tav tm="0">
                                          <p:val>
                                            <p:fltVal val="0"/>
                                          </p:val>
                                        </p:tav>
                                        <p:tav tm="100000">
                                          <p:val>
                                            <p:strVal val="#ppt_w"/>
                                          </p:val>
                                        </p:tav>
                                      </p:tavLst>
                                    </p:anim>
                                    <p:anim calcmode="lin" valueType="num">
                                      <p:cBhvr>
                                        <p:cTn id="26" dur="500" fill="hold"/>
                                        <p:tgtEl>
                                          <p:spTgt spid="5"/>
                                        </p:tgtEl>
                                        <p:attrNameLst>
                                          <p:attrName>ppt_h</p:attrName>
                                        </p:attrNameLst>
                                      </p:cBhvr>
                                      <p:tavLst>
                                        <p:tav tm="0">
                                          <p:val>
                                            <p:fltVal val="0"/>
                                          </p:val>
                                        </p:tav>
                                        <p:tav tm="100000">
                                          <p:val>
                                            <p:strVal val="#ppt_h"/>
                                          </p:val>
                                        </p:tav>
                                      </p:tavLst>
                                    </p:anim>
                                    <p:anim calcmode="lin" valueType="num">
                                      <p:cBhvr>
                                        <p:cTn id="27" dur="500" fill="hold"/>
                                        <p:tgtEl>
                                          <p:spTgt spid="5"/>
                                        </p:tgtEl>
                                        <p:attrNameLst>
                                          <p:attrName>style.rotation</p:attrName>
                                        </p:attrNameLst>
                                      </p:cBhvr>
                                      <p:tavLst>
                                        <p:tav tm="0">
                                          <p:val>
                                            <p:fltVal val="360"/>
                                          </p:val>
                                        </p:tav>
                                        <p:tav tm="100000">
                                          <p:val>
                                            <p:fltVal val="0"/>
                                          </p:val>
                                        </p:tav>
                                      </p:tavLst>
                                    </p:anim>
                                    <p:animEffect transition="in" filter="fade">
                                      <p:cBhvr>
                                        <p:cTn id="28" dur="500"/>
                                        <p:tgtEl>
                                          <p:spTgt spid="5"/>
                                        </p:tgtEl>
                                      </p:cBhvr>
                                    </p:animEffect>
                                  </p:childTnLst>
                                </p:cTn>
                              </p:par>
                            </p:childTnLst>
                          </p:cTn>
                        </p:par>
                        <p:par>
                          <p:cTn id="29" fill="hold">
                            <p:stCondLst>
                              <p:cond delay="500"/>
                            </p:stCondLst>
                            <p:childTnLst>
                              <p:par>
                                <p:cTn id="30" presetID="10" presetClass="entr" presetSubtype="0" fill="hold" nodeType="after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49" presetClass="entr" presetSubtype="0" decel="10000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500" fill="hold"/>
                                        <p:tgtEl>
                                          <p:spTgt spid="10"/>
                                        </p:tgtEl>
                                        <p:attrNameLst>
                                          <p:attrName>ppt_w</p:attrName>
                                        </p:attrNameLst>
                                      </p:cBhvr>
                                      <p:tavLst>
                                        <p:tav tm="0">
                                          <p:val>
                                            <p:fltVal val="0"/>
                                          </p:val>
                                        </p:tav>
                                        <p:tav tm="100000">
                                          <p:val>
                                            <p:strVal val="#ppt_w"/>
                                          </p:val>
                                        </p:tav>
                                      </p:tavLst>
                                    </p:anim>
                                    <p:anim calcmode="lin" valueType="num">
                                      <p:cBhvr>
                                        <p:cTn id="38" dur="500" fill="hold"/>
                                        <p:tgtEl>
                                          <p:spTgt spid="10"/>
                                        </p:tgtEl>
                                        <p:attrNameLst>
                                          <p:attrName>ppt_h</p:attrName>
                                        </p:attrNameLst>
                                      </p:cBhvr>
                                      <p:tavLst>
                                        <p:tav tm="0">
                                          <p:val>
                                            <p:fltVal val="0"/>
                                          </p:val>
                                        </p:tav>
                                        <p:tav tm="100000">
                                          <p:val>
                                            <p:strVal val="#ppt_h"/>
                                          </p:val>
                                        </p:tav>
                                      </p:tavLst>
                                    </p:anim>
                                    <p:anim calcmode="lin" valueType="num">
                                      <p:cBhvr>
                                        <p:cTn id="39" dur="500" fill="hold"/>
                                        <p:tgtEl>
                                          <p:spTgt spid="10"/>
                                        </p:tgtEl>
                                        <p:attrNameLst>
                                          <p:attrName>style.rotation</p:attrName>
                                        </p:attrNameLst>
                                      </p:cBhvr>
                                      <p:tavLst>
                                        <p:tav tm="0">
                                          <p:val>
                                            <p:fltVal val="360"/>
                                          </p:val>
                                        </p:tav>
                                        <p:tav tm="100000">
                                          <p:val>
                                            <p:fltVal val="0"/>
                                          </p:val>
                                        </p:tav>
                                      </p:tavLst>
                                    </p:anim>
                                    <p:animEffect transition="in" filter="fade">
                                      <p:cBhvr>
                                        <p:cTn id="40" dur="500"/>
                                        <p:tgtEl>
                                          <p:spTgt spid="10"/>
                                        </p:tgtEl>
                                      </p:cBhvr>
                                    </p:animEffect>
                                  </p:childTnLst>
                                </p:cTn>
                              </p:par>
                            </p:childTnLst>
                          </p:cTn>
                        </p:par>
                      </p:childTnLst>
                    </p:cTn>
                  </p:par>
                  <p:par>
                    <p:cTn id="41" fill="hold">
                      <p:stCondLst>
                        <p:cond delay="indefinite"/>
                      </p:stCondLst>
                      <p:childTnLst>
                        <p:par>
                          <p:cTn id="42" fill="hold">
                            <p:stCondLst>
                              <p:cond delay="0"/>
                            </p:stCondLst>
                            <p:childTnLst>
                              <p:par>
                                <p:cTn id="43" presetID="49" presetClass="entr" presetSubtype="0" decel="100000" fill="hold" grpId="0" nodeType="clickEffect">
                                  <p:stCondLst>
                                    <p:cond delay="0"/>
                                  </p:stCondLst>
                                  <p:childTnLst>
                                    <p:set>
                                      <p:cBhvr>
                                        <p:cTn id="44" dur="1" fill="hold">
                                          <p:stCondLst>
                                            <p:cond delay="0"/>
                                          </p:stCondLst>
                                        </p:cTn>
                                        <p:tgtEl>
                                          <p:spTgt spid="26"/>
                                        </p:tgtEl>
                                        <p:attrNameLst>
                                          <p:attrName>style.visibility</p:attrName>
                                        </p:attrNameLst>
                                      </p:cBhvr>
                                      <p:to>
                                        <p:strVal val="visible"/>
                                      </p:to>
                                    </p:set>
                                    <p:anim calcmode="lin" valueType="num">
                                      <p:cBhvr>
                                        <p:cTn id="45" dur="500" fill="hold"/>
                                        <p:tgtEl>
                                          <p:spTgt spid="26"/>
                                        </p:tgtEl>
                                        <p:attrNameLst>
                                          <p:attrName>ppt_w</p:attrName>
                                        </p:attrNameLst>
                                      </p:cBhvr>
                                      <p:tavLst>
                                        <p:tav tm="0">
                                          <p:val>
                                            <p:fltVal val="0"/>
                                          </p:val>
                                        </p:tav>
                                        <p:tav tm="100000">
                                          <p:val>
                                            <p:strVal val="#ppt_w"/>
                                          </p:val>
                                        </p:tav>
                                      </p:tavLst>
                                    </p:anim>
                                    <p:anim calcmode="lin" valueType="num">
                                      <p:cBhvr>
                                        <p:cTn id="46" dur="500" fill="hold"/>
                                        <p:tgtEl>
                                          <p:spTgt spid="26"/>
                                        </p:tgtEl>
                                        <p:attrNameLst>
                                          <p:attrName>ppt_h</p:attrName>
                                        </p:attrNameLst>
                                      </p:cBhvr>
                                      <p:tavLst>
                                        <p:tav tm="0">
                                          <p:val>
                                            <p:fltVal val="0"/>
                                          </p:val>
                                        </p:tav>
                                        <p:tav tm="100000">
                                          <p:val>
                                            <p:strVal val="#ppt_h"/>
                                          </p:val>
                                        </p:tav>
                                      </p:tavLst>
                                    </p:anim>
                                    <p:anim calcmode="lin" valueType="num">
                                      <p:cBhvr>
                                        <p:cTn id="47" dur="500" fill="hold"/>
                                        <p:tgtEl>
                                          <p:spTgt spid="26"/>
                                        </p:tgtEl>
                                        <p:attrNameLst>
                                          <p:attrName>style.rotation</p:attrName>
                                        </p:attrNameLst>
                                      </p:cBhvr>
                                      <p:tavLst>
                                        <p:tav tm="0">
                                          <p:val>
                                            <p:fltVal val="360"/>
                                          </p:val>
                                        </p:tav>
                                        <p:tav tm="100000">
                                          <p:val>
                                            <p:fltVal val="0"/>
                                          </p:val>
                                        </p:tav>
                                      </p:tavLst>
                                    </p:anim>
                                    <p:animEffect transition="in" filter="fade">
                                      <p:cBhvr>
                                        <p:cTn id="48" dur="500"/>
                                        <p:tgtEl>
                                          <p:spTgt spid="26"/>
                                        </p:tgtEl>
                                      </p:cBhvr>
                                    </p:animEffect>
                                  </p:childTnLst>
                                </p:cTn>
                              </p:par>
                            </p:childTnLst>
                          </p:cTn>
                        </p:par>
                        <p:par>
                          <p:cTn id="49" fill="hold">
                            <p:stCondLst>
                              <p:cond delay="500"/>
                            </p:stCondLst>
                            <p:childTnLst>
                              <p:par>
                                <p:cTn id="50" presetID="10" presetClass="entr" presetSubtype="0" fill="hold" nodeType="after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fade">
                                      <p:cBhvr>
                                        <p:cTn id="52" dur="500"/>
                                        <p:tgtEl>
                                          <p:spTgt spid="32"/>
                                        </p:tgtEl>
                                      </p:cBhvr>
                                    </p:animEffect>
                                  </p:childTnLst>
                                </p:cTn>
                              </p:par>
                            </p:childTnLst>
                          </p:cTn>
                        </p:par>
                      </p:childTnLst>
                    </p:cTn>
                  </p:par>
                  <p:par>
                    <p:cTn id="53" fill="hold">
                      <p:stCondLst>
                        <p:cond delay="indefinite"/>
                      </p:stCondLst>
                      <p:childTnLst>
                        <p:par>
                          <p:cTn id="54" fill="hold">
                            <p:stCondLst>
                              <p:cond delay="0"/>
                            </p:stCondLst>
                            <p:childTnLst>
                              <p:par>
                                <p:cTn id="55" presetID="49" presetClass="entr" presetSubtype="0" decel="100000" fill="hold" grpId="0" nodeType="clickEffect">
                                  <p:stCondLst>
                                    <p:cond delay="0"/>
                                  </p:stCondLst>
                                  <p:childTnLst>
                                    <p:set>
                                      <p:cBhvr>
                                        <p:cTn id="56" dur="1" fill="hold">
                                          <p:stCondLst>
                                            <p:cond delay="0"/>
                                          </p:stCondLst>
                                        </p:cTn>
                                        <p:tgtEl>
                                          <p:spTgt spid="31"/>
                                        </p:tgtEl>
                                        <p:attrNameLst>
                                          <p:attrName>style.visibility</p:attrName>
                                        </p:attrNameLst>
                                      </p:cBhvr>
                                      <p:to>
                                        <p:strVal val="visible"/>
                                      </p:to>
                                    </p:set>
                                    <p:anim calcmode="lin" valueType="num">
                                      <p:cBhvr>
                                        <p:cTn id="57" dur="500" fill="hold"/>
                                        <p:tgtEl>
                                          <p:spTgt spid="31"/>
                                        </p:tgtEl>
                                        <p:attrNameLst>
                                          <p:attrName>ppt_w</p:attrName>
                                        </p:attrNameLst>
                                      </p:cBhvr>
                                      <p:tavLst>
                                        <p:tav tm="0">
                                          <p:val>
                                            <p:fltVal val="0"/>
                                          </p:val>
                                        </p:tav>
                                        <p:tav tm="100000">
                                          <p:val>
                                            <p:strVal val="#ppt_w"/>
                                          </p:val>
                                        </p:tav>
                                      </p:tavLst>
                                    </p:anim>
                                    <p:anim calcmode="lin" valueType="num">
                                      <p:cBhvr>
                                        <p:cTn id="58" dur="500" fill="hold"/>
                                        <p:tgtEl>
                                          <p:spTgt spid="31"/>
                                        </p:tgtEl>
                                        <p:attrNameLst>
                                          <p:attrName>ppt_h</p:attrName>
                                        </p:attrNameLst>
                                      </p:cBhvr>
                                      <p:tavLst>
                                        <p:tav tm="0">
                                          <p:val>
                                            <p:fltVal val="0"/>
                                          </p:val>
                                        </p:tav>
                                        <p:tav tm="100000">
                                          <p:val>
                                            <p:strVal val="#ppt_h"/>
                                          </p:val>
                                        </p:tav>
                                      </p:tavLst>
                                    </p:anim>
                                    <p:anim calcmode="lin" valueType="num">
                                      <p:cBhvr>
                                        <p:cTn id="59" dur="500" fill="hold"/>
                                        <p:tgtEl>
                                          <p:spTgt spid="31"/>
                                        </p:tgtEl>
                                        <p:attrNameLst>
                                          <p:attrName>style.rotation</p:attrName>
                                        </p:attrNameLst>
                                      </p:cBhvr>
                                      <p:tavLst>
                                        <p:tav tm="0">
                                          <p:val>
                                            <p:fltVal val="360"/>
                                          </p:val>
                                        </p:tav>
                                        <p:tav tm="100000">
                                          <p:val>
                                            <p:fltVal val="0"/>
                                          </p:val>
                                        </p:tav>
                                      </p:tavLst>
                                    </p:anim>
                                    <p:animEffect transition="in" filter="fade">
                                      <p:cBhvr>
                                        <p:cTn id="60" dur="500"/>
                                        <p:tgtEl>
                                          <p:spTgt spid="31"/>
                                        </p:tgtEl>
                                      </p:cBhvr>
                                    </p:animEffect>
                                  </p:childTnLst>
                                </p:cTn>
                              </p:par>
                            </p:childTnLst>
                          </p:cTn>
                        </p:par>
                      </p:childTnLst>
                    </p:cTn>
                  </p:par>
                  <p:par>
                    <p:cTn id="61" fill="hold">
                      <p:stCondLst>
                        <p:cond delay="indefinite"/>
                      </p:stCondLst>
                      <p:childTnLst>
                        <p:par>
                          <p:cTn id="62" fill="hold">
                            <p:stCondLst>
                              <p:cond delay="0"/>
                            </p:stCondLst>
                            <p:childTnLst>
                              <p:par>
                                <p:cTn id="63" presetID="49" presetClass="entr" presetSubtype="0" decel="100000" fill="hold" grpId="0" nodeType="clickEffect">
                                  <p:stCondLst>
                                    <p:cond delay="0"/>
                                  </p:stCondLst>
                                  <p:childTnLst>
                                    <p:set>
                                      <p:cBhvr>
                                        <p:cTn id="64" dur="1" fill="hold">
                                          <p:stCondLst>
                                            <p:cond delay="0"/>
                                          </p:stCondLst>
                                        </p:cTn>
                                        <p:tgtEl>
                                          <p:spTgt spid="6"/>
                                        </p:tgtEl>
                                        <p:attrNameLst>
                                          <p:attrName>style.visibility</p:attrName>
                                        </p:attrNameLst>
                                      </p:cBhvr>
                                      <p:to>
                                        <p:strVal val="visible"/>
                                      </p:to>
                                    </p:set>
                                    <p:anim calcmode="lin" valueType="num">
                                      <p:cBhvr>
                                        <p:cTn id="65" dur="500" fill="hold"/>
                                        <p:tgtEl>
                                          <p:spTgt spid="6"/>
                                        </p:tgtEl>
                                        <p:attrNameLst>
                                          <p:attrName>ppt_w</p:attrName>
                                        </p:attrNameLst>
                                      </p:cBhvr>
                                      <p:tavLst>
                                        <p:tav tm="0">
                                          <p:val>
                                            <p:fltVal val="0"/>
                                          </p:val>
                                        </p:tav>
                                        <p:tav tm="100000">
                                          <p:val>
                                            <p:strVal val="#ppt_w"/>
                                          </p:val>
                                        </p:tav>
                                      </p:tavLst>
                                    </p:anim>
                                    <p:anim calcmode="lin" valueType="num">
                                      <p:cBhvr>
                                        <p:cTn id="66" dur="500" fill="hold"/>
                                        <p:tgtEl>
                                          <p:spTgt spid="6"/>
                                        </p:tgtEl>
                                        <p:attrNameLst>
                                          <p:attrName>ppt_h</p:attrName>
                                        </p:attrNameLst>
                                      </p:cBhvr>
                                      <p:tavLst>
                                        <p:tav tm="0">
                                          <p:val>
                                            <p:fltVal val="0"/>
                                          </p:val>
                                        </p:tav>
                                        <p:tav tm="100000">
                                          <p:val>
                                            <p:strVal val="#ppt_h"/>
                                          </p:val>
                                        </p:tav>
                                      </p:tavLst>
                                    </p:anim>
                                    <p:anim calcmode="lin" valueType="num">
                                      <p:cBhvr>
                                        <p:cTn id="67" dur="500" fill="hold"/>
                                        <p:tgtEl>
                                          <p:spTgt spid="6"/>
                                        </p:tgtEl>
                                        <p:attrNameLst>
                                          <p:attrName>style.rotation</p:attrName>
                                        </p:attrNameLst>
                                      </p:cBhvr>
                                      <p:tavLst>
                                        <p:tav tm="0">
                                          <p:val>
                                            <p:fltVal val="360"/>
                                          </p:val>
                                        </p:tav>
                                        <p:tav tm="100000">
                                          <p:val>
                                            <p:fltVal val="0"/>
                                          </p:val>
                                        </p:tav>
                                      </p:tavLst>
                                    </p:anim>
                                    <p:animEffect transition="in" filter="fade">
                                      <p:cBhvr>
                                        <p:cTn id="68" dur="500"/>
                                        <p:tgtEl>
                                          <p:spTgt spid="6"/>
                                        </p:tgtEl>
                                      </p:cBhvr>
                                    </p:animEffect>
                                  </p:childTnLst>
                                </p:cTn>
                              </p:par>
                            </p:childTnLst>
                          </p:cTn>
                        </p:par>
                        <p:par>
                          <p:cTn id="69" fill="hold">
                            <p:stCondLst>
                              <p:cond delay="500"/>
                            </p:stCondLst>
                            <p:childTnLst>
                              <p:par>
                                <p:cTn id="70" presetID="10" presetClass="entr" presetSubtype="0" fill="hold" nodeType="afterEffect">
                                  <p:stCondLst>
                                    <p:cond delay="0"/>
                                  </p:stCondLst>
                                  <p:childTnLst>
                                    <p:set>
                                      <p:cBhvr>
                                        <p:cTn id="71" dur="1" fill="hold">
                                          <p:stCondLst>
                                            <p:cond delay="0"/>
                                          </p:stCondLst>
                                        </p:cTn>
                                        <p:tgtEl>
                                          <p:spTgt spid="13"/>
                                        </p:tgtEl>
                                        <p:attrNameLst>
                                          <p:attrName>style.visibility</p:attrName>
                                        </p:attrNameLst>
                                      </p:cBhvr>
                                      <p:to>
                                        <p:strVal val="visible"/>
                                      </p:to>
                                    </p:set>
                                    <p:animEffect transition="in" filter="fade">
                                      <p:cBhvr>
                                        <p:cTn id="72" dur="500"/>
                                        <p:tgtEl>
                                          <p:spTgt spid="13"/>
                                        </p:tgtEl>
                                      </p:cBhvr>
                                    </p:animEffect>
                                  </p:childTnLst>
                                </p:cTn>
                              </p:par>
                            </p:childTnLst>
                          </p:cTn>
                        </p:par>
                      </p:childTnLst>
                    </p:cTn>
                  </p:par>
                  <p:par>
                    <p:cTn id="73" fill="hold">
                      <p:stCondLst>
                        <p:cond delay="indefinite"/>
                      </p:stCondLst>
                      <p:childTnLst>
                        <p:par>
                          <p:cTn id="74" fill="hold">
                            <p:stCondLst>
                              <p:cond delay="0"/>
                            </p:stCondLst>
                            <p:childTnLst>
                              <p:par>
                                <p:cTn id="75" presetID="49" presetClass="entr" presetSubtype="0" decel="100000" fill="hold" grpId="0" nodeType="clickEffect">
                                  <p:stCondLst>
                                    <p:cond delay="0"/>
                                  </p:stCondLst>
                                  <p:childTnLst>
                                    <p:set>
                                      <p:cBhvr>
                                        <p:cTn id="76" dur="1" fill="hold">
                                          <p:stCondLst>
                                            <p:cond delay="0"/>
                                          </p:stCondLst>
                                        </p:cTn>
                                        <p:tgtEl>
                                          <p:spTgt spid="12"/>
                                        </p:tgtEl>
                                        <p:attrNameLst>
                                          <p:attrName>style.visibility</p:attrName>
                                        </p:attrNameLst>
                                      </p:cBhvr>
                                      <p:to>
                                        <p:strVal val="visible"/>
                                      </p:to>
                                    </p:set>
                                    <p:anim calcmode="lin" valueType="num">
                                      <p:cBhvr>
                                        <p:cTn id="77" dur="500" fill="hold"/>
                                        <p:tgtEl>
                                          <p:spTgt spid="12"/>
                                        </p:tgtEl>
                                        <p:attrNameLst>
                                          <p:attrName>ppt_w</p:attrName>
                                        </p:attrNameLst>
                                      </p:cBhvr>
                                      <p:tavLst>
                                        <p:tav tm="0">
                                          <p:val>
                                            <p:fltVal val="0"/>
                                          </p:val>
                                        </p:tav>
                                        <p:tav tm="100000">
                                          <p:val>
                                            <p:strVal val="#ppt_w"/>
                                          </p:val>
                                        </p:tav>
                                      </p:tavLst>
                                    </p:anim>
                                    <p:anim calcmode="lin" valueType="num">
                                      <p:cBhvr>
                                        <p:cTn id="78" dur="500" fill="hold"/>
                                        <p:tgtEl>
                                          <p:spTgt spid="12"/>
                                        </p:tgtEl>
                                        <p:attrNameLst>
                                          <p:attrName>ppt_h</p:attrName>
                                        </p:attrNameLst>
                                      </p:cBhvr>
                                      <p:tavLst>
                                        <p:tav tm="0">
                                          <p:val>
                                            <p:fltVal val="0"/>
                                          </p:val>
                                        </p:tav>
                                        <p:tav tm="100000">
                                          <p:val>
                                            <p:strVal val="#ppt_h"/>
                                          </p:val>
                                        </p:tav>
                                      </p:tavLst>
                                    </p:anim>
                                    <p:anim calcmode="lin" valueType="num">
                                      <p:cBhvr>
                                        <p:cTn id="79" dur="500" fill="hold"/>
                                        <p:tgtEl>
                                          <p:spTgt spid="12"/>
                                        </p:tgtEl>
                                        <p:attrNameLst>
                                          <p:attrName>style.rotation</p:attrName>
                                        </p:attrNameLst>
                                      </p:cBhvr>
                                      <p:tavLst>
                                        <p:tav tm="0">
                                          <p:val>
                                            <p:fltVal val="360"/>
                                          </p:val>
                                        </p:tav>
                                        <p:tav tm="100000">
                                          <p:val>
                                            <p:fltVal val="0"/>
                                          </p:val>
                                        </p:tav>
                                      </p:tavLst>
                                    </p:anim>
                                    <p:animEffect transition="in" filter="fade">
                                      <p:cBhvr>
                                        <p:cTn id="8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0" grpId="0" animBg="1"/>
      <p:bldP spid="12" grpId="0" animBg="1"/>
      <p:bldP spid="26" grpId="0" animBg="1"/>
      <p:bldP spid="31" grpId="0" animBg="1"/>
    </p:bldLst>
  </p:timing>
</p:sld>
</file>

<file path=ppt/theme/theme1.xml><?xml version="1.0" encoding="utf-8"?>
<a:theme xmlns:a="http://schemas.openxmlformats.org/drawingml/2006/main" name="2_Tema de Office">
  <a:themeElements>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e Office">
      <a:majorFont>
        <a:latin typeface="Calibri"/>
        <a:ea typeface="WenQuanYi Micro Hei"/>
        <a:cs typeface="WenQuanYi Micro Hei"/>
      </a:majorFont>
      <a:minorFont>
        <a:latin typeface="Calibri"/>
        <a:ea typeface="WenQuanYi Micro Hei"/>
        <a:cs typeface="WenQuanYi Micro He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lnDef>
  </a:objectDefaults>
  <a:extraClrSchemeLst>
    <a:extraClrScheme>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e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e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e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e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e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e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Tema de Office">
  <a:themeElements>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e Office">
      <a:majorFont>
        <a:latin typeface="Calibri"/>
        <a:ea typeface="WenQuanYi Micro Hei"/>
        <a:cs typeface="WenQuanYi Micro Hei"/>
      </a:majorFont>
      <a:minorFont>
        <a:latin typeface="Calibri"/>
        <a:ea typeface="WenQuanYi Micro Hei"/>
        <a:cs typeface="WenQuanYi Micro He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lnDef>
  </a:objectDefaults>
  <a:extraClrSchemeLst>
    <a:extraClrScheme>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e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e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e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e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e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e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Description0 xmlns="a608f6cb-5bf6-4c88-8864-e2aa2e0b2b6e">Branded Crowe landscape template for PowerPoint</Description0>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9927FCF1FF0B9458822775F773B7FDF" ma:contentTypeVersion="1" ma:contentTypeDescription="Create a new document." ma:contentTypeScope="" ma:versionID="4135cd10692fe5f5d98d9eb47943b1a5">
  <xsd:schema xmlns:xsd="http://www.w3.org/2001/XMLSchema" xmlns:p="http://schemas.microsoft.com/office/2006/metadata/properties" xmlns:ns2="a608f6cb-5bf6-4c88-8864-e2aa2e0b2b6e" targetNamespace="http://schemas.microsoft.com/office/2006/metadata/properties" ma:root="true" ma:fieldsID="0f9c5587045c0bbe5d9bd6d2af03aba0" ns2:_="">
    <xsd:import namespace="a608f6cb-5bf6-4c88-8864-e2aa2e0b2b6e"/>
    <xsd:element name="properties">
      <xsd:complexType>
        <xsd:sequence>
          <xsd:element name="documentManagement">
            <xsd:complexType>
              <xsd:all>
                <xsd:element ref="ns2:Description0" minOccurs="0"/>
              </xsd:all>
            </xsd:complexType>
          </xsd:element>
        </xsd:sequence>
      </xsd:complexType>
    </xsd:element>
  </xsd:schema>
  <xsd:schema xmlns:xsd="http://www.w3.org/2001/XMLSchema" xmlns:dms="http://schemas.microsoft.com/office/2006/documentManagement/types" targetNamespace="a608f6cb-5bf6-4c88-8864-e2aa2e0b2b6e" elementFormDefault="qualified">
    <xsd:import namespace="http://schemas.microsoft.com/office/2006/documentManagement/types"/>
    <xsd:element name="Description0" ma:index="8" nillable="true" ma:displayName="Description" ma:internalName="Description0">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DFD3DB9-71BB-4163-B916-A0752160CF68}">
  <ds:schemaRefs>
    <ds:schemaRef ds:uri="http://www.w3.org/XML/1998/namespace"/>
    <ds:schemaRef ds:uri="http://schemas.microsoft.com/office/2006/documentManagement/types"/>
    <ds:schemaRef ds:uri="http://purl.org/dc/elements/1.1/"/>
    <ds:schemaRef ds:uri="http://schemas.microsoft.com/office/2006/metadata/properties"/>
    <ds:schemaRef ds:uri="http://purl.org/dc/dcmitype/"/>
    <ds:schemaRef ds:uri="http://schemas.openxmlformats.org/package/2006/metadata/core-properties"/>
    <ds:schemaRef ds:uri="a608f6cb-5bf6-4c88-8864-e2aa2e0b2b6e"/>
    <ds:schemaRef ds:uri="http://purl.org/dc/terms/"/>
  </ds:schemaRefs>
</ds:datastoreItem>
</file>

<file path=customXml/itemProps2.xml><?xml version="1.0" encoding="utf-8"?>
<ds:datastoreItem xmlns:ds="http://schemas.openxmlformats.org/officeDocument/2006/customXml" ds:itemID="{7B836831-0A89-4206-B454-B80AF6D9017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608f6cb-5bf6-4c88-8864-e2aa2e0b2b6e"/>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0ED3DD09-D041-4E12-BF48-1F16C98C169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Presentación1</Template>
  <TotalTime>3330</TotalTime>
  <Words>2609</Words>
  <Application>Microsoft Office PowerPoint</Application>
  <PresentationFormat>Presentación en pantalla (4:3)</PresentationFormat>
  <Paragraphs>237</Paragraphs>
  <Slides>46</Slides>
  <Notes>1</Notes>
  <HiddenSlides>0</HiddenSlides>
  <MMClips>0</MMClips>
  <ScaleCrop>false</ScaleCrop>
  <HeadingPairs>
    <vt:vector size="6" baseType="variant">
      <vt:variant>
        <vt:lpstr>Fuentes usadas</vt:lpstr>
      </vt:variant>
      <vt:variant>
        <vt:i4>6</vt:i4>
      </vt:variant>
      <vt:variant>
        <vt:lpstr>Tema</vt:lpstr>
      </vt:variant>
      <vt:variant>
        <vt:i4>2</vt:i4>
      </vt:variant>
      <vt:variant>
        <vt:lpstr>Títulos de diapositiva</vt:lpstr>
      </vt:variant>
      <vt:variant>
        <vt:i4>46</vt:i4>
      </vt:variant>
    </vt:vector>
  </HeadingPairs>
  <TitlesOfParts>
    <vt:vector size="54" baseType="lpstr">
      <vt:lpstr>Arial</vt:lpstr>
      <vt:lpstr>Calibri</vt:lpstr>
      <vt:lpstr>Times New Roman</vt:lpstr>
      <vt:lpstr>Verdana</vt:lpstr>
      <vt:lpstr>WenQuanYi Micro Hei</vt:lpstr>
      <vt:lpstr>Wingdings</vt:lpstr>
      <vt:lpstr>2_Tema de Office</vt:lpstr>
      <vt:lpstr>1_Tema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pcarbone</dc:creator>
  <cp:lastModifiedBy>Bruschi Norberto</cp:lastModifiedBy>
  <cp:revision>237</cp:revision>
  <dcterms:created xsi:type="dcterms:W3CDTF">2011-06-10T18:50:49Z</dcterms:created>
  <dcterms:modified xsi:type="dcterms:W3CDTF">2022-04-08T00:11:16Z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PSDescription">
    <vt:lpwstr/>
  </property>
  <property fmtid="{D5CDD505-2E9C-101B-9397-08002B2CF9AE}" pid="3" name="Owner">
    <vt:lpwstr>MSD</vt:lpwstr>
  </property>
  <property fmtid="{D5CDD505-2E9C-101B-9397-08002B2CF9AE}" pid="4" name="Status">
    <vt:lpwstr>Final</vt:lpwstr>
  </property>
  <property fmtid="{D5CDD505-2E9C-101B-9397-08002B2CF9AE}" pid="5" name="TemplateUrl">
    <vt:lpwstr/>
  </property>
  <property fmtid="{D5CDD505-2E9C-101B-9397-08002B2CF9AE}" pid="6" name="xd_ProgID">
    <vt:lpwstr/>
  </property>
  <property fmtid="{D5CDD505-2E9C-101B-9397-08002B2CF9AE}" pid="7" name="_SourceUrl">
    <vt:lpwstr/>
  </property>
  <property fmtid="{D5CDD505-2E9C-101B-9397-08002B2CF9AE}" pid="8" name="Order">
    <vt:lpwstr>2300.00000000000</vt:lpwstr>
  </property>
  <property fmtid="{D5CDD505-2E9C-101B-9397-08002B2CF9AE}" pid="9" name="Description0">
    <vt:lpwstr>Branded Crowe portrait template for PowerPoint</vt:lpwstr>
  </property>
  <property fmtid="{D5CDD505-2E9C-101B-9397-08002B2CF9AE}" pid="10" name="NXTAG2">
    <vt:lpwstr>000800ee37000000000001023720</vt:lpwstr>
  </property>
  <property fmtid="{D5CDD505-2E9C-101B-9397-08002B2CF9AE}" pid="11" name="_NewReviewCycle">
    <vt:lpwstr/>
  </property>
  <property fmtid="{D5CDD505-2E9C-101B-9397-08002B2CF9AE}" pid="12" name="ContentTypeId">
    <vt:lpwstr>0x010100F9927FCF1FF0B9458822775F773B7FDF</vt:lpwstr>
  </property>
</Properties>
</file>