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 id="2147483697" r:id="rId5"/>
  </p:sldMasterIdLst>
  <p:notesMasterIdLst>
    <p:notesMasterId r:id="rId56"/>
  </p:notesMasterIdLst>
  <p:handoutMasterIdLst>
    <p:handoutMasterId r:id="rId57"/>
  </p:handoutMasterIdLst>
  <p:sldIdLst>
    <p:sldId id="603" r:id="rId6"/>
    <p:sldId id="605" r:id="rId7"/>
    <p:sldId id="606" r:id="rId8"/>
    <p:sldId id="608" r:id="rId9"/>
    <p:sldId id="609" r:id="rId10"/>
    <p:sldId id="610" r:id="rId11"/>
    <p:sldId id="611" r:id="rId12"/>
    <p:sldId id="612" r:id="rId13"/>
    <p:sldId id="613" r:id="rId14"/>
    <p:sldId id="614" r:id="rId15"/>
    <p:sldId id="615" r:id="rId16"/>
    <p:sldId id="618" r:id="rId17"/>
    <p:sldId id="619" r:id="rId18"/>
    <p:sldId id="620" r:id="rId19"/>
    <p:sldId id="621" r:id="rId20"/>
    <p:sldId id="622" r:id="rId21"/>
    <p:sldId id="623" r:id="rId22"/>
    <p:sldId id="624" r:id="rId23"/>
    <p:sldId id="625" r:id="rId24"/>
    <p:sldId id="626" r:id="rId25"/>
    <p:sldId id="627" r:id="rId26"/>
    <p:sldId id="628" r:id="rId27"/>
    <p:sldId id="629" r:id="rId28"/>
    <p:sldId id="630" r:id="rId29"/>
    <p:sldId id="631" r:id="rId30"/>
    <p:sldId id="632" r:id="rId31"/>
    <p:sldId id="633" r:id="rId32"/>
    <p:sldId id="636" r:id="rId33"/>
    <p:sldId id="637" r:id="rId34"/>
    <p:sldId id="638" r:id="rId35"/>
    <p:sldId id="639" r:id="rId36"/>
    <p:sldId id="640" r:id="rId37"/>
    <p:sldId id="641" r:id="rId38"/>
    <p:sldId id="642" r:id="rId39"/>
    <p:sldId id="643" r:id="rId40"/>
    <p:sldId id="644" r:id="rId41"/>
    <p:sldId id="645" r:id="rId42"/>
    <p:sldId id="646" r:id="rId43"/>
    <p:sldId id="647" r:id="rId44"/>
    <p:sldId id="648" r:id="rId45"/>
    <p:sldId id="649" r:id="rId46"/>
    <p:sldId id="650" r:id="rId47"/>
    <p:sldId id="651" r:id="rId48"/>
    <p:sldId id="652" r:id="rId49"/>
    <p:sldId id="653" r:id="rId50"/>
    <p:sldId id="654" r:id="rId51"/>
    <p:sldId id="655" r:id="rId52"/>
    <p:sldId id="656" r:id="rId53"/>
    <p:sldId id="657" r:id="rId54"/>
    <p:sldId id="658" r:id="rId55"/>
  </p:sldIdLst>
  <p:sldSz cx="9144000" cy="6858000" type="screen4x3"/>
  <p:notesSz cx="7053263" cy="93726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B00"/>
    <a:srgbClr val="00204E"/>
    <a:srgbClr val="7F7F7F"/>
    <a:srgbClr val="FFFFFF"/>
    <a:srgbClr val="80A1B6"/>
    <a:srgbClr val="B6B6B6"/>
    <a:srgbClr val="F2F2F2"/>
    <a:srgbClr val="D9D9D9"/>
    <a:srgbClr val="A6A6A6"/>
    <a:srgbClr val="FDB9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autoAdjust="0"/>
    <p:restoredTop sz="97188" autoAdjust="0"/>
  </p:normalViewPr>
  <p:slideViewPr>
    <p:cSldViewPr>
      <p:cViewPr varScale="1">
        <p:scale>
          <a:sx n="69" d="100"/>
          <a:sy n="69" d="100"/>
        </p:scale>
        <p:origin x="136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00"/>
    </p:cViewPr>
  </p:sorterViewPr>
  <p:notesViewPr>
    <p:cSldViewPr>
      <p:cViewPr>
        <p:scale>
          <a:sx n="70" d="100"/>
          <a:sy n="70" d="100"/>
        </p:scale>
        <p:origin x="-2160" y="-72"/>
      </p:cViewPr>
      <p:guideLst>
        <p:guide orient="horz" pos="2952"/>
        <p:guide pos="22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056721" cy="468010"/>
          </a:xfrm>
          <a:prstGeom prst="rect">
            <a:avLst/>
          </a:prstGeom>
          <a:noFill/>
          <a:ln w="9525">
            <a:noFill/>
            <a:miter lim="800000"/>
            <a:headEnd/>
            <a:tailEnd/>
          </a:ln>
          <a:effectLst/>
        </p:spPr>
        <p:txBody>
          <a:bodyPr vert="horz" wrap="square" lIns="93854" tIns="46926" rIns="93854" bIns="46926" numCol="1" anchor="t" anchorCtr="0" compatLnSpc="1">
            <a:prstTxWarp prst="textNoShape">
              <a:avLst/>
            </a:prstTxWarp>
          </a:bodyPr>
          <a:lstStyle>
            <a:lvl1pPr defTabSz="938751">
              <a:defRPr sz="1300"/>
            </a:lvl1pPr>
          </a:lstStyle>
          <a:p>
            <a:pPr>
              <a:defRPr/>
            </a:pPr>
            <a:r>
              <a:rPr lang="en-US" sz="1050" dirty="0" smtClean="0">
                <a:solidFill>
                  <a:schemeClr val="bg1">
                    <a:lumMod val="50000"/>
                  </a:schemeClr>
                </a:solidFill>
                <a:latin typeface="Arial" pitchFamily="34" charset="0"/>
                <a:cs typeface="Arial" pitchFamily="34" charset="0"/>
              </a:rPr>
              <a:t>Crowe Horwath International</a:t>
            </a:r>
            <a:endParaRPr lang="en-US" sz="1050" dirty="0">
              <a:solidFill>
                <a:schemeClr val="bg1">
                  <a:lumMod val="50000"/>
                </a:schemeClr>
              </a:solidFill>
              <a:latin typeface="Arial" pitchFamily="34" charset="0"/>
              <a:cs typeface="Arial" pitchFamily="34" charset="0"/>
            </a:endParaRPr>
          </a:p>
        </p:txBody>
      </p:sp>
      <p:sp>
        <p:nvSpPr>
          <p:cNvPr id="5123" name="Rectangle 3"/>
          <p:cNvSpPr>
            <a:spLocks noGrp="1" noChangeArrowheads="1"/>
          </p:cNvSpPr>
          <p:nvPr>
            <p:ph type="dt" sz="quarter" idx="1"/>
          </p:nvPr>
        </p:nvSpPr>
        <p:spPr bwMode="auto">
          <a:xfrm>
            <a:off x="3996544" y="1"/>
            <a:ext cx="3056720" cy="468010"/>
          </a:xfrm>
          <a:prstGeom prst="rect">
            <a:avLst/>
          </a:prstGeom>
          <a:noFill/>
          <a:ln w="9525">
            <a:noFill/>
            <a:miter lim="800000"/>
            <a:headEnd/>
            <a:tailEnd/>
          </a:ln>
          <a:effectLst/>
        </p:spPr>
        <p:txBody>
          <a:bodyPr vert="horz" wrap="square" lIns="93854" tIns="46926" rIns="93854" bIns="46926" numCol="1" anchor="t" anchorCtr="0" compatLnSpc="1">
            <a:prstTxWarp prst="textNoShape">
              <a:avLst/>
            </a:prstTxWarp>
          </a:bodyPr>
          <a:lstStyle>
            <a:lvl1pPr algn="r" defTabSz="938751">
              <a:defRPr sz="1300"/>
            </a:lvl1pPr>
          </a:lstStyle>
          <a:p>
            <a:pPr>
              <a:defRPr/>
            </a:pPr>
            <a:endParaRPr lang="en-US" sz="1050" dirty="0">
              <a:solidFill>
                <a:schemeClr val="bg1">
                  <a:lumMod val="50000"/>
                </a:schemeClr>
              </a:solidFill>
              <a:latin typeface="Arial" pitchFamily="34" charset="0"/>
              <a:cs typeface="Arial" pitchFamily="34" charset="0"/>
            </a:endParaRPr>
          </a:p>
        </p:txBody>
      </p:sp>
      <p:sp>
        <p:nvSpPr>
          <p:cNvPr id="5124" name="Rectangle 4"/>
          <p:cNvSpPr>
            <a:spLocks noGrp="1" noChangeArrowheads="1"/>
          </p:cNvSpPr>
          <p:nvPr>
            <p:ph type="ftr" sz="quarter" idx="2"/>
          </p:nvPr>
        </p:nvSpPr>
        <p:spPr bwMode="auto">
          <a:xfrm>
            <a:off x="0" y="8904590"/>
            <a:ext cx="3056721" cy="468010"/>
          </a:xfrm>
          <a:prstGeom prst="rect">
            <a:avLst/>
          </a:prstGeom>
          <a:noFill/>
          <a:ln w="9525">
            <a:noFill/>
            <a:miter lim="800000"/>
            <a:headEnd/>
            <a:tailEnd/>
          </a:ln>
          <a:effectLst/>
        </p:spPr>
        <p:txBody>
          <a:bodyPr vert="horz" wrap="square" lIns="93854" tIns="46926" rIns="93854" bIns="46926" numCol="1" anchor="b" anchorCtr="0" compatLnSpc="1">
            <a:prstTxWarp prst="textNoShape">
              <a:avLst/>
            </a:prstTxWarp>
          </a:bodyPr>
          <a:lstStyle>
            <a:lvl1pPr defTabSz="938751">
              <a:defRPr sz="1300"/>
            </a:lvl1pPr>
          </a:lstStyle>
          <a:p>
            <a:pPr>
              <a:defRPr/>
            </a:pPr>
            <a:r>
              <a:rPr lang="en-US" sz="1050" dirty="0" smtClean="0">
                <a:solidFill>
                  <a:schemeClr val="bg1">
                    <a:lumMod val="50000"/>
                  </a:schemeClr>
                </a:solidFill>
                <a:latin typeface="Arial" pitchFamily="34" charset="0"/>
                <a:cs typeface="Arial" pitchFamily="34" charset="0"/>
              </a:rPr>
              <a:t>Presentation Name</a:t>
            </a:r>
            <a:endParaRPr lang="en-US" sz="1050" dirty="0">
              <a:solidFill>
                <a:schemeClr val="bg1">
                  <a:lumMod val="50000"/>
                </a:schemeClr>
              </a:solidFill>
              <a:latin typeface="Arial" pitchFamily="34" charset="0"/>
              <a:cs typeface="Arial" pitchFamily="34" charset="0"/>
            </a:endParaRPr>
          </a:p>
        </p:txBody>
      </p:sp>
      <p:sp>
        <p:nvSpPr>
          <p:cNvPr id="5125" name="Rectangle 5"/>
          <p:cNvSpPr>
            <a:spLocks noGrp="1" noChangeArrowheads="1"/>
          </p:cNvSpPr>
          <p:nvPr>
            <p:ph type="sldNum" sz="quarter" idx="3"/>
          </p:nvPr>
        </p:nvSpPr>
        <p:spPr bwMode="auto">
          <a:xfrm>
            <a:off x="3996544" y="8904590"/>
            <a:ext cx="3056720" cy="468010"/>
          </a:xfrm>
          <a:prstGeom prst="rect">
            <a:avLst/>
          </a:prstGeom>
          <a:noFill/>
          <a:ln w="9525">
            <a:noFill/>
            <a:miter lim="800000"/>
            <a:headEnd/>
            <a:tailEnd/>
          </a:ln>
          <a:effectLst/>
        </p:spPr>
        <p:txBody>
          <a:bodyPr vert="horz" wrap="square" lIns="93854" tIns="46926" rIns="93854" bIns="46926" numCol="1" anchor="b" anchorCtr="0" compatLnSpc="1">
            <a:prstTxWarp prst="textNoShape">
              <a:avLst/>
            </a:prstTxWarp>
          </a:bodyPr>
          <a:lstStyle>
            <a:lvl1pPr algn="r" defTabSz="938751">
              <a:defRPr sz="1300"/>
            </a:lvl1pPr>
          </a:lstStyle>
          <a:p>
            <a:pPr>
              <a:defRPr/>
            </a:pPr>
            <a:fld id="{3A6A7FC0-DADB-4565-9F3C-772CC2BBAEA3}" type="slidenum">
              <a:rPr lang="en-US" sz="1050">
                <a:solidFill>
                  <a:schemeClr val="bg1">
                    <a:lumMod val="50000"/>
                  </a:schemeClr>
                </a:solidFill>
                <a:latin typeface="Arial" pitchFamily="34" charset="0"/>
                <a:cs typeface="Arial" pitchFamily="34" charset="0"/>
              </a:rPr>
              <a:pPr>
                <a:defRPr/>
              </a:pPr>
              <a:t>‹Nº›</a:t>
            </a:fld>
            <a:endParaRPr lang="en-US" sz="1050" dirty="0">
              <a:solidFill>
                <a:schemeClr val="bg1">
                  <a:lumMod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1"/>
            <a:ext cx="3056721" cy="468010"/>
          </a:xfrm>
          <a:prstGeom prst="rect">
            <a:avLst/>
          </a:prstGeom>
          <a:noFill/>
          <a:ln w="9525">
            <a:noFill/>
            <a:miter lim="800000"/>
            <a:headEnd/>
            <a:tailEnd/>
          </a:ln>
          <a:effectLst/>
        </p:spPr>
        <p:txBody>
          <a:bodyPr vert="horz" wrap="square" lIns="93858" tIns="46929" rIns="93858" bIns="46929" numCol="1" anchor="t" anchorCtr="0" compatLnSpc="1">
            <a:prstTxWarp prst="textNoShape">
              <a:avLst/>
            </a:prstTxWarp>
          </a:bodyPr>
          <a:lstStyle>
            <a:lvl1pPr defTabSz="938751">
              <a:defRPr sz="1300"/>
            </a:lvl1pPr>
          </a:lstStyle>
          <a:p>
            <a:pPr>
              <a:defRPr/>
            </a:pPr>
            <a:endParaRPr lang="en-US"/>
          </a:p>
        </p:txBody>
      </p:sp>
      <p:sp>
        <p:nvSpPr>
          <p:cNvPr id="26627" name="Rectangle 3"/>
          <p:cNvSpPr>
            <a:spLocks noGrp="1" noChangeArrowheads="1"/>
          </p:cNvSpPr>
          <p:nvPr>
            <p:ph type="dt" idx="1"/>
          </p:nvPr>
        </p:nvSpPr>
        <p:spPr bwMode="auto">
          <a:xfrm>
            <a:off x="3995012" y="1"/>
            <a:ext cx="3056721" cy="468010"/>
          </a:xfrm>
          <a:prstGeom prst="rect">
            <a:avLst/>
          </a:prstGeom>
          <a:noFill/>
          <a:ln w="9525">
            <a:noFill/>
            <a:miter lim="800000"/>
            <a:headEnd/>
            <a:tailEnd/>
          </a:ln>
          <a:effectLst/>
        </p:spPr>
        <p:txBody>
          <a:bodyPr vert="horz" wrap="square" lIns="93858" tIns="46929" rIns="93858" bIns="46929" numCol="1" anchor="t" anchorCtr="0" compatLnSpc="1">
            <a:prstTxWarp prst="textNoShape">
              <a:avLst/>
            </a:prstTxWarp>
          </a:bodyPr>
          <a:lstStyle>
            <a:lvl1pPr algn="r" defTabSz="938751">
              <a:defRPr sz="1300"/>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4275" y="703263"/>
            <a:ext cx="4684713" cy="3514725"/>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05633" y="4452296"/>
            <a:ext cx="5641998" cy="4216740"/>
          </a:xfrm>
          <a:prstGeom prst="rect">
            <a:avLst/>
          </a:prstGeom>
          <a:noFill/>
          <a:ln w="9525">
            <a:noFill/>
            <a:miter lim="800000"/>
            <a:headEnd/>
            <a:tailEnd/>
          </a:ln>
          <a:effectLst/>
        </p:spPr>
        <p:txBody>
          <a:bodyPr vert="horz" wrap="square" lIns="93858" tIns="46929" rIns="93858" bIns="469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903041"/>
            <a:ext cx="3056721" cy="468010"/>
          </a:xfrm>
          <a:prstGeom prst="rect">
            <a:avLst/>
          </a:prstGeom>
          <a:noFill/>
          <a:ln w="9525">
            <a:noFill/>
            <a:miter lim="800000"/>
            <a:headEnd/>
            <a:tailEnd/>
          </a:ln>
          <a:effectLst/>
        </p:spPr>
        <p:txBody>
          <a:bodyPr vert="horz" wrap="square" lIns="93858" tIns="46929" rIns="93858" bIns="46929" numCol="1" anchor="b" anchorCtr="0" compatLnSpc="1">
            <a:prstTxWarp prst="textNoShape">
              <a:avLst/>
            </a:prstTxWarp>
          </a:bodyPr>
          <a:lstStyle>
            <a:lvl1pPr defTabSz="938751">
              <a:defRPr sz="1300"/>
            </a:lvl1pPr>
          </a:lstStyle>
          <a:p>
            <a:pPr>
              <a:defRPr/>
            </a:pPr>
            <a:endParaRPr lang="en-US"/>
          </a:p>
        </p:txBody>
      </p:sp>
      <p:sp>
        <p:nvSpPr>
          <p:cNvPr id="26631" name="Rectangle 7"/>
          <p:cNvSpPr>
            <a:spLocks noGrp="1" noChangeArrowheads="1"/>
          </p:cNvSpPr>
          <p:nvPr>
            <p:ph type="sldNum" sz="quarter" idx="5"/>
          </p:nvPr>
        </p:nvSpPr>
        <p:spPr bwMode="auto">
          <a:xfrm>
            <a:off x="3995012" y="8903041"/>
            <a:ext cx="3056721" cy="468010"/>
          </a:xfrm>
          <a:prstGeom prst="rect">
            <a:avLst/>
          </a:prstGeom>
          <a:noFill/>
          <a:ln w="9525">
            <a:noFill/>
            <a:miter lim="800000"/>
            <a:headEnd/>
            <a:tailEnd/>
          </a:ln>
          <a:effectLst/>
        </p:spPr>
        <p:txBody>
          <a:bodyPr vert="horz" wrap="square" lIns="93858" tIns="46929" rIns="93858" bIns="46929" numCol="1" anchor="b" anchorCtr="0" compatLnSpc="1">
            <a:prstTxWarp prst="textNoShape">
              <a:avLst/>
            </a:prstTxWarp>
          </a:bodyPr>
          <a:lstStyle>
            <a:lvl1pPr algn="r" defTabSz="938751">
              <a:defRPr sz="1300"/>
            </a:lvl1pPr>
          </a:lstStyle>
          <a:p>
            <a:pPr>
              <a:defRPr/>
            </a:pPr>
            <a:fld id="{76D24A91-6145-461E-B7E6-4FF51B13A23C}"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noTextEdit="1"/>
          </p:cNvSpPr>
          <p:nvPr>
            <p:ph type="sldImg"/>
          </p:nvPr>
        </p:nvSpPr>
        <p:spPr>
          <a:xfrm>
            <a:off x="947738" y="754063"/>
            <a:ext cx="4962525" cy="3722687"/>
          </a:xfrm>
          <a:solidFill>
            <a:srgbClr val="FFFFFF"/>
          </a:solidFill>
          <a:ln>
            <a:solidFill>
              <a:srgbClr val="000000"/>
            </a:solidFill>
            <a:miter lim="800000"/>
            <a:headEnd/>
            <a:tailEnd/>
          </a:ln>
        </p:spPr>
      </p:sp>
      <p:sp>
        <p:nvSpPr>
          <p:cNvPr id="5123" name="Rectangle 2"/>
          <p:cNvSpPr>
            <a:spLocks noGrp="1" noChangeArrowheads="1"/>
          </p:cNvSpPr>
          <p:nvPr>
            <p:ph type="body" idx="1"/>
          </p:nvPr>
        </p:nvSpPr>
        <p:spPr>
          <a:xfrm>
            <a:off x="685800" y="4716463"/>
            <a:ext cx="5486400" cy="4465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ltLang="es-AR" smtClean="0">
              <a:latin typeface="Times New Roman" panose="02020603050405020304" pitchFamily="18" charset="0"/>
            </a:endParaRPr>
          </a:p>
        </p:txBody>
      </p:sp>
    </p:spTree>
    <p:extLst>
      <p:ext uri="{BB962C8B-B14F-4D97-AF65-F5344CB8AC3E}">
        <p14:creationId xmlns:p14="http://schemas.microsoft.com/office/powerpoint/2010/main" val="278007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Tree>
    <p:extLst>
      <p:ext uri="{BB962C8B-B14F-4D97-AF65-F5344CB8AC3E}">
        <p14:creationId xmlns:p14="http://schemas.microsoft.com/office/powerpoint/2010/main" val="11014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66442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4638" y="844550"/>
            <a:ext cx="2054225" cy="52673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844550"/>
            <a:ext cx="6015038" cy="52673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6081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apositiva de título">
    <p:spTree>
      <p:nvGrpSpPr>
        <p:cNvPr id="1" name=""/>
        <p:cNvGrpSpPr/>
        <p:nvPr/>
      </p:nvGrpSpPr>
      <p:grpSpPr>
        <a:xfrm>
          <a:off x="0" y="0"/>
          <a:ext cx="0" cy="0"/>
          <a:chOff x="0" y="0"/>
          <a:chExt cx="0" cy="0"/>
        </a:xfrm>
      </p:grpSpPr>
      <p:sp>
        <p:nvSpPr>
          <p:cNvPr id="5" name="Title 1"/>
          <p:cNvSpPr>
            <a:spLocks noGrp="1"/>
          </p:cNvSpPr>
          <p:nvPr userDrawn="1">
            <p:ph type="title"/>
          </p:nvPr>
        </p:nvSpPr>
        <p:spPr>
          <a:xfrm>
            <a:off x="431800" y="914400"/>
            <a:ext cx="8483600" cy="685800"/>
          </a:xfrm>
        </p:spPr>
        <p:txBody>
          <a:bodyPr/>
          <a:lstStyle/>
          <a:p>
            <a:r>
              <a:rPr lang="es-ES" smtClean="0"/>
              <a:t>Haga clic para modificar el estilo de título del patrón</a:t>
            </a:r>
            <a:endParaRPr lang="en-US" dirty="0"/>
          </a:p>
        </p:txBody>
      </p:sp>
      <p:sp>
        <p:nvSpPr>
          <p:cNvPr id="10" name="Text Box 9"/>
          <p:cNvSpPr txBox="1">
            <a:spLocks noChangeArrowheads="1"/>
          </p:cNvSpPr>
          <p:nvPr userDrawn="1"/>
        </p:nvSpPr>
        <p:spPr bwMode="auto">
          <a:xfrm>
            <a:off x="5715000" y="6553200"/>
            <a:ext cx="3048000" cy="153888"/>
          </a:xfrm>
          <a:prstGeom prst="rect">
            <a:avLst/>
          </a:prstGeom>
          <a:noFill/>
          <a:ln w="9525">
            <a:noFill/>
            <a:miter lim="800000"/>
            <a:headEnd/>
            <a:tailEnd/>
          </a:ln>
          <a:effectLst/>
        </p:spPr>
        <p:txBody>
          <a:bodyPr wrap="square" lIns="0" tIns="0" rIns="0" bIns="0">
            <a:spAutoFit/>
          </a:bodyPr>
          <a:lstStyle/>
          <a:p>
            <a:pPr algn="r">
              <a:spcBef>
                <a:spcPct val="50000"/>
              </a:spcBef>
              <a:defRPr/>
            </a:pPr>
            <a:r>
              <a:rPr lang="en-US" sz="1000" dirty="0" smtClean="0">
                <a:solidFill>
                  <a:srgbClr val="FFFFFF">
                    <a:lumMod val="50000"/>
                  </a:srgbClr>
                </a:solidFill>
                <a:latin typeface="Arial" charset="0"/>
              </a:rPr>
              <a:t>www.crowehorwath.net/ar</a:t>
            </a:r>
            <a:endParaRPr lang="en-US" sz="1000" dirty="0">
              <a:solidFill>
                <a:srgbClr val="FFFFFF">
                  <a:lumMod val="50000"/>
                </a:srgbClr>
              </a:solidFill>
              <a:latin typeface="Arial" charset="0"/>
            </a:endParaRPr>
          </a:p>
        </p:txBody>
      </p:sp>
      <p:sp>
        <p:nvSpPr>
          <p:cNvPr id="12" name="Text Box 9"/>
          <p:cNvSpPr txBox="1">
            <a:spLocks noChangeArrowheads="1"/>
          </p:cNvSpPr>
          <p:nvPr userDrawn="1"/>
        </p:nvSpPr>
        <p:spPr bwMode="auto">
          <a:xfrm>
            <a:off x="457200" y="6550225"/>
            <a:ext cx="5105400" cy="384721"/>
          </a:xfrm>
          <a:prstGeom prst="rect">
            <a:avLst/>
          </a:prstGeom>
          <a:noFill/>
          <a:ln w="9525">
            <a:noFill/>
            <a:miter lim="800000"/>
            <a:headEnd/>
            <a:tailEnd/>
          </a:ln>
          <a:effectLst/>
        </p:spPr>
        <p:txBody>
          <a:bodyPr wrap="square" lIns="0" tIns="0" rIns="0" bIns="0">
            <a:spAutoFit/>
          </a:bodyPr>
          <a:lstStyle/>
          <a:p>
            <a:pPr>
              <a:spcBef>
                <a:spcPct val="50000"/>
              </a:spcBef>
              <a:defRPr/>
            </a:pPr>
            <a:r>
              <a:rPr lang="en-US" sz="1000" dirty="0">
                <a:solidFill>
                  <a:srgbClr val="FFFFFF">
                    <a:lumMod val="50000"/>
                  </a:srgbClr>
                </a:solidFill>
                <a:latin typeface="Arial" charset="0"/>
              </a:rPr>
              <a:t>Audit </a:t>
            </a:r>
            <a:r>
              <a:rPr lang="en-US" sz="1000" dirty="0" smtClean="0">
                <a:solidFill>
                  <a:srgbClr val="FFFFFF">
                    <a:lumMod val="50000"/>
                  </a:srgbClr>
                </a:solidFill>
                <a:latin typeface="Arial" charset="0"/>
              </a:rPr>
              <a:t> |  Tax  |  Advisory</a:t>
            </a:r>
          </a:p>
          <a:p>
            <a:pPr>
              <a:spcBef>
                <a:spcPct val="50000"/>
              </a:spcBef>
              <a:defRPr/>
            </a:pPr>
            <a:endParaRPr lang="en-US" sz="1000" dirty="0">
              <a:solidFill>
                <a:srgbClr val="FFFFFF">
                  <a:lumMod val="50000"/>
                </a:srgbClr>
              </a:solidFill>
              <a:latin typeface="Arial" charset="0"/>
            </a:endParaRPr>
          </a:p>
        </p:txBody>
      </p:sp>
      <p:pic>
        <p:nvPicPr>
          <p:cNvPr id="16" name="4 Imagen" descr="Faro.jpg"/>
          <p:cNvPicPr>
            <a:picLocks noChangeAspect="1"/>
          </p:cNvPicPr>
          <p:nvPr userDrawn="1"/>
        </p:nvPicPr>
        <p:blipFill>
          <a:blip r:embed="rId2" cstate="print"/>
          <a:srcRect l="2370" t="22002" b="29924"/>
          <a:stretch>
            <a:fillRect/>
          </a:stretch>
        </p:blipFill>
        <p:spPr bwMode="auto">
          <a:xfrm>
            <a:off x="0" y="1003300"/>
            <a:ext cx="9144000" cy="3001963"/>
          </a:xfrm>
          <a:prstGeom prst="rect">
            <a:avLst/>
          </a:prstGeom>
          <a:noFill/>
          <a:ln w="9525">
            <a:noFill/>
            <a:miter lim="800000"/>
            <a:headEnd/>
            <a:tailEnd/>
          </a:ln>
        </p:spPr>
      </p:pic>
      <p:grpSp>
        <p:nvGrpSpPr>
          <p:cNvPr id="15" name="Group 28"/>
          <p:cNvGrpSpPr>
            <a:grpSpLocks/>
          </p:cNvGrpSpPr>
          <p:nvPr userDrawn="1"/>
        </p:nvGrpSpPr>
        <p:grpSpPr bwMode="auto">
          <a:xfrm>
            <a:off x="457200" y="304800"/>
            <a:ext cx="2362200" cy="375486"/>
            <a:chOff x="288" y="200"/>
            <a:chExt cx="1686" cy="268"/>
          </a:xfrm>
        </p:grpSpPr>
        <p:pic>
          <p:nvPicPr>
            <p:cNvPr id="17" name="Picture 22" descr="C_Horwath_2c"/>
            <p:cNvPicPr>
              <a:picLocks noChangeAspect="1" noChangeArrowheads="1"/>
            </p:cNvPicPr>
            <p:nvPr/>
          </p:nvPicPr>
          <p:blipFill>
            <a:blip r:embed="rId3" cstate="print"/>
            <a:srcRect/>
            <a:stretch>
              <a:fillRect/>
            </a:stretch>
          </p:blipFill>
          <p:spPr bwMode="auto">
            <a:xfrm>
              <a:off x="288" y="200"/>
              <a:ext cx="1686" cy="263"/>
            </a:xfrm>
            <a:prstGeom prst="rect">
              <a:avLst/>
            </a:prstGeom>
            <a:noFill/>
            <a:ln w="9525">
              <a:noFill/>
              <a:miter lim="800000"/>
              <a:headEnd/>
              <a:tailEnd/>
            </a:ln>
          </p:spPr>
        </p:pic>
        <p:sp>
          <p:nvSpPr>
            <p:cNvPr id="18" name="Oval 27"/>
            <p:cNvSpPr>
              <a:spLocks noChangeArrowheads="1"/>
            </p:cNvSpPr>
            <p:nvPr/>
          </p:nvSpPr>
          <p:spPr bwMode="auto">
            <a:xfrm>
              <a:off x="588" y="420"/>
              <a:ext cx="48" cy="48"/>
            </a:xfrm>
            <a:prstGeom prst="ellipse">
              <a:avLst/>
            </a:prstGeom>
            <a:solidFill>
              <a:schemeClr val="bg1"/>
            </a:solidFill>
            <a:ln w="9525">
              <a:solidFill>
                <a:schemeClr val="bg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itle 1"/>
          <p:cNvSpPr>
            <a:spLocks noGrp="1"/>
          </p:cNvSpPr>
          <p:nvPr userDrawn="1">
            <p:ph type="title"/>
          </p:nvPr>
        </p:nvSpPr>
        <p:spPr>
          <a:xfrm>
            <a:off x="431800" y="914400"/>
            <a:ext cx="8483600" cy="685800"/>
          </a:xfrm>
        </p:spPr>
        <p:txBody>
          <a:bodyPr/>
          <a:lstStyle/>
          <a:p>
            <a:r>
              <a:rPr lang="es-ES" smtClean="0"/>
              <a:t>Haga clic para modificar el estilo de título del patrón</a:t>
            </a:r>
            <a:endParaRPr lang="en-US" dirty="0"/>
          </a:p>
        </p:txBody>
      </p:sp>
      <p:sp>
        <p:nvSpPr>
          <p:cNvPr id="8" name="Text Box 9"/>
          <p:cNvSpPr txBox="1">
            <a:spLocks noChangeArrowheads="1"/>
          </p:cNvSpPr>
          <p:nvPr userDrawn="1"/>
        </p:nvSpPr>
        <p:spPr bwMode="auto">
          <a:xfrm>
            <a:off x="5715000" y="6553200"/>
            <a:ext cx="3048000" cy="153888"/>
          </a:xfrm>
          <a:prstGeom prst="rect">
            <a:avLst/>
          </a:prstGeom>
          <a:noFill/>
          <a:ln w="9525">
            <a:noFill/>
            <a:miter lim="800000"/>
            <a:headEnd/>
            <a:tailEnd/>
          </a:ln>
          <a:effectLst/>
        </p:spPr>
        <p:txBody>
          <a:bodyPr wrap="square" lIns="0" tIns="0" rIns="0" bIns="0">
            <a:spAutoFit/>
          </a:bodyPr>
          <a:lstStyle/>
          <a:p>
            <a:pPr algn="r">
              <a:spcBef>
                <a:spcPct val="50000"/>
              </a:spcBef>
              <a:defRPr/>
            </a:pPr>
            <a:r>
              <a:rPr lang="en-US" sz="1000" dirty="0" smtClean="0">
                <a:solidFill>
                  <a:srgbClr val="FFFFFF">
                    <a:lumMod val="50000"/>
                  </a:srgbClr>
                </a:solidFill>
                <a:latin typeface="Arial" charset="0"/>
              </a:rPr>
              <a:t>www.crowehorwath.net/ar</a:t>
            </a:r>
            <a:endParaRPr lang="en-US" sz="1000" dirty="0">
              <a:solidFill>
                <a:srgbClr val="FFFFFF">
                  <a:lumMod val="50000"/>
                </a:srgbClr>
              </a:solidFill>
              <a:latin typeface="Arial" charset="0"/>
            </a:endParaRPr>
          </a:p>
        </p:txBody>
      </p:sp>
      <p:sp>
        <p:nvSpPr>
          <p:cNvPr id="9" name="Text Box 9"/>
          <p:cNvSpPr txBox="1">
            <a:spLocks noChangeArrowheads="1"/>
          </p:cNvSpPr>
          <p:nvPr userDrawn="1"/>
        </p:nvSpPr>
        <p:spPr bwMode="auto">
          <a:xfrm>
            <a:off x="457200" y="6550225"/>
            <a:ext cx="5105400" cy="384721"/>
          </a:xfrm>
          <a:prstGeom prst="rect">
            <a:avLst/>
          </a:prstGeom>
          <a:noFill/>
          <a:ln w="9525">
            <a:noFill/>
            <a:miter lim="800000"/>
            <a:headEnd/>
            <a:tailEnd/>
          </a:ln>
          <a:effectLst/>
        </p:spPr>
        <p:txBody>
          <a:bodyPr wrap="square" lIns="0" tIns="0" rIns="0" bIns="0">
            <a:spAutoFit/>
          </a:bodyPr>
          <a:lstStyle/>
          <a:p>
            <a:pPr>
              <a:spcBef>
                <a:spcPct val="50000"/>
              </a:spcBef>
              <a:defRPr/>
            </a:pPr>
            <a:r>
              <a:rPr lang="en-US" sz="1000" dirty="0">
                <a:solidFill>
                  <a:srgbClr val="FFFFFF">
                    <a:lumMod val="50000"/>
                  </a:srgbClr>
                </a:solidFill>
                <a:latin typeface="Arial" charset="0"/>
              </a:rPr>
              <a:t>Audit </a:t>
            </a:r>
            <a:r>
              <a:rPr lang="en-US" sz="1000" dirty="0" smtClean="0">
                <a:solidFill>
                  <a:srgbClr val="FFFFFF">
                    <a:lumMod val="50000"/>
                  </a:srgbClr>
                </a:solidFill>
                <a:latin typeface="Arial" charset="0"/>
              </a:rPr>
              <a:t> |  Tax  |  Advisory  </a:t>
            </a:r>
          </a:p>
          <a:p>
            <a:pPr>
              <a:spcBef>
                <a:spcPct val="50000"/>
              </a:spcBef>
              <a:defRPr/>
            </a:pPr>
            <a:endParaRPr lang="en-US" sz="1000" dirty="0">
              <a:solidFill>
                <a:srgbClr val="FFFFFF">
                  <a:lumMod val="50000"/>
                </a:srgbClr>
              </a:solidFill>
              <a:latin typeface="Arial" charset="0"/>
            </a:endParaRPr>
          </a:p>
        </p:txBody>
      </p:sp>
      <p:grpSp>
        <p:nvGrpSpPr>
          <p:cNvPr id="13" name="Group 28"/>
          <p:cNvGrpSpPr>
            <a:grpSpLocks/>
          </p:cNvGrpSpPr>
          <p:nvPr userDrawn="1"/>
        </p:nvGrpSpPr>
        <p:grpSpPr bwMode="auto">
          <a:xfrm>
            <a:off x="457200" y="304800"/>
            <a:ext cx="2362200" cy="375486"/>
            <a:chOff x="288" y="200"/>
            <a:chExt cx="1686" cy="268"/>
          </a:xfrm>
        </p:grpSpPr>
        <p:pic>
          <p:nvPicPr>
            <p:cNvPr id="14" name="Picture 22" descr="C_Horwath_2c"/>
            <p:cNvPicPr>
              <a:picLocks noChangeAspect="1" noChangeArrowheads="1"/>
            </p:cNvPicPr>
            <p:nvPr/>
          </p:nvPicPr>
          <p:blipFill>
            <a:blip r:embed="rId2" cstate="print"/>
            <a:srcRect/>
            <a:stretch>
              <a:fillRect/>
            </a:stretch>
          </p:blipFill>
          <p:spPr bwMode="auto">
            <a:xfrm>
              <a:off x="288" y="200"/>
              <a:ext cx="1686" cy="263"/>
            </a:xfrm>
            <a:prstGeom prst="rect">
              <a:avLst/>
            </a:prstGeom>
            <a:noFill/>
            <a:ln w="9525">
              <a:noFill/>
              <a:miter lim="800000"/>
              <a:headEnd/>
              <a:tailEnd/>
            </a:ln>
          </p:spPr>
        </p:pic>
        <p:sp>
          <p:nvSpPr>
            <p:cNvPr id="15" name="Oval 27"/>
            <p:cNvSpPr>
              <a:spLocks noChangeArrowheads="1"/>
            </p:cNvSpPr>
            <p:nvPr/>
          </p:nvSpPr>
          <p:spPr bwMode="auto">
            <a:xfrm>
              <a:off x="588" y="420"/>
              <a:ext cx="48" cy="48"/>
            </a:xfrm>
            <a:prstGeom prst="ellipse">
              <a:avLst/>
            </a:prstGeom>
            <a:solidFill>
              <a:schemeClr val="bg1"/>
            </a:solidFill>
            <a:ln w="9525">
              <a:solidFill>
                <a:schemeClr val="bg1"/>
              </a:solidFill>
              <a:round/>
              <a:headEnd/>
              <a:tailEnd/>
            </a:ln>
          </p:spPr>
          <p:txBody>
            <a:bodyPr wrap="none" anchor="ctr"/>
            <a:lstStyle/>
            <a:p>
              <a:endParaRPr lang="en-US"/>
            </a:p>
          </p:txBody>
        </p:sp>
      </p:grpSp>
      <p:pic>
        <p:nvPicPr>
          <p:cNvPr id="16" name="4 Imagen" descr="Faro.jpg"/>
          <p:cNvPicPr>
            <a:picLocks noChangeAspect="1"/>
          </p:cNvPicPr>
          <p:nvPr userDrawn="1"/>
        </p:nvPicPr>
        <p:blipFill>
          <a:blip r:embed="rId3" cstate="print"/>
          <a:srcRect l="2370" t="22002" b="29924"/>
          <a:stretch>
            <a:fillRect/>
          </a:stretch>
        </p:blipFill>
        <p:spPr bwMode="auto">
          <a:xfrm>
            <a:off x="0" y="1003300"/>
            <a:ext cx="9144000" cy="3001963"/>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Tree>
    <p:extLst>
      <p:ext uri="{BB962C8B-B14F-4D97-AF65-F5344CB8AC3E}">
        <p14:creationId xmlns:p14="http://schemas.microsoft.com/office/powerpoint/2010/main" val="114750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06710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576623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55295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852541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4477118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356779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3857664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613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474328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013117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208160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4638" y="844550"/>
            <a:ext cx="2054225" cy="52673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844550"/>
            <a:ext cx="6015038" cy="52673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255502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277871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552950" y="1604963"/>
            <a:ext cx="3943350" cy="450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409373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extLst>
      <p:ext uri="{BB962C8B-B14F-4D97-AF65-F5344CB8AC3E}">
        <p14:creationId xmlns:p14="http://schemas.microsoft.com/office/powerpoint/2010/main" val="133968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extLst>
      <p:ext uri="{BB962C8B-B14F-4D97-AF65-F5344CB8AC3E}">
        <p14:creationId xmlns:p14="http://schemas.microsoft.com/office/powerpoint/2010/main" val="414929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42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58969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169798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382588" y="442913"/>
            <a:ext cx="323691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9pPr>
          </a:lstStyle>
          <a:p>
            <a:pPr eaLnBrk="1" hangingPunct="1">
              <a:buSzPct val="100000"/>
              <a:defRPr/>
            </a:pPr>
            <a:r>
              <a:rPr lang="es-ES" altLang="es-AR" sz="1600" b="1" dirty="0" smtClean="0">
                <a:solidFill>
                  <a:srgbClr val="FFFFFF"/>
                </a:solidFill>
                <a:cs typeface="Arial" charset="0"/>
              </a:rPr>
              <a:t>CONTABILIDAD FINANCIERA</a:t>
            </a:r>
          </a:p>
        </p:txBody>
      </p:sp>
      <p:sp>
        <p:nvSpPr>
          <p:cNvPr id="2051" name="Text Box 3"/>
          <p:cNvSpPr txBox="1">
            <a:spLocks noChangeArrowheads="1"/>
          </p:cNvSpPr>
          <p:nvPr/>
        </p:nvSpPr>
        <p:spPr bwMode="auto">
          <a:xfrm>
            <a:off x="6654800" y="431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9pPr>
          </a:lstStyle>
          <a:p>
            <a:pPr algn="r" eaLnBrk="1" hangingPunct="1">
              <a:buSzPct val="100000"/>
              <a:defRPr/>
            </a:pPr>
            <a:r>
              <a:rPr lang="es-AR" altLang="es-AR" sz="1600" b="1" smtClean="0">
                <a:solidFill>
                  <a:srgbClr val="FFFFFF"/>
                </a:solidFill>
                <a:cs typeface="Arial" panose="020B0604020202020204" pitchFamily="34" charset="0"/>
              </a:rPr>
              <a:t># </a:t>
            </a:r>
            <a:fld id="{797FBAE1-AADE-468D-8147-0E26D09CF540}" type="slidenum">
              <a:rPr lang="es-AR" altLang="es-AR" sz="1600" b="1" smtClean="0">
                <a:solidFill>
                  <a:srgbClr val="FFFFFF"/>
                </a:solidFill>
                <a:cs typeface="Arial" panose="020B0604020202020204" pitchFamily="34" charset="0"/>
              </a:rPr>
              <a:pPr algn="r" eaLnBrk="1" hangingPunct="1">
                <a:buSzPct val="100000"/>
                <a:defRPr/>
              </a:pPr>
              <a:t>‹Nº›</a:t>
            </a:fld>
            <a:endParaRPr lang="es-AR" altLang="es-AR" sz="1600" b="1" smtClean="0">
              <a:solidFill>
                <a:srgbClr val="FFFFFF"/>
              </a:solidFill>
              <a:cs typeface="Arial" panose="020B0604020202020204" pitchFamily="34" charset="0"/>
            </a:endParaRPr>
          </a:p>
        </p:txBody>
      </p:sp>
      <p:sp>
        <p:nvSpPr>
          <p:cNvPr id="2052" name="Rectangle 4"/>
          <p:cNvSpPr>
            <a:spLocks noGrp="1" noChangeArrowheads="1"/>
          </p:cNvSpPr>
          <p:nvPr>
            <p:ph type="title"/>
          </p:nvPr>
        </p:nvSpPr>
        <p:spPr bwMode="auto">
          <a:xfrm>
            <a:off x="457200" y="844550"/>
            <a:ext cx="8221663"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AR" smtClean="0"/>
              <a:t>Pulse para editar el formato del texto de título</a:t>
            </a:r>
          </a:p>
        </p:txBody>
      </p:sp>
      <p:sp>
        <p:nvSpPr>
          <p:cNvPr id="2053" name="Rectangle 5"/>
          <p:cNvSpPr>
            <a:spLocks noGrp="1" noChangeArrowheads="1"/>
          </p:cNvSpPr>
          <p:nvPr>
            <p:ph type="body" idx="1"/>
          </p:nvPr>
        </p:nvSpPr>
        <p:spPr bwMode="auto">
          <a:xfrm>
            <a:off x="457200" y="1604963"/>
            <a:ext cx="80391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AR" smtClean="0"/>
              <a:t>Pulse para editar los formatos del texto del esquema</a:t>
            </a:r>
          </a:p>
          <a:p>
            <a:pPr lvl="1"/>
            <a:r>
              <a:rPr lang="en-GB" altLang="es-AR" smtClean="0"/>
              <a:t>Segundo nivel del esquema</a:t>
            </a:r>
          </a:p>
          <a:p>
            <a:pPr lvl="2"/>
            <a:r>
              <a:rPr lang="en-GB" altLang="es-AR" smtClean="0"/>
              <a:t>Tercer nivel del esquema</a:t>
            </a:r>
          </a:p>
          <a:p>
            <a:pPr lvl="3"/>
            <a:r>
              <a:rPr lang="en-GB" altLang="es-AR" smtClean="0"/>
              <a:t>Cuarto nivel del esquema</a:t>
            </a:r>
          </a:p>
          <a:p>
            <a:pPr lvl="4"/>
            <a:r>
              <a:rPr lang="en-GB" altLang="es-AR" smtClean="0"/>
              <a:t>Quinto nivel del esquema</a:t>
            </a:r>
          </a:p>
          <a:p>
            <a:pPr lvl="4"/>
            <a:r>
              <a:rPr lang="en-GB" altLang="es-AR" smtClean="0"/>
              <a:t>Sexto nivel del esquema</a:t>
            </a:r>
          </a:p>
          <a:p>
            <a:pPr lvl="4"/>
            <a:r>
              <a:rPr lang="en-GB" altLang="es-AR" smtClean="0"/>
              <a:t>Séptimo nivel del esquema</a:t>
            </a:r>
          </a:p>
        </p:txBody>
      </p:sp>
    </p:spTree>
    <p:extLst>
      <p:ext uri="{BB962C8B-B14F-4D97-AF65-F5344CB8AC3E}">
        <p14:creationId xmlns:p14="http://schemas.microsoft.com/office/powerpoint/2010/main" val="25720583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690" r:id="rId12"/>
    <p:sldLayoutId id="2147483694" r:id="rId13"/>
  </p:sldLayoutIdLst>
  <p:timing>
    <p:tnLst>
      <p:par>
        <p:cTn id="1" dur="indefinite" restart="never" nodeType="tmRoot"/>
      </p:par>
    </p:tnLst>
  </p:timing>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382588" y="442913"/>
            <a:ext cx="323691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WenQuanYi Micro Hei" charset="0"/>
                <a:cs typeface="WenQuanYi Micro Hei" charset="0"/>
              </a:defRPr>
            </a:lvl9pPr>
          </a:lstStyle>
          <a:p>
            <a:pPr eaLnBrk="1" hangingPunct="1">
              <a:buSzPct val="100000"/>
              <a:defRPr/>
            </a:pPr>
            <a:r>
              <a:rPr lang="es-ES" altLang="es-AR" sz="1600" b="1" dirty="0" smtClean="0">
                <a:solidFill>
                  <a:srgbClr val="FFFFFF"/>
                </a:solidFill>
                <a:cs typeface="Arial" charset="0"/>
              </a:rPr>
              <a:t>CONTABILIDAD FINANCIERA</a:t>
            </a:r>
          </a:p>
        </p:txBody>
      </p:sp>
      <p:sp>
        <p:nvSpPr>
          <p:cNvPr id="2051" name="Text Box 3"/>
          <p:cNvSpPr txBox="1">
            <a:spLocks noChangeArrowheads="1"/>
          </p:cNvSpPr>
          <p:nvPr/>
        </p:nvSpPr>
        <p:spPr bwMode="auto">
          <a:xfrm>
            <a:off x="6654800" y="4318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WenQuanYi Micro Hei" charset="0"/>
              </a:defRPr>
            </a:lvl9pPr>
          </a:lstStyle>
          <a:p>
            <a:pPr algn="r" eaLnBrk="1" hangingPunct="1">
              <a:buSzPct val="100000"/>
              <a:defRPr/>
            </a:pPr>
            <a:r>
              <a:rPr lang="es-AR" altLang="es-AR" sz="1600" b="1" smtClean="0">
                <a:solidFill>
                  <a:srgbClr val="FFFFFF"/>
                </a:solidFill>
                <a:cs typeface="Arial" panose="020B0604020202020204" pitchFamily="34" charset="0"/>
              </a:rPr>
              <a:t># </a:t>
            </a:r>
            <a:fld id="{797FBAE1-AADE-468D-8147-0E26D09CF540}" type="slidenum">
              <a:rPr lang="es-AR" altLang="es-AR" sz="1600" b="1" smtClean="0">
                <a:solidFill>
                  <a:srgbClr val="FFFFFF"/>
                </a:solidFill>
                <a:cs typeface="Arial" panose="020B0604020202020204" pitchFamily="34" charset="0"/>
              </a:rPr>
              <a:pPr algn="r" eaLnBrk="1" hangingPunct="1">
                <a:buSzPct val="100000"/>
                <a:defRPr/>
              </a:pPr>
              <a:t>‹Nº›</a:t>
            </a:fld>
            <a:endParaRPr lang="es-AR" altLang="es-AR" sz="1600" b="1" smtClean="0">
              <a:solidFill>
                <a:srgbClr val="FFFFFF"/>
              </a:solidFill>
              <a:cs typeface="Arial" panose="020B0604020202020204" pitchFamily="34" charset="0"/>
            </a:endParaRPr>
          </a:p>
        </p:txBody>
      </p:sp>
      <p:sp>
        <p:nvSpPr>
          <p:cNvPr id="2052" name="Rectangle 4"/>
          <p:cNvSpPr>
            <a:spLocks noGrp="1" noChangeArrowheads="1"/>
          </p:cNvSpPr>
          <p:nvPr>
            <p:ph type="title"/>
          </p:nvPr>
        </p:nvSpPr>
        <p:spPr bwMode="auto">
          <a:xfrm>
            <a:off x="457200" y="844550"/>
            <a:ext cx="8221663"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AR" smtClean="0"/>
              <a:t>Pulse para editar el formato del texto de título</a:t>
            </a:r>
          </a:p>
        </p:txBody>
      </p:sp>
      <p:sp>
        <p:nvSpPr>
          <p:cNvPr id="2053" name="Rectangle 5"/>
          <p:cNvSpPr>
            <a:spLocks noGrp="1" noChangeArrowheads="1"/>
          </p:cNvSpPr>
          <p:nvPr>
            <p:ph type="body" idx="1"/>
          </p:nvPr>
        </p:nvSpPr>
        <p:spPr bwMode="auto">
          <a:xfrm>
            <a:off x="457200" y="1604963"/>
            <a:ext cx="80391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AR" smtClean="0"/>
              <a:t>Pulse para editar los formatos del texto del esquema</a:t>
            </a:r>
          </a:p>
          <a:p>
            <a:pPr lvl="1"/>
            <a:r>
              <a:rPr lang="en-GB" altLang="es-AR" smtClean="0"/>
              <a:t>Segundo nivel del esquema</a:t>
            </a:r>
          </a:p>
          <a:p>
            <a:pPr lvl="2"/>
            <a:r>
              <a:rPr lang="en-GB" altLang="es-AR" smtClean="0"/>
              <a:t>Tercer nivel del esquema</a:t>
            </a:r>
          </a:p>
          <a:p>
            <a:pPr lvl="3"/>
            <a:r>
              <a:rPr lang="en-GB" altLang="es-AR" smtClean="0"/>
              <a:t>Cuarto nivel del esquema</a:t>
            </a:r>
          </a:p>
          <a:p>
            <a:pPr lvl="4"/>
            <a:r>
              <a:rPr lang="en-GB" altLang="es-AR" smtClean="0"/>
              <a:t>Quinto nivel del esquema</a:t>
            </a:r>
          </a:p>
          <a:p>
            <a:pPr lvl="4"/>
            <a:r>
              <a:rPr lang="en-GB" altLang="es-AR" smtClean="0"/>
              <a:t>Sexto nivel del esquema</a:t>
            </a:r>
          </a:p>
          <a:p>
            <a:pPr lvl="4"/>
            <a:r>
              <a:rPr lang="en-GB" altLang="es-AR" smtClean="0"/>
              <a:t>Séptimo nivel del esquema</a:t>
            </a:r>
          </a:p>
        </p:txBody>
      </p:sp>
    </p:spTree>
    <p:extLst>
      <p:ext uri="{BB962C8B-B14F-4D97-AF65-F5344CB8AC3E}">
        <p14:creationId xmlns:p14="http://schemas.microsoft.com/office/powerpoint/2010/main" val="22473845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itchFamily="32" charset="0"/>
          <a:ea typeface="WenQuanYi Micro Hei" charset="0"/>
          <a:cs typeface="WenQuanYi Micro Hei"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Calibri" pitchFamily="32" charset="0"/>
          <a:ea typeface="WenQuanYi Micro Hei" charset="0"/>
          <a:cs typeface="WenQuanYi Micro Hei"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0" y="0"/>
            <a:ext cx="9143999" cy="6858000"/>
          </a:xfrm>
          <a:prstGeom prst="rect">
            <a:avLst/>
          </a:prstGeom>
        </p:spPr>
      </p:pic>
    </p:spTree>
    <p:extLst>
      <p:ext uri="{BB962C8B-B14F-4D97-AF65-F5344CB8AC3E}">
        <p14:creationId xmlns:p14="http://schemas.microsoft.com/office/powerpoint/2010/main" val="11018079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683568" y="1700808"/>
            <a:ext cx="8239125" cy="16192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475656" y="3861048"/>
            <a:ext cx="6010275" cy="1476375"/>
          </a:xfrm>
          <a:prstGeom prst="rect">
            <a:avLst/>
          </a:prstGeom>
          <a:noFill/>
          <a:ln w="9525">
            <a:noFill/>
            <a:miter lim="800000"/>
            <a:headEnd/>
            <a:tailEnd/>
          </a:ln>
          <a:effectLst/>
        </p:spPr>
      </p:pic>
    </p:spTree>
    <p:extLst>
      <p:ext uri="{BB962C8B-B14F-4D97-AF65-F5344CB8AC3E}">
        <p14:creationId xmlns:p14="http://schemas.microsoft.com/office/powerpoint/2010/main" val="1526662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619672" y="1628800"/>
            <a:ext cx="6368181" cy="4489996"/>
          </a:xfrm>
          <a:prstGeom prst="rect">
            <a:avLst/>
          </a:prstGeom>
          <a:noFill/>
          <a:ln w="9525">
            <a:noFill/>
            <a:miter lim="800000"/>
            <a:headEnd/>
            <a:tailEnd/>
          </a:ln>
          <a:effectLst/>
        </p:spPr>
      </p:pic>
    </p:spTree>
    <p:extLst>
      <p:ext uri="{BB962C8B-B14F-4D97-AF65-F5344CB8AC3E}">
        <p14:creationId xmlns:p14="http://schemas.microsoft.com/office/powerpoint/2010/main" val="3102970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
        <p:nvSpPr>
          <p:cNvPr id="5" name="4 Rectángulo redondeado"/>
          <p:cNvSpPr/>
          <p:nvPr/>
        </p:nvSpPr>
        <p:spPr>
          <a:xfrm>
            <a:off x="683568" y="1988840"/>
            <a:ext cx="784887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y que incluye el rubro Deudas Financieras?</a:t>
            </a:r>
            <a:endParaRPr lang="es-AR" sz="2000" b="1" dirty="0">
              <a:solidFill>
                <a:schemeClr val="tx1"/>
              </a:solidFill>
              <a:latin typeface="Verdana" pitchFamily="34" charset="0"/>
            </a:endParaRPr>
          </a:p>
        </p:txBody>
      </p:sp>
      <p:sp>
        <p:nvSpPr>
          <p:cNvPr id="6" name="5 Rectángulo redondeado"/>
          <p:cNvSpPr/>
          <p:nvPr/>
        </p:nvSpPr>
        <p:spPr>
          <a:xfrm>
            <a:off x="467544" y="4077072"/>
            <a:ext cx="2160240"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17 4.9.)</a:t>
            </a:r>
          </a:p>
        </p:txBody>
      </p:sp>
      <p:sp>
        <p:nvSpPr>
          <p:cNvPr id="7" name="6 Rectángulo redondeado"/>
          <p:cNvSpPr/>
          <p:nvPr/>
        </p:nvSpPr>
        <p:spPr>
          <a:xfrm>
            <a:off x="3203848" y="3501008"/>
            <a:ext cx="5616624" cy="201622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rPr>
              <a:t>Saldos derivados de las actividades de financiación producto de obtener a través de capital de terceros fondos para solventar el flujo de operaciones.</a:t>
            </a:r>
            <a:endParaRPr lang="es-AR" sz="1600" dirty="0">
              <a:solidFill>
                <a:schemeClr val="tx1"/>
              </a:solidFill>
              <a:latin typeface="Verdana" pitchFamily="34" charset="0"/>
            </a:endParaRPr>
          </a:p>
        </p:txBody>
      </p:sp>
      <p:cxnSp>
        <p:nvCxnSpPr>
          <p:cNvPr id="8" name="7 Conector angular"/>
          <p:cNvCxnSpPr>
            <a:stCxn id="6" idx="3"/>
            <a:endCxn id="7" idx="1"/>
          </p:cNvCxnSpPr>
          <p:nvPr/>
        </p:nvCxnSpPr>
        <p:spPr>
          <a:xfrm>
            <a:off x="2627784" y="4509120"/>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28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79512" y="3501008"/>
            <a:ext cx="237626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Tipos de deudas que conforman el rubro</a:t>
            </a:r>
          </a:p>
        </p:txBody>
      </p:sp>
      <p:sp>
        <p:nvSpPr>
          <p:cNvPr id="3" name="2 Rectángulo redondeado"/>
          <p:cNvSpPr/>
          <p:nvPr/>
        </p:nvSpPr>
        <p:spPr>
          <a:xfrm>
            <a:off x="3347864" y="1844824"/>
            <a:ext cx="5400600"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latin typeface="Verdana" pitchFamily="34" charset="0"/>
              </a:rPr>
              <a:t>Saldos con Sociedades del Artículo 33 Ley Nº 19.550</a:t>
            </a:r>
            <a:endParaRPr lang="es-AR" sz="1400" dirty="0">
              <a:solidFill>
                <a:schemeClr val="tx1"/>
              </a:solidFill>
              <a:latin typeface="Verdana" pitchFamily="34" charset="0"/>
            </a:endParaRPr>
          </a:p>
        </p:txBody>
      </p:sp>
      <p:sp>
        <p:nvSpPr>
          <p:cNvPr id="4" name="3 Rectángulo redondeado"/>
          <p:cNvSpPr/>
          <p:nvPr/>
        </p:nvSpPr>
        <p:spPr>
          <a:xfrm>
            <a:off x="3347864" y="3501008"/>
            <a:ext cx="208823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Deudas bancarias</a:t>
            </a:r>
            <a:endParaRPr lang="es-AR" sz="1400" dirty="0">
              <a:solidFill>
                <a:schemeClr val="tx1"/>
              </a:solidFill>
              <a:latin typeface="Verdana" pitchFamily="34" charset="0"/>
            </a:endParaRPr>
          </a:p>
        </p:txBody>
      </p:sp>
      <p:sp>
        <p:nvSpPr>
          <p:cNvPr id="6" name="5 Rectángulo redondeado"/>
          <p:cNvSpPr/>
          <p:nvPr/>
        </p:nvSpPr>
        <p:spPr>
          <a:xfrm>
            <a:off x="6012160" y="2780928"/>
            <a:ext cx="244827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latin typeface="Verdana" pitchFamily="34" charset="0"/>
              </a:rPr>
              <a:t>Por préstamos obtenidos</a:t>
            </a:r>
            <a:endParaRPr lang="es-AR" sz="1400" dirty="0">
              <a:solidFill>
                <a:schemeClr val="tx1"/>
              </a:solidFill>
              <a:latin typeface="Verdana" pitchFamily="34" charset="0"/>
            </a:endParaRPr>
          </a:p>
        </p:txBody>
      </p:sp>
      <p:sp>
        <p:nvSpPr>
          <p:cNvPr id="7" name="6 Rectángulo redondeado"/>
          <p:cNvSpPr/>
          <p:nvPr/>
        </p:nvSpPr>
        <p:spPr>
          <a:xfrm>
            <a:off x="6012160" y="3501008"/>
            <a:ext cx="2448272"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latin typeface="Verdana" pitchFamily="34" charset="0"/>
              </a:rPr>
              <a:t>Por adelantos en cuenta corriente.</a:t>
            </a:r>
            <a:endParaRPr lang="es-AR" sz="1400" dirty="0">
              <a:solidFill>
                <a:schemeClr val="tx1"/>
              </a:solidFill>
              <a:latin typeface="Verdana" pitchFamily="34" charset="0"/>
            </a:endParaRPr>
          </a:p>
        </p:txBody>
      </p:sp>
      <p:sp>
        <p:nvSpPr>
          <p:cNvPr id="8" name="7 Rectángulo redondeado"/>
          <p:cNvSpPr/>
          <p:nvPr/>
        </p:nvSpPr>
        <p:spPr>
          <a:xfrm>
            <a:off x="6012160" y="4293096"/>
            <a:ext cx="244827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latin typeface="Verdana" pitchFamily="34" charset="0"/>
              </a:rPr>
              <a:t>Prefinanciaciones para Importaciones y Exportaciones</a:t>
            </a:r>
            <a:endParaRPr lang="es-AR" sz="1400" dirty="0">
              <a:solidFill>
                <a:schemeClr val="tx1"/>
              </a:solidFill>
              <a:latin typeface="Verdana" pitchFamily="34" charset="0"/>
            </a:endParaRPr>
          </a:p>
        </p:txBody>
      </p:sp>
      <p:cxnSp>
        <p:nvCxnSpPr>
          <p:cNvPr id="9" name="8 Forma"/>
          <p:cNvCxnSpPr>
            <a:stCxn id="2" idx="3"/>
            <a:endCxn id="3" idx="1"/>
          </p:cNvCxnSpPr>
          <p:nvPr/>
        </p:nvCxnSpPr>
        <p:spPr>
          <a:xfrm flipV="1">
            <a:off x="2555776" y="2132856"/>
            <a:ext cx="792088" cy="180020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Forma"/>
          <p:cNvCxnSpPr>
            <a:stCxn id="2" idx="3"/>
            <a:endCxn id="4" idx="1"/>
          </p:cNvCxnSpPr>
          <p:nvPr/>
        </p:nvCxnSpPr>
        <p:spPr>
          <a:xfrm>
            <a:off x="2555776" y="3933056"/>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2" name="11 Abrir llave"/>
          <p:cNvSpPr/>
          <p:nvPr/>
        </p:nvSpPr>
        <p:spPr>
          <a:xfrm>
            <a:off x="5436096" y="3068960"/>
            <a:ext cx="576064" cy="1728192"/>
          </a:xfrm>
          <a:prstGeom prst="leftBrace">
            <a:avLst>
              <a:gd name="adj1" fmla="val 8333"/>
              <a:gd name="adj2" fmla="val 48740"/>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latin typeface="Verdana" pitchFamily="34" charset="0"/>
            </a:endParaRPr>
          </a:p>
        </p:txBody>
      </p:sp>
      <p:sp>
        <p:nvSpPr>
          <p:cNvPr id="13"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
        <p:nvSpPr>
          <p:cNvPr id="26" name="25 Rectángulo redondeado"/>
          <p:cNvSpPr/>
          <p:nvPr/>
        </p:nvSpPr>
        <p:spPr>
          <a:xfrm>
            <a:off x="3347864" y="5517232"/>
            <a:ext cx="5400600"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smtClean="0">
                <a:solidFill>
                  <a:schemeClr val="tx1"/>
                </a:solidFill>
                <a:latin typeface="Verdana" pitchFamily="34" charset="0"/>
              </a:rPr>
              <a:t>Deudas por Arrendamientos Financieros</a:t>
            </a:r>
            <a:endParaRPr lang="es-AR" sz="1400" dirty="0">
              <a:solidFill>
                <a:schemeClr val="tx1"/>
              </a:solidFill>
              <a:latin typeface="Verdana" pitchFamily="34" charset="0"/>
            </a:endParaRPr>
          </a:p>
        </p:txBody>
      </p:sp>
      <p:cxnSp>
        <p:nvCxnSpPr>
          <p:cNvPr id="27" name="8 Forma"/>
          <p:cNvCxnSpPr>
            <a:stCxn id="2" idx="3"/>
            <a:endCxn id="26" idx="1"/>
          </p:cNvCxnSpPr>
          <p:nvPr/>
        </p:nvCxnSpPr>
        <p:spPr>
          <a:xfrm>
            <a:off x="2555776" y="3933056"/>
            <a:ext cx="792088" cy="187220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17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 calcmode="lin" valueType="num">
                                      <p:cBhvr>
                                        <p:cTn id="33" dur="500" fill="hold"/>
                                        <p:tgtEl>
                                          <p:spTgt spid="6"/>
                                        </p:tgtEl>
                                        <p:attrNameLst>
                                          <p:attrName>style.rotation</p:attrName>
                                        </p:attrNameLst>
                                      </p:cBhvr>
                                      <p:tavLst>
                                        <p:tav tm="0">
                                          <p:val>
                                            <p:fltVal val="360"/>
                                          </p:val>
                                        </p:tav>
                                        <p:tav tm="100000">
                                          <p:val>
                                            <p:fltVal val="0"/>
                                          </p:val>
                                        </p:tav>
                                      </p:tavLst>
                                    </p:anim>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 calcmode="lin" valueType="num">
                                      <p:cBhvr>
                                        <p:cTn id="49" dur="500" fill="hold"/>
                                        <p:tgtEl>
                                          <p:spTgt spid="8"/>
                                        </p:tgtEl>
                                        <p:attrNameLst>
                                          <p:attrName>style.rotation</p:attrName>
                                        </p:attrNameLst>
                                      </p:cBhvr>
                                      <p:tavLst>
                                        <p:tav tm="0">
                                          <p:val>
                                            <p:fltVal val="360"/>
                                          </p:val>
                                        </p:tav>
                                        <p:tav tm="100000">
                                          <p:val>
                                            <p:fltVal val="0"/>
                                          </p:val>
                                        </p:tav>
                                      </p:tavLst>
                                    </p:anim>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500"/>
                            </p:stCondLst>
                            <p:childTnLst>
                              <p:par>
                                <p:cTn id="57" presetID="49" presetClass="entr" presetSubtype="0" decel="10000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 calcmode="lin" valueType="num">
                                      <p:cBhvr>
                                        <p:cTn id="61" dur="500" fill="hold"/>
                                        <p:tgtEl>
                                          <p:spTgt spid="3"/>
                                        </p:tgtEl>
                                        <p:attrNameLst>
                                          <p:attrName>style.rotation</p:attrName>
                                        </p:attrNameLst>
                                      </p:cBhvr>
                                      <p:tavLst>
                                        <p:tav tm="0">
                                          <p:val>
                                            <p:fltVal val="360"/>
                                          </p:val>
                                        </p:tav>
                                        <p:tav tm="100000">
                                          <p:val>
                                            <p:fltVal val="0"/>
                                          </p:val>
                                        </p:tav>
                                      </p:tavLst>
                                    </p:anim>
                                    <p:animEffect transition="in" filter="fade">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500"/>
                            </p:stCondLst>
                            <p:childTnLst>
                              <p:par>
                                <p:cTn id="69" presetID="49" presetClass="entr" presetSubtype="0" decel="10000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p:cTn id="71" dur="500" fill="hold"/>
                                        <p:tgtEl>
                                          <p:spTgt spid="26"/>
                                        </p:tgtEl>
                                        <p:attrNameLst>
                                          <p:attrName>ppt_w</p:attrName>
                                        </p:attrNameLst>
                                      </p:cBhvr>
                                      <p:tavLst>
                                        <p:tav tm="0">
                                          <p:val>
                                            <p:fltVal val="0"/>
                                          </p:val>
                                        </p:tav>
                                        <p:tav tm="100000">
                                          <p:val>
                                            <p:strVal val="#ppt_w"/>
                                          </p:val>
                                        </p:tav>
                                      </p:tavLst>
                                    </p:anim>
                                    <p:anim calcmode="lin" valueType="num">
                                      <p:cBhvr>
                                        <p:cTn id="72" dur="500" fill="hold"/>
                                        <p:tgtEl>
                                          <p:spTgt spid="26"/>
                                        </p:tgtEl>
                                        <p:attrNameLst>
                                          <p:attrName>ppt_h</p:attrName>
                                        </p:attrNameLst>
                                      </p:cBhvr>
                                      <p:tavLst>
                                        <p:tav tm="0">
                                          <p:val>
                                            <p:fltVal val="0"/>
                                          </p:val>
                                        </p:tav>
                                        <p:tav tm="100000">
                                          <p:val>
                                            <p:strVal val="#ppt_h"/>
                                          </p:val>
                                        </p:tav>
                                      </p:tavLst>
                                    </p:anim>
                                    <p:anim calcmode="lin" valueType="num">
                                      <p:cBhvr>
                                        <p:cTn id="73" dur="500" fill="hold"/>
                                        <p:tgtEl>
                                          <p:spTgt spid="26"/>
                                        </p:tgtEl>
                                        <p:attrNameLst>
                                          <p:attrName>style.rotation</p:attrName>
                                        </p:attrNameLst>
                                      </p:cBhvr>
                                      <p:tavLst>
                                        <p:tav tm="0">
                                          <p:val>
                                            <p:fltVal val="360"/>
                                          </p:val>
                                        </p:tav>
                                        <p:tav tm="100000">
                                          <p:val>
                                            <p:fltVal val="0"/>
                                          </p:val>
                                        </p:tav>
                                      </p:tavLst>
                                    </p:anim>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12"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
        <p:nvSpPr>
          <p:cNvPr id="3" name="2 Rectángulo redondeado"/>
          <p:cNvSpPr/>
          <p:nvPr/>
        </p:nvSpPr>
        <p:spPr>
          <a:xfrm>
            <a:off x="251520" y="1772816"/>
            <a:ext cx="1728192" cy="648072"/>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ea typeface="Verdana" pitchFamily="34" charset="0"/>
                <a:cs typeface="Verdana" pitchFamily="34" charset="0"/>
              </a:rPr>
              <a:t>Medición </a:t>
            </a:r>
          </a:p>
          <a:p>
            <a:pPr algn="ctr"/>
            <a:r>
              <a:rPr lang="es-AR" sz="1400" b="1" dirty="0" smtClean="0">
                <a:solidFill>
                  <a:schemeClr val="tx1"/>
                </a:solidFill>
                <a:latin typeface="Verdana" pitchFamily="34" charset="0"/>
                <a:ea typeface="Verdana" pitchFamily="34" charset="0"/>
                <a:cs typeface="Verdana" pitchFamily="34" charset="0"/>
              </a:rPr>
              <a:t>(RT 17 5</a:t>
            </a:r>
            <a:r>
              <a:rPr lang="es-ES" sz="1400" b="1" dirty="0" smtClean="0">
                <a:solidFill>
                  <a:schemeClr val="tx1"/>
                </a:solidFill>
                <a:latin typeface="Verdana" pitchFamily="34" charset="0"/>
                <a:ea typeface="Verdana" pitchFamily="34" charset="0"/>
                <a:cs typeface="Verdana" pitchFamily="34" charset="0"/>
              </a:rPr>
              <a:t>.14.)</a:t>
            </a:r>
            <a:endParaRPr lang="es-AR" sz="1400" b="1" dirty="0" smtClean="0">
              <a:solidFill>
                <a:schemeClr val="tx1"/>
              </a:solidFill>
              <a:latin typeface="Verdana" pitchFamily="34" charset="0"/>
              <a:ea typeface="Verdana" pitchFamily="34" charset="0"/>
              <a:cs typeface="Verdana" pitchFamily="34" charset="0"/>
            </a:endParaRPr>
          </a:p>
        </p:txBody>
      </p:sp>
      <p:sp>
        <p:nvSpPr>
          <p:cNvPr id="4" name="3 Rectángulo redondeado"/>
          <p:cNvSpPr/>
          <p:nvPr/>
        </p:nvSpPr>
        <p:spPr>
          <a:xfrm>
            <a:off x="1403648" y="2564904"/>
            <a:ext cx="2592288" cy="165618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ES" sz="1400" dirty="0" smtClean="0">
                <a:solidFill>
                  <a:schemeClr val="tx1"/>
                </a:solidFill>
                <a:latin typeface="Verdana" pitchFamily="34" charset="0"/>
                <a:ea typeface="Verdana" pitchFamily="34" charset="0"/>
                <a:cs typeface="Verdana" pitchFamily="34" charset="0"/>
              </a:rPr>
              <a:t>Si el ente no estuviera en condiciones de cancelar el pasivo con anticipación o no tuviera la intención de hacerlo, su medición contable se efectuará considerando:</a:t>
            </a:r>
            <a:endParaRPr lang="es-ES" sz="1400" dirty="0">
              <a:solidFill>
                <a:schemeClr val="tx1"/>
              </a:solidFill>
              <a:latin typeface="Verdana" pitchFamily="34" charset="0"/>
              <a:ea typeface="Verdana" pitchFamily="34" charset="0"/>
              <a:cs typeface="Verdana" pitchFamily="34" charset="0"/>
            </a:endParaRPr>
          </a:p>
        </p:txBody>
      </p:sp>
      <p:cxnSp>
        <p:nvCxnSpPr>
          <p:cNvPr id="9" name="8 Forma"/>
          <p:cNvCxnSpPr>
            <a:stCxn id="3" idx="2"/>
            <a:endCxn id="4" idx="1"/>
          </p:cNvCxnSpPr>
          <p:nvPr/>
        </p:nvCxnSpPr>
        <p:spPr>
          <a:xfrm rot="16200000" flipH="1">
            <a:off x="773578" y="2762926"/>
            <a:ext cx="972108" cy="288032"/>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4427984" y="1916832"/>
            <a:ext cx="4464496" cy="432048"/>
          </a:xfrm>
          <a:prstGeom prst="roundRect">
            <a:avLst>
              <a:gd name="adj" fmla="val 2816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ea typeface="Verdana" pitchFamily="34" charset="0"/>
                <a:cs typeface="Verdana" pitchFamily="34" charset="0"/>
              </a:rPr>
              <a:t>La medición original del pasivo</a:t>
            </a:r>
            <a:endParaRPr lang="es-ES" sz="1400" dirty="0">
              <a:solidFill>
                <a:schemeClr val="tx1"/>
              </a:solidFill>
              <a:latin typeface="Verdana" pitchFamily="34" charset="0"/>
              <a:ea typeface="Verdana" pitchFamily="34" charset="0"/>
              <a:cs typeface="Verdana" pitchFamily="34" charset="0"/>
            </a:endParaRPr>
          </a:p>
        </p:txBody>
      </p:sp>
      <p:cxnSp>
        <p:nvCxnSpPr>
          <p:cNvPr id="20" name="8 Forma"/>
          <p:cNvCxnSpPr>
            <a:stCxn id="4" idx="3"/>
            <a:endCxn id="19" idx="1"/>
          </p:cNvCxnSpPr>
          <p:nvPr/>
        </p:nvCxnSpPr>
        <p:spPr>
          <a:xfrm flipV="1">
            <a:off x="3995936" y="2132856"/>
            <a:ext cx="432048" cy="12601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7" name="66 Rectángulo redondeado"/>
          <p:cNvSpPr/>
          <p:nvPr/>
        </p:nvSpPr>
        <p:spPr>
          <a:xfrm>
            <a:off x="4427984" y="2492896"/>
            <a:ext cx="4464496" cy="1440160"/>
          </a:xfrm>
          <a:prstGeom prst="roundRect">
            <a:avLst>
              <a:gd name="adj" fmla="val 1129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ES" sz="1400" dirty="0" smtClean="0">
                <a:solidFill>
                  <a:schemeClr val="tx1"/>
                </a:solidFill>
                <a:latin typeface="Verdana" pitchFamily="34" charset="0"/>
                <a:ea typeface="Verdana" pitchFamily="34" charset="0"/>
                <a:cs typeface="Verdana" pitchFamily="34" charset="0"/>
              </a:rPr>
              <a:t>La porción devengada de cualquier diferencia entre ella y la suma de los importes a pagar a sus vencimientos, calculada exponencialmente con la tasa determinada al momento de la medición inicial sobre la base de ésta y de las condiciones oportunamente pactadas</a:t>
            </a:r>
            <a:endParaRPr lang="es-ES" sz="1400" dirty="0">
              <a:solidFill>
                <a:schemeClr val="tx1"/>
              </a:solidFill>
              <a:latin typeface="Verdana" pitchFamily="34" charset="0"/>
              <a:ea typeface="Verdana" pitchFamily="34" charset="0"/>
              <a:cs typeface="Verdana" pitchFamily="34" charset="0"/>
            </a:endParaRPr>
          </a:p>
        </p:txBody>
      </p:sp>
      <p:cxnSp>
        <p:nvCxnSpPr>
          <p:cNvPr id="70" name="8 Forma"/>
          <p:cNvCxnSpPr>
            <a:stCxn id="4" idx="3"/>
            <a:endCxn id="67" idx="1"/>
          </p:cNvCxnSpPr>
          <p:nvPr/>
        </p:nvCxnSpPr>
        <p:spPr>
          <a:xfrm flipV="1">
            <a:off x="3995936" y="3212976"/>
            <a:ext cx="432048" cy="18002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73" name="8 Forma"/>
          <p:cNvCxnSpPr>
            <a:stCxn id="4" idx="3"/>
            <a:endCxn id="76" idx="1"/>
          </p:cNvCxnSpPr>
          <p:nvPr/>
        </p:nvCxnSpPr>
        <p:spPr>
          <a:xfrm>
            <a:off x="3995936" y="3392996"/>
            <a:ext cx="432048" cy="86409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6" name="75 Rectángulo redondeado"/>
          <p:cNvSpPr/>
          <p:nvPr/>
        </p:nvSpPr>
        <p:spPr>
          <a:xfrm>
            <a:off x="4427984" y="4077072"/>
            <a:ext cx="4464496" cy="360040"/>
          </a:xfrm>
          <a:prstGeom prst="roundRect">
            <a:avLst>
              <a:gd name="adj" fmla="val 2816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rPr>
              <a:t>Los pagos efectuados.</a:t>
            </a:r>
            <a:endParaRPr lang="es-ES" sz="1400" dirty="0">
              <a:solidFill>
                <a:schemeClr val="tx1"/>
              </a:solidFill>
              <a:latin typeface="Verdana" pitchFamily="34" charset="0"/>
              <a:ea typeface="Verdana" pitchFamily="34" charset="0"/>
              <a:cs typeface="Verdana" pitchFamily="34" charset="0"/>
            </a:endParaRPr>
          </a:p>
        </p:txBody>
      </p:sp>
      <p:sp>
        <p:nvSpPr>
          <p:cNvPr id="79" name="78 Rectángulo redondeado"/>
          <p:cNvSpPr/>
          <p:nvPr/>
        </p:nvSpPr>
        <p:spPr>
          <a:xfrm>
            <a:off x="251520" y="4437112"/>
            <a:ext cx="8640960" cy="504056"/>
          </a:xfrm>
          <a:prstGeom prst="roundRect">
            <a:avLst>
              <a:gd name="adj" fmla="val 1129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200" dirty="0" smtClean="0">
                <a:solidFill>
                  <a:schemeClr val="tx1"/>
                </a:solidFill>
                <a:latin typeface="Verdana" pitchFamily="34" charset="0"/>
                <a:ea typeface="Verdana" pitchFamily="34" charset="0"/>
                <a:cs typeface="Verdana" pitchFamily="34" charset="0"/>
              </a:rPr>
              <a:t>Esta medición podrá obtenerse mediante el cálculo del valor descontado de los flujos de fondos que originará el pasivo, utilizando la tasa determinada al momento de la medición inicial.</a:t>
            </a:r>
            <a:endParaRPr lang="es-ES" sz="1200" dirty="0">
              <a:solidFill>
                <a:schemeClr val="tx1"/>
              </a:solidFill>
              <a:latin typeface="Verdana" pitchFamily="34" charset="0"/>
              <a:ea typeface="Verdana" pitchFamily="34" charset="0"/>
              <a:cs typeface="Verdana" pitchFamily="34" charset="0"/>
            </a:endParaRPr>
          </a:p>
        </p:txBody>
      </p:sp>
      <p:sp>
        <p:nvSpPr>
          <p:cNvPr id="80" name="79 Rectángulo redondeado"/>
          <p:cNvSpPr/>
          <p:nvPr/>
        </p:nvSpPr>
        <p:spPr>
          <a:xfrm>
            <a:off x="251520" y="4941168"/>
            <a:ext cx="8640960" cy="504056"/>
          </a:xfrm>
          <a:prstGeom prst="roundRect">
            <a:avLst>
              <a:gd name="adj" fmla="val 1129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200" dirty="0" smtClean="0">
                <a:solidFill>
                  <a:schemeClr val="tx1"/>
                </a:solidFill>
                <a:latin typeface="Verdana" pitchFamily="34" charset="0"/>
                <a:ea typeface="Verdana" pitchFamily="34" charset="0"/>
                <a:cs typeface="Verdana" pitchFamily="34" charset="0"/>
              </a:rPr>
              <a:t>En caso de existir cláusulas de actualización monetaria o de modificaciones de la tasa de interés, se considerará su efecto.</a:t>
            </a:r>
            <a:endParaRPr lang="es-ES" sz="1200" dirty="0">
              <a:solidFill>
                <a:schemeClr val="tx1"/>
              </a:solidFill>
              <a:latin typeface="Verdana" pitchFamily="34" charset="0"/>
              <a:ea typeface="Verdana" pitchFamily="34" charset="0"/>
              <a:cs typeface="Verdana" pitchFamily="34" charset="0"/>
            </a:endParaRPr>
          </a:p>
        </p:txBody>
      </p:sp>
      <p:sp>
        <p:nvSpPr>
          <p:cNvPr id="93" name="92 Rectángulo redondeado"/>
          <p:cNvSpPr/>
          <p:nvPr/>
        </p:nvSpPr>
        <p:spPr>
          <a:xfrm>
            <a:off x="251520" y="5445224"/>
            <a:ext cx="8640960" cy="720080"/>
          </a:xfrm>
          <a:prstGeom prst="roundRect">
            <a:avLst>
              <a:gd name="adj" fmla="val 1129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200" dirty="0" smtClean="0">
                <a:solidFill>
                  <a:schemeClr val="tx1"/>
                </a:solidFill>
                <a:latin typeface="Verdana" pitchFamily="34" charset="0"/>
                <a:ea typeface="Verdana" pitchFamily="34" charset="0"/>
                <a:cs typeface="Verdana" pitchFamily="34" charset="0"/>
              </a:rPr>
              <a:t>En los casos de cuentas a ser pagadas en moneda extranjera o en su equivalente en moneda argentina, los cálculos indicados deben ser efectuadas en ella y los importes así obtenidos deben ser convertidos a moneda argentina al tipo de cambio de la fecha de los estados contables.</a:t>
            </a:r>
            <a:endParaRPr lang="es-ES" sz="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03660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49" presetClass="entr" presetSubtype="0" decel="10000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 calcmode="lin" valueType="num">
                                      <p:cBhvr>
                                        <p:cTn id="39" dur="500" fill="hold"/>
                                        <p:tgtEl>
                                          <p:spTgt spid="19"/>
                                        </p:tgtEl>
                                        <p:attrNameLst>
                                          <p:attrName>style.rotation</p:attrName>
                                        </p:attrNameLst>
                                      </p:cBhvr>
                                      <p:tavLst>
                                        <p:tav tm="0">
                                          <p:val>
                                            <p:fltVal val="360"/>
                                          </p:val>
                                        </p:tav>
                                        <p:tav tm="100000">
                                          <p:val>
                                            <p:fltVal val="0"/>
                                          </p:val>
                                        </p:tav>
                                      </p:tavLst>
                                    </p:anim>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67"/>
                                        </p:tgtEl>
                                        <p:attrNameLst>
                                          <p:attrName>style.visibility</p:attrName>
                                        </p:attrNameLst>
                                      </p:cBhvr>
                                      <p:to>
                                        <p:strVal val="visible"/>
                                      </p:to>
                                    </p:set>
                                    <p:anim calcmode="lin" valueType="num">
                                      <p:cBhvr>
                                        <p:cTn id="45" dur="500" fill="hold"/>
                                        <p:tgtEl>
                                          <p:spTgt spid="67"/>
                                        </p:tgtEl>
                                        <p:attrNameLst>
                                          <p:attrName>ppt_w</p:attrName>
                                        </p:attrNameLst>
                                      </p:cBhvr>
                                      <p:tavLst>
                                        <p:tav tm="0">
                                          <p:val>
                                            <p:fltVal val="0"/>
                                          </p:val>
                                        </p:tav>
                                        <p:tav tm="100000">
                                          <p:val>
                                            <p:strVal val="#ppt_w"/>
                                          </p:val>
                                        </p:tav>
                                      </p:tavLst>
                                    </p:anim>
                                    <p:anim calcmode="lin" valueType="num">
                                      <p:cBhvr>
                                        <p:cTn id="46" dur="500" fill="hold"/>
                                        <p:tgtEl>
                                          <p:spTgt spid="67"/>
                                        </p:tgtEl>
                                        <p:attrNameLst>
                                          <p:attrName>ppt_h</p:attrName>
                                        </p:attrNameLst>
                                      </p:cBhvr>
                                      <p:tavLst>
                                        <p:tav tm="0">
                                          <p:val>
                                            <p:fltVal val="0"/>
                                          </p:val>
                                        </p:tav>
                                        <p:tav tm="100000">
                                          <p:val>
                                            <p:strVal val="#ppt_h"/>
                                          </p:val>
                                        </p:tav>
                                      </p:tavLst>
                                    </p:anim>
                                    <p:anim calcmode="lin" valueType="num">
                                      <p:cBhvr>
                                        <p:cTn id="47" dur="500" fill="hold"/>
                                        <p:tgtEl>
                                          <p:spTgt spid="67"/>
                                        </p:tgtEl>
                                        <p:attrNameLst>
                                          <p:attrName>style.rotation</p:attrName>
                                        </p:attrNameLst>
                                      </p:cBhvr>
                                      <p:tavLst>
                                        <p:tav tm="0">
                                          <p:val>
                                            <p:fltVal val="360"/>
                                          </p:val>
                                        </p:tav>
                                        <p:tav tm="100000">
                                          <p:val>
                                            <p:fltVal val="0"/>
                                          </p:val>
                                        </p:tav>
                                      </p:tavLst>
                                    </p:anim>
                                    <p:animEffect transition="in" filter="fade">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76"/>
                                        </p:tgtEl>
                                        <p:attrNameLst>
                                          <p:attrName>style.visibility</p:attrName>
                                        </p:attrNameLst>
                                      </p:cBhvr>
                                      <p:to>
                                        <p:strVal val="visible"/>
                                      </p:to>
                                    </p:set>
                                    <p:anim calcmode="lin" valueType="num">
                                      <p:cBhvr>
                                        <p:cTn id="53" dur="500" fill="hold"/>
                                        <p:tgtEl>
                                          <p:spTgt spid="76"/>
                                        </p:tgtEl>
                                        <p:attrNameLst>
                                          <p:attrName>ppt_w</p:attrName>
                                        </p:attrNameLst>
                                      </p:cBhvr>
                                      <p:tavLst>
                                        <p:tav tm="0">
                                          <p:val>
                                            <p:fltVal val="0"/>
                                          </p:val>
                                        </p:tav>
                                        <p:tav tm="100000">
                                          <p:val>
                                            <p:strVal val="#ppt_w"/>
                                          </p:val>
                                        </p:tav>
                                      </p:tavLst>
                                    </p:anim>
                                    <p:anim calcmode="lin" valueType="num">
                                      <p:cBhvr>
                                        <p:cTn id="54" dur="500" fill="hold"/>
                                        <p:tgtEl>
                                          <p:spTgt spid="76"/>
                                        </p:tgtEl>
                                        <p:attrNameLst>
                                          <p:attrName>ppt_h</p:attrName>
                                        </p:attrNameLst>
                                      </p:cBhvr>
                                      <p:tavLst>
                                        <p:tav tm="0">
                                          <p:val>
                                            <p:fltVal val="0"/>
                                          </p:val>
                                        </p:tav>
                                        <p:tav tm="100000">
                                          <p:val>
                                            <p:strVal val="#ppt_h"/>
                                          </p:val>
                                        </p:tav>
                                      </p:tavLst>
                                    </p:anim>
                                    <p:anim calcmode="lin" valueType="num">
                                      <p:cBhvr>
                                        <p:cTn id="55" dur="500" fill="hold"/>
                                        <p:tgtEl>
                                          <p:spTgt spid="76"/>
                                        </p:tgtEl>
                                        <p:attrNameLst>
                                          <p:attrName>style.rotation</p:attrName>
                                        </p:attrNameLst>
                                      </p:cBhvr>
                                      <p:tavLst>
                                        <p:tav tm="0">
                                          <p:val>
                                            <p:fltVal val="360"/>
                                          </p:val>
                                        </p:tav>
                                        <p:tav tm="100000">
                                          <p:val>
                                            <p:fltVal val="0"/>
                                          </p:val>
                                        </p:tav>
                                      </p:tavLst>
                                    </p:anim>
                                    <p:animEffect transition="in" filter="fade">
                                      <p:cBhvr>
                                        <p:cTn id="56" dur="500"/>
                                        <p:tgtEl>
                                          <p:spTgt spid="76"/>
                                        </p:tgtEl>
                                      </p:cBhvr>
                                    </p:animEffec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 calcmode="lin" valueType="num">
                                      <p:cBhvr>
                                        <p:cTn id="61" dur="500" fill="hold"/>
                                        <p:tgtEl>
                                          <p:spTgt spid="79"/>
                                        </p:tgtEl>
                                        <p:attrNameLst>
                                          <p:attrName>ppt_w</p:attrName>
                                        </p:attrNameLst>
                                      </p:cBhvr>
                                      <p:tavLst>
                                        <p:tav tm="0">
                                          <p:val>
                                            <p:fltVal val="0"/>
                                          </p:val>
                                        </p:tav>
                                        <p:tav tm="100000">
                                          <p:val>
                                            <p:strVal val="#ppt_w"/>
                                          </p:val>
                                        </p:tav>
                                      </p:tavLst>
                                    </p:anim>
                                    <p:anim calcmode="lin" valueType="num">
                                      <p:cBhvr>
                                        <p:cTn id="62" dur="500" fill="hold"/>
                                        <p:tgtEl>
                                          <p:spTgt spid="79"/>
                                        </p:tgtEl>
                                        <p:attrNameLst>
                                          <p:attrName>ppt_h</p:attrName>
                                        </p:attrNameLst>
                                      </p:cBhvr>
                                      <p:tavLst>
                                        <p:tav tm="0">
                                          <p:val>
                                            <p:fltVal val="0"/>
                                          </p:val>
                                        </p:tav>
                                        <p:tav tm="100000">
                                          <p:val>
                                            <p:strVal val="#ppt_h"/>
                                          </p:val>
                                        </p:tav>
                                      </p:tavLst>
                                    </p:anim>
                                    <p:anim calcmode="lin" valueType="num">
                                      <p:cBhvr>
                                        <p:cTn id="63" dur="500" fill="hold"/>
                                        <p:tgtEl>
                                          <p:spTgt spid="79"/>
                                        </p:tgtEl>
                                        <p:attrNameLst>
                                          <p:attrName>style.rotation</p:attrName>
                                        </p:attrNameLst>
                                      </p:cBhvr>
                                      <p:tavLst>
                                        <p:tav tm="0">
                                          <p:val>
                                            <p:fltVal val="360"/>
                                          </p:val>
                                        </p:tav>
                                        <p:tav tm="100000">
                                          <p:val>
                                            <p:fltVal val="0"/>
                                          </p:val>
                                        </p:tav>
                                      </p:tavLst>
                                    </p:anim>
                                    <p:animEffect transition="in" filter="fade">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p:cTn id="69" dur="500" fill="hold"/>
                                        <p:tgtEl>
                                          <p:spTgt spid="80"/>
                                        </p:tgtEl>
                                        <p:attrNameLst>
                                          <p:attrName>ppt_w</p:attrName>
                                        </p:attrNameLst>
                                      </p:cBhvr>
                                      <p:tavLst>
                                        <p:tav tm="0">
                                          <p:val>
                                            <p:fltVal val="0"/>
                                          </p:val>
                                        </p:tav>
                                        <p:tav tm="100000">
                                          <p:val>
                                            <p:strVal val="#ppt_w"/>
                                          </p:val>
                                        </p:tav>
                                      </p:tavLst>
                                    </p:anim>
                                    <p:anim calcmode="lin" valueType="num">
                                      <p:cBhvr>
                                        <p:cTn id="70" dur="500" fill="hold"/>
                                        <p:tgtEl>
                                          <p:spTgt spid="80"/>
                                        </p:tgtEl>
                                        <p:attrNameLst>
                                          <p:attrName>ppt_h</p:attrName>
                                        </p:attrNameLst>
                                      </p:cBhvr>
                                      <p:tavLst>
                                        <p:tav tm="0">
                                          <p:val>
                                            <p:fltVal val="0"/>
                                          </p:val>
                                        </p:tav>
                                        <p:tav tm="100000">
                                          <p:val>
                                            <p:strVal val="#ppt_h"/>
                                          </p:val>
                                        </p:tav>
                                      </p:tavLst>
                                    </p:anim>
                                    <p:anim calcmode="lin" valueType="num">
                                      <p:cBhvr>
                                        <p:cTn id="71" dur="500" fill="hold"/>
                                        <p:tgtEl>
                                          <p:spTgt spid="80"/>
                                        </p:tgtEl>
                                        <p:attrNameLst>
                                          <p:attrName>style.rotation</p:attrName>
                                        </p:attrNameLst>
                                      </p:cBhvr>
                                      <p:tavLst>
                                        <p:tav tm="0">
                                          <p:val>
                                            <p:fltVal val="360"/>
                                          </p:val>
                                        </p:tav>
                                        <p:tav tm="100000">
                                          <p:val>
                                            <p:fltVal val="0"/>
                                          </p:val>
                                        </p:tav>
                                      </p:tavLst>
                                    </p:anim>
                                    <p:animEffect transition="in" filter="fade">
                                      <p:cBhvr>
                                        <p:cTn id="72" dur="500"/>
                                        <p:tgtEl>
                                          <p:spTgt spid="80"/>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93"/>
                                        </p:tgtEl>
                                        <p:attrNameLst>
                                          <p:attrName>style.visibility</p:attrName>
                                        </p:attrNameLst>
                                      </p:cBhvr>
                                      <p:to>
                                        <p:strVal val="visible"/>
                                      </p:to>
                                    </p:set>
                                    <p:anim calcmode="lin" valueType="num">
                                      <p:cBhvr>
                                        <p:cTn id="77" dur="500" fill="hold"/>
                                        <p:tgtEl>
                                          <p:spTgt spid="93"/>
                                        </p:tgtEl>
                                        <p:attrNameLst>
                                          <p:attrName>ppt_w</p:attrName>
                                        </p:attrNameLst>
                                      </p:cBhvr>
                                      <p:tavLst>
                                        <p:tav tm="0">
                                          <p:val>
                                            <p:fltVal val="0"/>
                                          </p:val>
                                        </p:tav>
                                        <p:tav tm="100000">
                                          <p:val>
                                            <p:strVal val="#ppt_w"/>
                                          </p:val>
                                        </p:tav>
                                      </p:tavLst>
                                    </p:anim>
                                    <p:anim calcmode="lin" valueType="num">
                                      <p:cBhvr>
                                        <p:cTn id="78" dur="500" fill="hold"/>
                                        <p:tgtEl>
                                          <p:spTgt spid="93"/>
                                        </p:tgtEl>
                                        <p:attrNameLst>
                                          <p:attrName>ppt_h</p:attrName>
                                        </p:attrNameLst>
                                      </p:cBhvr>
                                      <p:tavLst>
                                        <p:tav tm="0">
                                          <p:val>
                                            <p:fltVal val="0"/>
                                          </p:val>
                                        </p:tav>
                                        <p:tav tm="100000">
                                          <p:val>
                                            <p:strVal val="#ppt_h"/>
                                          </p:val>
                                        </p:tav>
                                      </p:tavLst>
                                    </p:anim>
                                    <p:anim calcmode="lin" valueType="num">
                                      <p:cBhvr>
                                        <p:cTn id="79" dur="500" fill="hold"/>
                                        <p:tgtEl>
                                          <p:spTgt spid="93"/>
                                        </p:tgtEl>
                                        <p:attrNameLst>
                                          <p:attrName>style.rotation</p:attrName>
                                        </p:attrNameLst>
                                      </p:cBhvr>
                                      <p:tavLst>
                                        <p:tav tm="0">
                                          <p:val>
                                            <p:fltVal val="360"/>
                                          </p:val>
                                        </p:tav>
                                        <p:tav tm="100000">
                                          <p:val>
                                            <p:fltVal val="0"/>
                                          </p:val>
                                        </p:tav>
                                      </p:tavLst>
                                    </p:anim>
                                    <p:animEffect transition="in" filter="fade">
                                      <p:cBhvr>
                                        <p:cTn id="8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P spid="67" grpId="0" animBg="1"/>
      <p:bldP spid="76" grpId="0" animBg="1"/>
      <p:bldP spid="79" grpId="0" animBg="1"/>
      <p:bldP spid="80" grpId="0" animBg="1"/>
      <p:bldP spid="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
        <p:nvSpPr>
          <p:cNvPr id="3" name="2 Rectángulo redondeado"/>
          <p:cNvSpPr/>
          <p:nvPr/>
        </p:nvSpPr>
        <p:spPr>
          <a:xfrm>
            <a:off x="755576" y="1844824"/>
            <a:ext cx="1872208" cy="79208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ea typeface="Verdana" pitchFamily="34" charset="0"/>
                <a:cs typeface="Verdana" pitchFamily="34" charset="0"/>
              </a:rPr>
              <a:t>Medición </a:t>
            </a:r>
          </a:p>
          <a:p>
            <a:pPr algn="ctr"/>
            <a:r>
              <a:rPr lang="es-AR" sz="1400" b="1" dirty="0" smtClean="0">
                <a:solidFill>
                  <a:schemeClr val="tx1"/>
                </a:solidFill>
                <a:latin typeface="Verdana" pitchFamily="34" charset="0"/>
                <a:ea typeface="Verdana" pitchFamily="34" charset="0"/>
                <a:cs typeface="Verdana" pitchFamily="34" charset="0"/>
              </a:rPr>
              <a:t>(RT 17 5</a:t>
            </a:r>
            <a:r>
              <a:rPr lang="es-ES" sz="1400" b="1" dirty="0" smtClean="0">
                <a:solidFill>
                  <a:schemeClr val="tx1"/>
                </a:solidFill>
                <a:latin typeface="Verdana" pitchFamily="34" charset="0"/>
                <a:ea typeface="Verdana" pitchFamily="34" charset="0"/>
                <a:cs typeface="Verdana" pitchFamily="34" charset="0"/>
              </a:rPr>
              <a:t>.14.) Cont.</a:t>
            </a:r>
            <a:endParaRPr lang="es-AR" sz="1400" b="1" dirty="0" smtClean="0">
              <a:solidFill>
                <a:schemeClr val="tx1"/>
              </a:solidFill>
              <a:latin typeface="Verdana" pitchFamily="34" charset="0"/>
              <a:ea typeface="Verdana" pitchFamily="34" charset="0"/>
              <a:cs typeface="Verdana" pitchFamily="34" charset="0"/>
            </a:endParaRPr>
          </a:p>
        </p:txBody>
      </p:sp>
      <p:sp>
        <p:nvSpPr>
          <p:cNvPr id="4" name="3 Rectángulo redondeado"/>
          <p:cNvSpPr/>
          <p:nvPr/>
        </p:nvSpPr>
        <p:spPr>
          <a:xfrm>
            <a:off x="611560" y="3429000"/>
            <a:ext cx="2880320" cy="122413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s-ES" sz="1400" dirty="0" smtClean="0">
                <a:solidFill>
                  <a:schemeClr val="tx1"/>
                </a:solidFill>
                <a:latin typeface="Verdana" pitchFamily="34" charset="0"/>
                <a:ea typeface="Verdana" pitchFamily="34" charset="0"/>
                <a:cs typeface="Verdana" pitchFamily="34" charset="0"/>
              </a:rPr>
              <a:t>Si el ente estuviera en condiciones de cancelar el pasivo con anticipación se verifica. su intención de hacerlo</a:t>
            </a:r>
            <a:endParaRPr lang="es-ES" sz="1400" dirty="0">
              <a:solidFill>
                <a:schemeClr val="tx1"/>
              </a:solidFill>
              <a:latin typeface="Verdana" pitchFamily="34" charset="0"/>
              <a:ea typeface="Verdana" pitchFamily="34" charset="0"/>
              <a:cs typeface="Verdana" pitchFamily="34" charset="0"/>
            </a:endParaRPr>
          </a:p>
        </p:txBody>
      </p:sp>
      <p:cxnSp>
        <p:nvCxnSpPr>
          <p:cNvPr id="5" name="4 Forma"/>
          <p:cNvCxnSpPr>
            <a:stCxn id="3" idx="2"/>
            <a:endCxn id="4" idx="0"/>
          </p:cNvCxnSpPr>
          <p:nvPr/>
        </p:nvCxnSpPr>
        <p:spPr>
          <a:xfrm rot="16200000" flipH="1">
            <a:off x="1475656" y="2852936"/>
            <a:ext cx="792088"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redondeado"/>
          <p:cNvSpPr/>
          <p:nvPr/>
        </p:nvSpPr>
        <p:spPr>
          <a:xfrm>
            <a:off x="4355976" y="3429000"/>
            <a:ext cx="4464496" cy="1224136"/>
          </a:xfrm>
          <a:prstGeom prst="roundRect">
            <a:avLst>
              <a:gd name="adj" fmla="val 18967"/>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ea typeface="Verdana" pitchFamily="34" charset="0"/>
                <a:cs typeface="Verdana" pitchFamily="34" charset="0"/>
              </a:rPr>
              <a:t>La medición contable de efectuará a su valor descontado de la deuda, calculado con la tasa que el acreedor aceptaría para recibir su pago anticipado.</a:t>
            </a:r>
            <a:endParaRPr lang="es-ES" sz="1400" dirty="0">
              <a:solidFill>
                <a:schemeClr val="tx1"/>
              </a:solidFill>
              <a:latin typeface="Verdana" pitchFamily="34" charset="0"/>
              <a:ea typeface="Verdana" pitchFamily="34" charset="0"/>
              <a:cs typeface="Verdana" pitchFamily="34" charset="0"/>
            </a:endParaRPr>
          </a:p>
        </p:txBody>
      </p:sp>
      <p:cxnSp>
        <p:nvCxnSpPr>
          <p:cNvPr id="7" name="8 Forma"/>
          <p:cNvCxnSpPr>
            <a:stCxn id="4" idx="3"/>
            <a:endCxn id="6" idx="1"/>
          </p:cNvCxnSpPr>
          <p:nvPr/>
        </p:nvCxnSpPr>
        <p:spPr>
          <a:xfrm>
            <a:off x="3491880" y="4041068"/>
            <a:ext cx="864096"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49" presetClass="entr" presetSubtype="0" decel="10000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 calcmode="lin" valueType="num">
                                      <p:cBhvr>
                                        <p:cTn id="33" dur="500" fill="hold"/>
                                        <p:tgtEl>
                                          <p:spTgt spid="6"/>
                                        </p:tgtEl>
                                        <p:attrNameLst>
                                          <p:attrName>style.rotation</p:attrName>
                                        </p:attrNameLst>
                                      </p:cBhvr>
                                      <p:tavLst>
                                        <p:tav tm="0">
                                          <p:val>
                                            <p:fltVal val="360"/>
                                          </p:val>
                                        </p:tav>
                                        <p:tav tm="100000">
                                          <p:val>
                                            <p:fltVal val="0"/>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1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p>
        </p:txBody>
      </p:sp>
      <p:sp>
        <p:nvSpPr>
          <p:cNvPr id="1029" name="Rectangle 12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p>
        </p:txBody>
      </p:sp>
      <p:sp>
        <p:nvSpPr>
          <p:cNvPr id="6"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pic>
        <p:nvPicPr>
          <p:cNvPr id="65539" name="Picture 3"/>
          <p:cNvPicPr>
            <a:picLocks noChangeAspect="1" noChangeArrowheads="1"/>
          </p:cNvPicPr>
          <p:nvPr/>
        </p:nvPicPr>
        <p:blipFill>
          <a:blip r:embed="rId2" cstate="print"/>
          <a:srcRect/>
          <a:stretch>
            <a:fillRect/>
          </a:stretch>
        </p:blipFill>
        <p:spPr bwMode="auto">
          <a:xfrm>
            <a:off x="1187624" y="1484784"/>
            <a:ext cx="6991350" cy="8096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3" cstate="print"/>
          <a:srcRect/>
          <a:stretch>
            <a:fillRect/>
          </a:stretch>
        </p:blipFill>
        <p:spPr bwMode="auto">
          <a:xfrm>
            <a:off x="467544" y="2348880"/>
            <a:ext cx="8445993" cy="3602484"/>
          </a:xfrm>
          <a:prstGeom prst="rect">
            <a:avLst/>
          </a:prstGeom>
          <a:noFill/>
          <a:ln w="9525">
            <a:noFill/>
            <a:miter lim="800000"/>
            <a:headEnd/>
            <a:tailEnd/>
          </a:ln>
          <a:effectLst/>
        </p:spPr>
      </p:pic>
    </p:spTree>
    <p:extLst>
      <p:ext uri="{BB962C8B-B14F-4D97-AF65-F5344CB8AC3E}">
        <p14:creationId xmlns:p14="http://schemas.microsoft.com/office/powerpoint/2010/main" val="29747411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pic>
        <p:nvPicPr>
          <p:cNvPr id="67586" name="Picture 2"/>
          <p:cNvPicPr>
            <a:picLocks noChangeAspect="1" noChangeArrowheads="1"/>
          </p:cNvPicPr>
          <p:nvPr/>
        </p:nvPicPr>
        <p:blipFill>
          <a:blip r:embed="rId2" cstate="print"/>
          <a:srcRect/>
          <a:stretch>
            <a:fillRect/>
          </a:stretch>
        </p:blipFill>
        <p:spPr bwMode="auto">
          <a:xfrm>
            <a:off x="971600" y="2708920"/>
            <a:ext cx="7134225" cy="320040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cstate="print"/>
          <a:srcRect/>
          <a:stretch>
            <a:fillRect/>
          </a:stretch>
        </p:blipFill>
        <p:spPr bwMode="auto">
          <a:xfrm>
            <a:off x="971600" y="1772816"/>
            <a:ext cx="7429500" cy="819150"/>
          </a:xfrm>
          <a:prstGeom prst="rect">
            <a:avLst/>
          </a:prstGeom>
          <a:noFill/>
          <a:ln w="9525">
            <a:noFill/>
            <a:miter lim="800000"/>
            <a:headEnd/>
            <a:tailEnd/>
          </a:ln>
          <a:effectLst/>
        </p:spPr>
      </p:pic>
    </p:spTree>
    <p:extLst>
      <p:ext uri="{BB962C8B-B14F-4D97-AF65-F5344CB8AC3E}">
        <p14:creationId xmlns:p14="http://schemas.microsoft.com/office/powerpoint/2010/main" val="30016587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cstate="print"/>
          <a:srcRect/>
          <a:stretch>
            <a:fillRect/>
          </a:stretch>
        </p:blipFill>
        <p:spPr bwMode="auto">
          <a:xfrm>
            <a:off x="899592" y="1412776"/>
            <a:ext cx="7353300" cy="819150"/>
          </a:xfrm>
          <a:prstGeom prst="rect">
            <a:avLst/>
          </a:prstGeom>
          <a:noFill/>
          <a:ln w="9525">
            <a:noFill/>
            <a:miter lim="800000"/>
            <a:headEnd/>
            <a:tailEnd/>
          </a:ln>
          <a:effectLst/>
        </p:spPr>
      </p:pic>
      <p:pic>
        <p:nvPicPr>
          <p:cNvPr id="68611" name="Picture 3"/>
          <p:cNvPicPr>
            <a:picLocks noChangeAspect="1" noChangeArrowheads="1"/>
          </p:cNvPicPr>
          <p:nvPr/>
        </p:nvPicPr>
        <p:blipFill>
          <a:blip r:embed="rId3" cstate="print"/>
          <a:srcRect/>
          <a:stretch>
            <a:fillRect/>
          </a:stretch>
        </p:blipFill>
        <p:spPr bwMode="auto">
          <a:xfrm>
            <a:off x="971600" y="2204864"/>
            <a:ext cx="7488832" cy="4303439"/>
          </a:xfrm>
          <a:prstGeom prst="rect">
            <a:avLst/>
          </a:prstGeom>
          <a:noFill/>
          <a:ln w="9525">
            <a:noFill/>
            <a:miter lim="800000"/>
            <a:headEnd/>
            <a:tailEnd/>
          </a:ln>
          <a:effectLst/>
        </p:spPr>
      </p:pic>
      <p:sp>
        <p:nvSpPr>
          <p:cNvPr id="6"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Tree>
    <p:extLst>
      <p:ext uri="{BB962C8B-B14F-4D97-AF65-F5344CB8AC3E}">
        <p14:creationId xmlns:p14="http://schemas.microsoft.com/office/powerpoint/2010/main" val="6785935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3"/>
          <p:cNvPicPr>
            <a:picLocks noChangeAspect="1" noChangeArrowheads="1"/>
          </p:cNvPicPr>
          <p:nvPr/>
        </p:nvPicPr>
        <p:blipFill>
          <a:blip r:embed="rId2" cstate="print"/>
          <a:srcRect/>
          <a:stretch>
            <a:fillRect/>
          </a:stretch>
        </p:blipFill>
        <p:spPr bwMode="auto">
          <a:xfrm>
            <a:off x="611560" y="2564904"/>
            <a:ext cx="8064500" cy="3671887"/>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899592" y="1484784"/>
            <a:ext cx="7353300" cy="819150"/>
          </a:xfrm>
          <a:prstGeom prst="rect">
            <a:avLst/>
          </a:prstGeom>
          <a:noFill/>
          <a:ln w="9525">
            <a:noFill/>
            <a:miter lim="800000"/>
            <a:headEnd/>
            <a:tailEnd/>
          </a:ln>
          <a:effectLst/>
        </p:spPr>
      </p:pic>
      <p:sp>
        <p:nvSpPr>
          <p:cNvPr id="4"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Tree>
    <p:extLst>
      <p:ext uri="{BB962C8B-B14F-4D97-AF65-F5344CB8AC3E}">
        <p14:creationId xmlns:p14="http://schemas.microsoft.com/office/powerpoint/2010/main" val="365052434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467544" y="1988840"/>
            <a:ext cx="165618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Exposición </a:t>
            </a:r>
          </a:p>
          <a:p>
            <a:pPr algn="ctr"/>
            <a:r>
              <a:rPr lang="es-AR" sz="1600" b="1" dirty="0" smtClean="0">
                <a:solidFill>
                  <a:schemeClr val="tx1"/>
                </a:solidFill>
                <a:latin typeface="Verdana" pitchFamily="34" charset="0"/>
              </a:rPr>
              <a:t>(RT 8)</a:t>
            </a:r>
          </a:p>
        </p:txBody>
      </p:sp>
      <p:cxnSp>
        <p:nvCxnSpPr>
          <p:cNvPr id="5" name="8 Forma"/>
          <p:cNvCxnSpPr>
            <a:stCxn id="4" idx="3"/>
            <a:endCxn id="6" idx="1"/>
          </p:cNvCxnSpPr>
          <p:nvPr/>
        </p:nvCxnSpPr>
        <p:spPr>
          <a:xfrm>
            <a:off x="2123728" y="2420888"/>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redondeado"/>
          <p:cNvSpPr/>
          <p:nvPr/>
        </p:nvSpPr>
        <p:spPr>
          <a:xfrm>
            <a:off x="2915816" y="1988840"/>
            <a:ext cx="5904656"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Se clasifican en corrientes y no corrientes en base al plazo de un año, computado desde la fecha de cierre del período al que se refieren los estados contables.</a:t>
            </a:r>
            <a:endParaRPr lang="es-AR" sz="1600" b="1" dirty="0" smtClean="0">
              <a:solidFill>
                <a:schemeClr val="tx1"/>
              </a:solidFill>
              <a:latin typeface="Verdana" pitchFamily="34" charset="0"/>
              <a:ea typeface="Verdana" pitchFamily="34" charset="0"/>
              <a:cs typeface="Verdana" pitchFamily="34" charset="0"/>
            </a:endParaRPr>
          </a:p>
        </p:txBody>
      </p:sp>
      <p:sp>
        <p:nvSpPr>
          <p:cNvPr id="7" name="6 Rectángulo redondeado"/>
          <p:cNvSpPr/>
          <p:nvPr/>
        </p:nvSpPr>
        <p:spPr>
          <a:xfrm>
            <a:off x="323528" y="3717032"/>
            <a:ext cx="165618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Pasivos Corrientes</a:t>
            </a:r>
          </a:p>
        </p:txBody>
      </p:sp>
      <p:cxnSp>
        <p:nvCxnSpPr>
          <p:cNvPr id="8" name="8 Forma"/>
          <p:cNvCxnSpPr>
            <a:stCxn id="7" idx="3"/>
            <a:endCxn id="9" idx="1"/>
          </p:cNvCxnSpPr>
          <p:nvPr/>
        </p:nvCxnSpPr>
        <p:spPr>
          <a:xfrm flipV="1">
            <a:off x="1979712" y="3356992"/>
            <a:ext cx="1224136" cy="7920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3203848" y="3140968"/>
            <a:ext cx="5616624"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Los exigibles al cierre del período contable.</a:t>
            </a:r>
            <a:endParaRPr lang="es-AR" sz="1400" b="1" dirty="0" smtClean="0">
              <a:solidFill>
                <a:schemeClr val="tx1"/>
              </a:solidFill>
              <a:latin typeface="Verdana" pitchFamily="34" charset="0"/>
              <a:ea typeface="Verdana" pitchFamily="34" charset="0"/>
              <a:cs typeface="Verdana" pitchFamily="34" charset="0"/>
            </a:endParaRPr>
          </a:p>
        </p:txBody>
      </p:sp>
      <p:sp>
        <p:nvSpPr>
          <p:cNvPr id="10" name="9 Rectángulo redondeado"/>
          <p:cNvSpPr/>
          <p:nvPr/>
        </p:nvSpPr>
        <p:spPr>
          <a:xfrm>
            <a:off x="3203848" y="3573016"/>
            <a:ext cx="561662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Aquellos cuyo vencimiento o exigibilidad se producirá en los doce meses siguientes a la fecha de cierre del período al que correspondieran los estados contables.</a:t>
            </a:r>
            <a:endParaRPr lang="es-AR" sz="1400" b="1" dirty="0" smtClean="0">
              <a:solidFill>
                <a:schemeClr val="tx1"/>
              </a:solidFill>
              <a:latin typeface="Verdana" pitchFamily="34" charset="0"/>
              <a:ea typeface="Verdana" pitchFamily="34" charset="0"/>
              <a:cs typeface="Verdana" pitchFamily="34" charset="0"/>
            </a:endParaRPr>
          </a:p>
        </p:txBody>
      </p:sp>
      <p:sp>
        <p:nvSpPr>
          <p:cNvPr id="11" name="10 Rectángulo redondeado"/>
          <p:cNvSpPr/>
          <p:nvPr/>
        </p:nvSpPr>
        <p:spPr>
          <a:xfrm>
            <a:off x="3203848" y="4437112"/>
            <a:ext cx="561662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Las previsiones constituidas para afrontar obligaciones eventuales que pudiesen convertirse en obligaciones ciertas y exigibles dentro del período indicado en el punto anterior.</a:t>
            </a:r>
            <a:endParaRPr lang="es-AR" sz="1400" b="1" dirty="0" smtClean="0">
              <a:solidFill>
                <a:schemeClr val="tx1"/>
              </a:solidFill>
              <a:latin typeface="Verdana" pitchFamily="34" charset="0"/>
              <a:ea typeface="Verdana" pitchFamily="34" charset="0"/>
              <a:cs typeface="Verdana" pitchFamily="34" charset="0"/>
            </a:endParaRPr>
          </a:p>
        </p:txBody>
      </p:sp>
      <p:sp>
        <p:nvSpPr>
          <p:cNvPr id="12" name="11 Rectángulo redondeado"/>
          <p:cNvSpPr/>
          <p:nvPr/>
        </p:nvSpPr>
        <p:spPr>
          <a:xfrm>
            <a:off x="3203848" y="5517232"/>
            <a:ext cx="5544616"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600" dirty="0" smtClean="0">
                <a:solidFill>
                  <a:schemeClr val="tx1"/>
                </a:solidFill>
              </a:rPr>
              <a:t>Comprenden a todos los que no puedan ser clasificados como corrientes, de acuerdo con lo indicado en el punto anterior.</a:t>
            </a:r>
            <a:endParaRPr lang="es-ES" sz="1600" dirty="0">
              <a:solidFill>
                <a:schemeClr val="tx1"/>
              </a:solidFill>
            </a:endParaRPr>
          </a:p>
        </p:txBody>
      </p:sp>
      <p:sp>
        <p:nvSpPr>
          <p:cNvPr id="13" name="12 Rectángulo redondeado"/>
          <p:cNvSpPr/>
          <p:nvPr/>
        </p:nvSpPr>
        <p:spPr>
          <a:xfrm>
            <a:off x="395536" y="5517232"/>
            <a:ext cx="165618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rPr>
              <a:t>Pasivos no Corrientes</a:t>
            </a:r>
          </a:p>
        </p:txBody>
      </p:sp>
      <p:cxnSp>
        <p:nvCxnSpPr>
          <p:cNvPr id="14" name="8 Forma"/>
          <p:cNvCxnSpPr>
            <a:stCxn id="7" idx="3"/>
            <a:endCxn id="10" idx="1"/>
          </p:cNvCxnSpPr>
          <p:nvPr/>
        </p:nvCxnSpPr>
        <p:spPr>
          <a:xfrm flipV="1">
            <a:off x="1979712" y="4005064"/>
            <a:ext cx="1224136" cy="14401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5" name="8 Forma"/>
          <p:cNvCxnSpPr>
            <a:stCxn id="7" idx="3"/>
            <a:endCxn id="11" idx="1"/>
          </p:cNvCxnSpPr>
          <p:nvPr/>
        </p:nvCxnSpPr>
        <p:spPr>
          <a:xfrm>
            <a:off x="1979712" y="4149080"/>
            <a:ext cx="1224136" cy="72008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6" name="8 Forma"/>
          <p:cNvCxnSpPr>
            <a:stCxn id="13" idx="3"/>
            <a:endCxn id="12" idx="1"/>
          </p:cNvCxnSpPr>
          <p:nvPr/>
        </p:nvCxnSpPr>
        <p:spPr>
          <a:xfrm>
            <a:off x="2051720" y="5949280"/>
            <a:ext cx="115212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7"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Pasivos</a:t>
            </a:r>
            <a:endParaRPr lang="es-AR" b="1" u="sng" dirty="0">
              <a:latin typeface="Verdana" pitchFamily="34" charset="0"/>
            </a:endParaRPr>
          </a:p>
        </p:txBody>
      </p:sp>
    </p:spTree>
    <p:extLst>
      <p:ext uri="{BB962C8B-B14F-4D97-AF65-F5344CB8AC3E}">
        <p14:creationId xmlns:p14="http://schemas.microsoft.com/office/powerpoint/2010/main" val="396303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 calcmode="lin" valueType="num">
                                      <p:cBhvr>
                                        <p:cTn id="47" dur="500" fill="hold"/>
                                        <p:tgtEl>
                                          <p:spTgt spid="9"/>
                                        </p:tgtEl>
                                        <p:attrNameLst>
                                          <p:attrName>style.rotation</p:attrName>
                                        </p:attrNameLst>
                                      </p:cBhvr>
                                      <p:tavLst>
                                        <p:tav tm="0">
                                          <p:val>
                                            <p:fltVal val="360"/>
                                          </p:val>
                                        </p:tav>
                                        <p:tav tm="100000">
                                          <p:val>
                                            <p:fltVal val="0"/>
                                          </p:val>
                                        </p:tav>
                                      </p:tavLst>
                                    </p:anim>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 calcmode="lin" valueType="num">
                                      <p:cBhvr>
                                        <p:cTn id="55" dur="500" fill="hold"/>
                                        <p:tgtEl>
                                          <p:spTgt spid="10"/>
                                        </p:tgtEl>
                                        <p:attrNameLst>
                                          <p:attrName>style.rotation</p:attrName>
                                        </p:attrNameLst>
                                      </p:cBhvr>
                                      <p:tavLst>
                                        <p:tav tm="0">
                                          <p:val>
                                            <p:fltVal val="360"/>
                                          </p:val>
                                        </p:tav>
                                        <p:tav tm="100000">
                                          <p:val>
                                            <p:fltVal val="0"/>
                                          </p:val>
                                        </p:tav>
                                      </p:tavLst>
                                    </p:anim>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p:cTn id="69" dur="500" fill="hold"/>
                                        <p:tgtEl>
                                          <p:spTgt spid="13"/>
                                        </p:tgtEl>
                                        <p:attrNameLst>
                                          <p:attrName>ppt_w</p:attrName>
                                        </p:attrNameLst>
                                      </p:cBhvr>
                                      <p:tavLst>
                                        <p:tav tm="0">
                                          <p:val>
                                            <p:fltVal val="0"/>
                                          </p:val>
                                        </p:tav>
                                        <p:tav tm="100000">
                                          <p:val>
                                            <p:strVal val="#ppt_w"/>
                                          </p:val>
                                        </p:tav>
                                      </p:tavLst>
                                    </p:anim>
                                    <p:anim calcmode="lin" valueType="num">
                                      <p:cBhvr>
                                        <p:cTn id="70" dur="500" fill="hold"/>
                                        <p:tgtEl>
                                          <p:spTgt spid="13"/>
                                        </p:tgtEl>
                                        <p:attrNameLst>
                                          <p:attrName>ppt_h</p:attrName>
                                        </p:attrNameLst>
                                      </p:cBhvr>
                                      <p:tavLst>
                                        <p:tav tm="0">
                                          <p:val>
                                            <p:fltVal val="0"/>
                                          </p:val>
                                        </p:tav>
                                        <p:tav tm="100000">
                                          <p:val>
                                            <p:strVal val="#ppt_h"/>
                                          </p:val>
                                        </p:tav>
                                      </p:tavLst>
                                    </p:anim>
                                    <p:anim calcmode="lin" valueType="num">
                                      <p:cBhvr>
                                        <p:cTn id="71" dur="500" fill="hold"/>
                                        <p:tgtEl>
                                          <p:spTgt spid="13"/>
                                        </p:tgtEl>
                                        <p:attrNameLst>
                                          <p:attrName>style.rotation</p:attrName>
                                        </p:attrNameLst>
                                      </p:cBhvr>
                                      <p:tavLst>
                                        <p:tav tm="0">
                                          <p:val>
                                            <p:fltVal val="360"/>
                                          </p:val>
                                        </p:tav>
                                        <p:tav tm="100000">
                                          <p:val>
                                            <p:fltVal val="0"/>
                                          </p:val>
                                        </p:tav>
                                      </p:tavLst>
                                    </p:anim>
                                    <p:animEffect transition="in" filter="fade">
                                      <p:cBhvr>
                                        <p:cTn id="72" dur="500"/>
                                        <p:tgtEl>
                                          <p:spTgt spid="13"/>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49" presetClass="entr" presetSubtype="0" decel="10000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p:cTn id="81" dur="500" fill="hold"/>
                                        <p:tgtEl>
                                          <p:spTgt spid="12"/>
                                        </p:tgtEl>
                                        <p:attrNameLst>
                                          <p:attrName>ppt_w</p:attrName>
                                        </p:attrNameLst>
                                      </p:cBhvr>
                                      <p:tavLst>
                                        <p:tav tm="0">
                                          <p:val>
                                            <p:fltVal val="0"/>
                                          </p:val>
                                        </p:tav>
                                        <p:tav tm="100000">
                                          <p:val>
                                            <p:strVal val="#ppt_w"/>
                                          </p:val>
                                        </p:tav>
                                      </p:tavLst>
                                    </p:anim>
                                    <p:anim calcmode="lin" valueType="num">
                                      <p:cBhvr>
                                        <p:cTn id="82" dur="500" fill="hold"/>
                                        <p:tgtEl>
                                          <p:spTgt spid="12"/>
                                        </p:tgtEl>
                                        <p:attrNameLst>
                                          <p:attrName>ppt_h</p:attrName>
                                        </p:attrNameLst>
                                      </p:cBhvr>
                                      <p:tavLst>
                                        <p:tav tm="0">
                                          <p:val>
                                            <p:fltVal val="0"/>
                                          </p:val>
                                        </p:tav>
                                        <p:tav tm="100000">
                                          <p:val>
                                            <p:strVal val="#ppt_h"/>
                                          </p:val>
                                        </p:tav>
                                      </p:tavLst>
                                    </p:anim>
                                    <p:anim calcmode="lin" valueType="num">
                                      <p:cBhvr>
                                        <p:cTn id="83" dur="500" fill="hold"/>
                                        <p:tgtEl>
                                          <p:spTgt spid="12"/>
                                        </p:tgtEl>
                                        <p:attrNameLst>
                                          <p:attrName>style.rotation</p:attrName>
                                        </p:attrNameLst>
                                      </p:cBhvr>
                                      <p:tavLst>
                                        <p:tav tm="0">
                                          <p:val>
                                            <p:fltVal val="360"/>
                                          </p:val>
                                        </p:tav>
                                        <p:tav tm="100000">
                                          <p:val>
                                            <p:fltVal val="0"/>
                                          </p:val>
                                        </p:tav>
                                      </p:tavLst>
                                    </p:anim>
                                    <p:animEffect transition="in" filter="fade">
                                      <p:cBhvr>
                                        <p:cTn id="8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pic>
        <p:nvPicPr>
          <p:cNvPr id="7171" name="Picture 3"/>
          <p:cNvPicPr>
            <a:picLocks noChangeAspect="1" noChangeArrowheads="1"/>
          </p:cNvPicPr>
          <p:nvPr/>
        </p:nvPicPr>
        <p:blipFill>
          <a:blip r:embed="rId2" cstate="print"/>
          <a:srcRect/>
          <a:stretch>
            <a:fillRect/>
          </a:stretch>
        </p:blipFill>
        <p:spPr bwMode="auto">
          <a:xfrm>
            <a:off x="467544" y="2132856"/>
            <a:ext cx="8277225" cy="866775"/>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395536" y="2780928"/>
            <a:ext cx="8210550" cy="3629025"/>
          </a:xfrm>
          <a:prstGeom prst="rect">
            <a:avLst/>
          </a:prstGeom>
          <a:noFill/>
          <a:ln w="9525">
            <a:noFill/>
            <a:miter lim="800000"/>
            <a:headEnd/>
            <a:tailEnd/>
          </a:ln>
          <a:effectLst/>
        </p:spPr>
      </p:pic>
      <p:pic>
        <p:nvPicPr>
          <p:cNvPr id="10" name="Picture 2"/>
          <p:cNvPicPr>
            <a:picLocks noChangeAspect="1" noChangeArrowheads="1"/>
          </p:cNvPicPr>
          <p:nvPr/>
        </p:nvPicPr>
        <p:blipFill>
          <a:blip r:embed="rId4" cstate="print"/>
          <a:srcRect/>
          <a:stretch>
            <a:fillRect/>
          </a:stretch>
        </p:blipFill>
        <p:spPr bwMode="auto">
          <a:xfrm>
            <a:off x="899592" y="1412776"/>
            <a:ext cx="7353300" cy="819150"/>
          </a:xfrm>
          <a:prstGeom prst="rect">
            <a:avLst/>
          </a:prstGeom>
          <a:noFill/>
          <a:ln w="9525">
            <a:noFill/>
            <a:miter lim="800000"/>
            <a:headEnd/>
            <a:tailEnd/>
          </a:ln>
          <a:effectLst/>
        </p:spPr>
      </p:pic>
    </p:spTree>
    <p:extLst>
      <p:ext uri="{BB962C8B-B14F-4D97-AF65-F5344CB8AC3E}">
        <p14:creationId xmlns:p14="http://schemas.microsoft.com/office/powerpoint/2010/main" val="34390708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55576" y="1556792"/>
            <a:ext cx="8001000" cy="9525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683568" y="2852936"/>
            <a:ext cx="7620000" cy="3324225"/>
          </a:xfrm>
          <a:prstGeom prst="rect">
            <a:avLst/>
          </a:prstGeom>
          <a:noFill/>
          <a:ln w="9525">
            <a:noFill/>
            <a:miter lim="800000"/>
            <a:headEnd/>
            <a:tailEnd/>
          </a:ln>
          <a:effectLst/>
        </p:spPr>
      </p:pic>
      <p:sp>
        <p:nvSpPr>
          <p:cNvPr id="8" name="1 Rectángulo"/>
          <p:cNvSpPr>
            <a:spLocks noChangeArrowheads="1"/>
          </p:cNvSpPr>
          <p:nvPr/>
        </p:nvSpPr>
        <p:spPr bwMode="auto">
          <a:xfrm>
            <a:off x="755576"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Deudas Financieras</a:t>
            </a:r>
            <a:endParaRPr lang="es-AR" b="1" u="sng" dirty="0">
              <a:latin typeface="Verdana" pitchFamily="34" charset="0"/>
            </a:endParaRPr>
          </a:p>
        </p:txBody>
      </p:sp>
    </p:spTree>
    <p:extLst>
      <p:ext uri="{BB962C8B-B14F-4D97-AF65-F5344CB8AC3E}">
        <p14:creationId xmlns:p14="http://schemas.microsoft.com/office/powerpoint/2010/main" val="2550011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Otros Pasivos</a:t>
            </a:r>
            <a:endParaRPr lang="es-AR" b="1" u="sng" dirty="0">
              <a:latin typeface="Verdana" pitchFamily="34" charset="0"/>
            </a:endParaRPr>
          </a:p>
        </p:txBody>
      </p:sp>
      <p:sp>
        <p:nvSpPr>
          <p:cNvPr id="7" name="6 Rectángulo redondeado"/>
          <p:cNvSpPr/>
          <p:nvPr/>
        </p:nvSpPr>
        <p:spPr>
          <a:xfrm>
            <a:off x="683568" y="1844824"/>
            <a:ext cx="784887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y que incluye el rubro Otros Pasivos?</a:t>
            </a:r>
            <a:endParaRPr lang="es-AR" sz="2000" b="1" dirty="0">
              <a:solidFill>
                <a:schemeClr val="tx1"/>
              </a:solidFill>
              <a:latin typeface="Verdana" pitchFamily="34" charset="0"/>
            </a:endParaRPr>
          </a:p>
        </p:txBody>
      </p:sp>
      <p:sp>
        <p:nvSpPr>
          <p:cNvPr id="8" name="7 Rectángulo redondeado"/>
          <p:cNvSpPr/>
          <p:nvPr/>
        </p:nvSpPr>
        <p:spPr>
          <a:xfrm>
            <a:off x="395536" y="4077072"/>
            <a:ext cx="2232248"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p:txBody>
      </p:sp>
      <p:sp>
        <p:nvSpPr>
          <p:cNvPr id="9" name="8 Rectángulo redondeado"/>
          <p:cNvSpPr/>
          <p:nvPr/>
        </p:nvSpPr>
        <p:spPr>
          <a:xfrm>
            <a:off x="3203848" y="3501008"/>
            <a:ext cx="5616624" cy="201622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ea typeface="Verdana" pitchFamily="34" charset="0"/>
                <a:cs typeface="Verdana" pitchFamily="34" charset="0"/>
              </a:rPr>
              <a:t>Todas las obligaciones ciertas, determinadas o determinables que no se encuentres contenidas en otro rubro.</a:t>
            </a:r>
            <a:endParaRPr lang="es-ES" sz="1600" dirty="0">
              <a:solidFill>
                <a:schemeClr val="tx1"/>
              </a:solidFill>
              <a:latin typeface="Verdana" pitchFamily="34" charset="0"/>
              <a:ea typeface="Verdana" pitchFamily="34" charset="0"/>
              <a:cs typeface="Verdana" pitchFamily="34" charset="0"/>
            </a:endParaRPr>
          </a:p>
        </p:txBody>
      </p:sp>
      <p:cxnSp>
        <p:nvCxnSpPr>
          <p:cNvPr id="10" name="9 Conector angular"/>
          <p:cNvCxnSpPr>
            <a:stCxn id="8" idx="3"/>
            <a:endCxn id="9" idx="1"/>
          </p:cNvCxnSpPr>
          <p:nvPr/>
        </p:nvCxnSpPr>
        <p:spPr>
          <a:xfrm>
            <a:off x="2627784" y="4509120"/>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58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 calcmode="lin" valueType="num">
                                      <p:cBhvr>
                                        <p:cTn id="29" dur="500" fill="hold"/>
                                        <p:tgtEl>
                                          <p:spTgt spid="9"/>
                                        </p:tgtEl>
                                        <p:attrNameLst>
                                          <p:attrName>style.rotation</p:attrName>
                                        </p:attrNameLst>
                                      </p:cBhvr>
                                      <p:tavLst>
                                        <p:tav tm="0">
                                          <p:val>
                                            <p:fltVal val="360"/>
                                          </p:val>
                                        </p:tav>
                                        <p:tav tm="100000">
                                          <p:val>
                                            <p:fltVal val="0"/>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Otros Pasivos</a:t>
            </a:r>
            <a:endParaRPr lang="es-AR" b="1" u="sng" dirty="0">
              <a:latin typeface="Verdana" pitchFamily="34" charset="0"/>
            </a:endParaRPr>
          </a:p>
        </p:txBody>
      </p:sp>
      <p:sp>
        <p:nvSpPr>
          <p:cNvPr id="5" name="4 Rectángulo redondeado"/>
          <p:cNvSpPr/>
          <p:nvPr/>
        </p:nvSpPr>
        <p:spPr>
          <a:xfrm>
            <a:off x="395536" y="3501008"/>
            <a:ext cx="2304256"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 </a:t>
            </a:r>
          </a:p>
          <a:p>
            <a:pPr algn="ctr"/>
            <a:r>
              <a:rPr lang="es-AR" sz="1800" b="1" dirty="0" smtClean="0">
                <a:solidFill>
                  <a:schemeClr val="tx1"/>
                </a:solidFill>
                <a:latin typeface="Verdana" pitchFamily="34" charset="0"/>
              </a:rPr>
              <a:t>(RT 17 4.5.9.)</a:t>
            </a:r>
          </a:p>
        </p:txBody>
      </p:sp>
      <p:sp>
        <p:nvSpPr>
          <p:cNvPr id="6" name="5 Rectángulo redondeado"/>
          <p:cNvSpPr/>
          <p:nvPr/>
        </p:nvSpPr>
        <p:spPr>
          <a:xfrm>
            <a:off x="3419872" y="1700808"/>
            <a:ext cx="5256584" cy="1656184"/>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ea typeface="Verdana" pitchFamily="34" charset="0"/>
                <a:cs typeface="Verdana" pitchFamily="34" charset="0"/>
              </a:rPr>
              <a:t>Su medición original se hará sobre la base del valor descontado de la mejor estimación disponible de la suma a pagar, usando una tasa que refleje las evaluaciones del mercado sobre el valor tiempo del dinero y los riesgos específicos del pasivo.</a:t>
            </a:r>
            <a:endParaRPr lang="es-ES" sz="1600" dirty="0">
              <a:solidFill>
                <a:schemeClr val="tx1"/>
              </a:solidFill>
              <a:latin typeface="Verdana" pitchFamily="34" charset="0"/>
              <a:ea typeface="Verdana" pitchFamily="34" charset="0"/>
              <a:cs typeface="Verdana" pitchFamily="34" charset="0"/>
            </a:endParaRPr>
          </a:p>
        </p:txBody>
      </p:sp>
      <p:cxnSp>
        <p:nvCxnSpPr>
          <p:cNvPr id="7" name="6 Conector angular"/>
          <p:cNvCxnSpPr>
            <a:stCxn id="5" idx="3"/>
            <a:endCxn id="6" idx="1"/>
          </p:cNvCxnSpPr>
          <p:nvPr/>
        </p:nvCxnSpPr>
        <p:spPr>
          <a:xfrm flipV="1">
            <a:off x="2699792" y="2528900"/>
            <a:ext cx="720080" cy="13321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3419872" y="3501008"/>
            <a:ext cx="5256584" cy="1368152"/>
          </a:xfrm>
          <a:prstGeom prst="roundRect">
            <a:avLst>
              <a:gd name="adj" fmla="val 871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ea typeface="Verdana" pitchFamily="34" charset="0"/>
                <a:cs typeface="Verdana" pitchFamily="34" charset="0"/>
              </a:rPr>
              <a:t>Al estimar la suma a pagar deben considerarse los hechos futuros que puedan afectar el importe necesario para cancelar la obligación, en tanto exista evidencia suficiente y objetiva de que ellos ocurrirán.</a:t>
            </a:r>
            <a:endParaRPr lang="es-ES" sz="1600" dirty="0">
              <a:solidFill>
                <a:schemeClr val="tx1"/>
              </a:solidFill>
              <a:latin typeface="Verdana" pitchFamily="34" charset="0"/>
              <a:ea typeface="Verdana" pitchFamily="34" charset="0"/>
              <a:cs typeface="Verdana" pitchFamily="34" charset="0"/>
            </a:endParaRPr>
          </a:p>
        </p:txBody>
      </p:sp>
      <p:cxnSp>
        <p:nvCxnSpPr>
          <p:cNvPr id="9" name="8 Conector angular"/>
          <p:cNvCxnSpPr>
            <a:stCxn id="5" idx="3"/>
            <a:endCxn id="8" idx="1"/>
          </p:cNvCxnSpPr>
          <p:nvPr/>
        </p:nvCxnSpPr>
        <p:spPr>
          <a:xfrm>
            <a:off x="2699792" y="3861048"/>
            <a:ext cx="720080" cy="32403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3419872" y="5013176"/>
            <a:ext cx="5256584" cy="1368152"/>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ea typeface="Verdana" pitchFamily="34" charset="0"/>
                <a:cs typeface="Verdana" pitchFamily="34" charset="0"/>
              </a:rPr>
              <a:t>Cuando no pueda determinarse objetivamente el momento en que se cancelarán los pasivos, se considerará el plazo más probable, y si ninguna estimación de plazo es la más probable, se tomará la de menor plazo.</a:t>
            </a:r>
            <a:endParaRPr lang="es-ES" sz="1600" dirty="0">
              <a:solidFill>
                <a:schemeClr val="tx1"/>
              </a:solidFill>
              <a:latin typeface="Verdana" pitchFamily="34" charset="0"/>
              <a:ea typeface="Verdana" pitchFamily="34" charset="0"/>
              <a:cs typeface="Verdana" pitchFamily="34" charset="0"/>
            </a:endParaRPr>
          </a:p>
        </p:txBody>
      </p:sp>
      <p:cxnSp>
        <p:nvCxnSpPr>
          <p:cNvPr id="11" name="10 Conector angular"/>
          <p:cNvCxnSpPr>
            <a:stCxn id="5" idx="3"/>
            <a:endCxn id="10" idx="1"/>
          </p:cNvCxnSpPr>
          <p:nvPr/>
        </p:nvCxnSpPr>
        <p:spPr>
          <a:xfrm>
            <a:off x="2699792" y="3861048"/>
            <a:ext cx="720080" cy="183620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67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 calcmode="lin" valueType="num">
                                      <p:cBhvr>
                                        <p:cTn id="43" dur="500" fill="hold"/>
                                        <p:tgtEl>
                                          <p:spTgt spid="10"/>
                                        </p:tgtEl>
                                        <p:attrNameLst>
                                          <p:attrName>style.rotation</p:attrName>
                                        </p:attrNameLst>
                                      </p:cBhvr>
                                      <p:tavLst>
                                        <p:tav tm="0">
                                          <p:val>
                                            <p:fltVal val="360"/>
                                          </p:val>
                                        </p:tav>
                                        <p:tav tm="100000">
                                          <p:val>
                                            <p:fltVal val="0"/>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Otros Pasivos</a:t>
            </a:r>
            <a:endParaRPr lang="es-AR" b="1" u="sng" dirty="0">
              <a:latin typeface="Verdana" pitchFamily="34" charset="0"/>
            </a:endParaRPr>
          </a:p>
        </p:txBody>
      </p:sp>
      <p:sp>
        <p:nvSpPr>
          <p:cNvPr id="3" name="2 Rectángulo redondeado"/>
          <p:cNvSpPr/>
          <p:nvPr/>
        </p:nvSpPr>
        <p:spPr>
          <a:xfrm>
            <a:off x="395536" y="3140968"/>
            <a:ext cx="2304256" cy="100811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 </a:t>
            </a:r>
          </a:p>
          <a:p>
            <a:pPr algn="ctr"/>
            <a:r>
              <a:rPr lang="es-AR" sz="1800" b="1" dirty="0" smtClean="0">
                <a:solidFill>
                  <a:schemeClr val="tx1"/>
                </a:solidFill>
                <a:latin typeface="Verdana" pitchFamily="34" charset="0"/>
              </a:rPr>
              <a:t>(RT 17 4.5.9.)</a:t>
            </a:r>
          </a:p>
          <a:p>
            <a:pPr algn="ctr"/>
            <a:r>
              <a:rPr lang="es-AR" sz="1800" b="1" dirty="0" smtClean="0">
                <a:solidFill>
                  <a:schemeClr val="tx1"/>
                </a:solidFill>
                <a:latin typeface="Verdana" pitchFamily="34" charset="0"/>
              </a:rPr>
              <a:t>Cont.</a:t>
            </a:r>
          </a:p>
        </p:txBody>
      </p:sp>
      <p:sp>
        <p:nvSpPr>
          <p:cNvPr id="4" name="3 Rectángulo redondeado"/>
          <p:cNvSpPr/>
          <p:nvPr/>
        </p:nvSpPr>
        <p:spPr>
          <a:xfrm>
            <a:off x="3419872" y="1700808"/>
            <a:ext cx="5256584" cy="1656184"/>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ea typeface="Verdana" pitchFamily="34" charset="0"/>
                <a:cs typeface="Verdana" pitchFamily="34" charset="0"/>
              </a:rPr>
              <a:t>En los casos de cuentas a ser pagadas en moneda extranjera o en su equivalente en moneda argentina, sus importes se convertirán a moneda argentina al tipo de cambio de la fecha de la transacción.</a:t>
            </a:r>
            <a:endParaRPr lang="es-ES" sz="1600" dirty="0">
              <a:solidFill>
                <a:schemeClr val="tx1"/>
              </a:solidFill>
              <a:latin typeface="Verdana" pitchFamily="34" charset="0"/>
              <a:ea typeface="Verdana" pitchFamily="34" charset="0"/>
              <a:cs typeface="Verdana" pitchFamily="34" charset="0"/>
            </a:endParaRPr>
          </a:p>
        </p:txBody>
      </p:sp>
      <p:cxnSp>
        <p:nvCxnSpPr>
          <p:cNvPr id="5" name="4 Conector angular"/>
          <p:cNvCxnSpPr>
            <a:stCxn id="3" idx="3"/>
            <a:endCxn id="4" idx="1"/>
          </p:cNvCxnSpPr>
          <p:nvPr/>
        </p:nvCxnSpPr>
        <p:spPr>
          <a:xfrm flipV="1">
            <a:off x="2699792" y="2528900"/>
            <a:ext cx="720080" cy="11161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redondeado"/>
          <p:cNvSpPr/>
          <p:nvPr/>
        </p:nvSpPr>
        <p:spPr>
          <a:xfrm>
            <a:off x="3419872" y="4149080"/>
            <a:ext cx="5256584" cy="1368152"/>
          </a:xfrm>
          <a:prstGeom prst="roundRect">
            <a:avLst>
              <a:gd name="adj" fmla="val 871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600" dirty="0" smtClean="0">
                <a:solidFill>
                  <a:schemeClr val="tx1"/>
                </a:solidFill>
                <a:latin typeface="Verdana" pitchFamily="34" charset="0"/>
                <a:ea typeface="Verdana" pitchFamily="34" charset="0"/>
                <a:cs typeface="Verdana" pitchFamily="34" charset="0"/>
              </a:rPr>
              <a:t>Se admitirá que el descuento de las sumas a pagar, se efectúe únicamente sobre los saldos de estos pasivos a la fecha de los estados contables.</a:t>
            </a:r>
            <a:endParaRPr lang="es-ES" sz="1600" dirty="0">
              <a:solidFill>
                <a:schemeClr val="tx1"/>
              </a:solidFill>
              <a:latin typeface="Verdana" pitchFamily="34" charset="0"/>
              <a:ea typeface="Verdana" pitchFamily="34" charset="0"/>
              <a:cs typeface="Verdana" pitchFamily="34" charset="0"/>
            </a:endParaRPr>
          </a:p>
        </p:txBody>
      </p:sp>
      <p:cxnSp>
        <p:nvCxnSpPr>
          <p:cNvPr id="7" name="6 Conector angular"/>
          <p:cNvCxnSpPr>
            <a:stCxn id="3" idx="3"/>
            <a:endCxn id="6" idx="1"/>
          </p:cNvCxnSpPr>
          <p:nvPr/>
        </p:nvCxnSpPr>
        <p:spPr>
          <a:xfrm>
            <a:off x="2699792" y="3645024"/>
            <a:ext cx="720080" cy="118813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 calcmode="lin" valueType="num">
                                      <p:cBhvr>
                                        <p:cTn id="24" dur="500" fill="hold"/>
                                        <p:tgtEl>
                                          <p:spTgt spid="4"/>
                                        </p:tgtEl>
                                        <p:attrNameLst>
                                          <p:attrName>style.rotation</p:attrName>
                                        </p:attrNameLst>
                                      </p:cBhvr>
                                      <p:tavLst>
                                        <p:tav tm="0">
                                          <p:val>
                                            <p:fltVal val="360"/>
                                          </p:val>
                                        </p:tav>
                                        <p:tav tm="100000">
                                          <p:val>
                                            <p:fltVal val="0"/>
                                          </p:val>
                                        </p:tav>
                                      </p:tavLst>
                                    </p:anim>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 calcmode="lin" valueType="num">
                                      <p:cBhvr>
                                        <p:cTn id="32" dur="500" fill="hold"/>
                                        <p:tgtEl>
                                          <p:spTgt spid="6"/>
                                        </p:tgtEl>
                                        <p:attrNameLst>
                                          <p:attrName>style.rotation</p:attrName>
                                        </p:attrNameLst>
                                      </p:cBhvr>
                                      <p:tavLst>
                                        <p:tav tm="0">
                                          <p:val>
                                            <p:fltVal val="360"/>
                                          </p:val>
                                        </p:tav>
                                        <p:tav tm="100000">
                                          <p:val>
                                            <p:fltVal val="0"/>
                                          </p:val>
                                        </p:tav>
                                      </p:tavLst>
                                    </p:anim>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908720"/>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Otros Pasivos</a:t>
            </a:r>
            <a:endParaRPr lang="es-AR" b="1" u="sng" dirty="0">
              <a:latin typeface="Verdana" pitchFamily="34" charset="0"/>
            </a:endParaRPr>
          </a:p>
        </p:txBody>
      </p:sp>
      <p:sp>
        <p:nvSpPr>
          <p:cNvPr id="3" name="2 Rectángulo redondeado"/>
          <p:cNvSpPr/>
          <p:nvPr/>
        </p:nvSpPr>
        <p:spPr>
          <a:xfrm>
            <a:off x="395536" y="3212976"/>
            <a:ext cx="2304256"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 </a:t>
            </a:r>
          </a:p>
          <a:p>
            <a:pPr algn="ctr"/>
            <a:r>
              <a:rPr lang="es-AR" sz="1800" b="1" dirty="0" smtClean="0">
                <a:solidFill>
                  <a:schemeClr val="tx1"/>
                </a:solidFill>
                <a:latin typeface="Verdana" pitchFamily="34" charset="0"/>
              </a:rPr>
              <a:t>(RT 17 5.15.)</a:t>
            </a:r>
          </a:p>
        </p:txBody>
      </p:sp>
      <p:sp>
        <p:nvSpPr>
          <p:cNvPr id="4" name="3 Rectángulo redondeado"/>
          <p:cNvSpPr/>
          <p:nvPr/>
        </p:nvSpPr>
        <p:spPr>
          <a:xfrm>
            <a:off x="3419872" y="1484784"/>
            <a:ext cx="5256584" cy="1800200"/>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ea typeface="Verdana" pitchFamily="34" charset="0"/>
                <a:cs typeface="Verdana" pitchFamily="34" charset="0"/>
              </a:rPr>
              <a:t>Si el ente estuviera en condiciones financieras de cancelar anticipadamente la deuda y hechos anteriores o posteriores a la fecha de cierre de los estados contables revelaran su conducta o modalidad operativa en ese sentido, la medición contable del pasivo se efectuará al valor descontado de la deuda, calculado con la tasa que el acreedor aceptaría para recibir su pago anticipado.</a:t>
            </a:r>
            <a:endParaRPr lang="es-ES" sz="1400" dirty="0">
              <a:solidFill>
                <a:schemeClr val="tx1"/>
              </a:solidFill>
              <a:latin typeface="Verdana" pitchFamily="34" charset="0"/>
              <a:ea typeface="Verdana" pitchFamily="34" charset="0"/>
              <a:cs typeface="Verdana" pitchFamily="34" charset="0"/>
            </a:endParaRPr>
          </a:p>
        </p:txBody>
      </p:sp>
      <p:cxnSp>
        <p:nvCxnSpPr>
          <p:cNvPr id="5" name="4 Conector angular"/>
          <p:cNvCxnSpPr>
            <a:stCxn id="3" idx="3"/>
            <a:endCxn id="4" idx="1"/>
          </p:cNvCxnSpPr>
          <p:nvPr/>
        </p:nvCxnSpPr>
        <p:spPr>
          <a:xfrm flipV="1">
            <a:off x="2699792" y="2384884"/>
            <a:ext cx="720080" cy="118813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3419872" y="3429000"/>
            <a:ext cx="5256584" cy="936104"/>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ea typeface="Verdana" pitchFamily="34" charset="0"/>
                <a:cs typeface="Verdana" pitchFamily="34" charset="0"/>
              </a:rPr>
              <a:t>En los restantes casos, su medición contable se efectuará sobre la base de la mejor estimación posible de la suma a pagar descontada, utilizando la tasa aplicada en la medición inicial.</a:t>
            </a:r>
            <a:endParaRPr lang="es-ES" sz="1400" dirty="0">
              <a:solidFill>
                <a:schemeClr val="tx1"/>
              </a:solidFill>
              <a:latin typeface="Verdana" pitchFamily="34" charset="0"/>
              <a:ea typeface="Verdana" pitchFamily="34" charset="0"/>
              <a:cs typeface="Verdana" pitchFamily="34" charset="0"/>
            </a:endParaRPr>
          </a:p>
        </p:txBody>
      </p:sp>
      <p:cxnSp>
        <p:nvCxnSpPr>
          <p:cNvPr id="9" name="8 Conector angular"/>
          <p:cNvCxnSpPr>
            <a:stCxn id="3" idx="3"/>
            <a:endCxn id="8" idx="1"/>
          </p:cNvCxnSpPr>
          <p:nvPr/>
        </p:nvCxnSpPr>
        <p:spPr>
          <a:xfrm>
            <a:off x="2699792" y="3573016"/>
            <a:ext cx="720080" cy="32403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9" name="18 Rectángulo redondeado"/>
          <p:cNvSpPr/>
          <p:nvPr/>
        </p:nvSpPr>
        <p:spPr>
          <a:xfrm>
            <a:off x="3419872" y="4509120"/>
            <a:ext cx="5256584" cy="1152128"/>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ea typeface="Verdana" pitchFamily="34" charset="0"/>
                <a:cs typeface="Verdana" pitchFamily="34" charset="0"/>
              </a:rPr>
              <a:t>Cuando no pueda determinarse objetivamente el momento en que se cancelarán los pasivos, se considerará el plazo más probable, y si ninguna estimación de plazo es la más probable, se tomará la de menor plazo.</a:t>
            </a:r>
            <a:endParaRPr lang="es-ES" sz="1400" dirty="0">
              <a:solidFill>
                <a:schemeClr val="tx1"/>
              </a:solidFill>
              <a:latin typeface="Verdana" pitchFamily="34" charset="0"/>
              <a:ea typeface="Verdana" pitchFamily="34" charset="0"/>
              <a:cs typeface="Verdana" pitchFamily="34" charset="0"/>
            </a:endParaRPr>
          </a:p>
        </p:txBody>
      </p:sp>
      <p:cxnSp>
        <p:nvCxnSpPr>
          <p:cNvPr id="24" name="23 Conector angular"/>
          <p:cNvCxnSpPr>
            <a:stCxn id="3" idx="3"/>
            <a:endCxn id="19" idx="1"/>
          </p:cNvCxnSpPr>
          <p:nvPr/>
        </p:nvCxnSpPr>
        <p:spPr>
          <a:xfrm>
            <a:off x="2699792" y="3573016"/>
            <a:ext cx="720080" cy="151216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7" name="26 Rectángulo redondeado"/>
          <p:cNvSpPr/>
          <p:nvPr/>
        </p:nvSpPr>
        <p:spPr>
          <a:xfrm>
            <a:off x="467544" y="5805264"/>
            <a:ext cx="8496944" cy="648072"/>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400" dirty="0" smtClean="0">
                <a:solidFill>
                  <a:schemeClr val="tx1"/>
                </a:solidFill>
                <a:latin typeface="Verdana" pitchFamily="34" charset="0"/>
                <a:ea typeface="Verdana" pitchFamily="34" charset="0"/>
                <a:cs typeface="Verdana" pitchFamily="34" charset="0"/>
              </a:rPr>
              <a:t>En los casos de cuentas a ser pagadas en moneda extranjera o en su equivalente en moneda argentina, sus importes se convertirán a moneda argentina al tipo de cambio de los estados contables.</a:t>
            </a:r>
            <a:endParaRPr lang="es-ES" sz="1400" dirty="0">
              <a:solidFill>
                <a:schemeClr val="tx1"/>
              </a:solidFill>
              <a:latin typeface="Verdana" pitchFamily="34" charset="0"/>
              <a:ea typeface="Verdana" pitchFamily="34" charset="0"/>
              <a:cs typeface="Verdana" pitchFamily="34" charset="0"/>
            </a:endParaRPr>
          </a:p>
        </p:txBody>
      </p:sp>
      <p:cxnSp>
        <p:nvCxnSpPr>
          <p:cNvPr id="36" name="35 Conector angular"/>
          <p:cNvCxnSpPr>
            <a:stCxn id="3" idx="3"/>
          </p:cNvCxnSpPr>
          <p:nvPr/>
        </p:nvCxnSpPr>
        <p:spPr>
          <a:xfrm>
            <a:off x="2699792" y="3573016"/>
            <a:ext cx="360040" cy="2160240"/>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21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 calcmode="lin" valueType="num">
                                      <p:cBhvr>
                                        <p:cTn id="30" dur="500" fill="hold"/>
                                        <p:tgtEl>
                                          <p:spTgt spid="4"/>
                                        </p:tgtEl>
                                        <p:attrNameLst>
                                          <p:attrName>style.rotation</p:attrName>
                                        </p:attrNameLst>
                                      </p:cBhvr>
                                      <p:tavLst>
                                        <p:tav tm="0">
                                          <p:val>
                                            <p:fltVal val="360"/>
                                          </p:val>
                                        </p:tav>
                                        <p:tav tm="100000">
                                          <p:val>
                                            <p:fltVal val="0"/>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 calcmode="lin" valueType="num">
                                      <p:cBhvr>
                                        <p:cTn id="38" dur="500" fill="hold"/>
                                        <p:tgtEl>
                                          <p:spTgt spid="8"/>
                                        </p:tgtEl>
                                        <p:attrNameLst>
                                          <p:attrName>style.rotation</p:attrName>
                                        </p:attrNameLst>
                                      </p:cBhvr>
                                      <p:tavLst>
                                        <p:tav tm="0">
                                          <p:val>
                                            <p:fltVal val="360"/>
                                          </p:val>
                                        </p:tav>
                                        <p:tav tm="100000">
                                          <p:val>
                                            <p:fltVal val="0"/>
                                          </p:val>
                                        </p:tav>
                                      </p:tavLst>
                                    </p:anim>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49" presetClass="entr" presetSubtype="0" decel="10000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 calcmode="lin" valueType="num">
                                      <p:cBhvr>
                                        <p:cTn id="46" dur="500" fill="hold"/>
                                        <p:tgtEl>
                                          <p:spTgt spid="19"/>
                                        </p:tgtEl>
                                        <p:attrNameLst>
                                          <p:attrName>style.rotation</p:attrName>
                                        </p:attrNameLst>
                                      </p:cBhvr>
                                      <p:tavLst>
                                        <p:tav tm="0">
                                          <p:val>
                                            <p:fltVal val="360"/>
                                          </p:val>
                                        </p:tav>
                                        <p:tav tm="100000">
                                          <p:val>
                                            <p:fltVal val="0"/>
                                          </p:val>
                                        </p:tav>
                                      </p:tavLst>
                                    </p:anim>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49" presetClass="entr" presetSubtype="0" decel="10000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 calcmode="lin" valueType="num">
                                      <p:cBhvr>
                                        <p:cTn id="54" dur="500" fill="hold"/>
                                        <p:tgtEl>
                                          <p:spTgt spid="27"/>
                                        </p:tgtEl>
                                        <p:attrNameLst>
                                          <p:attrName>style.rotation</p:attrName>
                                        </p:attrNameLst>
                                      </p:cBhvr>
                                      <p:tavLst>
                                        <p:tav tm="0">
                                          <p:val>
                                            <p:fltVal val="360"/>
                                          </p:val>
                                        </p:tav>
                                        <p:tav tm="100000">
                                          <p:val>
                                            <p:fltVal val="0"/>
                                          </p:val>
                                        </p:tav>
                                      </p:tavLst>
                                    </p:anim>
                                    <p:animEffect transition="in" filter="fade">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19"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22466" t="5" r="20107" b="15789"/>
          <a:stretch>
            <a:fillRect/>
          </a:stretch>
        </p:blipFill>
        <p:spPr bwMode="auto">
          <a:xfrm>
            <a:off x="2195736" y="1556792"/>
            <a:ext cx="4521438" cy="1152128"/>
          </a:xfrm>
          <a:prstGeom prst="rect">
            <a:avLst/>
          </a:prstGeom>
          <a:noFill/>
          <a:ln w="9525">
            <a:noFill/>
            <a:miter lim="800000"/>
            <a:headEnd/>
            <a:tailEnd/>
          </a:ln>
          <a:effectLst/>
        </p:spPr>
      </p:pic>
      <p:sp>
        <p:nvSpPr>
          <p:cNvPr id="3"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Otros Pasivos</a:t>
            </a:r>
            <a:endParaRPr lang="es-AR" b="1" u="sng" dirty="0">
              <a:latin typeface="Verdana" pitchFamily="34" charset="0"/>
            </a:endParaRPr>
          </a:p>
        </p:txBody>
      </p:sp>
      <p:pic>
        <p:nvPicPr>
          <p:cNvPr id="5124" name="Picture 4"/>
          <p:cNvPicPr>
            <a:picLocks noChangeAspect="1" noChangeArrowheads="1"/>
          </p:cNvPicPr>
          <p:nvPr/>
        </p:nvPicPr>
        <p:blipFill>
          <a:blip r:embed="rId3" cstate="print"/>
          <a:srcRect/>
          <a:stretch>
            <a:fillRect/>
          </a:stretch>
        </p:blipFill>
        <p:spPr bwMode="auto">
          <a:xfrm>
            <a:off x="611560" y="2636912"/>
            <a:ext cx="8243527" cy="3239963"/>
          </a:xfrm>
          <a:prstGeom prst="rect">
            <a:avLst/>
          </a:prstGeom>
          <a:noFill/>
          <a:ln w="9525">
            <a:noFill/>
            <a:miter lim="800000"/>
            <a:headEnd/>
            <a:tailEnd/>
          </a:ln>
          <a:effectLst/>
        </p:spPr>
      </p:pic>
    </p:spTree>
    <p:extLst>
      <p:ext uri="{BB962C8B-B14F-4D97-AF65-F5344CB8AC3E}">
        <p14:creationId xmlns:p14="http://schemas.microsoft.com/office/powerpoint/2010/main" val="2526334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Otros Pasivos</a:t>
            </a:r>
            <a:endParaRPr lang="es-AR" b="1" u="sng" dirty="0">
              <a:latin typeface="Verdana"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1066800" y="1651000"/>
            <a:ext cx="7010400" cy="3562350"/>
          </a:xfrm>
          <a:prstGeom prst="rect">
            <a:avLst/>
          </a:prstGeom>
          <a:noFill/>
          <a:ln w="9525">
            <a:noFill/>
            <a:miter lim="800000"/>
            <a:headEnd/>
            <a:tailEnd/>
          </a:ln>
          <a:effectLst/>
        </p:spPr>
      </p:pic>
    </p:spTree>
    <p:extLst>
      <p:ext uri="{BB962C8B-B14F-4D97-AF65-F5344CB8AC3E}">
        <p14:creationId xmlns:p14="http://schemas.microsoft.com/office/powerpoint/2010/main" val="1896380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5" name="4 Rectángulo redondeado"/>
          <p:cNvSpPr/>
          <p:nvPr/>
        </p:nvSpPr>
        <p:spPr>
          <a:xfrm>
            <a:off x="683568" y="1844824"/>
            <a:ext cx="784887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por Hechos Posteriores?</a:t>
            </a:r>
            <a:endParaRPr lang="es-AR" sz="2000" b="1" dirty="0">
              <a:solidFill>
                <a:schemeClr val="tx1"/>
              </a:solidFill>
              <a:latin typeface="Verdana" pitchFamily="34" charset="0"/>
            </a:endParaRPr>
          </a:p>
        </p:txBody>
      </p:sp>
      <p:sp>
        <p:nvSpPr>
          <p:cNvPr id="6" name="5 Rectángulo redondeado"/>
          <p:cNvSpPr/>
          <p:nvPr/>
        </p:nvSpPr>
        <p:spPr>
          <a:xfrm>
            <a:off x="467544" y="4077072"/>
            <a:ext cx="2160240"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17 4.9.)</a:t>
            </a:r>
          </a:p>
        </p:txBody>
      </p:sp>
      <p:sp>
        <p:nvSpPr>
          <p:cNvPr id="7" name="6 Rectángulo redondeado"/>
          <p:cNvSpPr/>
          <p:nvPr/>
        </p:nvSpPr>
        <p:spPr>
          <a:xfrm>
            <a:off x="3203848" y="3501008"/>
            <a:ext cx="5616624" cy="201622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Hechos y circunstancias que, habiendo ocurrido entre la fecha de los estados contables y la de su emisión, proporcionen evidencias confirmatorias de situaciones existentes a la fecha de cierre, o permitan perfeccionar las estimaciones correspondientes a estimaciones contenidas en dichos estados.</a:t>
            </a:r>
            <a:endParaRPr lang="es-AR" sz="1600" dirty="0">
              <a:solidFill>
                <a:schemeClr val="tx1"/>
              </a:solidFill>
              <a:latin typeface="Verdana" pitchFamily="34" charset="0"/>
            </a:endParaRPr>
          </a:p>
        </p:txBody>
      </p:sp>
      <p:cxnSp>
        <p:nvCxnSpPr>
          <p:cNvPr id="8" name="7 Conector angular"/>
          <p:cNvCxnSpPr>
            <a:stCxn id="6" idx="3"/>
            <a:endCxn id="7" idx="1"/>
          </p:cNvCxnSpPr>
          <p:nvPr/>
        </p:nvCxnSpPr>
        <p:spPr>
          <a:xfrm>
            <a:off x="2627784" y="4509120"/>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7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5" name="4 Rectángulo redondeado"/>
          <p:cNvSpPr/>
          <p:nvPr/>
        </p:nvSpPr>
        <p:spPr>
          <a:xfrm>
            <a:off x="683568" y="1844824"/>
            <a:ext cx="784887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por Hechos Contingentes?</a:t>
            </a:r>
            <a:endParaRPr lang="es-AR" sz="2000" b="1" dirty="0">
              <a:solidFill>
                <a:schemeClr val="tx1"/>
              </a:solidFill>
              <a:latin typeface="Verdana" pitchFamily="34" charset="0"/>
            </a:endParaRPr>
          </a:p>
        </p:txBody>
      </p:sp>
      <p:sp>
        <p:nvSpPr>
          <p:cNvPr id="6" name="5 Rectángulo redondeado"/>
          <p:cNvSpPr/>
          <p:nvPr/>
        </p:nvSpPr>
        <p:spPr>
          <a:xfrm>
            <a:off x="467544" y="4077072"/>
            <a:ext cx="2160240"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17 4.8.)</a:t>
            </a:r>
          </a:p>
        </p:txBody>
      </p:sp>
      <p:sp>
        <p:nvSpPr>
          <p:cNvPr id="7" name="6 Rectángulo redondeado"/>
          <p:cNvSpPr/>
          <p:nvPr/>
        </p:nvSpPr>
        <p:spPr>
          <a:xfrm>
            <a:off x="3203848" y="3933056"/>
            <a:ext cx="5616624"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rPr>
              <a:t>La posible concreción o la falta de concreción de un Hecho Futuro que afecte al ejercicio bajo análisis</a:t>
            </a:r>
            <a:endParaRPr lang="es-AR" sz="1600" dirty="0">
              <a:solidFill>
                <a:schemeClr val="tx1"/>
              </a:solidFill>
              <a:latin typeface="Verdana" pitchFamily="34" charset="0"/>
            </a:endParaRPr>
          </a:p>
        </p:txBody>
      </p:sp>
      <p:cxnSp>
        <p:nvCxnSpPr>
          <p:cNvPr id="8" name="7 Conector angular"/>
          <p:cNvCxnSpPr>
            <a:stCxn id="6" idx="3"/>
            <a:endCxn id="7" idx="1"/>
          </p:cNvCxnSpPr>
          <p:nvPr/>
        </p:nvCxnSpPr>
        <p:spPr>
          <a:xfrm>
            <a:off x="2627784" y="4509120"/>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49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323528" y="2636912"/>
            <a:ext cx="237626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ea typeface="Verdana" pitchFamily="34" charset="0"/>
                <a:cs typeface="Verdana" pitchFamily="34" charset="0"/>
              </a:rPr>
              <a:t>Fraccionamiento de los rubros</a:t>
            </a:r>
          </a:p>
        </p:txBody>
      </p:sp>
      <p:sp>
        <p:nvSpPr>
          <p:cNvPr id="4" name="3 Rectángulo redondeado"/>
          <p:cNvSpPr/>
          <p:nvPr/>
        </p:nvSpPr>
        <p:spPr>
          <a:xfrm>
            <a:off x="3347864" y="2348880"/>
            <a:ext cx="5400600" cy="144016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smtClean="0">
                <a:solidFill>
                  <a:schemeClr val="tx1"/>
                </a:solidFill>
                <a:latin typeface="Verdana" pitchFamily="34" charset="0"/>
                <a:ea typeface="Verdana" pitchFamily="34" charset="0"/>
                <a:cs typeface="Verdana" pitchFamily="34" charset="0"/>
              </a:rPr>
              <a:t>Cuando un activo o un pasivo, en virtud de los períodos en los que habrá de producirse su conversión en dinero o equivalente o su exigibilidad, respectivamente, participa del carácter de corriente y no corriente, sus respectivas porciones se asignan a cada grupo según corresponda.</a:t>
            </a:r>
            <a:endParaRPr lang="es-AR" sz="1400" dirty="0">
              <a:solidFill>
                <a:schemeClr val="tx1"/>
              </a:solidFill>
              <a:latin typeface="Verdana" pitchFamily="34" charset="0"/>
              <a:ea typeface="Verdana" pitchFamily="34" charset="0"/>
              <a:cs typeface="Verdana" pitchFamily="34" charset="0"/>
            </a:endParaRPr>
          </a:p>
        </p:txBody>
      </p:sp>
      <p:cxnSp>
        <p:nvCxnSpPr>
          <p:cNvPr id="5" name="8 Forma"/>
          <p:cNvCxnSpPr>
            <a:stCxn id="3" idx="3"/>
            <a:endCxn id="4" idx="1"/>
          </p:cNvCxnSpPr>
          <p:nvPr/>
        </p:nvCxnSpPr>
        <p:spPr>
          <a:xfrm>
            <a:off x="2699792" y="3068960"/>
            <a:ext cx="64807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redondeado"/>
          <p:cNvSpPr/>
          <p:nvPr/>
        </p:nvSpPr>
        <p:spPr>
          <a:xfrm>
            <a:off x="3347864" y="4221088"/>
            <a:ext cx="5400600" cy="1728192"/>
          </a:xfrm>
          <a:prstGeom prst="roundRect">
            <a:avLst>
              <a:gd name="adj" fmla="val 16458"/>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smtClean="0">
                <a:solidFill>
                  <a:schemeClr val="tx1"/>
                </a:solidFill>
                <a:latin typeface="Verdana" pitchFamily="34" charset="0"/>
                <a:ea typeface="Verdana" pitchFamily="34" charset="0"/>
                <a:cs typeface="Verdana" pitchFamily="34" charset="0"/>
              </a:rPr>
              <a:t>Las partidas de ajuste de la valuación de los rubros del activo y del pasivo (tales como: amortizaciones acumuladas, componentes financieros explícitos o implícitos no devengados, previsión para cuentas de cobro dudoso, etc.) se deducen o adicionan, según corresponda, directamente de las cuentas patrimoniales respectivas.</a:t>
            </a:r>
            <a:endParaRPr lang="es-ES" sz="1400" dirty="0">
              <a:solidFill>
                <a:schemeClr val="tx1"/>
              </a:solidFill>
              <a:latin typeface="Verdana" pitchFamily="34" charset="0"/>
              <a:ea typeface="Verdana" pitchFamily="34" charset="0"/>
              <a:cs typeface="Verdana" pitchFamily="34" charset="0"/>
            </a:endParaRPr>
          </a:p>
        </p:txBody>
      </p:sp>
      <p:cxnSp>
        <p:nvCxnSpPr>
          <p:cNvPr id="7" name="8 Forma"/>
          <p:cNvCxnSpPr>
            <a:stCxn id="11" idx="3"/>
            <a:endCxn id="6" idx="1"/>
          </p:cNvCxnSpPr>
          <p:nvPr/>
        </p:nvCxnSpPr>
        <p:spPr>
          <a:xfrm>
            <a:off x="2699792" y="5085184"/>
            <a:ext cx="64807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Pasivos</a:t>
            </a:r>
            <a:endParaRPr lang="es-AR" b="1" u="sng" dirty="0">
              <a:latin typeface="Verdana" pitchFamily="34" charset="0"/>
            </a:endParaRPr>
          </a:p>
        </p:txBody>
      </p:sp>
      <p:sp>
        <p:nvSpPr>
          <p:cNvPr id="11" name="10 Rectángulo redondeado"/>
          <p:cNvSpPr/>
          <p:nvPr/>
        </p:nvSpPr>
        <p:spPr>
          <a:xfrm>
            <a:off x="323528" y="4653136"/>
            <a:ext cx="237626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smtClean="0">
                <a:solidFill>
                  <a:schemeClr val="tx1"/>
                </a:solidFill>
                <a:latin typeface="Verdana" pitchFamily="34" charset="0"/>
                <a:ea typeface="Verdana" pitchFamily="34" charset="0"/>
                <a:cs typeface="Verdana" pitchFamily="34" charset="0"/>
              </a:rPr>
              <a:t>Partidas de ajuste de valuación</a:t>
            </a:r>
          </a:p>
        </p:txBody>
      </p:sp>
    </p:spTree>
    <p:extLst>
      <p:ext uri="{BB962C8B-B14F-4D97-AF65-F5344CB8AC3E}">
        <p14:creationId xmlns:p14="http://schemas.microsoft.com/office/powerpoint/2010/main" val="231605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500"/>
                            </p:stCondLst>
                            <p:childTnLst>
                              <p:par>
                                <p:cTn id="17" presetID="49" presetClass="entr" presetSubtype="0" decel="10000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360"/>
                                          </p:val>
                                        </p:tav>
                                        <p:tav tm="100000">
                                          <p:val>
                                            <p:fltVal val="0"/>
                                          </p:val>
                                        </p:tav>
                                      </p:tavLst>
                                    </p:anim>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 calcmode="lin" valueType="num">
                                      <p:cBhvr>
                                        <p:cTn id="29" dur="500" fill="hold"/>
                                        <p:tgtEl>
                                          <p:spTgt spid="11"/>
                                        </p:tgtEl>
                                        <p:attrNameLst>
                                          <p:attrName>style.rotation</p:attrName>
                                        </p:attrNameLst>
                                      </p:cBhvr>
                                      <p:tavLst>
                                        <p:tav tm="0">
                                          <p:val>
                                            <p:fltVal val="360"/>
                                          </p:val>
                                        </p:tav>
                                        <p:tav tm="100000">
                                          <p:val>
                                            <p:fltVal val="0"/>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500"/>
                            </p:stCondLst>
                            <p:childTnLst>
                              <p:par>
                                <p:cTn id="37" presetID="49" presetClass="entr" presetSubtype="0" decel="10000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 calcmode="lin" valueType="num">
                                      <p:cBhvr>
                                        <p:cTn id="41" dur="500" fill="hold"/>
                                        <p:tgtEl>
                                          <p:spTgt spid="6"/>
                                        </p:tgtEl>
                                        <p:attrNameLst>
                                          <p:attrName>style.rotation</p:attrName>
                                        </p:attrNameLst>
                                      </p:cBhvr>
                                      <p:tavLst>
                                        <p:tav tm="0">
                                          <p:val>
                                            <p:fltVal val="360"/>
                                          </p:val>
                                        </p:tav>
                                        <p:tav tm="100000">
                                          <p:val>
                                            <p:fltVal val="0"/>
                                          </p:val>
                                        </p:tav>
                                      </p:tavLst>
                                    </p:anim>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6" name="5 Rectángulo redondeado"/>
          <p:cNvSpPr/>
          <p:nvPr/>
        </p:nvSpPr>
        <p:spPr>
          <a:xfrm>
            <a:off x="395536" y="2636912"/>
            <a:ext cx="2160240"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9 III B.2.)</a:t>
            </a:r>
          </a:p>
        </p:txBody>
      </p:sp>
      <p:sp>
        <p:nvSpPr>
          <p:cNvPr id="7" name="6 Rectángulo redondeado"/>
          <p:cNvSpPr/>
          <p:nvPr/>
        </p:nvSpPr>
        <p:spPr>
          <a:xfrm>
            <a:off x="3131840" y="2204864"/>
            <a:ext cx="5616624" cy="165618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Son aquellas partidas que, a la fecha a la que se refieren los estados contables, representan importes estimados para hacer frente a situaciones contingentes que probablemente originen obligaciones para el ente.</a:t>
            </a:r>
          </a:p>
          <a:p>
            <a:pPr algn="just"/>
            <a:r>
              <a:rPr lang="es-AR" sz="1400" dirty="0" smtClean="0">
                <a:solidFill>
                  <a:schemeClr val="tx1"/>
                </a:solidFill>
                <a:latin typeface="Verdana" pitchFamily="34" charset="0"/>
              </a:rPr>
              <a:t>En las previsiones, las estimaciones incluyen el monto probable de la obligación contingente y la posibilidad de su concreción.</a:t>
            </a:r>
            <a:endParaRPr lang="es-AR" sz="1400" dirty="0">
              <a:solidFill>
                <a:schemeClr val="tx1"/>
              </a:solidFill>
              <a:latin typeface="Verdana" pitchFamily="34" charset="0"/>
            </a:endParaRPr>
          </a:p>
        </p:txBody>
      </p:sp>
      <p:cxnSp>
        <p:nvCxnSpPr>
          <p:cNvPr id="9" name="8 Conector angular"/>
          <p:cNvCxnSpPr>
            <a:stCxn id="6" idx="3"/>
            <a:endCxn id="7" idx="1"/>
          </p:cNvCxnSpPr>
          <p:nvPr/>
        </p:nvCxnSpPr>
        <p:spPr>
          <a:xfrm>
            <a:off x="2555776" y="3032956"/>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0" name="19 Rectángulo redondeado"/>
          <p:cNvSpPr/>
          <p:nvPr/>
        </p:nvSpPr>
        <p:spPr>
          <a:xfrm>
            <a:off x="611560" y="1628800"/>
            <a:ext cx="7848872" cy="43204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por Previsión?</a:t>
            </a:r>
            <a:endParaRPr lang="es-AR" sz="2000" b="1" dirty="0">
              <a:solidFill>
                <a:schemeClr val="tx1"/>
              </a:solidFill>
              <a:latin typeface="Verdana" pitchFamily="34" charset="0"/>
            </a:endParaRPr>
          </a:p>
        </p:txBody>
      </p:sp>
      <p:sp>
        <p:nvSpPr>
          <p:cNvPr id="19" name="18 Rectángulo redondeado"/>
          <p:cNvSpPr/>
          <p:nvPr/>
        </p:nvSpPr>
        <p:spPr>
          <a:xfrm>
            <a:off x="755576" y="4005064"/>
            <a:ext cx="7848872"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por Provisión?</a:t>
            </a:r>
            <a:endParaRPr lang="es-AR" sz="2000" b="1" dirty="0">
              <a:solidFill>
                <a:schemeClr val="tx1"/>
              </a:solidFill>
              <a:latin typeface="Verdana" pitchFamily="34" charset="0"/>
            </a:endParaRPr>
          </a:p>
        </p:txBody>
      </p:sp>
      <p:sp>
        <p:nvSpPr>
          <p:cNvPr id="21" name="20 Rectángulo redondeado"/>
          <p:cNvSpPr/>
          <p:nvPr/>
        </p:nvSpPr>
        <p:spPr>
          <a:xfrm>
            <a:off x="395536" y="5085184"/>
            <a:ext cx="2160240"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 </a:t>
            </a:r>
          </a:p>
          <a:p>
            <a:pPr algn="ctr"/>
            <a:r>
              <a:rPr lang="es-AR" sz="1800" b="1" dirty="0" smtClean="0">
                <a:solidFill>
                  <a:schemeClr val="tx1"/>
                </a:solidFill>
                <a:latin typeface="Verdana" pitchFamily="34" charset="0"/>
              </a:rPr>
              <a:t>(RT 9 III B.2.)</a:t>
            </a:r>
          </a:p>
        </p:txBody>
      </p:sp>
      <p:sp>
        <p:nvSpPr>
          <p:cNvPr id="22" name="21 Rectángulo redondeado"/>
          <p:cNvSpPr/>
          <p:nvPr/>
        </p:nvSpPr>
        <p:spPr>
          <a:xfrm>
            <a:off x="3203848" y="4653136"/>
            <a:ext cx="5400600" cy="144016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Son aquellas partidas que, a la fecha a la que se refieren los estados contables, representan importes ciertos para hacer frente a situaciones que originan obligaciones para el ente.</a:t>
            </a:r>
            <a:endParaRPr lang="es-AR" sz="1400" dirty="0">
              <a:solidFill>
                <a:schemeClr val="tx1"/>
              </a:solidFill>
              <a:latin typeface="Verdana" pitchFamily="34" charset="0"/>
            </a:endParaRPr>
          </a:p>
        </p:txBody>
      </p:sp>
      <p:cxnSp>
        <p:nvCxnSpPr>
          <p:cNvPr id="23" name="22 Conector angular"/>
          <p:cNvCxnSpPr>
            <a:stCxn id="21" idx="3"/>
            <a:endCxn id="22" idx="1"/>
          </p:cNvCxnSpPr>
          <p:nvPr/>
        </p:nvCxnSpPr>
        <p:spPr>
          <a:xfrm flipV="1">
            <a:off x="2555776" y="5373216"/>
            <a:ext cx="648072" cy="10801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15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360"/>
                                          </p:val>
                                        </p:tav>
                                        <p:tav tm="100000">
                                          <p:val>
                                            <p:fltVal val="0"/>
                                          </p:val>
                                        </p:tav>
                                      </p:tavLst>
                                    </p:anim>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 calcmode="lin" valueType="num">
                                      <p:cBhvr>
                                        <p:cTn id="37" dur="500" fill="hold"/>
                                        <p:tgtEl>
                                          <p:spTgt spid="19"/>
                                        </p:tgtEl>
                                        <p:attrNameLst>
                                          <p:attrName>style.rotation</p:attrName>
                                        </p:attrNameLst>
                                      </p:cBhvr>
                                      <p:tavLst>
                                        <p:tav tm="0">
                                          <p:val>
                                            <p:fltVal val="360"/>
                                          </p:val>
                                        </p:tav>
                                        <p:tav tm="100000">
                                          <p:val>
                                            <p:fltVal val="0"/>
                                          </p:val>
                                        </p:tav>
                                      </p:tavLst>
                                    </p:anim>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 calcmode="lin" valueType="num">
                                      <p:cBhvr>
                                        <p:cTn id="45" dur="500" fill="hold"/>
                                        <p:tgtEl>
                                          <p:spTgt spid="21"/>
                                        </p:tgtEl>
                                        <p:attrNameLst>
                                          <p:attrName>style.rotation</p:attrName>
                                        </p:attrNameLst>
                                      </p:cBhvr>
                                      <p:tavLst>
                                        <p:tav tm="0">
                                          <p:val>
                                            <p:fltVal val="360"/>
                                          </p:val>
                                        </p:tav>
                                        <p:tav tm="100000">
                                          <p:val>
                                            <p:fltVal val="0"/>
                                          </p:val>
                                        </p:tav>
                                      </p:tavLst>
                                    </p:anim>
                                    <p:animEffect transition="in" filter="fade">
                                      <p:cBhvr>
                                        <p:cTn id="46" dur="500"/>
                                        <p:tgtEl>
                                          <p:spTgt spid="21"/>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ppt_w</p:attrName>
                                        </p:attrNameLst>
                                      </p:cBhvr>
                                      <p:tavLst>
                                        <p:tav tm="0">
                                          <p:val>
                                            <p:fltVal val="0"/>
                                          </p:val>
                                        </p:tav>
                                        <p:tav tm="100000">
                                          <p:val>
                                            <p:strVal val="#ppt_w"/>
                                          </p:val>
                                        </p:tav>
                                      </p:tavLst>
                                    </p:anim>
                                    <p:anim calcmode="lin" valueType="num">
                                      <p:cBhvr>
                                        <p:cTn id="56" dur="500" fill="hold"/>
                                        <p:tgtEl>
                                          <p:spTgt spid="22"/>
                                        </p:tgtEl>
                                        <p:attrNameLst>
                                          <p:attrName>ppt_h</p:attrName>
                                        </p:attrNameLst>
                                      </p:cBhvr>
                                      <p:tavLst>
                                        <p:tav tm="0">
                                          <p:val>
                                            <p:fltVal val="0"/>
                                          </p:val>
                                        </p:tav>
                                        <p:tav tm="100000">
                                          <p:val>
                                            <p:strVal val="#ppt_h"/>
                                          </p:val>
                                        </p:tav>
                                      </p:tavLst>
                                    </p:anim>
                                    <p:anim calcmode="lin" valueType="num">
                                      <p:cBhvr>
                                        <p:cTn id="57" dur="500" fill="hold"/>
                                        <p:tgtEl>
                                          <p:spTgt spid="22"/>
                                        </p:tgtEl>
                                        <p:attrNameLst>
                                          <p:attrName>style.rotation</p:attrName>
                                        </p:attrNameLst>
                                      </p:cBhvr>
                                      <p:tavLst>
                                        <p:tav tm="0">
                                          <p:val>
                                            <p:fltVal val="360"/>
                                          </p:val>
                                        </p:tav>
                                        <p:tav tm="100000">
                                          <p:val>
                                            <p:fltVal val="0"/>
                                          </p:val>
                                        </p:tav>
                                      </p:tavLst>
                                    </p:anim>
                                    <p:animEffect transition="in" filter="fade">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animBg="1"/>
      <p:bldP spid="19"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79512" y="3140968"/>
            <a:ext cx="2376264" cy="864096"/>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Consideración de hechos contingentes</a:t>
            </a:r>
          </a:p>
          <a:p>
            <a:pPr algn="ctr"/>
            <a:r>
              <a:rPr lang="es-AR" sz="1400" b="1" dirty="0" smtClean="0">
                <a:solidFill>
                  <a:schemeClr val="tx1"/>
                </a:solidFill>
                <a:latin typeface="Verdana" pitchFamily="34" charset="0"/>
              </a:rPr>
              <a:t>(RT 17 4.8)</a:t>
            </a:r>
          </a:p>
        </p:txBody>
      </p:sp>
      <p:sp>
        <p:nvSpPr>
          <p:cNvPr id="3" name="2 Rectángulo redondeado"/>
          <p:cNvSpPr/>
          <p:nvPr/>
        </p:nvSpPr>
        <p:spPr>
          <a:xfrm>
            <a:off x="3347864" y="1844824"/>
            <a:ext cx="2088232"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Favorables</a:t>
            </a:r>
          </a:p>
          <a:p>
            <a:pPr algn="ctr"/>
            <a:r>
              <a:rPr lang="es-AR" sz="1400" dirty="0" smtClean="0">
                <a:solidFill>
                  <a:schemeClr val="tx1"/>
                </a:solidFill>
                <a:latin typeface="Verdana" pitchFamily="34" charset="0"/>
              </a:rPr>
              <a:t>(activas o de ganancia)</a:t>
            </a:r>
            <a:endParaRPr lang="es-AR" sz="1400" dirty="0">
              <a:solidFill>
                <a:schemeClr val="tx1"/>
              </a:solidFill>
              <a:latin typeface="Verdana" pitchFamily="34" charset="0"/>
            </a:endParaRPr>
          </a:p>
        </p:txBody>
      </p:sp>
      <p:sp>
        <p:nvSpPr>
          <p:cNvPr id="4" name="3 Rectángulo redondeado"/>
          <p:cNvSpPr/>
          <p:nvPr/>
        </p:nvSpPr>
        <p:spPr>
          <a:xfrm>
            <a:off x="3347864" y="4437112"/>
            <a:ext cx="2088232" cy="86409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Desfavorables</a:t>
            </a:r>
          </a:p>
          <a:p>
            <a:pPr algn="ctr"/>
            <a:r>
              <a:rPr lang="es-AR" sz="1400" dirty="0" smtClean="0">
                <a:solidFill>
                  <a:schemeClr val="tx1"/>
                </a:solidFill>
                <a:latin typeface="Verdana" pitchFamily="34" charset="0"/>
              </a:rPr>
              <a:t>(pasivas o de pérdida)</a:t>
            </a:r>
            <a:endParaRPr lang="es-AR" sz="1400" dirty="0">
              <a:solidFill>
                <a:schemeClr val="tx1"/>
              </a:solidFill>
              <a:latin typeface="Verdana" pitchFamily="34" charset="0"/>
            </a:endParaRPr>
          </a:p>
        </p:txBody>
      </p:sp>
      <p:sp>
        <p:nvSpPr>
          <p:cNvPr id="5" name="4 Rectángulo redondeado"/>
          <p:cNvSpPr/>
          <p:nvPr/>
        </p:nvSpPr>
        <p:spPr>
          <a:xfrm>
            <a:off x="6156176" y="1772816"/>
            <a:ext cx="2232248"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rPr>
              <a:t>Sólo en el caso de Impuesto Diferido.</a:t>
            </a:r>
            <a:endParaRPr lang="es-AR" sz="1400" dirty="0">
              <a:solidFill>
                <a:schemeClr val="tx1"/>
              </a:solidFill>
              <a:latin typeface="Verdana" pitchFamily="34" charset="0"/>
            </a:endParaRPr>
          </a:p>
        </p:txBody>
      </p:sp>
      <p:sp>
        <p:nvSpPr>
          <p:cNvPr id="6" name="5 Rectángulo redondeado"/>
          <p:cNvSpPr/>
          <p:nvPr/>
        </p:nvSpPr>
        <p:spPr>
          <a:xfrm>
            <a:off x="6012160" y="3429000"/>
            <a:ext cx="2736304"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smtClean="0">
                <a:solidFill>
                  <a:schemeClr val="tx1"/>
                </a:solidFill>
                <a:latin typeface="Verdana" pitchFamily="34" charset="0"/>
              </a:rPr>
              <a:t>Deriven de una situación o circunstancia existente a la fecha de los estados contables.</a:t>
            </a:r>
            <a:endParaRPr lang="es-AR" sz="1400" dirty="0">
              <a:solidFill>
                <a:schemeClr val="tx1"/>
              </a:solidFill>
              <a:latin typeface="Verdana" pitchFamily="34" charset="0"/>
            </a:endParaRPr>
          </a:p>
        </p:txBody>
      </p:sp>
      <p:sp>
        <p:nvSpPr>
          <p:cNvPr id="7" name="6 Rectángulo redondeado"/>
          <p:cNvSpPr/>
          <p:nvPr/>
        </p:nvSpPr>
        <p:spPr>
          <a:xfrm>
            <a:off x="6012160" y="4437112"/>
            <a:ext cx="2736304" cy="79208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smtClean="0">
                <a:solidFill>
                  <a:schemeClr val="tx1"/>
                </a:solidFill>
                <a:latin typeface="Verdana" pitchFamily="34" charset="0"/>
              </a:rPr>
              <a:t>La probabilidad de que tales efectos se materialicen sea alta.</a:t>
            </a:r>
            <a:endParaRPr lang="es-AR" sz="1400" dirty="0">
              <a:solidFill>
                <a:schemeClr val="tx1"/>
              </a:solidFill>
              <a:latin typeface="Verdana" pitchFamily="34" charset="0"/>
            </a:endParaRPr>
          </a:p>
        </p:txBody>
      </p:sp>
      <p:sp>
        <p:nvSpPr>
          <p:cNvPr id="8" name="7 Rectángulo redondeado"/>
          <p:cNvSpPr/>
          <p:nvPr/>
        </p:nvSpPr>
        <p:spPr>
          <a:xfrm>
            <a:off x="6012159" y="5301208"/>
            <a:ext cx="2854749" cy="81976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smtClean="0">
                <a:solidFill>
                  <a:schemeClr val="tx1"/>
                </a:solidFill>
                <a:latin typeface="Verdana" pitchFamily="34" charset="0"/>
              </a:rPr>
              <a:t>Sea posible cuantificarlos en moneda de una manera adecuada.</a:t>
            </a:r>
            <a:endParaRPr lang="es-AR" sz="1400" dirty="0">
              <a:solidFill>
                <a:schemeClr val="tx1"/>
              </a:solidFill>
              <a:latin typeface="Verdana" pitchFamily="34" charset="0"/>
            </a:endParaRPr>
          </a:p>
        </p:txBody>
      </p:sp>
      <p:cxnSp>
        <p:nvCxnSpPr>
          <p:cNvPr id="9" name="8 Forma"/>
          <p:cNvCxnSpPr>
            <a:stCxn id="2" idx="3"/>
            <a:endCxn id="3" idx="1"/>
          </p:cNvCxnSpPr>
          <p:nvPr/>
        </p:nvCxnSpPr>
        <p:spPr>
          <a:xfrm flipV="1">
            <a:off x="2555776" y="2240868"/>
            <a:ext cx="792088" cy="13321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Forma"/>
          <p:cNvCxnSpPr>
            <a:stCxn id="2" idx="3"/>
            <a:endCxn id="4" idx="1"/>
          </p:cNvCxnSpPr>
          <p:nvPr/>
        </p:nvCxnSpPr>
        <p:spPr>
          <a:xfrm>
            <a:off x="2555776" y="3573016"/>
            <a:ext cx="792088" cy="129614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a:stCxn id="3" idx="3"/>
            <a:endCxn id="5" idx="1"/>
          </p:cNvCxnSpPr>
          <p:nvPr/>
        </p:nvCxnSpPr>
        <p:spPr>
          <a:xfrm>
            <a:off x="5436096" y="2240868"/>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5"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43" name="42 Abrir llave"/>
          <p:cNvSpPr/>
          <p:nvPr/>
        </p:nvSpPr>
        <p:spPr>
          <a:xfrm>
            <a:off x="5436096" y="3789040"/>
            <a:ext cx="576064" cy="2088232"/>
          </a:xfrm>
          <a:prstGeom prst="leftBrace">
            <a:avLst>
              <a:gd name="adj1" fmla="val 8333"/>
              <a:gd name="adj2" fmla="val 50000"/>
            </a:avLst>
          </a:prstGeom>
          <a:ln>
            <a:solidFill>
              <a:srgbClr val="F1AB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5413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 calcmode="lin" valueType="num">
                                      <p:cBhvr>
                                        <p:cTn id="24" dur="500" fill="hold"/>
                                        <p:tgtEl>
                                          <p:spTgt spid="3"/>
                                        </p:tgtEl>
                                        <p:attrNameLst>
                                          <p:attrName>style.rotation</p:attrName>
                                        </p:attrNameLst>
                                      </p:cBhvr>
                                      <p:tavLst>
                                        <p:tav tm="0">
                                          <p:val>
                                            <p:fltVal val="360"/>
                                          </p:val>
                                        </p:tav>
                                        <p:tav tm="100000">
                                          <p:val>
                                            <p:fltVal val="0"/>
                                          </p:val>
                                        </p:tav>
                                      </p:tavLst>
                                    </p:anim>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ppt_w</p:attrName>
                                        </p:attrNameLst>
                                      </p:cBhvr>
                                      <p:tavLst>
                                        <p:tav tm="0">
                                          <p:val>
                                            <p:fltVal val="0"/>
                                          </p:val>
                                        </p:tav>
                                        <p:tav tm="100000">
                                          <p:val>
                                            <p:strVal val="#ppt_w"/>
                                          </p:val>
                                        </p:tav>
                                      </p:tavLst>
                                    </p:anim>
                                    <p:anim calcmode="lin" valueType="num">
                                      <p:cBhvr>
                                        <p:cTn id="31" dur="500" fill="hold"/>
                                        <p:tgtEl>
                                          <p:spTgt spid="4"/>
                                        </p:tgtEl>
                                        <p:attrNameLst>
                                          <p:attrName>ppt_h</p:attrName>
                                        </p:attrNameLst>
                                      </p:cBhvr>
                                      <p:tavLst>
                                        <p:tav tm="0">
                                          <p:val>
                                            <p:fltVal val="0"/>
                                          </p:val>
                                        </p:tav>
                                        <p:tav tm="100000">
                                          <p:val>
                                            <p:strVal val="#ppt_h"/>
                                          </p:val>
                                        </p:tav>
                                      </p:tavLst>
                                    </p:anim>
                                    <p:anim calcmode="lin" valueType="num">
                                      <p:cBhvr>
                                        <p:cTn id="32" dur="500" fill="hold"/>
                                        <p:tgtEl>
                                          <p:spTgt spid="4"/>
                                        </p:tgtEl>
                                        <p:attrNameLst>
                                          <p:attrName>style.rotation</p:attrName>
                                        </p:attrNameLst>
                                      </p:cBhvr>
                                      <p:tavLst>
                                        <p:tav tm="0">
                                          <p:val>
                                            <p:fltVal val="360"/>
                                          </p:val>
                                        </p:tav>
                                        <p:tav tm="100000">
                                          <p:val>
                                            <p:fltVal val="0"/>
                                          </p:val>
                                        </p:tav>
                                      </p:tavLst>
                                    </p:anim>
                                    <p:animEffect transition="in" filter="fade">
                                      <p:cBhvr>
                                        <p:cTn id="33" dur="500"/>
                                        <p:tgtEl>
                                          <p:spTgt spid="4"/>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 calcmode="lin" valueType="num">
                                      <p:cBhvr>
                                        <p:cTn id="44" dur="500" fill="hold"/>
                                        <p:tgtEl>
                                          <p:spTgt spid="5"/>
                                        </p:tgtEl>
                                        <p:attrNameLst>
                                          <p:attrName>style.rotation</p:attrName>
                                        </p:attrNameLst>
                                      </p:cBhvr>
                                      <p:tavLst>
                                        <p:tav tm="0">
                                          <p:val>
                                            <p:fltVal val="360"/>
                                          </p:val>
                                        </p:tav>
                                        <p:tav tm="100000">
                                          <p:val>
                                            <p:fltVal val="0"/>
                                          </p:val>
                                        </p:tav>
                                      </p:tavLst>
                                    </p:anim>
                                    <p:animEffect transition="in" filter="fade">
                                      <p:cBhvr>
                                        <p:cTn id="45" dur="500"/>
                                        <p:tgtEl>
                                          <p:spTgt spid="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 calcmode="lin" valueType="num">
                                      <p:cBhvr>
                                        <p:cTn id="56" dur="500" fill="hold"/>
                                        <p:tgtEl>
                                          <p:spTgt spid="6"/>
                                        </p:tgtEl>
                                        <p:attrNameLst>
                                          <p:attrName>style.rotation</p:attrName>
                                        </p:attrNameLst>
                                      </p:cBhvr>
                                      <p:tavLst>
                                        <p:tav tm="0">
                                          <p:val>
                                            <p:fltVal val="360"/>
                                          </p:val>
                                        </p:tav>
                                        <p:tav tm="100000">
                                          <p:val>
                                            <p:fltVal val="0"/>
                                          </p:val>
                                        </p:tav>
                                      </p:tavLst>
                                    </p:anim>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entr" presetSubtype="0" decel="10000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anim calcmode="lin" valueType="num">
                                      <p:cBhvr>
                                        <p:cTn id="64" dur="500" fill="hold"/>
                                        <p:tgtEl>
                                          <p:spTgt spid="7"/>
                                        </p:tgtEl>
                                        <p:attrNameLst>
                                          <p:attrName>style.rotation</p:attrName>
                                        </p:attrNameLst>
                                      </p:cBhvr>
                                      <p:tavLst>
                                        <p:tav tm="0">
                                          <p:val>
                                            <p:fltVal val="360"/>
                                          </p:val>
                                        </p:tav>
                                        <p:tav tm="100000">
                                          <p:val>
                                            <p:fltVal val="0"/>
                                          </p:val>
                                        </p:tav>
                                      </p:tavLst>
                                    </p:anim>
                                    <p:animEffect transition="in" filter="fade">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ppt_w</p:attrName>
                                        </p:attrNameLst>
                                      </p:cBhvr>
                                      <p:tavLst>
                                        <p:tav tm="0">
                                          <p:val>
                                            <p:fltVal val="0"/>
                                          </p:val>
                                        </p:tav>
                                        <p:tav tm="100000">
                                          <p:val>
                                            <p:strVal val="#ppt_w"/>
                                          </p:val>
                                        </p:tav>
                                      </p:tavLst>
                                    </p:anim>
                                    <p:anim calcmode="lin" valueType="num">
                                      <p:cBhvr>
                                        <p:cTn id="71" dur="500" fill="hold"/>
                                        <p:tgtEl>
                                          <p:spTgt spid="8"/>
                                        </p:tgtEl>
                                        <p:attrNameLst>
                                          <p:attrName>ppt_h</p:attrName>
                                        </p:attrNameLst>
                                      </p:cBhvr>
                                      <p:tavLst>
                                        <p:tav tm="0">
                                          <p:val>
                                            <p:fltVal val="0"/>
                                          </p:val>
                                        </p:tav>
                                        <p:tav tm="100000">
                                          <p:val>
                                            <p:strVal val="#ppt_h"/>
                                          </p:val>
                                        </p:tav>
                                      </p:tavLst>
                                    </p:anim>
                                    <p:anim calcmode="lin" valueType="num">
                                      <p:cBhvr>
                                        <p:cTn id="72" dur="500" fill="hold"/>
                                        <p:tgtEl>
                                          <p:spTgt spid="8"/>
                                        </p:tgtEl>
                                        <p:attrNameLst>
                                          <p:attrName>style.rotation</p:attrName>
                                        </p:attrNameLst>
                                      </p:cBhvr>
                                      <p:tavLst>
                                        <p:tav tm="0">
                                          <p:val>
                                            <p:fltVal val="360"/>
                                          </p:val>
                                        </p:tav>
                                        <p:tav tm="100000">
                                          <p:val>
                                            <p:fltVal val="0"/>
                                          </p:val>
                                        </p:tav>
                                      </p:tavLst>
                                    </p:anim>
                                    <p:animEffect transition="in" filter="fade">
                                      <p:cBhvr>
                                        <p:cTn id="7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4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395536" y="2492896"/>
            <a:ext cx="3960440" cy="79208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Grado de probabilidad de ocurrencia o materialización del efecto de la situación contingente</a:t>
            </a:r>
          </a:p>
        </p:txBody>
      </p:sp>
      <p:sp>
        <p:nvSpPr>
          <p:cNvPr id="3" name="2 Rectángulo redondeado"/>
          <p:cNvSpPr/>
          <p:nvPr/>
        </p:nvSpPr>
        <p:spPr>
          <a:xfrm>
            <a:off x="5580112" y="1844824"/>
            <a:ext cx="302433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PROBABLES</a:t>
            </a:r>
            <a:endParaRPr lang="es-AR" sz="1400" dirty="0">
              <a:solidFill>
                <a:schemeClr val="tx1"/>
              </a:solidFill>
              <a:latin typeface="Verdana" pitchFamily="34" charset="0"/>
            </a:endParaRPr>
          </a:p>
        </p:txBody>
      </p:sp>
      <p:sp>
        <p:nvSpPr>
          <p:cNvPr id="4" name="3 Rectángulo redondeado"/>
          <p:cNvSpPr/>
          <p:nvPr/>
        </p:nvSpPr>
        <p:spPr>
          <a:xfrm>
            <a:off x="5580112" y="2636912"/>
            <a:ext cx="302433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REMOTAS</a:t>
            </a:r>
            <a:endParaRPr lang="es-AR" sz="1400" dirty="0">
              <a:solidFill>
                <a:schemeClr val="tx1"/>
              </a:solidFill>
              <a:latin typeface="Verdana" pitchFamily="34" charset="0"/>
            </a:endParaRPr>
          </a:p>
        </p:txBody>
      </p:sp>
      <p:sp>
        <p:nvSpPr>
          <p:cNvPr id="5" name="4 Rectángulo redondeado"/>
          <p:cNvSpPr/>
          <p:nvPr/>
        </p:nvSpPr>
        <p:spPr>
          <a:xfrm>
            <a:off x="5580112" y="3428999"/>
            <a:ext cx="3024336" cy="504057"/>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NI PROBABLES NI REMOTAS</a:t>
            </a:r>
            <a:endParaRPr lang="es-AR" sz="1400" dirty="0">
              <a:solidFill>
                <a:schemeClr val="tx1"/>
              </a:solidFill>
              <a:latin typeface="Verdana" pitchFamily="34" charset="0"/>
            </a:endParaRPr>
          </a:p>
        </p:txBody>
      </p:sp>
      <p:cxnSp>
        <p:nvCxnSpPr>
          <p:cNvPr id="6" name="5 Conector angular"/>
          <p:cNvCxnSpPr>
            <a:stCxn id="2" idx="3"/>
            <a:endCxn id="3" idx="1"/>
          </p:cNvCxnSpPr>
          <p:nvPr/>
        </p:nvCxnSpPr>
        <p:spPr>
          <a:xfrm flipV="1">
            <a:off x="4355976" y="2096852"/>
            <a:ext cx="1224136" cy="7920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angular"/>
          <p:cNvCxnSpPr>
            <a:stCxn id="2" idx="3"/>
            <a:endCxn id="5" idx="1"/>
          </p:cNvCxnSpPr>
          <p:nvPr/>
        </p:nvCxnSpPr>
        <p:spPr>
          <a:xfrm>
            <a:off x="4355976" y="2888940"/>
            <a:ext cx="1224136" cy="7920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p:cNvCxnSpPr>
            <a:stCxn id="2" idx="3"/>
            <a:endCxn id="4" idx="1"/>
          </p:cNvCxnSpPr>
          <p:nvPr/>
        </p:nvCxnSpPr>
        <p:spPr>
          <a:xfrm>
            <a:off x="4355976" y="2888940"/>
            <a:ext cx="1224136"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43"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44" name="43 Rectángulo redondeado"/>
          <p:cNvSpPr/>
          <p:nvPr/>
        </p:nvSpPr>
        <p:spPr>
          <a:xfrm>
            <a:off x="395536" y="5229200"/>
            <a:ext cx="3960440" cy="79208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Posibilidad de cuantificación apropiada de sus efectos</a:t>
            </a:r>
          </a:p>
        </p:txBody>
      </p:sp>
      <p:sp>
        <p:nvSpPr>
          <p:cNvPr id="45" name="44 Rectángulo redondeado"/>
          <p:cNvSpPr/>
          <p:nvPr/>
        </p:nvSpPr>
        <p:spPr>
          <a:xfrm>
            <a:off x="5580112" y="5013176"/>
            <a:ext cx="2952328" cy="36004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CUANTIFICABLES</a:t>
            </a:r>
            <a:endParaRPr lang="es-AR" sz="1400" dirty="0">
              <a:solidFill>
                <a:schemeClr val="tx1"/>
              </a:solidFill>
              <a:latin typeface="Verdana" pitchFamily="34" charset="0"/>
            </a:endParaRPr>
          </a:p>
        </p:txBody>
      </p:sp>
      <p:sp>
        <p:nvSpPr>
          <p:cNvPr id="46" name="45 Rectángulo redondeado"/>
          <p:cNvSpPr/>
          <p:nvPr/>
        </p:nvSpPr>
        <p:spPr>
          <a:xfrm>
            <a:off x="5580112" y="5877272"/>
            <a:ext cx="2973234" cy="36004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NO CUANTIFICABLES</a:t>
            </a:r>
            <a:endParaRPr lang="es-AR" sz="1400" dirty="0">
              <a:solidFill>
                <a:schemeClr val="tx1"/>
              </a:solidFill>
              <a:latin typeface="Verdana" pitchFamily="34" charset="0"/>
            </a:endParaRPr>
          </a:p>
        </p:txBody>
      </p:sp>
      <p:cxnSp>
        <p:nvCxnSpPr>
          <p:cNvPr id="47" name="46 Conector angular"/>
          <p:cNvCxnSpPr>
            <a:stCxn id="44" idx="3"/>
            <a:endCxn id="45" idx="1"/>
          </p:cNvCxnSpPr>
          <p:nvPr/>
        </p:nvCxnSpPr>
        <p:spPr>
          <a:xfrm flipV="1">
            <a:off x="4355976" y="5193196"/>
            <a:ext cx="1224136" cy="4320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48" name="47 Conector angular"/>
          <p:cNvCxnSpPr>
            <a:stCxn id="44" idx="3"/>
            <a:endCxn id="46" idx="1"/>
          </p:cNvCxnSpPr>
          <p:nvPr/>
        </p:nvCxnSpPr>
        <p:spPr>
          <a:xfrm>
            <a:off x="4355976" y="5625244"/>
            <a:ext cx="1224136" cy="4320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6" name="65 Rectángulo redondeado"/>
          <p:cNvSpPr/>
          <p:nvPr/>
        </p:nvSpPr>
        <p:spPr>
          <a:xfrm>
            <a:off x="395536" y="3861048"/>
            <a:ext cx="3960440" cy="79208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u="sng" dirty="0" smtClean="0">
                <a:solidFill>
                  <a:schemeClr val="tx1"/>
                </a:solidFill>
                <a:latin typeface="Verdana" pitchFamily="34" charset="0"/>
              </a:rPr>
              <a:t>Aspectos a tener en cuenta en tratamiento contable</a:t>
            </a:r>
          </a:p>
        </p:txBody>
      </p:sp>
      <p:cxnSp>
        <p:nvCxnSpPr>
          <p:cNvPr id="68" name="67 Conector angular"/>
          <p:cNvCxnSpPr>
            <a:stCxn id="66" idx="0"/>
            <a:endCxn id="2" idx="2"/>
          </p:cNvCxnSpPr>
          <p:nvPr/>
        </p:nvCxnSpPr>
        <p:spPr>
          <a:xfrm rot="5400000" flipH="1" flipV="1">
            <a:off x="2087724" y="3573016"/>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angular"/>
          <p:cNvCxnSpPr>
            <a:stCxn id="66" idx="2"/>
            <a:endCxn id="44" idx="0"/>
          </p:cNvCxnSpPr>
          <p:nvPr/>
        </p:nvCxnSpPr>
        <p:spPr>
          <a:xfrm rot="5400000">
            <a:off x="2087724" y="4941168"/>
            <a:ext cx="57606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53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anim calcmode="lin" valueType="num">
                                      <p:cBhvr>
                                        <p:cTn id="9" dur="500" fill="hold"/>
                                        <p:tgtEl>
                                          <p:spTgt spid="66"/>
                                        </p:tgtEl>
                                        <p:attrNameLst>
                                          <p:attrName>style.rotation</p:attrName>
                                        </p:attrNameLst>
                                      </p:cBhvr>
                                      <p:tavLst>
                                        <p:tav tm="0">
                                          <p:val>
                                            <p:fltVal val="360"/>
                                          </p:val>
                                        </p:tav>
                                        <p:tav tm="100000">
                                          <p:val>
                                            <p:fltVal val="0"/>
                                          </p:val>
                                        </p:tav>
                                      </p:tavLst>
                                    </p:anim>
                                    <p:animEffect transition="in" filter="fade">
                                      <p:cBhvr>
                                        <p:cTn id="10" dur="500"/>
                                        <p:tgtEl>
                                          <p:spTgt spid="66"/>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 calcmode="lin" valueType="num">
                                      <p:cBhvr>
                                        <p:cTn id="23" dur="500" fill="hold"/>
                                        <p:tgtEl>
                                          <p:spTgt spid="2"/>
                                        </p:tgtEl>
                                        <p:attrNameLst>
                                          <p:attrName>style.rotation</p:attrName>
                                        </p:attrNameLst>
                                      </p:cBhvr>
                                      <p:tavLst>
                                        <p:tav tm="0">
                                          <p:val>
                                            <p:fltVal val="360"/>
                                          </p:val>
                                        </p:tav>
                                        <p:tav tm="100000">
                                          <p:val>
                                            <p:fltVal val="0"/>
                                          </p:val>
                                        </p:tav>
                                      </p:tavLst>
                                    </p:anim>
                                    <p:animEffect transition="in" filter="fade">
                                      <p:cBhvr>
                                        <p:cTn id="24" dur="500"/>
                                        <p:tgtEl>
                                          <p:spTgt spid="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 calcmode="lin" valueType="num">
                                      <p:cBhvr>
                                        <p:cTn id="41" dur="500" fill="hold"/>
                                        <p:tgtEl>
                                          <p:spTgt spid="3"/>
                                        </p:tgtEl>
                                        <p:attrNameLst>
                                          <p:attrName>style.rotation</p:attrName>
                                        </p:attrNameLst>
                                      </p:cBhvr>
                                      <p:tavLst>
                                        <p:tav tm="0">
                                          <p:val>
                                            <p:fltVal val="360"/>
                                          </p:val>
                                        </p:tav>
                                        <p:tav tm="100000">
                                          <p:val>
                                            <p:fltVal val="0"/>
                                          </p:val>
                                        </p:tav>
                                      </p:tavLst>
                                    </p:anim>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 calcmode="lin" valueType="num">
                                      <p:cBhvr>
                                        <p:cTn id="49" dur="500" fill="hold"/>
                                        <p:tgtEl>
                                          <p:spTgt spid="4"/>
                                        </p:tgtEl>
                                        <p:attrNameLst>
                                          <p:attrName>style.rotation</p:attrName>
                                        </p:attrNameLst>
                                      </p:cBhvr>
                                      <p:tavLst>
                                        <p:tav tm="0">
                                          <p:val>
                                            <p:fltVal val="360"/>
                                          </p:val>
                                        </p:tav>
                                        <p:tav tm="100000">
                                          <p:val>
                                            <p:fltVal val="0"/>
                                          </p:val>
                                        </p:tav>
                                      </p:tavLst>
                                    </p:anim>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 calcmode="lin" valueType="num">
                                      <p:cBhvr>
                                        <p:cTn id="57" dur="500" fill="hold"/>
                                        <p:tgtEl>
                                          <p:spTgt spid="5"/>
                                        </p:tgtEl>
                                        <p:attrNameLst>
                                          <p:attrName>style.rotation</p:attrName>
                                        </p:attrNameLst>
                                      </p:cBhvr>
                                      <p:tavLst>
                                        <p:tav tm="0">
                                          <p:val>
                                            <p:fltVal val="360"/>
                                          </p:val>
                                        </p:tav>
                                        <p:tav tm="100000">
                                          <p:val>
                                            <p:fltVal val="0"/>
                                          </p:val>
                                        </p:tav>
                                      </p:tavLst>
                                    </p:anim>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500" fill="hold"/>
                                        <p:tgtEl>
                                          <p:spTgt spid="44"/>
                                        </p:tgtEl>
                                        <p:attrNameLst>
                                          <p:attrName>ppt_w</p:attrName>
                                        </p:attrNameLst>
                                      </p:cBhvr>
                                      <p:tavLst>
                                        <p:tav tm="0">
                                          <p:val>
                                            <p:fltVal val="0"/>
                                          </p:val>
                                        </p:tav>
                                        <p:tav tm="100000">
                                          <p:val>
                                            <p:strVal val="#ppt_w"/>
                                          </p:val>
                                        </p:tav>
                                      </p:tavLst>
                                    </p:anim>
                                    <p:anim calcmode="lin" valueType="num">
                                      <p:cBhvr>
                                        <p:cTn id="64" dur="500" fill="hold"/>
                                        <p:tgtEl>
                                          <p:spTgt spid="44"/>
                                        </p:tgtEl>
                                        <p:attrNameLst>
                                          <p:attrName>ppt_h</p:attrName>
                                        </p:attrNameLst>
                                      </p:cBhvr>
                                      <p:tavLst>
                                        <p:tav tm="0">
                                          <p:val>
                                            <p:fltVal val="0"/>
                                          </p:val>
                                        </p:tav>
                                        <p:tav tm="100000">
                                          <p:val>
                                            <p:strVal val="#ppt_h"/>
                                          </p:val>
                                        </p:tav>
                                      </p:tavLst>
                                    </p:anim>
                                    <p:anim calcmode="lin" valueType="num">
                                      <p:cBhvr>
                                        <p:cTn id="65" dur="500" fill="hold"/>
                                        <p:tgtEl>
                                          <p:spTgt spid="44"/>
                                        </p:tgtEl>
                                        <p:attrNameLst>
                                          <p:attrName>style.rotation</p:attrName>
                                        </p:attrNameLst>
                                      </p:cBhvr>
                                      <p:tavLst>
                                        <p:tav tm="0">
                                          <p:val>
                                            <p:fltVal val="360"/>
                                          </p:val>
                                        </p:tav>
                                        <p:tav tm="100000">
                                          <p:val>
                                            <p:fltVal val="0"/>
                                          </p:val>
                                        </p:tav>
                                      </p:tavLst>
                                    </p:anim>
                                    <p:animEffect transition="in" filter="fade">
                                      <p:cBhvr>
                                        <p:cTn id="66" dur="500"/>
                                        <p:tgtEl>
                                          <p:spTgt spid="44"/>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 calcmode="lin" valueType="num">
                                      <p:cBhvr>
                                        <p:cTn id="78" dur="500" fill="hold"/>
                                        <p:tgtEl>
                                          <p:spTgt spid="45"/>
                                        </p:tgtEl>
                                        <p:attrNameLst>
                                          <p:attrName>ppt_w</p:attrName>
                                        </p:attrNameLst>
                                      </p:cBhvr>
                                      <p:tavLst>
                                        <p:tav tm="0">
                                          <p:val>
                                            <p:fltVal val="0"/>
                                          </p:val>
                                        </p:tav>
                                        <p:tav tm="100000">
                                          <p:val>
                                            <p:strVal val="#ppt_w"/>
                                          </p:val>
                                        </p:tav>
                                      </p:tavLst>
                                    </p:anim>
                                    <p:anim calcmode="lin" valueType="num">
                                      <p:cBhvr>
                                        <p:cTn id="79" dur="500" fill="hold"/>
                                        <p:tgtEl>
                                          <p:spTgt spid="45"/>
                                        </p:tgtEl>
                                        <p:attrNameLst>
                                          <p:attrName>ppt_h</p:attrName>
                                        </p:attrNameLst>
                                      </p:cBhvr>
                                      <p:tavLst>
                                        <p:tav tm="0">
                                          <p:val>
                                            <p:fltVal val="0"/>
                                          </p:val>
                                        </p:tav>
                                        <p:tav tm="100000">
                                          <p:val>
                                            <p:strVal val="#ppt_h"/>
                                          </p:val>
                                        </p:tav>
                                      </p:tavLst>
                                    </p:anim>
                                    <p:anim calcmode="lin" valueType="num">
                                      <p:cBhvr>
                                        <p:cTn id="80" dur="500" fill="hold"/>
                                        <p:tgtEl>
                                          <p:spTgt spid="45"/>
                                        </p:tgtEl>
                                        <p:attrNameLst>
                                          <p:attrName>style.rotation</p:attrName>
                                        </p:attrNameLst>
                                      </p:cBhvr>
                                      <p:tavLst>
                                        <p:tav tm="0">
                                          <p:val>
                                            <p:fltVal val="360"/>
                                          </p:val>
                                        </p:tav>
                                        <p:tav tm="100000">
                                          <p:val>
                                            <p:fltVal val="0"/>
                                          </p:val>
                                        </p:tav>
                                      </p:tavLst>
                                    </p:anim>
                                    <p:animEffect transition="in" filter="fade">
                                      <p:cBhvr>
                                        <p:cTn id="81" dur="500"/>
                                        <p:tgtEl>
                                          <p:spTgt spid="45"/>
                                        </p:tgtEl>
                                      </p:cBhvr>
                                    </p:animEffect>
                                  </p:childTnLst>
                                </p:cTn>
                              </p:par>
                            </p:childTnLst>
                          </p:cTn>
                        </p:par>
                      </p:childTnLst>
                    </p:cTn>
                  </p:par>
                  <p:par>
                    <p:cTn id="82" fill="hold">
                      <p:stCondLst>
                        <p:cond delay="indefinite"/>
                      </p:stCondLst>
                      <p:childTnLst>
                        <p:par>
                          <p:cTn id="83" fill="hold">
                            <p:stCondLst>
                              <p:cond delay="0"/>
                            </p:stCondLst>
                            <p:childTnLst>
                              <p:par>
                                <p:cTn id="84" presetID="49" presetClass="entr" presetSubtype="0" decel="10000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 calcmode="lin" valueType="num">
                                      <p:cBhvr>
                                        <p:cTn id="86" dur="500" fill="hold"/>
                                        <p:tgtEl>
                                          <p:spTgt spid="46"/>
                                        </p:tgtEl>
                                        <p:attrNameLst>
                                          <p:attrName>ppt_w</p:attrName>
                                        </p:attrNameLst>
                                      </p:cBhvr>
                                      <p:tavLst>
                                        <p:tav tm="0">
                                          <p:val>
                                            <p:fltVal val="0"/>
                                          </p:val>
                                        </p:tav>
                                        <p:tav tm="100000">
                                          <p:val>
                                            <p:strVal val="#ppt_w"/>
                                          </p:val>
                                        </p:tav>
                                      </p:tavLst>
                                    </p:anim>
                                    <p:anim calcmode="lin" valueType="num">
                                      <p:cBhvr>
                                        <p:cTn id="87" dur="500" fill="hold"/>
                                        <p:tgtEl>
                                          <p:spTgt spid="46"/>
                                        </p:tgtEl>
                                        <p:attrNameLst>
                                          <p:attrName>ppt_h</p:attrName>
                                        </p:attrNameLst>
                                      </p:cBhvr>
                                      <p:tavLst>
                                        <p:tav tm="0">
                                          <p:val>
                                            <p:fltVal val="0"/>
                                          </p:val>
                                        </p:tav>
                                        <p:tav tm="100000">
                                          <p:val>
                                            <p:strVal val="#ppt_h"/>
                                          </p:val>
                                        </p:tav>
                                      </p:tavLst>
                                    </p:anim>
                                    <p:anim calcmode="lin" valueType="num">
                                      <p:cBhvr>
                                        <p:cTn id="88" dur="500" fill="hold"/>
                                        <p:tgtEl>
                                          <p:spTgt spid="46"/>
                                        </p:tgtEl>
                                        <p:attrNameLst>
                                          <p:attrName>style.rotation</p:attrName>
                                        </p:attrNameLst>
                                      </p:cBhvr>
                                      <p:tavLst>
                                        <p:tav tm="0">
                                          <p:val>
                                            <p:fltVal val="360"/>
                                          </p:val>
                                        </p:tav>
                                        <p:tav tm="100000">
                                          <p:val>
                                            <p:fltVal val="0"/>
                                          </p:val>
                                        </p:tav>
                                      </p:tavLst>
                                    </p:anim>
                                    <p:animEffect transition="in" filter="fade">
                                      <p:cBhvr>
                                        <p:cTn id="8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44" grpId="0" animBg="1"/>
      <p:bldP spid="45" grpId="0" animBg="1"/>
      <p:bldP spid="46" grpId="0" animBg="1"/>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3" name="2 Rectángulo redondeado"/>
          <p:cNvSpPr/>
          <p:nvPr/>
        </p:nvSpPr>
        <p:spPr>
          <a:xfrm>
            <a:off x="539552" y="1700808"/>
            <a:ext cx="3240360"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¿Existe una contingencia?</a:t>
            </a:r>
          </a:p>
        </p:txBody>
      </p:sp>
      <p:cxnSp>
        <p:nvCxnSpPr>
          <p:cNvPr id="8" name="7 Conector angular"/>
          <p:cNvCxnSpPr>
            <a:stCxn id="3" idx="2"/>
            <a:endCxn id="9" idx="0"/>
          </p:cNvCxnSpPr>
          <p:nvPr/>
        </p:nvCxnSpPr>
        <p:spPr>
          <a:xfrm rot="5400000">
            <a:off x="1871700" y="2060848"/>
            <a:ext cx="216024"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1547664" y="2348880"/>
            <a:ext cx="504056" cy="368424"/>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SI</a:t>
            </a:r>
          </a:p>
        </p:txBody>
      </p:sp>
      <p:cxnSp>
        <p:nvCxnSpPr>
          <p:cNvPr id="13" name="12 Conector angular"/>
          <p:cNvCxnSpPr>
            <a:stCxn id="3" idx="3"/>
            <a:endCxn id="14" idx="1"/>
          </p:cNvCxnSpPr>
          <p:nvPr/>
        </p:nvCxnSpPr>
        <p:spPr>
          <a:xfrm>
            <a:off x="3779912" y="1916832"/>
            <a:ext cx="3600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4139952" y="1700808"/>
            <a:ext cx="576064"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NO</a:t>
            </a:r>
          </a:p>
        </p:txBody>
      </p:sp>
      <p:sp>
        <p:nvSpPr>
          <p:cNvPr id="20" name="19 Rectángulo redondeado"/>
          <p:cNvSpPr/>
          <p:nvPr/>
        </p:nvSpPr>
        <p:spPr>
          <a:xfrm>
            <a:off x="539552" y="2924944"/>
            <a:ext cx="2520280"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¿Es de probable ocurrencia?</a:t>
            </a:r>
          </a:p>
        </p:txBody>
      </p:sp>
      <p:cxnSp>
        <p:nvCxnSpPr>
          <p:cNvPr id="21" name="20 Conector angular"/>
          <p:cNvCxnSpPr>
            <a:stCxn id="9" idx="2"/>
            <a:endCxn id="20" idx="0"/>
          </p:cNvCxnSpPr>
          <p:nvPr/>
        </p:nvCxnSpPr>
        <p:spPr>
          <a:xfrm rot="5400000">
            <a:off x="1695872" y="2821124"/>
            <a:ext cx="2076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2" name="31 Rectángulo redondeado"/>
          <p:cNvSpPr/>
          <p:nvPr/>
        </p:nvSpPr>
        <p:spPr>
          <a:xfrm>
            <a:off x="4283968" y="2924944"/>
            <a:ext cx="2088232"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¿Es de remota ocurrencia?</a:t>
            </a:r>
          </a:p>
        </p:txBody>
      </p:sp>
      <p:cxnSp>
        <p:nvCxnSpPr>
          <p:cNvPr id="38" name="37 Conector angular"/>
          <p:cNvCxnSpPr>
            <a:stCxn id="20" idx="3"/>
            <a:endCxn id="39" idx="1"/>
          </p:cNvCxnSpPr>
          <p:nvPr/>
        </p:nvCxnSpPr>
        <p:spPr>
          <a:xfrm>
            <a:off x="3059832" y="3140968"/>
            <a:ext cx="288032"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9" name="38 Rectángulo redondeado"/>
          <p:cNvSpPr/>
          <p:nvPr/>
        </p:nvSpPr>
        <p:spPr>
          <a:xfrm>
            <a:off x="3347864" y="2924944"/>
            <a:ext cx="576064"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NO</a:t>
            </a:r>
          </a:p>
        </p:txBody>
      </p:sp>
      <p:cxnSp>
        <p:nvCxnSpPr>
          <p:cNvPr id="42" name="41 Conector angular"/>
          <p:cNvCxnSpPr>
            <a:stCxn id="39" idx="3"/>
            <a:endCxn id="32" idx="1"/>
          </p:cNvCxnSpPr>
          <p:nvPr/>
        </p:nvCxnSpPr>
        <p:spPr>
          <a:xfrm>
            <a:off x="3923928" y="3140968"/>
            <a:ext cx="3600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angular"/>
          <p:cNvCxnSpPr>
            <a:stCxn id="20" idx="2"/>
            <a:endCxn id="50" idx="0"/>
          </p:cNvCxnSpPr>
          <p:nvPr/>
        </p:nvCxnSpPr>
        <p:spPr>
          <a:xfrm rot="5400000">
            <a:off x="1691680" y="3465004"/>
            <a:ext cx="216024"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0" name="49 Rectángulo redondeado"/>
          <p:cNvSpPr/>
          <p:nvPr/>
        </p:nvSpPr>
        <p:spPr>
          <a:xfrm>
            <a:off x="1547664" y="3573016"/>
            <a:ext cx="504056" cy="368424"/>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SI</a:t>
            </a:r>
          </a:p>
        </p:txBody>
      </p:sp>
      <p:cxnSp>
        <p:nvCxnSpPr>
          <p:cNvPr id="51" name="50 Conector angular"/>
          <p:cNvCxnSpPr>
            <a:stCxn id="50" idx="2"/>
            <a:endCxn id="57" idx="0"/>
          </p:cNvCxnSpPr>
          <p:nvPr/>
        </p:nvCxnSpPr>
        <p:spPr>
          <a:xfrm rot="5400000">
            <a:off x="1695872" y="4045260"/>
            <a:ext cx="2076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7" name="56 Rectángulo redondeado"/>
          <p:cNvSpPr/>
          <p:nvPr/>
        </p:nvSpPr>
        <p:spPr>
          <a:xfrm>
            <a:off x="539552" y="4149080"/>
            <a:ext cx="2520280"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¿Es cuantificable?</a:t>
            </a:r>
          </a:p>
        </p:txBody>
      </p:sp>
      <p:cxnSp>
        <p:nvCxnSpPr>
          <p:cNvPr id="61" name="60 Conector angular"/>
          <p:cNvCxnSpPr>
            <a:stCxn id="57" idx="2"/>
            <a:endCxn id="62" idx="0"/>
          </p:cNvCxnSpPr>
          <p:nvPr/>
        </p:nvCxnSpPr>
        <p:spPr>
          <a:xfrm rot="5400000">
            <a:off x="1659868" y="4720952"/>
            <a:ext cx="27964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2" name="61 Rectángulo redondeado"/>
          <p:cNvSpPr/>
          <p:nvPr/>
        </p:nvSpPr>
        <p:spPr>
          <a:xfrm>
            <a:off x="1547664" y="4860776"/>
            <a:ext cx="504056" cy="368424"/>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SI</a:t>
            </a:r>
          </a:p>
        </p:txBody>
      </p:sp>
      <p:cxnSp>
        <p:nvCxnSpPr>
          <p:cNvPr id="63" name="62 Conector angular"/>
          <p:cNvCxnSpPr>
            <a:stCxn id="62" idx="2"/>
            <a:endCxn id="64" idx="0"/>
          </p:cNvCxnSpPr>
          <p:nvPr/>
        </p:nvCxnSpPr>
        <p:spPr>
          <a:xfrm rot="5400000">
            <a:off x="1619672" y="5409220"/>
            <a:ext cx="36004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64" name="63 Rectángulo redondeado"/>
          <p:cNvSpPr/>
          <p:nvPr/>
        </p:nvSpPr>
        <p:spPr>
          <a:xfrm>
            <a:off x="539552" y="5589240"/>
            <a:ext cx="2520280"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err="1" smtClean="0">
                <a:solidFill>
                  <a:schemeClr val="tx1"/>
                </a:solidFill>
                <a:latin typeface="Verdana" pitchFamily="34" charset="0"/>
              </a:rPr>
              <a:t>Previsionar</a:t>
            </a:r>
            <a:endParaRPr lang="es-AR" sz="1400" b="1" dirty="0" smtClean="0">
              <a:solidFill>
                <a:schemeClr val="tx1"/>
              </a:solidFill>
              <a:latin typeface="Verdana" pitchFamily="34" charset="0"/>
            </a:endParaRPr>
          </a:p>
        </p:txBody>
      </p:sp>
      <p:cxnSp>
        <p:nvCxnSpPr>
          <p:cNvPr id="70" name="69 Conector angular"/>
          <p:cNvCxnSpPr>
            <a:stCxn id="32" idx="2"/>
            <a:endCxn id="71" idx="0"/>
          </p:cNvCxnSpPr>
          <p:nvPr/>
        </p:nvCxnSpPr>
        <p:spPr>
          <a:xfrm rot="5400000">
            <a:off x="5112060" y="3573016"/>
            <a:ext cx="43204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1" name="70 Rectángulo redondeado"/>
          <p:cNvSpPr/>
          <p:nvPr/>
        </p:nvSpPr>
        <p:spPr>
          <a:xfrm>
            <a:off x="5004048" y="3789040"/>
            <a:ext cx="648072" cy="368424"/>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NO</a:t>
            </a:r>
          </a:p>
        </p:txBody>
      </p:sp>
      <p:cxnSp>
        <p:nvCxnSpPr>
          <p:cNvPr id="72" name="71 Conector angular"/>
          <p:cNvCxnSpPr>
            <a:stCxn id="71" idx="2"/>
            <a:endCxn id="77" idx="0"/>
          </p:cNvCxnSpPr>
          <p:nvPr/>
        </p:nvCxnSpPr>
        <p:spPr>
          <a:xfrm rot="5400000">
            <a:off x="4612196" y="4873352"/>
            <a:ext cx="1431776"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7" name="76 Rectángulo redondeado"/>
          <p:cNvSpPr/>
          <p:nvPr/>
        </p:nvSpPr>
        <p:spPr>
          <a:xfrm>
            <a:off x="4067944" y="5589240"/>
            <a:ext cx="2520280"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Exponer en notas</a:t>
            </a:r>
          </a:p>
        </p:txBody>
      </p:sp>
      <p:cxnSp>
        <p:nvCxnSpPr>
          <p:cNvPr id="78" name="77 Conector angular"/>
          <p:cNvCxnSpPr>
            <a:stCxn id="57" idx="3"/>
            <a:endCxn id="79" idx="1"/>
          </p:cNvCxnSpPr>
          <p:nvPr/>
        </p:nvCxnSpPr>
        <p:spPr>
          <a:xfrm>
            <a:off x="3059832" y="4365104"/>
            <a:ext cx="792088"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9" name="78 Rectángulo redondeado"/>
          <p:cNvSpPr/>
          <p:nvPr/>
        </p:nvSpPr>
        <p:spPr>
          <a:xfrm>
            <a:off x="3851920" y="4149080"/>
            <a:ext cx="576064"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NO</a:t>
            </a:r>
          </a:p>
        </p:txBody>
      </p:sp>
      <p:cxnSp>
        <p:nvCxnSpPr>
          <p:cNvPr id="80" name="79 Conector angular"/>
          <p:cNvCxnSpPr>
            <a:stCxn id="79" idx="3"/>
            <a:endCxn id="77" idx="0"/>
          </p:cNvCxnSpPr>
          <p:nvPr/>
        </p:nvCxnSpPr>
        <p:spPr>
          <a:xfrm>
            <a:off x="4427984" y="4365104"/>
            <a:ext cx="900100" cy="1224136"/>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87" name="86 Rectángulo redondeado"/>
          <p:cNvSpPr/>
          <p:nvPr/>
        </p:nvSpPr>
        <p:spPr>
          <a:xfrm>
            <a:off x="6876256" y="5589240"/>
            <a:ext cx="2088232"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Omitir</a:t>
            </a:r>
          </a:p>
        </p:txBody>
      </p:sp>
      <p:cxnSp>
        <p:nvCxnSpPr>
          <p:cNvPr id="89" name="88 Forma"/>
          <p:cNvCxnSpPr>
            <a:stCxn id="14" idx="3"/>
            <a:endCxn id="87" idx="0"/>
          </p:cNvCxnSpPr>
          <p:nvPr/>
        </p:nvCxnSpPr>
        <p:spPr>
          <a:xfrm>
            <a:off x="4716016" y="1916832"/>
            <a:ext cx="3204356" cy="3672408"/>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90" name="89 Rectángulo redondeado"/>
          <p:cNvSpPr/>
          <p:nvPr/>
        </p:nvSpPr>
        <p:spPr>
          <a:xfrm>
            <a:off x="6876256" y="2924944"/>
            <a:ext cx="576064" cy="432048"/>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SI</a:t>
            </a:r>
          </a:p>
        </p:txBody>
      </p:sp>
      <p:cxnSp>
        <p:nvCxnSpPr>
          <p:cNvPr id="91" name="90 Conector angular"/>
          <p:cNvCxnSpPr>
            <a:stCxn id="32" idx="3"/>
            <a:endCxn id="90" idx="1"/>
          </p:cNvCxnSpPr>
          <p:nvPr/>
        </p:nvCxnSpPr>
        <p:spPr>
          <a:xfrm>
            <a:off x="6372200" y="3140968"/>
            <a:ext cx="504056"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94" name="93 Forma"/>
          <p:cNvCxnSpPr>
            <a:stCxn id="90" idx="3"/>
            <a:endCxn id="87" idx="0"/>
          </p:cNvCxnSpPr>
          <p:nvPr/>
        </p:nvCxnSpPr>
        <p:spPr>
          <a:xfrm>
            <a:off x="7452320" y="3140968"/>
            <a:ext cx="468052" cy="2448272"/>
          </a:xfrm>
          <a:prstGeom prst="bentConnector2">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93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 calcmode="lin" valueType="num">
                                      <p:cBhvr>
                                        <p:cTn id="24" dur="500" fill="hold"/>
                                        <p:tgtEl>
                                          <p:spTgt spid="9"/>
                                        </p:tgtEl>
                                        <p:attrNameLst>
                                          <p:attrName>style.rotation</p:attrName>
                                        </p:attrNameLst>
                                      </p:cBhvr>
                                      <p:tavLst>
                                        <p:tav tm="0">
                                          <p:val>
                                            <p:fltVal val="360"/>
                                          </p:val>
                                        </p:tav>
                                        <p:tav tm="100000">
                                          <p:val>
                                            <p:fltVal val="0"/>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 calcmode="lin" valueType="num">
                                      <p:cBhvr>
                                        <p:cTn id="32" dur="500" fill="hold"/>
                                        <p:tgtEl>
                                          <p:spTgt spid="14"/>
                                        </p:tgtEl>
                                        <p:attrNameLst>
                                          <p:attrName>style.rotation</p:attrName>
                                        </p:attrNameLst>
                                      </p:cBhvr>
                                      <p:tavLst>
                                        <p:tav tm="0">
                                          <p:val>
                                            <p:fltVal val="360"/>
                                          </p:val>
                                        </p:tav>
                                        <p:tav tm="100000">
                                          <p:val>
                                            <p:fltVal val="0"/>
                                          </p:val>
                                        </p:tav>
                                      </p:tavLst>
                                    </p:anim>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500"/>
                                        <p:tgtEl>
                                          <p:spTgt spid="89"/>
                                        </p:tgtEl>
                                      </p:cBhvr>
                                    </p:animEffect>
                                  </p:childTnLst>
                                </p:cTn>
                              </p:par>
                            </p:childTnLst>
                          </p:cTn>
                        </p:par>
                        <p:par>
                          <p:cTn id="39" fill="hold">
                            <p:stCondLst>
                              <p:cond delay="500"/>
                            </p:stCondLst>
                            <p:childTnLst>
                              <p:par>
                                <p:cTn id="40" presetID="49" presetClass="entr" presetSubtype="0" decel="100000" fill="hold" grpId="0" nodeType="afterEffect">
                                  <p:stCondLst>
                                    <p:cond delay="0"/>
                                  </p:stCondLst>
                                  <p:childTnLst>
                                    <p:set>
                                      <p:cBhvr>
                                        <p:cTn id="41" dur="1" fill="hold">
                                          <p:stCondLst>
                                            <p:cond delay="0"/>
                                          </p:stCondLst>
                                        </p:cTn>
                                        <p:tgtEl>
                                          <p:spTgt spid="87"/>
                                        </p:tgtEl>
                                        <p:attrNameLst>
                                          <p:attrName>style.visibility</p:attrName>
                                        </p:attrNameLst>
                                      </p:cBhvr>
                                      <p:to>
                                        <p:strVal val="visible"/>
                                      </p:to>
                                    </p:set>
                                    <p:anim calcmode="lin" valueType="num">
                                      <p:cBhvr>
                                        <p:cTn id="42" dur="500" fill="hold"/>
                                        <p:tgtEl>
                                          <p:spTgt spid="87"/>
                                        </p:tgtEl>
                                        <p:attrNameLst>
                                          <p:attrName>ppt_w</p:attrName>
                                        </p:attrNameLst>
                                      </p:cBhvr>
                                      <p:tavLst>
                                        <p:tav tm="0">
                                          <p:val>
                                            <p:fltVal val="0"/>
                                          </p:val>
                                        </p:tav>
                                        <p:tav tm="100000">
                                          <p:val>
                                            <p:strVal val="#ppt_w"/>
                                          </p:val>
                                        </p:tav>
                                      </p:tavLst>
                                    </p:anim>
                                    <p:anim calcmode="lin" valueType="num">
                                      <p:cBhvr>
                                        <p:cTn id="43" dur="500" fill="hold"/>
                                        <p:tgtEl>
                                          <p:spTgt spid="87"/>
                                        </p:tgtEl>
                                        <p:attrNameLst>
                                          <p:attrName>ppt_h</p:attrName>
                                        </p:attrNameLst>
                                      </p:cBhvr>
                                      <p:tavLst>
                                        <p:tav tm="0">
                                          <p:val>
                                            <p:fltVal val="0"/>
                                          </p:val>
                                        </p:tav>
                                        <p:tav tm="100000">
                                          <p:val>
                                            <p:strVal val="#ppt_h"/>
                                          </p:val>
                                        </p:tav>
                                      </p:tavLst>
                                    </p:anim>
                                    <p:anim calcmode="lin" valueType="num">
                                      <p:cBhvr>
                                        <p:cTn id="44" dur="500" fill="hold"/>
                                        <p:tgtEl>
                                          <p:spTgt spid="87"/>
                                        </p:tgtEl>
                                        <p:attrNameLst>
                                          <p:attrName>style.rotation</p:attrName>
                                        </p:attrNameLst>
                                      </p:cBhvr>
                                      <p:tavLst>
                                        <p:tav tm="0">
                                          <p:val>
                                            <p:fltVal val="360"/>
                                          </p:val>
                                        </p:tav>
                                        <p:tav tm="100000">
                                          <p:val>
                                            <p:fltVal val="0"/>
                                          </p:val>
                                        </p:tav>
                                      </p:tavLst>
                                    </p:anim>
                                    <p:animEffect transition="in" filter="fade">
                                      <p:cBhvr>
                                        <p:cTn id="45" dur="5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par>
                          <p:cTn id="51" fill="hold">
                            <p:stCondLst>
                              <p:cond delay="500"/>
                            </p:stCondLst>
                            <p:childTnLst>
                              <p:par>
                                <p:cTn id="52" presetID="49" presetClass="entr" presetSubtype="0" decel="10000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 calcmode="lin" valueType="num">
                                      <p:cBhvr>
                                        <p:cTn id="56" dur="500" fill="hold"/>
                                        <p:tgtEl>
                                          <p:spTgt spid="20"/>
                                        </p:tgtEl>
                                        <p:attrNameLst>
                                          <p:attrName>style.rotation</p:attrName>
                                        </p:attrNameLst>
                                      </p:cBhvr>
                                      <p:tavLst>
                                        <p:tav tm="0">
                                          <p:val>
                                            <p:fltVal val="360"/>
                                          </p:val>
                                        </p:tav>
                                        <p:tav tm="100000">
                                          <p:val>
                                            <p:fltVal val="0"/>
                                          </p:val>
                                        </p:tav>
                                      </p:tavLst>
                                    </p:anim>
                                    <p:animEffect transition="in" filter="fade">
                                      <p:cBhvr>
                                        <p:cTn id="57" dur="500"/>
                                        <p:tgtEl>
                                          <p:spTgt spid="20"/>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 calcmode="lin" valueType="num">
                                      <p:cBhvr>
                                        <p:cTn id="71" dur="500" fill="hold"/>
                                        <p:tgtEl>
                                          <p:spTgt spid="50"/>
                                        </p:tgtEl>
                                        <p:attrNameLst>
                                          <p:attrName>style.rotation</p:attrName>
                                        </p:attrNameLst>
                                      </p:cBhvr>
                                      <p:tavLst>
                                        <p:tav tm="0">
                                          <p:val>
                                            <p:fltVal val="360"/>
                                          </p:val>
                                        </p:tav>
                                        <p:tav tm="100000">
                                          <p:val>
                                            <p:fltVal val="0"/>
                                          </p:val>
                                        </p:tav>
                                      </p:tavLst>
                                    </p:anim>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500" fill="hold"/>
                                        <p:tgtEl>
                                          <p:spTgt spid="39"/>
                                        </p:tgtEl>
                                        <p:attrNameLst>
                                          <p:attrName>ppt_w</p:attrName>
                                        </p:attrNameLst>
                                      </p:cBhvr>
                                      <p:tavLst>
                                        <p:tav tm="0">
                                          <p:val>
                                            <p:fltVal val="0"/>
                                          </p:val>
                                        </p:tav>
                                        <p:tav tm="100000">
                                          <p:val>
                                            <p:strVal val="#ppt_w"/>
                                          </p:val>
                                        </p:tav>
                                      </p:tavLst>
                                    </p:anim>
                                    <p:anim calcmode="lin" valueType="num">
                                      <p:cBhvr>
                                        <p:cTn id="78" dur="500" fill="hold"/>
                                        <p:tgtEl>
                                          <p:spTgt spid="39"/>
                                        </p:tgtEl>
                                        <p:attrNameLst>
                                          <p:attrName>ppt_h</p:attrName>
                                        </p:attrNameLst>
                                      </p:cBhvr>
                                      <p:tavLst>
                                        <p:tav tm="0">
                                          <p:val>
                                            <p:fltVal val="0"/>
                                          </p:val>
                                        </p:tav>
                                        <p:tav tm="100000">
                                          <p:val>
                                            <p:strVal val="#ppt_h"/>
                                          </p:val>
                                        </p:tav>
                                      </p:tavLst>
                                    </p:anim>
                                    <p:anim calcmode="lin" valueType="num">
                                      <p:cBhvr>
                                        <p:cTn id="79" dur="500" fill="hold"/>
                                        <p:tgtEl>
                                          <p:spTgt spid="39"/>
                                        </p:tgtEl>
                                        <p:attrNameLst>
                                          <p:attrName>style.rotation</p:attrName>
                                        </p:attrNameLst>
                                      </p:cBhvr>
                                      <p:tavLst>
                                        <p:tav tm="0">
                                          <p:val>
                                            <p:fltVal val="360"/>
                                          </p:val>
                                        </p:tav>
                                        <p:tav tm="100000">
                                          <p:val>
                                            <p:fltVal val="0"/>
                                          </p:val>
                                        </p:tav>
                                      </p:tavLst>
                                    </p:anim>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
                            </p:stCondLst>
                            <p:childTnLst>
                              <p:par>
                                <p:cTn id="87" presetID="49" presetClass="entr" presetSubtype="0" decel="100000"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ppt_w</p:attrName>
                                        </p:attrNameLst>
                                      </p:cBhvr>
                                      <p:tavLst>
                                        <p:tav tm="0">
                                          <p:val>
                                            <p:fltVal val="0"/>
                                          </p:val>
                                        </p:tav>
                                        <p:tav tm="100000">
                                          <p:val>
                                            <p:strVal val="#ppt_w"/>
                                          </p:val>
                                        </p:tav>
                                      </p:tavLst>
                                    </p:anim>
                                    <p:anim calcmode="lin" valueType="num">
                                      <p:cBhvr>
                                        <p:cTn id="90" dur="500" fill="hold"/>
                                        <p:tgtEl>
                                          <p:spTgt spid="32"/>
                                        </p:tgtEl>
                                        <p:attrNameLst>
                                          <p:attrName>ppt_h</p:attrName>
                                        </p:attrNameLst>
                                      </p:cBhvr>
                                      <p:tavLst>
                                        <p:tav tm="0">
                                          <p:val>
                                            <p:fltVal val="0"/>
                                          </p:val>
                                        </p:tav>
                                        <p:tav tm="100000">
                                          <p:val>
                                            <p:strVal val="#ppt_h"/>
                                          </p:val>
                                        </p:tav>
                                      </p:tavLst>
                                    </p:anim>
                                    <p:anim calcmode="lin" valueType="num">
                                      <p:cBhvr>
                                        <p:cTn id="91" dur="500" fill="hold"/>
                                        <p:tgtEl>
                                          <p:spTgt spid="32"/>
                                        </p:tgtEl>
                                        <p:attrNameLst>
                                          <p:attrName>style.rotation</p:attrName>
                                        </p:attrNameLst>
                                      </p:cBhvr>
                                      <p:tavLst>
                                        <p:tav tm="0">
                                          <p:val>
                                            <p:fltVal val="360"/>
                                          </p:val>
                                        </p:tav>
                                        <p:tav tm="100000">
                                          <p:val>
                                            <p:fltVal val="0"/>
                                          </p:val>
                                        </p:tav>
                                      </p:tavLst>
                                    </p:anim>
                                    <p:animEffect transition="in" filter="fade">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500"/>
                                        <p:tgtEl>
                                          <p:spTgt spid="70"/>
                                        </p:tgtEl>
                                      </p:cBhvr>
                                    </p:animEffect>
                                  </p:childTnLst>
                                </p:cTn>
                              </p:par>
                              <p:par>
                                <p:cTn id="98" presetID="10" presetClass="entr" presetSubtype="0" fill="hold"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fade">
                                      <p:cBhvr>
                                        <p:cTn id="100" dur="500"/>
                                        <p:tgtEl>
                                          <p:spTgt spid="91"/>
                                        </p:tgtEl>
                                      </p:cBhvr>
                                    </p:animEffect>
                                  </p:childTnLst>
                                </p:cTn>
                              </p:par>
                            </p:childTnLst>
                          </p:cTn>
                        </p:par>
                        <p:par>
                          <p:cTn id="101" fill="hold">
                            <p:stCondLst>
                              <p:cond delay="500"/>
                            </p:stCondLst>
                            <p:childTnLst>
                              <p:par>
                                <p:cTn id="102" presetID="49" presetClass="entr" presetSubtype="0" decel="100000" fill="hold" grpId="0" nodeType="afterEffect">
                                  <p:stCondLst>
                                    <p:cond delay="0"/>
                                  </p:stCondLst>
                                  <p:childTnLst>
                                    <p:set>
                                      <p:cBhvr>
                                        <p:cTn id="103" dur="1" fill="hold">
                                          <p:stCondLst>
                                            <p:cond delay="0"/>
                                          </p:stCondLst>
                                        </p:cTn>
                                        <p:tgtEl>
                                          <p:spTgt spid="71"/>
                                        </p:tgtEl>
                                        <p:attrNameLst>
                                          <p:attrName>style.visibility</p:attrName>
                                        </p:attrNameLst>
                                      </p:cBhvr>
                                      <p:to>
                                        <p:strVal val="visible"/>
                                      </p:to>
                                    </p:set>
                                    <p:anim calcmode="lin" valueType="num">
                                      <p:cBhvr>
                                        <p:cTn id="104" dur="500" fill="hold"/>
                                        <p:tgtEl>
                                          <p:spTgt spid="71"/>
                                        </p:tgtEl>
                                        <p:attrNameLst>
                                          <p:attrName>ppt_w</p:attrName>
                                        </p:attrNameLst>
                                      </p:cBhvr>
                                      <p:tavLst>
                                        <p:tav tm="0">
                                          <p:val>
                                            <p:fltVal val="0"/>
                                          </p:val>
                                        </p:tav>
                                        <p:tav tm="100000">
                                          <p:val>
                                            <p:strVal val="#ppt_w"/>
                                          </p:val>
                                        </p:tav>
                                      </p:tavLst>
                                    </p:anim>
                                    <p:anim calcmode="lin" valueType="num">
                                      <p:cBhvr>
                                        <p:cTn id="105" dur="500" fill="hold"/>
                                        <p:tgtEl>
                                          <p:spTgt spid="71"/>
                                        </p:tgtEl>
                                        <p:attrNameLst>
                                          <p:attrName>ppt_h</p:attrName>
                                        </p:attrNameLst>
                                      </p:cBhvr>
                                      <p:tavLst>
                                        <p:tav tm="0">
                                          <p:val>
                                            <p:fltVal val="0"/>
                                          </p:val>
                                        </p:tav>
                                        <p:tav tm="100000">
                                          <p:val>
                                            <p:strVal val="#ppt_h"/>
                                          </p:val>
                                        </p:tav>
                                      </p:tavLst>
                                    </p:anim>
                                    <p:anim calcmode="lin" valueType="num">
                                      <p:cBhvr>
                                        <p:cTn id="106" dur="500" fill="hold"/>
                                        <p:tgtEl>
                                          <p:spTgt spid="71"/>
                                        </p:tgtEl>
                                        <p:attrNameLst>
                                          <p:attrName>style.rotation</p:attrName>
                                        </p:attrNameLst>
                                      </p:cBhvr>
                                      <p:tavLst>
                                        <p:tav tm="0">
                                          <p:val>
                                            <p:fltVal val="360"/>
                                          </p:val>
                                        </p:tav>
                                        <p:tav tm="100000">
                                          <p:val>
                                            <p:fltVal val="0"/>
                                          </p:val>
                                        </p:tav>
                                      </p:tavLst>
                                    </p:anim>
                                    <p:animEffect transition="in" filter="fade">
                                      <p:cBhvr>
                                        <p:cTn id="107" dur="500"/>
                                        <p:tgtEl>
                                          <p:spTgt spid="71"/>
                                        </p:tgtEl>
                                      </p:cBhvr>
                                    </p:animEffect>
                                  </p:childTnLst>
                                </p:cTn>
                              </p:par>
                            </p:childTnLst>
                          </p:cTn>
                        </p:par>
                      </p:childTnLst>
                    </p:cTn>
                  </p:par>
                  <p:par>
                    <p:cTn id="108" fill="hold">
                      <p:stCondLst>
                        <p:cond delay="indefinite"/>
                      </p:stCondLst>
                      <p:childTnLst>
                        <p:par>
                          <p:cTn id="109" fill="hold">
                            <p:stCondLst>
                              <p:cond delay="0"/>
                            </p:stCondLst>
                            <p:childTnLst>
                              <p:par>
                                <p:cTn id="110" presetID="49" presetClass="entr" presetSubtype="0" decel="100000" fill="hold" grpId="0" nodeType="clickEffect">
                                  <p:stCondLst>
                                    <p:cond delay="0"/>
                                  </p:stCondLst>
                                  <p:childTnLst>
                                    <p:set>
                                      <p:cBhvr>
                                        <p:cTn id="111" dur="1" fill="hold">
                                          <p:stCondLst>
                                            <p:cond delay="0"/>
                                          </p:stCondLst>
                                        </p:cTn>
                                        <p:tgtEl>
                                          <p:spTgt spid="90"/>
                                        </p:tgtEl>
                                        <p:attrNameLst>
                                          <p:attrName>style.visibility</p:attrName>
                                        </p:attrNameLst>
                                      </p:cBhvr>
                                      <p:to>
                                        <p:strVal val="visible"/>
                                      </p:to>
                                    </p:set>
                                    <p:anim calcmode="lin" valueType="num">
                                      <p:cBhvr>
                                        <p:cTn id="112" dur="500" fill="hold"/>
                                        <p:tgtEl>
                                          <p:spTgt spid="90"/>
                                        </p:tgtEl>
                                        <p:attrNameLst>
                                          <p:attrName>ppt_w</p:attrName>
                                        </p:attrNameLst>
                                      </p:cBhvr>
                                      <p:tavLst>
                                        <p:tav tm="0">
                                          <p:val>
                                            <p:fltVal val="0"/>
                                          </p:val>
                                        </p:tav>
                                        <p:tav tm="100000">
                                          <p:val>
                                            <p:strVal val="#ppt_w"/>
                                          </p:val>
                                        </p:tav>
                                      </p:tavLst>
                                    </p:anim>
                                    <p:anim calcmode="lin" valueType="num">
                                      <p:cBhvr>
                                        <p:cTn id="113" dur="500" fill="hold"/>
                                        <p:tgtEl>
                                          <p:spTgt spid="90"/>
                                        </p:tgtEl>
                                        <p:attrNameLst>
                                          <p:attrName>ppt_h</p:attrName>
                                        </p:attrNameLst>
                                      </p:cBhvr>
                                      <p:tavLst>
                                        <p:tav tm="0">
                                          <p:val>
                                            <p:fltVal val="0"/>
                                          </p:val>
                                        </p:tav>
                                        <p:tav tm="100000">
                                          <p:val>
                                            <p:strVal val="#ppt_h"/>
                                          </p:val>
                                        </p:tav>
                                      </p:tavLst>
                                    </p:anim>
                                    <p:anim calcmode="lin" valueType="num">
                                      <p:cBhvr>
                                        <p:cTn id="114" dur="500" fill="hold"/>
                                        <p:tgtEl>
                                          <p:spTgt spid="90"/>
                                        </p:tgtEl>
                                        <p:attrNameLst>
                                          <p:attrName>style.rotation</p:attrName>
                                        </p:attrNameLst>
                                      </p:cBhvr>
                                      <p:tavLst>
                                        <p:tav tm="0">
                                          <p:val>
                                            <p:fltVal val="360"/>
                                          </p:val>
                                        </p:tav>
                                        <p:tav tm="100000">
                                          <p:val>
                                            <p:fltVal val="0"/>
                                          </p:val>
                                        </p:tav>
                                      </p:tavLst>
                                    </p:anim>
                                    <p:animEffect transition="in" filter="fade">
                                      <p:cBhvr>
                                        <p:cTn id="115" dur="500"/>
                                        <p:tgtEl>
                                          <p:spTgt spid="9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94"/>
                                        </p:tgtEl>
                                        <p:attrNameLst>
                                          <p:attrName>style.visibility</p:attrName>
                                        </p:attrNameLst>
                                      </p:cBhvr>
                                      <p:to>
                                        <p:strVal val="visible"/>
                                      </p:to>
                                    </p:set>
                                    <p:animEffect transition="in" filter="fade">
                                      <p:cBhvr>
                                        <p:cTn id="120" dur="500"/>
                                        <p:tgtEl>
                                          <p:spTgt spid="94"/>
                                        </p:tgtEl>
                                      </p:cBhvr>
                                    </p:animEffect>
                                  </p:childTnLst>
                                </p:cTn>
                              </p:par>
                            </p:childTnLst>
                          </p:cTn>
                        </p:par>
                        <p:par>
                          <p:cTn id="121" fill="hold">
                            <p:stCondLst>
                              <p:cond delay="500"/>
                            </p:stCondLst>
                            <p:childTnLst>
                              <p:par>
                                <p:cTn id="122" presetID="10" presetClass="entr" presetSubtype="0" fill="hold" nodeType="after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fade">
                                      <p:cBhvr>
                                        <p:cTn id="124" dur="500"/>
                                        <p:tgtEl>
                                          <p:spTgt spid="72"/>
                                        </p:tgtEl>
                                      </p:cBhvr>
                                    </p:animEffect>
                                  </p:childTnLst>
                                </p:cTn>
                              </p:par>
                            </p:childTnLst>
                          </p:cTn>
                        </p:par>
                      </p:childTnLst>
                    </p:cTn>
                  </p:par>
                  <p:par>
                    <p:cTn id="125" fill="hold">
                      <p:stCondLst>
                        <p:cond delay="indefinite"/>
                      </p:stCondLst>
                      <p:childTnLst>
                        <p:par>
                          <p:cTn id="126" fill="hold">
                            <p:stCondLst>
                              <p:cond delay="0"/>
                            </p:stCondLst>
                            <p:childTnLst>
                              <p:par>
                                <p:cTn id="127" presetID="49" presetClass="entr" presetSubtype="0" decel="100000" fill="hold" grpId="0" nodeType="clickEffect">
                                  <p:stCondLst>
                                    <p:cond delay="0"/>
                                  </p:stCondLst>
                                  <p:childTnLst>
                                    <p:set>
                                      <p:cBhvr>
                                        <p:cTn id="128" dur="1" fill="hold">
                                          <p:stCondLst>
                                            <p:cond delay="0"/>
                                          </p:stCondLst>
                                        </p:cTn>
                                        <p:tgtEl>
                                          <p:spTgt spid="77"/>
                                        </p:tgtEl>
                                        <p:attrNameLst>
                                          <p:attrName>style.visibility</p:attrName>
                                        </p:attrNameLst>
                                      </p:cBhvr>
                                      <p:to>
                                        <p:strVal val="visible"/>
                                      </p:to>
                                    </p:set>
                                    <p:anim calcmode="lin" valueType="num">
                                      <p:cBhvr>
                                        <p:cTn id="129" dur="500" fill="hold"/>
                                        <p:tgtEl>
                                          <p:spTgt spid="77"/>
                                        </p:tgtEl>
                                        <p:attrNameLst>
                                          <p:attrName>ppt_w</p:attrName>
                                        </p:attrNameLst>
                                      </p:cBhvr>
                                      <p:tavLst>
                                        <p:tav tm="0">
                                          <p:val>
                                            <p:fltVal val="0"/>
                                          </p:val>
                                        </p:tav>
                                        <p:tav tm="100000">
                                          <p:val>
                                            <p:strVal val="#ppt_w"/>
                                          </p:val>
                                        </p:tav>
                                      </p:tavLst>
                                    </p:anim>
                                    <p:anim calcmode="lin" valueType="num">
                                      <p:cBhvr>
                                        <p:cTn id="130" dur="500" fill="hold"/>
                                        <p:tgtEl>
                                          <p:spTgt spid="77"/>
                                        </p:tgtEl>
                                        <p:attrNameLst>
                                          <p:attrName>ppt_h</p:attrName>
                                        </p:attrNameLst>
                                      </p:cBhvr>
                                      <p:tavLst>
                                        <p:tav tm="0">
                                          <p:val>
                                            <p:fltVal val="0"/>
                                          </p:val>
                                        </p:tav>
                                        <p:tav tm="100000">
                                          <p:val>
                                            <p:strVal val="#ppt_h"/>
                                          </p:val>
                                        </p:tav>
                                      </p:tavLst>
                                    </p:anim>
                                    <p:anim calcmode="lin" valueType="num">
                                      <p:cBhvr>
                                        <p:cTn id="131" dur="500" fill="hold"/>
                                        <p:tgtEl>
                                          <p:spTgt spid="77"/>
                                        </p:tgtEl>
                                        <p:attrNameLst>
                                          <p:attrName>style.rotation</p:attrName>
                                        </p:attrNameLst>
                                      </p:cBhvr>
                                      <p:tavLst>
                                        <p:tav tm="0">
                                          <p:val>
                                            <p:fltVal val="360"/>
                                          </p:val>
                                        </p:tav>
                                        <p:tav tm="100000">
                                          <p:val>
                                            <p:fltVal val="0"/>
                                          </p:val>
                                        </p:tav>
                                      </p:tavLst>
                                    </p:anim>
                                    <p:animEffect transition="in" filter="fade">
                                      <p:cBhvr>
                                        <p:cTn id="132" dur="500"/>
                                        <p:tgtEl>
                                          <p:spTgt spid="77"/>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fade">
                                      <p:cBhvr>
                                        <p:cTn id="136" dur="500"/>
                                        <p:tgtEl>
                                          <p:spTgt spid="51"/>
                                        </p:tgtEl>
                                      </p:cBhvr>
                                    </p:animEffect>
                                  </p:childTnLst>
                                </p:cTn>
                              </p:par>
                            </p:childTnLst>
                          </p:cTn>
                        </p:par>
                      </p:childTnLst>
                    </p:cTn>
                  </p:par>
                  <p:par>
                    <p:cTn id="137" fill="hold">
                      <p:stCondLst>
                        <p:cond delay="indefinite"/>
                      </p:stCondLst>
                      <p:childTnLst>
                        <p:par>
                          <p:cTn id="138" fill="hold">
                            <p:stCondLst>
                              <p:cond delay="0"/>
                            </p:stCondLst>
                            <p:childTnLst>
                              <p:par>
                                <p:cTn id="139" presetID="49" presetClass="entr" presetSubtype="0" decel="100000" fill="hold" grpId="0" nodeType="clickEffect">
                                  <p:stCondLst>
                                    <p:cond delay="0"/>
                                  </p:stCondLst>
                                  <p:childTnLst>
                                    <p:set>
                                      <p:cBhvr>
                                        <p:cTn id="140" dur="1" fill="hold">
                                          <p:stCondLst>
                                            <p:cond delay="0"/>
                                          </p:stCondLst>
                                        </p:cTn>
                                        <p:tgtEl>
                                          <p:spTgt spid="57"/>
                                        </p:tgtEl>
                                        <p:attrNameLst>
                                          <p:attrName>style.visibility</p:attrName>
                                        </p:attrNameLst>
                                      </p:cBhvr>
                                      <p:to>
                                        <p:strVal val="visible"/>
                                      </p:to>
                                    </p:set>
                                    <p:anim calcmode="lin" valueType="num">
                                      <p:cBhvr>
                                        <p:cTn id="141" dur="500" fill="hold"/>
                                        <p:tgtEl>
                                          <p:spTgt spid="57"/>
                                        </p:tgtEl>
                                        <p:attrNameLst>
                                          <p:attrName>ppt_w</p:attrName>
                                        </p:attrNameLst>
                                      </p:cBhvr>
                                      <p:tavLst>
                                        <p:tav tm="0">
                                          <p:val>
                                            <p:fltVal val="0"/>
                                          </p:val>
                                        </p:tav>
                                        <p:tav tm="100000">
                                          <p:val>
                                            <p:strVal val="#ppt_w"/>
                                          </p:val>
                                        </p:tav>
                                      </p:tavLst>
                                    </p:anim>
                                    <p:anim calcmode="lin" valueType="num">
                                      <p:cBhvr>
                                        <p:cTn id="142" dur="500" fill="hold"/>
                                        <p:tgtEl>
                                          <p:spTgt spid="57"/>
                                        </p:tgtEl>
                                        <p:attrNameLst>
                                          <p:attrName>ppt_h</p:attrName>
                                        </p:attrNameLst>
                                      </p:cBhvr>
                                      <p:tavLst>
                                        <p:tav tm="0">
                                          <p:val>
                                            <p:fltVal val="0"/>
                                          </p:val>
                                        </p:tav>
                                        <p:tav tm="100000">
                                          <p:val>
                                            <p:strVal val="#ppt_h"/>
                                          </p:val>
                                        </p:tav>
                                      </p:tavLst>
                                    </p:anim>
                                    <p:anim calcmode="lin" valueType="num">
                                      <p:cBhvr>
                                        <p:cTn id="143" dur="500" fill="hold"/>
                                        <p:tgtEl>
                                          <p:spTgt spid="57"/>
                                        </p:tgtEl>
                                        <p:attrNameLst>
                                          <p:attrName>style.rotation</p:attrName>
                                        </p:attrNameLst>
                                      </p:cBhvr>
                                      <p:tavLst>
                                        <p:tav tm="0">
                                          <p:val>
                                            <p:fltVal val="360"/>
                                          </p:val>
                                        </p:tav>
                                        <p:tav tm="100000">
                                          <p:val>
                                            <p:fltVal val="0"/>
                                          </p:val>
                                        </p:tav>
                                      </p:tavLst>
                                    </p:anim>
                                    <p:animEffect transition="in" filter="fade">
                                      <p:cBhvr>
                                        <p:cTn id="144" dur="500"/>
                                        <p:tgtEl>
                                          <p:spTgt spid="57"/>
                                        </p:tgtEl>
                                      </p:cBhvr>
                                    </p:animEffect>
                                  </p:childTnLst>
                                </p:cTn>
                              </p:par>
                            </p:childTnLst>
                          </p:cTn>
                        </p:par>
                        <p:par>
                          <p:cTn id="145" fill="hold">
                            <p:stCondLst>
                              <p:cond delay="500"/>
                            </p:stCondLst>
                            <p:childTnLst>
                              <p:par>
                                <p:cTn id="146" presetID="10" presetClass="entr" presetSubtype="0" fill="hold" nodeType="afterEffect">
                                  <p:stCondLst>
                                    <p:cond delay="0"/>
                                  </p:stCondLst>
                                  <p:childTnLst>
                                    <p:set>
                                      <p:cBhvr>
                                        <p:cTn id="147" dur="1" fill="hold">
                                          <p:stCondLst>
                                            <p:cond delay="0"/>
                                          </p:stCondLst>
                                        </p:cTn>
                                        <p:tgtEl>
                                          <p:spTgt spid="61"/>
                                        </p:tgtEl>
                                        <p:attrNameLst>
                                          <p:attrName>style.visibility</p:attrName>
                                        </p:attrNameLst>
                                      </p:cBhvr>
                                      <p:to>
                                        <p:strVal val="visible"/>
                                      </p:to>
                                    </p:set>
                                    <p:animEffect transition="in" filter="fade">
                                      <p:cBhvr>
                                        <p:cTn id="148" dur="500"/>
                                        <p:tgtEl>
                                          <p:spTgt spid="61"/>
                                        </p:tgtEl>
                                      </p:cBhvr>
                                    </p:animEffect>
                                  </p:childTnLst>
                                </p:cTn>
                              </p:par>
                              <p:par>
                                <p:cTn id="149" presetID="49" presetClass="entr" presetSubtype="0" decel="100000" fill="hold" grpId="0"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p:cTn id="151" dur="500" fill="hold"/>
                                        <p:tgtEl>
                                          <p:spTgt spid="62"/>
                                        </p:tgtEl>
                                        <p:attrNameLst>
                                          <p:attrName>ppt_w</p:attrName>
                                        </p:attrNameLst>
                                      </p:cBhvr>
                                      <p:tavLst>
                                        <p:tav tm="0">
                                          <p:val>
                                            <p:fltVal val="0"/>
                                          </p:val>
                                        </p:tav>
                                        <p:tav tm="100000">
                                          <p:val>
                                            <p:strVal val="#ppt_w"/>
                                          </p:val>
                                        </p:tav>
                                      </p:tavLst>
                                    </p:anim>
                                    <p:anim calcmode="lin" valueType="num">
                                      <p:cBhvr>
                                        <p:cTn id="152" dur="500" fill="hold"/>
                                        <p:tgtEl>
                                          <p:spTgt spid="62"/>
                                        </p:tgtEl>
                                        <p:attrNameLst>
                                          <p:attrName>ppt_h</p:attrName>
                                        </p:attrNameLst>
                                      </p:cBhvr>
                                      <p:tavLst>
                                        <p:tav tm="0">
                                          <p:val>
                                            <p:fltVal val="0"/>
                                          </p:val>
                                        </p:tav>
                                        <p:tav tm="100000">
                                          <p:val>
                                            <p:strVal val="#ppt_h"/>
                                          </p:val>
                                        </p:tav>
                                      </p:tavLst>
                                    </p:anim>
                                    <p:anim calcmode="lin" valueType="num">
                                      <p:cBhvr>
                                        <p:cTn id="153" dur="500" fill="hold"/>
                                        <p:tgtEl>
                                          <p:spTgt spid="62"/>
                                        </p:tgtEl>
                                        <p:attrNameLst>
                                          <p:attrName>style.rotation</p:attrName>
                                        </p:attrNameLst>
                                      </p:cBhvr>
                                      <p:tavLst>
                                        <p:tav tm="0">
                                          <p:val>
                                            <p:fltVal val="360"/>
                                          </p:val>
                                        </p:tav>
                                        <p:tav tm="100000">
                                          <p:val>
                                            <p:fltVal val="0"/>
                                          </p:val>
                                        </p:tav>
                                      </p:tavLst>
                                    </p:anim>
                                    <p:animEffect transition="in" filter="fade">
                                      <p:cBhvr>
                                        <p:cTn id="154" dur="500"/>
                                        <p:tgtEl>
                                          <p:spTgt spid="62"/>
                                        </p:tgtEl>
                                      </p:cBhvr>
                                    </p:animEffect>
                                  </p:childTnLst>
                                </p:cTn>
                              </p:par>
                              <p:par>
                                <p:cTn id="155" presetID="10" presetClass="entr" presetSubtype="0" fill="hold" nodeType="with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fade">
                                      <p:cBhvr>
                                        <p:cTn id="157" dur="500"/>
                                        <p:tgtEl>
                                          <p:spTgt spid="78"/>
                                        </p:tgtEl>
                                      </p:cBhvr>
                                    </p:animEffect>
                                  </p:childTnLst>
                                </p:cTn>
                              </p:par>
                            </p:childTnLst>
                          </p:cTn>
                        </p:par>
                        <p:par>
                          <p:cTn id="158" fill="hold">
                            <p:stCondLst>
                              <p:cond delay="1000"/>
                            </p:stCondLst>
                            <p:childTnLst>
                              <p:par>
                                <p:cTn id="159" presetID="49" presetClass="entr" presetSubtype="0" decel="100000" fill="hold" grpId="0" nodeType="afterEffect">
                                  <p:stCondLst>
                                    <p:cond delay="0"/>
                                  </p:stCondLst>
                                  <p:childTnLst>
                                    <p:set>
                                      <p:cBhvr>
                                        <p:cTn id="160" dur="1" fill="hold">
                                          <p:stCondLst>
                                            <p:cond delay="0"/>
                                          </p:stCondLst>
                                        </p:cTn>
                                        <p:tgtEl>
                                          <p:spTgt spid="79"/>
                                        </p:tgtEl>
                                        <p:attrNameLst>
                                          <p:attrName>style.visibility</p:attrName>
                                        </p:attrNameLst>
                                      </p:cBhvr>
                                      <p:to>
                                        <p:strVal val="visible"/>
                                      </p:to>
                                    </p:set>
                                    <p:anim calcmode="lin" valueType="num">
                                      <p:cBhvr>
                                        <p:cTn id="161" dur="500" fill="hold"/>
                                        <p:tgtEl>
                                          <p:spTgt spid="79"/>
                                        </p:tgtEl>
                                        <p:attrNameLst>
                                          <p:attrName>ppt_w</p:attrName>
                                        </p:attrNameLst>
                                      </p:cBhvr>
                                      <p:tavLst>
                                        <p:tav tm="0">
                                          <p:val>
                                            <p:fltVal val="0"/>
                                          </p:val>
                                        </p:tav>
                                        <p:tav tm="100000">
                                          <p:val>
                                            <p:strVal val="#ppt_w"/>
                                          </p:val>
                                        </p:tav>
                                      </p:tavLst>
                                    </p:anim>
                                    <p:anim calcmode="lin" valueType="num">
                                      <p:cBhvr>
                                        <p:cTn id="162" dur="500" fill="hold"/>
                                        <p:tgtEl>
                                          <p:spTgt spid="79"/>
                                        </p:tgtEl>
                                        <p:attrNameLst>
                                          <p:attrName>ppt_h</p:attrName>
                                        </p:attrNameLst>
                                      </p:cBhvr>
                                      <p:tavLst>
                                        <p:tav tm="0">
                                          <p:val>
                                            <p:fltVal val="0"/>
                                          </p:val>
                                        </p:tav>
                                        <p:tav tm="100000">
                                          <p:val>
                                            <p:strVal val="#ppt_h"/>
                                          </p:val>
                                        </p:tav>
                                      </p:tavLst>
                                    </p:anim>
                                    <p:anim calcmode="lin" valueType="num">
                                      <p:cBhvr>
                                        <p:cTn id="163" dur="500" fill="hold"/>
                                        <p:tgtEl>
                                          <p:spTgt spid="79"/>
                                        </p:tgtEl>
                                        <p:attrNameLst>
                                          <p:attrName>style.rotation</p:attrName>
                                        </p:attrNameLst>
                                      </p:cBhvr>
                                      <p:tavLst>
                                        <p:tav tm="0">
                                          <p:val>
                                            <p:fltVal val="360"/>
                                          </p:val>
                                        </p:tav>
                                        <p:tav tm="100000">
                                          <p:val>
                                            <p:fltVal val="0"/>
                                          </p:val>
                                        </p:tav>
                                      </p:tavLst>
                                    </p:anim>
                                    <p:animEffect transition="in" filter="fade">
                                      <p:cBhvr>
                                        <p:cTn id="164" dur="500"/>
                                        <p:tgtEl>
                                          <p:spTgt spid="79"/>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80"/>
                                        </p:tgtEl>
                                        <p:attrNameLst>
                                          <p:attrName>style.visibility</p:attrName>
                                        </p:attrNameLst>
                                      </p:cBhvr>
                                      <p:to>
                                        <p:strVal val="visible"/>
                                      </p:to>
                                    </p:set>
                                    <p:animEffect transition="in" filter="fade">
                                      <p:cBhvr>
                                        <p:cTn id="169" dur="500"/>
                                        <p:tgtEl>
                                          <p:spTgt spid="80"/>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fade">
                                      <p:cBhvr>
                                        <p:cTn id="174" dur="500"/>
                                        <p:tgtEl>
                                          <p:spTgt spid="63"/>
                                        </p:tgtEl>
                                      </p:cBhvr>
                                    </p:animEffect>
                                  </p:childTnLst>
                                </p:cTn>
                              </p:par>
                            </p:childTnLst>
                          </p:cTn>
                        </p:par>
                        <p:par>
                          <p:cTn id="175" fill="hold">
                            <p:stCondLst>
                              <p:cond delay="500"/>
                            </p:stCondLst>
                            <p:childTnLst>
                              <p:par>
                                <p:cTn id="176" presetID="49" presetClass="entr" presetSubtype="0" decel="100000" fill="hold" grpId="0" nodeType="after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p:cTn id="178" dur="500" fill="hold"/>
                                        <p:tgtEl>
                                          <p:spTgt spid="64"/>
                                        </p:tgtEl>
                                        <p:attrNameLst>
                                          <p:attrName>ppt_w</p:attrName>
                                        </p:attrNameLst>
                                      </p:cBhvr>
                                      <p:tavLst>
                                        <p:tav tm="0">
                                          <p:val>
                                            <p:fltVal val="0"/>
                                          </p:val>
                                        </p:tav>
                                        <p:tav tm="100000">
                                          <p:val>
                                            <p:strVal val="#ppt_w"/>
                                          </p:val>
                                        </p:tav>
                                      </p:tavLst>
                                    </p:anim>
                                    <p:anim calcmode="lin" valueType="num">
                                      <p:cBhvr>
                                        <p:cTn id="179" dur="500" fill="hold"/>
                                        <p:tgtEl>
                                          <p:spTgt spid="64"/>
                                        </p:tgtEl>
                                        <p:attrNameLst>
                                          <p:attrName>ppt_h</p:attrName>
                                        </p:attrNameLst>
                                      </p:cBhvr>
                                      <p:tavLst>
                                        <p:tav tm="0">
                                          <p:val>
                                            <p:fltVal val="0"/>
                                          </p:val>
                                        </p:tav>
                                        <p:tav tm="100000">
                                          <p:val>
                                            <p:strVal val="#ppt_h"/>
                                          </p:val>
                                        </p:tav>
                                      </p:tavLst>
                                    </p:anim>
                                    <p:anim calcmode="lin" valueType="num">
                                      <p:cBhvr>
                                        <p:cTn id="180" dur="500" fill="hold"/>
                                        <p:tgtEl>
                                          <p:spTgt spid="64"/>
                                        </p:tgtEl>
                                        <p:attrNameLst>
                                          <p:attrName>style.rotation</p:attrName>
                                        </p:attrNameLst>
                                      </p:cBhvr>
                                      <p:tavLst>
                                        <p:tav tm="0">
                                          <p:val>
                                            <p:fltVal val="360"/>
                                          </p:val>
                                        </p:tav>
                                        <p:tav tm="100000">
                                          <p:val>
                                            <p:fltVal val="0"/>
                                          </p:val>
                                        </p:tav>
                                      </p:tavLst>
                                    </p:anim>
                                    <p:animEffect transition="in" filter="fade">
                                      <p:cBhvr>
                                        <p:cTn id="18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4" grpId="0" animBg="1"/>
      <p:bldP spid="20" grpId="0" animBg="1"/>
      <p:bldP spid="32" grpId="0" animBg="1"/>
      <p:bldP spid="39" grpId="0" animBg="1"/>
      <p:bldP spid="50" grpId="0" animBg="1"/>
      <p:bldP spid="57" grpId="0" animBg="1"/>
      <p:bldP spid="62" grpId="0" animBg="1"/>
      <p:bldP spid="64" grpId="0" animBg="1"/>
      <p:bldP spid="71" grpId="0" animBg="1"/>
      <p:bldP spid="77" grpId="0" animBg="1"/>
      <p:bldP spid="79" grpId="0" animBg="1"/>
      <p:bldP spid="87" grpId="0" animBg="1"/>
      <p:bldP spid="9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
        <p:nvSpPr>
          <p:cNvPr id="5" name="4 Rectángulo redondeado"/>
          <p:cNvSpPr/>
          <p:nvPr/>
        </p:nvSpPr>
        <p:spPr>
          <a:xfrm>
            <a:off x="323528" y="3284984"/>
            <a:ext cx="1800200" cy="936104"/>
          </a:xfrm>
          <a:prstGeom prst="roundRect">
            <a:avLst>
              <a:gd name="adj" fmla="val 12606"/>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smtClean="0">
                <a:solidFill>
                  <a:schemeClr val="tx1"/>
                </a:solidFill>
                <a:latin typeface="Verdana" pitchFamily="34" charset="0"/>
              </a:rPr>
              <a:t>Exposición Contingencias    (RT 8 VII B.12)</a:t>
            </a:r>
          </a:p>
        </p:txBody>
      </p:sp>
      <p:sp>
        <p:nvSpPr>
          <p:cNvPr id="6" name="5 Rectángulo redondeado"/>
          <p:cNvSpPr/>
          <p:nvPr/>
        </p:nvSpPr>
        <p:spPr>
          <a:xfrm>
            <a:off x="2627784" y="2564904"/>
            <a:ext cx="1440160"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Exponer en notas</a:t>
            </a:r>
            <a:endParaRPr lang="es-AR" sz="1400" dirty="0">
              <a:solidFill>
                <a:schemeClr val="tx1"/>
              </a:solidFill>
              <a:latin typeface="Verdana" pitchFamily="34" charset="0"/>
            </a:endParaRPr>
          </a:p>
        </p:txBody>
      </p:sp>
      <p:sp>
        <p:nvSpPr>
          <p:cNvPr id="7" name="6 Rectángulo redondeado"/>
          <p:cNvSpPr/>
          <p:nvPr/>
        </p:nvSpPr>
        <p:spPr>
          <a:xfrm>
            <a:off x="2627784" y="5013176"/>
            <a:ext cx="1584176"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latin typeface="Verdana" pitchFamily="34" charset="0"/>
              </a:rPr>
              <a:t>Reconocidas contablemente</a:t>
            </a:r>
            <a:endParaRPr lang="es-AR" sz="1400" dirty="0">
              <a:solidFill>
                <a:schemeClr val="tx1"/>
              </a:solidFill>
              <a:latin typeface="Verdana" pitchFamily="34" charset="0"/>
            </a:endParaRPr>
          </a:p>
        </p:txBody>
      </p:sp>
      <p:cxnSp>
        <p:nvCxnSpPr>
          <p:cNvPr id="10" name="17 Conector angular"/>
          <p:cNvCxnSpPr>
            <a:stCxn id="5" idx="3"/>
            <a:endCxn id="7" idx="1"/>
          </p:cNvCxnSpPr>
          <p:nvPr/>
        </p:nvCxnSpPr>
        <p:spPr>
          <a:xfrm>
            <a:off x="2123728" y="3753036"/>
            <a:ext cx="504056" cy="162018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angular"/>
          <p:cNvCxnSpPr>
            <a:stCxn id="5" idx="3"/>
            <a:endCxn id="6" idx="1"/>
          </p:cNvCxnSpPr>
          <p:nvPr/>
        </p:nvCxnSpPr>
        <p:spPr>
          <a:xfrm flipV="1">
            <a:off x="2123728" y="2924944"/>
            <a:ext cx="504056" cy="82809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angular"/>
          <p:cNvCxnSpPr>
            <a:stCxn id="6" idx="3"/>
            <a:endCxn id="26" idx="1"/>
          </p:cNvCxnSpPr>
          <p:nvPr/>
        </p:nvCxnSpPr>
        <p:spPr>
          <a:xfrm flipV="1">
            <a:off x="4067944" y="2024844"/>
            <a:ext cx="720080" cy="90010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6" name="25 Rectángulo redondeado"/>
          <p:cNvSpPr/>
          <p:nvPr/>
        </p:nvSpPr>
        <p:spPr>
          <a:xfrm>
            <a:off x="4788024" y="1772816"/>
            <a:ext cx="410445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Breve descripción de su naturaleza</a:t>
            </a:r>
          </a:p>
        </p:txBody>
      </p:sp>
      <p:sp>
        <p:nvSpPr>
          <p:cNvPr id="30" name="29 Rectángulo redondeado"/>
          <p:cNvSpPr/>
          <p:nvPr/>
        </p:nvSpPr>
        <p:spPr>
          <a:xfrm>
            <a:off x="4788024" y="2276872"/>
            <a:ext cx="4104456"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latin typeface="Verdana" pitchFamily="34" charset="0"/>
              </a:rPr>
              <a:t>Estimación de los efectos patrimoniales, cuando sea posible cuantificarlos</a:t>
            </a:r>
          </a:p>
        </p:txBody>
      </p:sp>
      <p:sp>
        <p:nvSpPr>
          <p:cNvPr id="37" name="36 Rectángulo redondeado"/>
          <p:cNvSpPr/>
          <p:nvPr/>
        </p:nvSpPr>
        <p:spPr>
          <a:xfrm>
            <a:off x="4788024" y="2852936"/>
            <a:ext cx="4104456"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latin typeface="Verdana" pitchFamily="34" charset="0"/>
              </a:rPr>
              <a:t>Indicar incertidumbres relativas a sus importes y a los momentos de su cancelación</a:t>
            </a:r>
          </a:p>
        </p:txBody>
      </p:sp>
      <p:sp>
        <p:nvSpPr>
          <p:cNvPr id="38" name="37 Rectángulo redondeado"/>
          <p:cNvSpPr/>
          <p:nvPr/>
        </p:nvSpPr>
        <p:spPr>
          <a:xfrm>
            <a:off x="4788024" y="3429000"/>
            <a:ext cx="4104456"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latin typeface="Verdana" pitchFamily="34" charset="0"/>
              </a:rPr>
              <a:t>En el caso de ser desfavorables, si existe la posibilidad de obtener reembolsos con motivo de su cancelación</a:t>
            </a:r>
            <a:endParaRPr lang="es-AR" sz="1200" dirty="0">
              <a:solidFill>
                <a:schemeClr val="tx1"/>
              </a:solidFill>
              <a:latin typeface="Verdana" pitchFamily="34" charset="0"/>
            </a:endParaRPr>
          </a:p>
        </p:txBody>
      </p:sp>
      <p:cxnSp>
        <p:nvCxnSpPr>
          <p:cNvPr id="42" name="41 Conector angular"/>
          <p:cNvCxnSpPr>
            <a:stCxn id="6" idx="3"/>
            <a:endCxn id="30" idx="1"/>
          </p:cNvCxnSpPr>
          <p:nvPr/>
        </p:nvCxnSpPr>
        <p:spPr>
          <a:xfrm flipV="1">
            <a:off x="4067944" y="2564904"/>
            <a:ext cx="720080"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angular"/>
          <p:cNvCxnSpPr>
            <a:stCxn id="6" idx="3"/>
            <a:endCxn id="37" idx="1"/>
          </p:cNvCxnSpPr>
          <p:nvPr/>
        </p:nvCxnSpPr>
        <p:spPr>
          <a:xfrm>
            <a:off x="4067944" y="2924944"/>
            <a:ext cx="720080" cy="2160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6" idx="3"/>
            <a:endCxn id="38" idx="1"/>
          </p:cNvCxnSpPr>
          <p:nvPr/>
        </p:nvCxnSpPr>
        <p:spPr>
          <a:xfrm>
            <a:off x="4067944" y="2924944"/>
            <a:ext cx="720080" cy="82809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angular"/>
          <p:cNvCxnSpPr>
            <a:stCxn id="7" idx="3"/>
            <a:endCxn id="57" idx="1"/>
          </p:cNvCxnSpPr>
          <p:nvPr/>
        </p:nvCxnSpPr>
        <p:spPr>
          <a:xfrm flipV="1">
            <a:off x="4211960" y="4617132"/>
            <a:ext cx="648072" cy="75608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57" name="56 Rectángulo redondeado"/>
          <p:cNvSpPr/>
          <p:nvPr/>
        </p:nvSpPr>
        <p:spPr>
          <a:xfrm>
            <a:off x="4860032" y="4365104"/>
            <a:ext cx="4032448"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200" dirty="0" smtClean="0">
                <a:solidFill>
                  <a:schemeClr val="tx1"/>
                </a:solidFill>
                <a:latin typeface="Verdana" pitchFamily="34" charset="0"/>
              </a:rPr>
              <a:t>Breve descripción de su naturaleza</a:t>
            </a:r>
          </a:p>
        </p:txBody>
      </p:sp>
      <p:sp>
        <p:nvSpPr>
          <p:cNvPr id="58" name="57 Rectángulo redondeado"/>
          <p:cNvSpPr/>
          <p:nvPr/>
        </p:nvSpPr>
        <p:spPr>
          <a:xfrm>
            <a:off x="4860032" y="4869160"/>
            <a:ext cx="4032448"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latin typeface="Verdana" pitchFamily="34" charset="0"/>
              </a:rPr>
              <a:t>La existencia de eventuales reembolsos  de la obligación a cancelar</a:t>
            </a:r>
          </a:p>
        </p:txBody>
      </p:sp>
      <p:sp>
        <p:nvSpPr>
          <p:cNvPr id="59" name="58 Rectángulo redondeado"/>
          <p:cNvSpPr/>
          <p:nvPr/>
        </p:nvSpPr>
        <p:spPr>
          <a:xfrm>
            <a:off x="4860032" y="5445224"/>
            <a:ext cx="4032448" cy="57606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latin typeface="Verdana" pitchFamily="34" charset="0"/>
              </a:rPr>
              <a:t>Una indicación de las incertidumbres relativas a sus importes y a los momentos de su cancelación</a:t>
            </a:r>
          </a:p>
        </p:txBody>
      </p:sp>
      <p:sp>
        <p:nvSpPr>
          <p:cNvPr id="60" name="59 Rectángulo redondeado"/>
          <p:cNvSpPr/>
          <p:nvPr/>
        </p:nvSpPr>
        <p:spPr>
          <a:xfrm>
            <a:off x="4860032" y="6021288"/>
            <a:ext cx="4032448" cy="648072"/>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latin typeface="Verdana" pitchFamily="34" charset="0"/>
              </a:rPr>
              <a:t>Los importes correspondientes a la evolución en el período</a:t>
            </a:r>
            <a:endParaRPr lang="es-AR" sz="1200" dirty="0">
              <a:solidFill>
                <a:schemeClr val="tx1"/>
              </a:solidFill>
              <a:latin typeface="Verdana" pitchFamily="34" charset="0"/>
            </a:endParaRPr>
          </a:p>
        </p:txBody>
      </p:sp>
      <p:cxnSp>
        <p:nvCxnSpPr>
          <p:cNvPr id="61" name="60 Conector angular"/>
          <p:cNvCxnSpPr>
            <a:stCxn id="7" idx="3"/>
            <a:endCxn id="58" idx="1"/>
          </p:cNvCxnSpPr>
          <p:nvPr/>
        </p:nvCxnSpPr>
        <p:spPr>
          <a:xfrm flipV="1">
            <a:off x="4211960" y="5157192"/>
            <a:ext cx="648072" cy="216024"/>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62" name="61 Conector angular"/>
          <p:cNvCxnSpPr>
            <a:stCxn id="7" idx="3"/>
            <a:endCxn id="59" idx="1"/>
          </p:cNvCxnSpPr>
          <p:nvPr/>
        </p:nvCxnSpPr>
        <p:spPr>
          <a:xfrm>
            <a:off x="4211960" y="5373216"/>
            <a:ext cx="648072" cy="36004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7" idx="3"/>
            <a:endCxn id="60" idx="1"/>
          </p:cNvCxnSpPr>
          <p:nvPr/>
        </p:nvCxnSpPr>
        <p:spPr>
          <a:xfrm>
            <a:off x="4211960" y="5373216"/>
            <a:ext cx="648072" cy="97210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73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style.rotation</p:attrName>
                                        </p:attrNameLst>
                                      </p:cBhvr>
                                      <p:tavLst>
                                        <p:tav tm="0">
                                          <p:val>
                                            <p:fltVal val="360"/>
                                          </p:val>
                                        </p:tav>
                                        <p:tav tm="100000">
                                          <p:val>
                                            <p:fltVal val="0"/>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 calcmode="lin" valueType="num">
                                      <p:cBhvr>
                                        <p:cTn id="32" dur="500" fill="hold"/>
                                        <p:tgtEl>
                                          <p:spTgt spid="7"/>
                                        </p:tgtEl>
                                        <p:attrNameLst>
                                          <p:attrName>style.rotation</p:attrName>
                                        </p:attrNameLst>
                                      </p:cBhvr>
                                      <p:tavLst>
                                        <p:tav tm="0">
                                          <p:val>
                                            <p:fltVal val="360"/>
                                          </p:val>
                                        </p:tav>
                                        <p:tav tm="100000">
                                          <p:val>
                                            <p:fltVal val="0"/>
                                          </p:val>
                                        </p:tav>
                                      </p:tavLst>
                                    </p:anim>
                                    <p:animEffect transition="in" filter="fade">
                                      <p:cBhvr>
                                        <p:cTn id="33" dur="500"/>
                                        <p:tgtEl>
                                          <p:spTgt spid="7"/>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 calcmode="lin" valueType="num">
                                      <p:cBhvr>
                                        <p:cTn id="53" dur="500" fill="hold"/>
                                        <p:tgtEl>
                                          <p:spTgt spid="26"/>
                                        </p:tgtEl>
                                        <p:attrNameLst>
                                          <p:attrName>style.rotation</p:attrName>
                                        </p:attrNameLst>
                                      </p:cBhvr>
                                      <p:tavLst>
                                        <p:tav tm="0">
                                          <p:val>
                                            <p:fltVal val="360"/>
                                          </p:val>
                                        </p:tav>
                                        <p:tav tm="100000">
                                          <p:val>
                                            <p:fltVal val="0"/>
                                          </p:val>
                                        </p:tav>
                                      </p:tavLst>
                                    </p:anim>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49" presetClass="entr" presetSubtype="0" decel="10000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 calcmode="lin" valueType="num">
                                      <p:cBhvr>
                                        <p:cTn id="61" dur="500" fill="hold"/>
                                        <p:tgtEl>
                                          <p:spTgt spid="30"/>
                                        </p:tgtEl>
                                        <p:attrNameLst>
                                          <p:attrName>style.rotation</p:attrName>
                                        </p:attrNameLst>
                                      </p:cBhvr>
                                      <p:tavLst>
                                        <p:tav tm="0">
                                          <p:val>
                                            <p:fltVal val="360"/>
                                          </p:val>
                                        </p:tav>
                                        <p:tav tm="100000">
                                          <p:val>
                                            <p:fltVal val="0"/>
                                          </p:val>
                                        </p:tav>
                                      </p:tavLst>
                                    </p:anim>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 calcmode="lin" valueType="num">
                                      <p:cBhvr>
                                        <p:cTn id="69" dur="500" fill="hold"/>
                                        <p:tgtEl>
                                          <p:spTgt spid="37"/>
                                        </p:tgtEl>
                                        <p:attrNameLst>
                                          <p:attrName>style.rotation</p:attrName>
                                        </p:attrNameLst>
                                      </p:cBhvr>
                                      <p:tavLst>
                                        <p:tav tm="0">
                                          <p:val>
                                            <p:fltVal val="360"/>
                                          </p:val>
                                        </p:tav>
                                        <p:tav tm="100000">
                                          <p:val>
                                            <p:fltVal val="0"/>
                                          </p:val>
                                        </p:tav>
                                      </p:tavLst>
                                    </p:anim>
                                    <p:animEffect transition="in" filter="fade">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p:cTn id="75" dur="500" fill="hold"/>
                                        <p:tgtEl>
                                          <p:spTgt spid="38"/>
                                        </p:tgtEl>
                                        <p:attrNameLst>
                                          <p:attrName>ppt_w</p:attrName>
                                        </p:attrNameLst>
                                      </p:cBhvr>
                                      <p:tavLst>
                                        <p:tav tm="0">
                                          <p:val>
                                            <p:fltVal val="0"/>
                                          </p:val>
                                        </p:tav>
                                        <p:tav tm="100000">
                                          <p:val>
                                            <p:strVal val="#ppt_w"/>
                                          </p:val>
                                        </p:tav>
                                      </p:tavLst>
                                    </p:anim>
                                    <p:anim calcmode="lin" valueType="num">
                                      <p:cBhvr>
                                        <p:cTn id="76" dur="500" fill="hold"/>
                                        <p:tgtEl>
                                          <p:spTgt spid="38"/>
                                        </p:tgtEl>
                                        <p:attrNameLst>
                                          <p:attrName>ppt_h</p:attrName>
                                        </p:attrNameLst>
                                      </p:cBhvr>
                                      <p:tavLst>
                                        <p:tav tm="0">
                                          <p:val>
                                            <p:fltVal val="0"/>
                                          </p:val>
                                        </p:tav>
                                        <p:tav tm="100000">
                                          <p:val>
                                            <p:strVal val="#ppt_h"/>
                                          </p:val>
                                        </p:tav>
                                      </p:tavLst>
                                    </p:anim>
                                    <p:anim calcmode="lin" valueType="num">
                                      <p:cBhvr>
                                        <p:cTn id="77" dur="500" fill="hold"/>
                                        <p:tgtEl>
                                          <p:spTgt spid="38"/>
                                        </p:tgtEl>
                                        <p:attrNameLst>
                                          <p:attrName>style.rotation</p:attrName>
                                        </p:attrNameLst>
                                      </p:cBhvr>
                                      <p:tavLst>
                                        <p:tav tm="0">
                                          <p:val>
                                            <p:fltVal val="360"/>
                                          </p:val>
                                        </p:tav>
                                        <p:tav tm="100000">
                                          <p:val>
                                            <p:fltVal val="0"/>
                                          </p:val>
                                        </p:tav>
                                      </p:tavLst>
                                    </p:anim>
                                    <p:animEffect transition="in" filter="fade">
                                      <p:cBhvr>
                                        <p:cTn id="78" dur="500"/>
                                        <p:tgtEl>
                                          <p:spTgt spid="38"/>
                                        </p:tgtEl>
                                      </p:cBhvr>
                                    </p:animEffect>
                                  </p:childTnLst>
                                </p:cTn>
                              </p:par>
                            </p:childTnLst>
                          </p:cTn>
                        </p:par>
                        <p:par>
                          <p:cTn id="79" fill="hold">
                            <p:stCondLst>
                              <p:cond delay="500"/>
                            </p:stCondLst>
                            <p:childTnLst>
                              <p:par>
                                <p:cTn id="80" presetID="10" presetClass="entr" presetSubtype="0" fill="hold" nodeType="after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10" presetClass="entr" presetSubtype="0" fill="hold"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par>
                                <p:cTn id="89" presetID="10"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49" presetClass="entr" presetSubtype="0" decel="100000" fill="hold" grpId="0" nodeType="clickEffect">
                                  <p:stCondLst>
                                    <p:cond delay="0"/>
                                  </p:stCondLst>
                                  <p:childTnLst>
                                    <p:set>
                                      <p:cBhvr>
                                        <p:cTn id="95" dur="1" fill="hold">
                                          <p:stCondLst>
                                            <p:cond delay="0"/>
                                          </p:stCondLst>
                                        </p:cTn>
                                        <p:tgtEl>
                                          <p:spTgt spid="57"/>
                                        </p:tgtEl>
                                        <p:attrNameLst>
                                          <p:attrName>style.visibility</p:attrName>
                                        </p:attrNameLst>
                                      </p:cBhvr>
                                      <p:to>
                                        <p:strVal val="visible"/>
                                      </p:to>
                                    </p:set>
                                    <p:anim calcmode="lin" valueType="num">
                                      <p:cBhvr>
                                        <p:cTn id="96" dur="500" fill="hold"/>
                                        <p:tgtEl>
                                          <p:spTgt spid="57"/>
                                        </p:tgtEl>
                                        <p:attrNameLst>
                                          <p:attrName>ppt_w</p:attrName>
                                        </p:attrNameLst>
                                      </p:cBhvr>
                                      <p:tavLst>
                                        <p:tav tm="0">
                                          <p:val>
                                            <p:fltVal val="0"/>
                                          </p:val>
                                        </p:tav>
                                        <p:tav tm="100000">
                                          <p:val>
                                            <p:strVal val="#ppt_w"/>
                                          </p:val>
                                        </p:tav>
                                      </p:tavLst>
                                    </p:anim>
                                    <p:anim calcmode="lin" valueType="num">
                                      <p:cBhvr>
                                        <p:cTn id="97" dur="500" fill="hold"/>
                                        <p:tgtEl>
                                          <p:spTgt spid="57"/>
                                        </p:tgtEl>
                                        <p:attrNameLst>
                                          <p:attrName>ppt_h</p:attrName>
                                        </p:attrNameLst>
                                      </p:cBhvr>
                                      <p:tavLst>
                                        <p:tav tm="0">
                                          <p:val>
                                            <p:fltVal val="0"/>
                                          </p:val>
                                        </p:tav>
                                        <p:tav tm="100000">
                                          <p:val>
                                            <p:strVal val="#ppt_h"/>
                                          </p:val>
                                        </p:tav>
                                      </p:tavLst>
                                    </p:anim>
                                    <p:anim calcmode="lin" valueType="num">
                                      <p:cBhvr>
                                        <p:cTn id="98" dur="500" fill="hold"/>
                                        <p:tgtEl>
                                          <p:spTgt spid="57"/>
                                        </p:tgtEl>
                                        <p:attrNameLst>
                                          <p:attrName>style.rotation</p:attrName>
                                        </p:attrNameLst>
                                      </p:cBhvr>
                                      <p:tavLst>
                                        <p:tav tm="0">
                                          <p:val>
                                            <p:fltVal val="360"/>
                                          </p:val>
                                        </p:tav>
                                        <p:tav tm="100000">
                                          <p:val>
                                            <p:fltVal val="0"/>
                                          </p:val>
                                        </p:tav>
                                      </p:tavLst>
                                    </p:anim>
                                    <p:animEffect transition="in" filter="fade">
                                      <p:cBhvr>
                                        <p:cTn id="99" dur="500"/>
                                        <p:tgtEl>
                                          <p:spTgt spid="57"/>
                                        </p:tgtEl>
                                      </p:cBhvr>
                                    </p:animEffect>
                                  </p:childTnLst>
                                </p:cTn>
                              </p:par>
                            </p:childTnLst>
                          </p:cTn>
                        </p:par>
                      </p:childTnLst>
                    </p:cTn>
                  </p:par>
                  <p:par>
                    <p:cTn id="100" fill="hold">
                      <p:stCondLst>
                        <p:cond delay="indefinite"/>
                      </p:stCondLst>
                      <p:childTnLst>
                        <p:par>
                          <p:cTn id="101" fill="hold">
                            <p:stCondLst>
                              <p:cond delay="0"/>
                            </p:stCondLst>
                            <p:childTnLst>
                              <p:par>
                                <p:cTn id="102" presetID="49" presetClass="entr" presetSubtype="0" decel="100000" fill="hold" grpId="0" nodeType="clickEffect">
                                  <p:stCondLst>
                                    <p:cond delay="0"/>
                                  </p:stCondLst>
                                  <p:childTnLst>
                                    <p:set>
                                      <p:cBhvr>
                                        <p:cTn id="103" dur="1" fill="hold">
                                          <p:stCondLst>
                                            <p:cond delay="0"/>
                                          </p:stCondLst>
                                        </p:cTn>
                                        <p:tgtEl>
                                          <p:spTgt spid="58"/>
                                        </p:tgtEl>
                                        <p:attrNameLst>
                                          <p:attrName>style.visibility</p:attrName>
                                        </p:attrNameLst>
                                      </p:cBhvr>
                                      <p:to>
                                        <p:strVal val="visible"/>
                                      </p:to>
                                    </p:set>
                                    <p:anim calcmode="lin" valueType="num">
                                      <p:cBhvr>
                                        <p:cTn id="104" dur="500" fill="hold"/>
                                        <p:tgtEl>
                                          <p:spTgt spid="58"/>
                                        </p:tgtEl>
                                        <p:attrNameLst>
                                          <p:attrName>ppt_w</p:attrName>
                                        </p:attrNameLst>
                                      </p:cBhvr>
                                      <p:tavLst>
                                        <p:tav tm="0">
                                          <p:val>
                                            <p:fltVal val="0"/>
                                          </p:val>
                                        </p:tav>
                                        <p:tav tm="100000">
                                          <p:val>
                                            <p:strVal val="#ppt_w"/>
                                          </p:val>
                                        </p:tav>
                                      </p:tavLst>
                                    </p:anim>
                                    <p:anim calcmode="lin" valueType="num">
                                      <p:cBhvr>
                                        <p:cTn id="105" dur="500" fill="hold"/>
                                        <p:tgtEl>
                                          <p:spTgt spid="58"/>
                                        </p:tgtEl>
                                        <p:attrNameLst>
                                          <p:attrName>ppt_h</p:attrName>
                                        </p:attrNameLst>
                                      </p:cBhvr>
                                      <p:tavLst>
                                        <p:tav tm="0">
                                          <p:val>
                                            <p:fltVal val="0"/>
                                          </p:val>
                                        </p:tav>
                                        <p:tav tm="100000">
                                          <p:val>
                                            <p:strVal val="#ppt_h"/>
                                          </p:val>
                                        </p:tav>
                                      </p:tavLst>
                                    </p:anim>
                                    <p:anim calcmode="lin" valueType="num">
                                      <p:cBhvr>
                                        <p:cTn id="106" dur="500" fill="hold"/>
                                        <p:tgtEl>
                                          <p:spTgt spid="58"/>
                                        </p:tgtEl>
                                        <p:attrNameLst>
                                          <p:attrName>style.rotation</p:attrName>
                                        </p:attrNameLst>
                                      </p:cBhvr>
                                      <p:tavLst>
                                        <p:tav tm="0">
                                          <p:val>
                                            <p:fltVal val="360"/>
                                          </p:val>
                                        </p:tav>
                                        <p:tav tm="100000">
                                          <p:val>
                                            <p:fltVal val="0"/>
                                          </p:val>
                                        </p:tav>
                                      </p:tavLst>
                                    </p:anim>
                                    <p:animEffect transition="in" filter="fade">
                                      <p:cBhvr>
                                        <p:cTn id="107" dur="500"/>
                                        <p:tgtEl>
                                          <p:spTgt spid="58"/>
                                        </p:tgtEl>
                                      </p:cBhvr>
                                    </p:animEffect>
                                  </p:childTnLst>
                                </p:cTn>
                              </p:par>
                            </p:childTnLst>
                          </p:cTn>
                        </p:par>
                      </p:childTnLst>
                    </p:cTn>
                  </p:par>
                  <p:par>
                    <p:cTn id="108" fill="hold">
                      <p:stCondLst>
                        <p:cond delay="indefinite"/>
                      </p:stCondLst>
                      <p:childTnLst>
                        <p:par>
                          <p:cTn id="109" fill="hold">
                            <p:stCondLst>
                              <p:cond delay="0"/>
                            </p:stCondLst>
                            <p:childTnLst>
                              <p:par>
                                <p:cTn id="110" presetID="49" presetClass="entr" presetSubtype="0" decel="100000" fill="hold" grpId="0" nodeType="clickEffect">
                                  <p:stCondLst>
                                    <p:cond delay="0"/>
                                  </p:stCondLst>
                                  <p:childTnLst>
                                    <p:set>
                                      <p:cBhvr>
                                        <p:cTn id="111" dur="1" fill="hold">
                                          <p:stCondLst>
                                            <p:cond delay="0"/>
                                          </p:stCondLst>
                                        </p:cTn>
                                        <p:tgtEl>
                                          <p:spTgt spid="59"/>
                                        </p:tgtEl>
                                        <p:attrNameLst>
                                          <p:attrName>style.visibility</p:attrName>
                                        </p:attrNameLst>
                                      </p:cBhvr>
                                      <p:to>
                                        <p:strVal val="visible"/>
                                      </p:to>
                                    </p:set>
                                    <p:anim calcmode="lin" valueType="num">
                                      <p:cBhvr>
                                        <p:cTn id="112" dur="500" fill="hold"/>
                                        <p:tgtEl>
                                          <p:spTgt spid="59"/>
                                        </p:tgtEl>
                                        <p:attrNameLst>
                                          <p:attrName>ppt_w</p:attrName>
                                        </p:attrNameLst>
                                      </p:cBhvr>
                                      <p:tavLst>
                                        <p:tav tm="0">
                                          <p:val>
                                            <p:fltVal val="0"/>
                                          </p:val>
                                        </p:tav>
                                        <p:tav tm="100000">
                                          <p:val>
                                            <p:strVal val="#ppt_w"/>
                                          </p:val>
                                        </p:tav>
                                      </p:tavLst>
                                    </p:anim>
                                    <p:anim calcmode="lin" valueType="num">
                                      <p:cBhvr>
                                        <p:cTn id="113" dur="500" fill="hold"/>
                                        <p:tgtEl>
                                          <p:spTgt spid="59"/>
                                        </p:tgtEl>
                                        <p:attrNameLst>
                                          <p:attrName>ppt_h</p:attrName>
                                        </p:attrNameLst>
                                      </p:cBhvr>
                                      <p:tavLst>
                                        <p:tav tm="0">
                                          <p:val>
                                            <p:fltVal val="0"/>
                                          </p:val>
                                        </p:tav>
                                        <p:tav tm="100000">
                                          <p:val>
                                            <p:strVal val="#ppt_h"/>
                                          </p:val>
                                        </p:tav>
                                      </p:tavLst>
                                    </p:anim>
                                    <p:anim calcmode="lin" valueType="num">
                                      <p:cBhvr>
                                        <p:cTn id="114" dur="500" fill="hold"/>
                                        <p:tgtEl>
                                          <p:spTgt spid="59"/>
                                        </p:tgtEl>
                                        <p:attrNameLst>
                                          <p:attrName>style.rotation</p:attrName>
                                        </p:attrNameLst>
                                      </p:cBhvr>
                                      <p:tavLst>
                                        <p:tav tm="0">
                                          <p:val>
                                            <p:fltVal val="360"/>
                                          </p:val>
                                        </p:tav>
                                        <p:tav tm="100000">
                                          <p:val>
                                            <p:fltVal val="0"/>
                                          </p:val>
                                        </p:tav>
                                      </p:tavLst>
                                    </p:anim>
                                    <p:animEffect transition="in" filter="fade">
                                      <p:cBhvr>
                                        <p:cTn id="115" dur="500"/>
                                        <p:tgtEl>
                                          <p:spTgt spid="59"/>
                                        </p:tgtEl>
                                      </p:cBhvr>
                                    </p:animEffect>
                                  </p:childTnLst>
                                </p:cTn>
                              </p:par>
                            </p:childTnLst>
                          </p:cTn>
                        </p:par>
                      </p:childTnLst>
                    </p:cTn>
                  </p:par>
                  <p:par>
                    <p:cTn id="116" fill="hold">
                      <p:stCondLst>
                        <p:cond delay="indefinite"/>
                      </p:stCondLst>
                      <p:childTnLst>
                        <p:par>
                          <p:cTn id="117" fill="hold">
                            <p:stCondLst>
                              <p:cond delay="0"/>
                            </p:stCondLst>
                            <p:childTnLst>
                              <p:par>
                                <p:cTn id="118" presetID="49" presetClass="entr" presetSubtype="0" decel="100000" fill="hold" grpId="0" nodeType="click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6" grpId="0" animBg="1"/>
      <p:bldP spid="30" grpId="0" animBg="1"/>
      <p:bldP spid="37" grpId="0" animBg="1"/>
      <p:bldP spid="38" grpId="0" animBg="1"/>
      <p:bldP spid="57" grpId="0" animBg="1"/>
      <p:bldP spid="58" grpId="0" animBg="1"/>
      <p:bldP spid="59" grpId="0" animBg="1"/>
      <p:bldP spid="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b="41302"/>
          <a:stretch>
            <a:fillRect/>
          </a:stretch>
        </p:blipFill>
        <p:spPr bwMode="auto">
          <a:xfrm>
            <a:off x="1619672" y="1844824"/>
            <a:ext cx="5761037" cy="3887589"/>
          </a:xfrm>
          <a:prstGeom prst="rect">
            <a:avLst/>
          </a:prstGeom>
          <a:noFill/>
          <a:ln w="9525">
            <a:noFill/>
            <a:miter lim="800000"/>
            <a:headEnd/>
            <a:tailEnd/>
          </a:ln>
          <a:effectLst/>
        </p:spPr>
      </p:pic>
      <p:sp>
        <p:nvSpPr>
          <p:cNvPr id="5"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Tree>
    <p:extLst>
      <p:ext uri="{BB962C8B-B14F-4D97-AF65-F5344CB8AC3E}">
        <p14:creationId xmlns:p14="http://schemas.microsoft.com/office/powerpoint/2010/main" val="1473993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259631" y="1825418"/>
            <a:ext cx="6736721" cy="3259766"/>
          </a:xfrm>
          <a:prstGeom prst="rect">
            <a:avLst/>
          </a:prstGeom>
          <a:noFill/>
          <a:ln w="9525">
            <a:noFill/>
            <a:miter lim="800000"/>
            <a:headEnd/>
            <a:tailEnd/>
          </a:ln>
          <a:effectLst/>
        </p:spPr>
      </p:pic>
    </p:spTree>
    <p:extLst>
      <p:ext uri="{BB962C8B-B14F-4D97-AF65-F5344CB8AC3E}">
        <p14:creationId xmlns:p14="http://schemas.microsoft.com/office/powerpoint/2010/main" val="1448862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908720"/>
            <a:ext cx="784887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763688" y="1484784"/>
            <a:ext cx="5761037" cy="11096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b="47577"/>
          <a:stretch>
            <a:fillRect/>
          </a:stretch>
        </p:blipFill>
        <p:spPr bwMode="auto">
          <a:xfrm>
            <a:off x="1763688" y="2636912"/>
            <a:ext cx="5558036" cy="3719000"/>
          </a:xfrm>
          <a:prstGeom prst="rect">
            <a:avLst/>
          </a:prstGeom>
          <a:noFill/>
          <a:ln w="9525">
            <a:noFill/>
            <a:miter lim="800000"/>
            <a:headEnd/>
            <a:tailEnd/>
          </a:ln>
          <a:effectLst/>
        </p:spPr>
      </p:pic>
    </p:spTree>
    <p:extLst>
      <p:ext uri="{BB962C8B-B14F-4D97-AF65-F5344CB8AC3E}">
        <p14:creationId xmlns:p14="http://schemas.microsoft.com/office/powerpoint/2010/main" val="3627505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pic>
        <p:nvPicPr>
          <p:cNvPr id="5" name="Picture 4"/>
          <p:cNvPicPr>
            <a:picLocks noChangeAspect="1" noChangeArrowheads="1"/>
          </p:cNvPicPr>
          <p:nvPr/>
        </p:nvPicPr>
        <p:blipFill>
          <a:blip r:embed="rId2" cstate="print"/>
          <a:srcRect t="78174"/>
          <a:stretch>
            <a:fillRect/>
          </a:stretch>
        </p:blipFill>
        <p:spPr bwMode="auto">
          <a:xfrm>
            <a:off x="1403648" y="3645024"/>
            <a:ext cx="6490383" cy="1808125"/>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1259632" y="1772816"/>
            <a:ext cx="6729190" cy="1296144"/>
          </a:xfrm>
          <a:prstGeom prst="rect">
            <a:avLst/>
          </a:prstGeom>
          <a:noFill/>
          <a:ln w="9525">
            <a:noFill/>
            <a:miter lim="800000"/>
            <a:headEnd/>
            <a:tailEnd/>
          </a:ln>
          <a:effectLst/>
        </p:spPr>
      </p:pic>
    </p:spTree>
    <p:extLst>
      <p:ext uri="{BB962C8B-B14F-4D97-AF65-F5344CB8AC3E}">
        <p14:creationId xmlns:p14="http://schemas.microsoft.com/office/powerpoint/2010/main" val="13628313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91680" y="1772816"/>
            <a:ext cx="5761037" cy="4206875"/>
          </a:xfrm>
          <a:prstGeom prst="rect">
            <a:avLst/>
          </a:prstGeom>
          <a:noFill/>
          <a:ln w="9525">
            <a:noFill/>
            <a:miter lim="800000"/>
            <a:headEnd/>
            <a:tailEnd/>
          </a:ln>
          <a:effectLst/>
        </p:spPr>
      </p:pic>
      <p:sp>
        <p:nvSpPr>
          <p:cNvPr id="5" name="1 Rectángulo"/>
          <p:cNvSpPr>
            <a:spLocks noChangeArrowheads="1"/>
          </p:cNvSpPr>
          <p:nvPr/>
        </p:nvSpPr>
        <p:spPr bwMode="auto">
          <a:xfrm>
            <a:off x="755576" y="908720"/>
            <a:ext cx="784887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spTree>
    <p:extLst>
      <p:ext uri="{BB962C8B-B14F-4D97-AF65-F5344CB8AC3E}">
        <p14:creationId xmlns:p14="http://schemas.microsoft.com/office/powerpoint/2010/main" val="2543714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124744"/>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sp>
        <p:nvSpPr>
          <p:cNvPr id="5" name="4 Rectángulo redondeado"/>
          <p:cNvSpPr/>
          <p:nvPr/>
        </p:nvSpPr>
        <p:spPr>
          <a:xfrm>
            <a:off x="683568" y="1988840"/>
            <a:ext cx="7848872"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b="1" dirty="0" smtClean="0">
                <a:solidFill>
                  <a:schemeClr val="tx1"/>
                </a:solidFill>
                <a:latin typeface="Verdana" pitchFamily="34" charset="0"/>
              </a:rPr>
              <a:t>¿Qué se entiende y que incluye el rubro Cuentas a Pagar?</a:t>
            </a:r>
            <a:endParaRPr lang="es-AR" sz="2000" b="1" dirty="0">
              <a:solidFill>
                <a:schemeClr val="tx1"/>
              </a:solidFill>
              <a:latin typeface="Verdana" pitchFamily="34" charset="0"/>
            </a:endParaRPr>
          </a:p>
        </p:txBody>
      </p:sp>
      <p:sp>
        <p:nvSpPr>
          <p:cNvPr id="6" name="5 Rectángulo redondeado"/>
          <p:cNvSpPr/>
          <p:nvPr/>
        </p:nvSpPr>
        <p:spPr>
          <a:xfrm>
            <a:off x="1115616" y="2996952"/>
            <a:ext cx="2304256" cy="504056"/>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Definición</a:t>
            </a:r>
          </a:p>
        </p:txBody>
      </p:sp>
      <p:sp>
        <p:nvSpPr>
          <p:cNvPr id="7" name="6 Rectángulo redondeado"/>
          <p:cNvSpPr/>
          <p:nvPr/>
        </p:nvSpPr>
        <p:spPr>
          <a:xfrm>
            <a:off x="683568" y="4005064"/>
            <a:ext cx="3816424" cy="2232248"/>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Una persona (física o jurídica) tiene una “Cuenta por Pagar” (una deuda), cuando debido a un hecho ya ocurrido, tiene la obligación de entregar activos o prestar servicios a otra persona (física o jurídica) y la cancelación de esa obligación:</a:t>
            </a:r>
            <a:endParaRPr lang="es-AR" sz="1600" dirty="0">
              <a:solidFill>
                <a:schemeClr val="tx1"/>
              </a:solidFill>
              <a:latin typeface="Verdana" pitchFamily="34" charset="0"/>
              <a:ea typeface="Verdana" pitchFamily="34" charset="0"/>
              <a:cs typeface="Verdana" pitchFamily="34" charset="0"/>
            </a:endParaRPr>
          </a:p>
        </p:txBody>
      </p:sp>
      <p:cxnSp>
        <p:nvCxnSpPr>
          <p:cNvPr id="8" name="7 Conector angular"/>
          <p:cNvCxnSpPr>
            <a:stCxn id="6" idx="2"/>
            <a:endCxn id="7" idx="0"/>
          </p:cNvCxnSpPr>
          <p:nvPr/>
        </p:nvCxnSpPr>
        <p:spPr>
          <a:xfrm rot="16200000" flipH="1">
            <a:off x="2177734" y="3591018"/>
            <a:ext cx="504056" cy="32403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3" name="32 Rectángulo redondeado"/>
          <p:cNvSpPr/>
          <p:nvPr/>
        </p:nvSpPr>
        <p:spPr>
          <a:xfrm>
            <a:off x="5220072" y="3717032"/>
            <a:ext cx="3528392" cy="1008112"/>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Es ineludible o  altamente probable</a:t>
            </a:r>
            <a:endParaRPr lang="es-AR" sz="1600" dirty="0">
              <a:solidFill>
                <a:schemeClr val="tx1"/>
              </a:solidFill>
              <a:latin typeface="Verdana" pitchFamily="34" charset="0"/>
              <a:ea typeface="Verdana" pitchFamily="34" charset="0"/>
              <a:cs typeface="Verdana" pitchFamily="34" charset="0"/>
            </a:endParaRPr>
          </a:p>
        </p:txBody>
      </p:sp>
      <p:cxnSp>
        <p:nvCxnSpPr>
          <p:cNvPr id="34" name="33 Conector angular"/>
          <p:cNvCxnSpPr>
            <a:stCxn id="7" idx="3"/>
            <a:endCxn id="33" idx="1"/>
          </p:cNvCxnSpPr>
          <p:nvPr/>
        </p:nvCxnSpPr>
        <p:spPr>
          <a:xfrm flipV="1">
            <a:off x="4499992" y="4221088"/>
            <a:ext cx="720080" cy="900100"/>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7" name="36 Rectángulo redondeado"/>
          <p:cNvSpPr/>
          <p:nvPr/>
        </p:nvSpPr>
        <p:spPr>
          <a:xfrm>
            <a:off x="5220072" y="4869160"/>
            <a:ext cx="3600400" cy="1368152"/>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None/>
            </a:pPr>
            <a:r>
              <a:rPr lang="es-AR" sz="1600" dirty="0" smtClean="0">
                <a:solidFill>
                  <a:schemeClr val="tx1"/>
                </a:solidFill>
                <a:latin typeface="Verdana" pitchFamily="34" charset="0"/>
                <a:ea typeface="Verdana" pitchFamily="34" charset="0"/>
                <a:cs typeface="Verdana" pitchFamily="34" charset="0"/>
              </a:rPr>
              <a:t>Deberá efectuarse en una fecha determinada o determinable a la ocurrencia de cierto hecho o en el momento que el acreedor lo requiera. </a:t>
            </a:r>
            <a:endParaRPr lang="es-AR" sz="1600" dirty="0">
              <a:solidFill>
                <a:schemeClr val="tx1"/>
              </a:solidFill>
              <a:latin typeface="Verdana" pitchFamily="34" charset="0"/>
              <a:ea typeface="Verdana" pitchFamily="34" charset="0"/>
              <a:cs typeface="Verdana" pitchFamily="34" charset="0"/>
            </a:endParaRPr>
          </a:p>
        </p:txBody>
      </p:sp>
      <p:cxnSp>
        <p:nvCxnSpPr>
          <p:cNvPr id="38" name="37 Conector angular"/>
          <p:cNvCxnSpPr>
            <a:stCxn id="7" idx="3"/>
            <a:endCxn id="37" idx="1"/>
          </p:cNvCxnSpPr>
          <p:nvPr/>
        </p:nvCxnSpPr>
        <p:spPr>
          <a:xfrm>
            <a:off x="4499992" y="5121188"/>
            <a:ext cx="720080" cy="4320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85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 calcmode="lin" valueType="num">
                                      <p:cBhvr>
                                        <p:cTn id="44" dur="500" fill="hold"/>
                                        <p:tgtEl>
                                          <p:spTgt spid="33"/>
                                        </p:tgtEl>
                                        <p:attrNameLst>
                                          <p:attrName>style.rotation</p:attrName>
                                        </p:attrNameLst>
                                      </p:cBhvr>
                                      <p:tavLst>
                                        <p:tav tm="0">
                                          <p:val>
                                            <p:fltVal val="360"/>
                                          </p:val>
                                        </p:tav>
                                        <p:tav tm="100000">
                                          <p:val>
                                            <p:fltVal val="0"/>
                                          </p:val>
                                        </p:tav>
                                      </p:tavLst>
                                    </p:anim>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anim calcmode="lin" valueType="num">
                                      <p:cBhvr>
                                        <p:cTn id="52" dur="500" fill="hold"/>
                                        <p:tgtEl>
                                          <p:spTgt spid="37"/>
                                        </p:tgtEl>
                                        <p:attrNameLst>
                                          <p:attrName>style.rotation</p:attrName>
                                        </p:attrNameLst>
                                      </p:cBhvr>
                                      <p:tavLst>
                                        <p:tav tm="0">
                                          <p:val>
                                            <p:fltVal val="360"/>
                                          </p:val>
                                        </p:tav>
                                        <p:tav tm="100000">
                                          <p:val>
                                            <p:fltVal val="0"/>
                                          </p:val>
                                        </p:tav>
                                      </p:tavLst>
                                    </p:anim>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3" grpId="0" animBg="1"/>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690688" y="2735263"/>
            <a:ext cx="5761037" cy="1387475"/>
          </a:xfrm>
          <a:prstGeom prst="rect">
            <a:avLst/>
          </a:prstGeom>
          <a:noFill/>
          <a:ln w="9525">
            <a:noFill/>
            <a:miter lim="800000"/>
            <a:headEnd/>
            <a:tailEnd/>
          </a:ln>
          <a:effectLst/>
        </p:spPr>
      </p:pic>
      <p:sp>
        <p:nvSpPr>
          <p:cNvPr id="6" name="1 Rectángulo"/>
          <p:cNvSpPr>
            <a:spLocks noChangeArrowheads="1"/>
          </p:cNvSpPr>
          <p:nvPr/>
        </p:nvSpPr>
        <p:spPr bwMode="auto">
          <a:xfrm>
            <a:off x="755576" y="908720"/>
            <a:ext cx="784887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Previsiones - Provisiones</a:t>
            </a:r>
            <a:endParaRPr lang="es-AR" b="1" u="sng" dirty="0">
              <a:latin typeface="Verdana" pitchFamily="34" charset="0"/>
            </a:endParaRPr>
          </a:p>
        </p:txBody>
      </p:sp>
      <p:pic>
        <p:nvPicPr>
          <p:cNvPr id="7" name="Picture 2"/>
          <p:cNvPicPr>
            <a:picLocks noChangeAspect="1" noChangeArrowheads="1"/>
          </p:cNvPicPr>
          <p:nvPr/>
        </p:nvPicPr>
        <p:blipFill>
          <a:blip r:embed="rId3" cstate="print"/>
          <a:srcRect b="35108"/>
          <a:stretch>
            <a:fillRect/>
          </a:stretch>
        </p:blipFill>
        <p:spPr bwMode="auto">
          <a:xfrm>
            <a:off x="1691680" y="1844824"/>
            <a:ext cx="5761037" cy="720080"/>
          </a:xfrm>
          <a:prstGeom prst="rect">
            <a:avLst/>
          </a:prstGeom>
          <a:noFill/>
          <a:ln w="9525">
            <a:noFill/>
            <a:miter lim="800000"/>
            <a:headEnd/>
            <a:tailEnd/>
          </a:ln>
          <a:effectLst/>
        </p:spPr>
      </p:pic>
    </p:spTree>
    <p:extLst>
      <p:ext uri="{BB962C8B-B14F-4D97-AF65-F5344CB8AC3E}">
        <p14:creationId xmlns:p14="http://schemas.microsoft.com/office/powerpoint/2010/main" val="2753497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7" name="Picture 5"/>
          <p:cNvPicPr>
            <a:picLocks noChangeAspect="1" noChangeArrowheads="1"/>
          </p:cNvPicPr>
          <p:nvPr/>
        </p:nvPicPr>
        <p:blipFill>
          <a:blip r:embed="rId2" cstate="print"/>
          <a:srcRect/>
          <a:stretch>
            <a:fillRect/>
          </a:stretch>
        </p:blipFill>
        <p:spPr bwMode="auto">
          <a:xfrm>
            <a:off x="971600" y="1340768"/>
            <a:ext cx="7056784" cy="2088232"/>
          </a:xfrm>
          <a:prstGeom prst="rect">
            <a:avLst/>
          </a:prstGeom>
          <a:noFill/>
          <a:ln w="9525">
            <a:noFill/>
            <a:miter lim="800000"/>
            <a:headEnd/>
            <a:tailEnd/>
          </a:ln>
          <a:effectLst/>
        </p:spPr>
      </p:pic>
      <p:sp>
        <p:nvSpPr>
          <p:cNvPr id="645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pic>
        <p:nvPicPr>
          <p:cNvPr id="64520" name="Picture 8"/>
          <p:cNvPicPr>
            <a:picLocks noChangeAspect="1" noChangeArrowheads="1"/>
          </p:cNvPicPr>
          <p:nvPr/>
        </p:nvPicPr>
        <p:blipFill>
          <a:blip r:embed="rId3" cstate="print"/>
          <a:srcRect/>
          <a:stretch>
            <a:fillRect/>
          </a:stretch>
        </p:blipFill>
        <p:spPr bwMode="auto">
          <a:xfrm>
            <a:off x="971600" y="4077072"/>
            <a:ext cx="7428478" cy="1944216"/>
          </a:xfrm>
          <a:prstGeom prst="rect">
            <a:avLst/>
          </a:prstGeom>
          <a:noFill/>
          <a:ln w="9525">
            <a:noFill/>
            <a:miter lim="800000"/>
            <a:headEnd/>
            <a:tailEnd/>
          </a:ln>
          <a:effectLst/>
        </p:spPr>
      </p:pic>
    </p:spTree>
    <p:extLst>
      <p:ext uri="{BB962C8B-B14F-4D97-AF65-F5344CB8AC3E}">
        <p14:creationId xmlns:p14="http://schemas.microsoft.com/office/powerpoint/2010/main" val="498926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Rectángulo"/>
          <p:cNvSpPr>
            <a:spLocks noChangeArrowheads="1"/>
          </p:cNvSpPr>
          <p:nvPr/>
        </p:nvSpPr>
        <p:spPr bwMode="auto">
          <a:xfrm>
            <a:off x="683568" y="1071563"/>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r>
              <a:rPr lang="es-AR" sz="2400" b="1" i="1" dirty="0" smtClean="0">
                <a:solidFill>
                  <a:srgbClr val="000000"/>
                </a:solidFill>
                <a:latin typeface="Verdana" pitchFamily="34" charset="0"/>
              </a:rPr>
              <a:t>Normas Generales de exposición contable</a:t>
            </a:r>
          </a:p>
        </p:txBody>
      </p:sp>
      <p:sp>
        <p:nvSpPr>
          <p:cNvPr id="4" name="3 CuadroTexto"/>
          <p:cNvSpPr txBox="1"/>
          <p:nvPr/>
        </p:nvSpPr>
        <p:spPr>
          <a:xfrm>
            <a:off x="758493" y="2470249"/>
            <a:ext cx="7704856" cy="3785652"/>
          </a:xfrm>
          <a:prstGeom prst="rect">
            <a:avLst/>
          </a:prstGeom>
          <a:noFill/>
        </p:spPr>
        <p:txBody>
          <a:bodyPr wrap="square" rtlCol="0">
            <a:spAutoFit/>
          </a:bodyPr>
          <a:lstStyle/>
          <a:p>
            <a:pPr algn="just"/>
            <a:r>
              <a:rPr lang="es-ES" sz="2000" b="1" u="sng" dirty="0" smtClean="0">
                <a:latin typeface="Calibri" pitchFamily="34" charset="0"/>
                <a:cs typeface="Calibri" pitchFamily="34" charset="0"/>
              </a:rPr>
              <a:t>Patrimonio </a:t>
            </a:r>
            <a:r>
              <a:rPr lang="es-ES" sz="2000" b="1" u="sng" dirty="0">
                <a:latin typeface="Calibri" pitchFamily="34" charset="0"/>
                <a:cs typeface="Calibri" pitchFamily="34" charset="0"/>
              </a:rPr>
              <a:t>Neto</a:t>
            </a:r>
            <a:r>
              <a:rPr lang="es-ES" sz="2000" b="1" dirty="0">
                <a:latin typeface="Calibri" pitchFamily="34" charset="0"/>
                <a:cs typeface="Calibri" pitchFamily="34" charset="0"/>
              </a:rPr>
              <a:t>: </a:t>
            </a:r>
            <a:r>
              <a:rPr lang="es-ES" sz="2000" b="1" dirty="0" smtClean="0">
                <a:latin typeface="Calibri" pitchFamily="34" charset="0"/>
                <a:cs typeface="Calibri" pitchFamily="34" charset="0"/>
              </a:rPr>
              <a:t>Es </a:t>
            </a:r>
            <a:r>
              <a:rPr lang="es-ES" sz="2000" b="1" dirty="0">
                <a:latin typeface="Calibri" pitchFamily="34" charset="0"/>
                <a:cs typeface="Calibri" pitchFamily="34" charset="0"/>
              </a:rPr>
              <a:t>igual al activo menos el pasivo y, en los estados consolidados, menos la participación minoritaria. Incluye a los aportes de los propietarios y a los resultados </a:t>
            </a:r>
            <a:r>
              <a:rPr lang="es-ES" sz="2000" b="1" dirty="0" smtClean="0">
                <a:latin typeface="Calibri" pitchFamily="34" charset="0"/>
                <a:cs typeface="Calibri" pitchFamily="34" charset="0"/>
              </a:rPr>
              <a:t>acumulados. Se </a:t>
            </a:r>
            <a:r>
              <a:rPr lang="es-ES" sz="2000" b="1" dirty="0">
                <a:latin typeface="Calibri" pitchFamily="34" charset="0"/>
                <a:cs typeface="Calibri" pitchFamily="34" charset="0"/>
              </a:rPr>
              <a:t>expone en una línea y se referencia al estado de evolución del patrimonio neto</a:t>
            </a:r>
            <a:r>
              <a:rPr lang="es-ES" sz="2000" b="1" dirty="0" smtClean="0">
                <a:latin typeface="Calibri" pitchFamily="34" charset="0"/>
                <a:cs typeface="Calibri" pitchFamily="34" charset="0"/>
              </a:rPr>
              <a:t>.</a:t>
            </a:r>
          </a:p>
          <a:p>
            <a:pPr algn="just"/>
            <a:r>
              <a:rPr lang="es-ES" sz="2000" b="1" i="1" dirty="0" smtClean="0">
                <a:latin typeface="Calibri" pitchFamily="34" charset="0"/>
                <a:cs typeface="Calibri" pitchFamily="34" charset="0"/>
              </a:rPr>
              <a:t>(Res. </a:t>
            </a:r>
            <a:r>
              <a:rPr lang="es-ES" sz="2000" b="1" i="1" dirty="0" err="1" smtClean="0">
                <a:latin typeface="Calibri" pitchFamily="34" charset="0"/>
                <a:cs typeface="Calibri" pitchFamily="34" charset="0"/>
              </a:rPr>
              <a:t>Tec</a:t>
            </a:r>
            <a:r>
              <a:rPr lang="es-ES" sz="2000" b="1" i="1" dirty="0" smtClean="0">
                <a:latin typeface="Calibri" pitchFamily="34" charset="0"/>
                <a:cs typeface="Calibri" pitchFamily="34" charset="0"/>
              </a:rPr>
              <a:t>. N°8 de la FACPCE)</a:t>
            </a:r>
          </a:p>
          <a:p>
            <a:pPr algn="just"/>
            <a:endParaRPr lang="es-ES" sz="2000" b="1" i="1" u="sng" dirty="0">
              <a:latin typeface="Calibri" pitchFamily="34" charset="0"/>
              <a:cs typeface="Calibri" pitchFamily="34" charset="0"/>
            </a:endParaRPr>
          </a:p>
          <a:p>
            <a:r>
              <a:rPr lang="es-ES" sz="2000" b="1" dirty="0">
                <a:latin typeface="Calibri" pitchFamily="34" charset="0"/>
                <a:cs typeface="Calibri" pitchFamily="34" charset="0"/>
              </a:rPr>
              <a:t>El patrimonio neto de un ente resulta del aporte de sus propietarios o asociados y de la acumulación de resultados.</a:t>
            </a:r>
          </a:p>
          <a:p>
            <a:r>
              <a:rPr lang="es-ES" sz="2000" b="1" dirty="0">
                <a:latin typeface="Calibri" pitchFamily="34" charset="0"/>
                <a:cs typeface="Calibri" pitchFamily="34" charset="0"/>
              </a:rPr>
              <a:t>En los estados contables que presentan la situación individual de un ente, </a:t>
            </a:r>
            <a:r>
              <a:rPr lang="es-ES" sz="2000" b="1" dirty="0" smtClean="0">
                <a:latin typeface="Calibri" pitchFamily="34" charset="0"/>
                <a:cs typeface="Calibri" pitchFamily="34" charset="0"/>
              </a:rPr>
              <a:t>es: </a:t>
            </a:r>
            <a:r>
              <a:rPr lang="es-ES" sz="2000" b="1" u="sng" dirty="0" smtClean="0">
                <a:latin typeface="Calibri" pitchFamily="34" charset="0"/>
                <a:cs typeface="Calibri" pitchFamily="34" charset="0"/>
              </a:rPr>
              <a:t>Patrimonio </a:t>
            </a:r>
            <a:r>
              <a:rPr lang="es-ES" sz="2000" b="1" u="sng" dirty="0">
                <a:latin typeface="Calibri" pitchFamily="34" charset="0"/>
                <a:cs typeface="Calibri" pitchFamily="34" charset="0"/>
              </a:rPr>
              <a:t>neto = Activo - Pasivo</a:t>
            </a:r>
          </a:p>
          <a:p>
            <a:pPr algn="just"/>
            <a:r>
              <a:rPr lang="es-ES" sz="2000" b="1" i="1" dirty="0" smtClean="0">
                <a:latin typeface="Calibri" pitchFamily="34" charset="0"/>
                <a:cs typeface="Calibri" pitchFamily="34" charset="0"/>
              </a:rPr>
              <a:t>(Res</a:t>
            </a:r>
            <a:r>
              <a:rPr lang="es-ES" sz="2000" b="1" i="1" dirty="0">
                <a:latin typeface="Calibri" pitchFamily="34" charset="0"/>
                <a:cs typeface="Calibri" pitchFamily="34" charset="0"/>
              </a:rPr>
              <a:t>. </a:t>
            </a:r>
            <a:r>
              <a:rPr lang="es-ES" sz="2000" b="1" i="1" dirty="0" err="1">
                <a:latin typeface="Calibri" pitchFamily="34" charset="0"/>
                <a:cs typeface="Calibri" pitchFamily="34" charset="0"/>
              </a:rPr>
              <a:t>Tec</a:t>
            </a:r>
            <a:r>
              <a:rPr lang="es-ES" sz="2000" b="1" i="1" dirty="0">
                <a:latin typeface="Calibri" pitchFamily="34" charset="0"/>
                <a:cs typeface="Calibri" pitchFamily="34" charset="0"/>
              </a:rPr>
              <a:t>. </a:t>
            </a:r>
            <a:r>
              <a:rPr lang="es-ES" sz="2000" b="1" i="1" dirty="0" smtClean="0">
                <a:latin typeface="Calibri" pitchFamily="34" charset="0"/>
                <a:cs typeface="Calibri" pitchFamily="34" charset="0"/>
              </a:rPr>
              <a:t>N°16 </a:t>
            </a:r>
            <a:r>
              <a:rPr lang="es-ES" sz="2000" b="1" i="1" dirty="0">
                <a:latin typeface="Calibri" pitchFamily="34" charset="0"/>
                <a:cs typeface="Calibri" pitchFamily="34" charset="0"/>
              </a:rPr>
              <a:t>de la </a:t>
            </a:r>
            <a:r>
              <a:rPr lang="es-ES" sz="2000" b="1" i="1" dirty="0" smtClean="0">
                <a:latin typeface="Calibri" pitchFamily="34" charset="0"/>
                <a:cs typeface="Calibri" pitchFamily="34" charset="0"/>
              </a:rPr>
              <a:t>FACPCE)</a:t>
            </a:r>
            <a:endParaRPr lang="es-ES" sz="2000" b="1" i="1" u="sng" dirty="0" smtClean="0">
              <a:latin typeface="Calibri" pitchFamily="34" charset="0"/>
              <a:cs typeface="Calibri" pitchFamily="34" charset="0"/>
            </a:endParaRPr>
          </a:p>
          <a:p>
            <a:pPr algn="just"/>
            <a:endParaRPr lang="es-ES" sz="2000" b="1" i="1" u="sng" dirty="0">
              <a:latin typeface="Calibri" pitchFamily="34" charset="0"/>
              <a:cs typeface="Calibri" pitchFamily="34" charset="0"/>
            </a:endParaRPr>
          </a:p>
        </p:txBody>
      </p:sp>
    </p:spTree>
    <p:extLst>
      <p:ext uri="{BB962C8B-B14F-4D97-AF65-F5344CB8AC3E}">
        <p14:creationId xmlns:p14="http://schemas.microsoft.com/office/powerpoint/2010/main" val="18079796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799506" y="1124744"/>
            <a:ext cx="5454352" cy="1200329"/>
          </a:xfrm>
          <a:prstGeom prst="rect">
            <a:avLst/>
          </a:prstGeom>
        </p:spPr>
        <p:txBody>
          <a:bodyPr wrap="square">
            <a:spAutoFit/>
          </a:bodyPr>
          <a:lstStyle/>
          <a:p>
            <a:pPr marL="0" lvl="2" algn="ctr"/>
            <a:r>
              <a:rPr lang="es-AR" b="1" u="sng" dirty="0">
                <a:solidFill>
                  <a:srgbClr val="000000"/>
                </a:solidFill>
                <a:latin typeface="Verdana" pitchFamily="34" charset="0"/>
              </a:rPr>
              <a:t>PATRIMONIO NETO</a:t>
            </a:r>
            <a:r>
              <a:rPr lang="es-AR" b="1" dirty="0">
                <a:solidFill>
                  <a:srgbClr val="000000"/>
                </a:solidFill>
                <a:latin typeface="Verdana" pitchFamily="34" charset="0"/>
              </a:rPr>
              <a:t> </a:t>
            </a:r>
          </a:p>
          <a:p>
            <a:pPr marL="0" lvl="2" algn="ctr"/>
            <a:r>
              <a:rPr lang="es-AR" b="1" i="1" dirty="0">
                <a:solidFill>
                  <a:srgbClr val="000000"/>
                </a:solidFill>
                <a:latin typeface="Verdana" pitchFamily="34" charset="0"/>
              </a:rPr>
              <a:t>Normas particulares de exposición contable – R.T. nº9</a:t>
            </a:r>
          </a:p>
        </p:txBody>
      </p:sp>
      <p:sp>
        <p:nvSpPr>
          <p:cNvPr id="4" name="3 CuadroTexto"/>
          <p:cNvSpPr txBox="1"/>
          <p:nvPr/>
        </p:nvSpPr>
        <p:spPr>
          <a:xfrm>
            <a:off x="323528" y="2636912"/>
            <a:ext cx="8640960" cy="3323987"/>
          </a:xfrm>
          <a:prstGeom prst="rect">
            <a:avLst/>
          </a:prstGeom>
          <a:noFill/>
        </p:spPr>
        <p:txBody>
          <a:bodyPr wrap="square" rtlCol="0">
            <a:spAutoFit/>
          </a:bodyPr>
          <a:lstStyle/>
          <a:p>
            <a:r>
              <a:rPr lang="es-ES" sz="1400" b="1" u="sng" dirty="0">
                <a:latin typeface="Calibri" pitchFamily="34" charset="0"/>
                <a:cs typeface="Calibri" pitchFamily="34" charset="0"/>
              </a:rPr>
              <a:t>ESTADO DE EVOLUCION DEL PATRIMONIO </a:t>
            </a:r>
            <a:r>
              <a:rPr lang="es-ES" sz="1400" b="1" u="sng" dirty="0" smtClean="0">
                <a:latin typeface="Calibri" pitchFamily="34" charset="0"/>
                <a:cs typeface="Calibri" pitchFamily="34" charset="0"/>
              </a:rPr>
              <a:t>NETO: </a:t>
            </a:r>
          </a:p>
          <a:p>
            <a:r>
              <a:rPr lang="es-ES" sz="1400" dirty="0" smtClean="0">
                <a:latin typeface="Calibri" pitchFamily="34" charset="0"/>
                <a:cs typeface="Calibri" pitchFamily="34" charset="0"/>
              </a:rPr>
              <a:t>partidas </a:t>
            </a:r>
            <a:r>
              <a:rPr lang="es-ES" sz="1400" dirty="0">
                <a:latin typeface="Calibri" pitchFamily="34" charset="0"/>
                <a:cs typeface="Calibri" pitchFamily="34" charset="0"/>
              </a:rPr>
              <a:t>integrantes del patrimonio </a:t>
            </a:r>
            <a:r>
              <a:rPr lang="es-ES" sz="1400" dirty="0" smtClean="0">
                <a:latin typeface="Calibri" pitchFamily="34" charset="0"/>
                <a:cs typeface="Calibri" pitchFamily="34" charset="0"/>
              </a:rPr>
              <a:t>neto:</a:t>
            </a:r>
            <a:endParaRPr lang="es-ES" sz="1400" dirty="0">
              <a:latin typeface="Calibri" pitchFamily="34" charset="0"/>
              <a:cs typeface="Calibri" pitchFamily="34" charset="0"/>
            </a:endParaRPr>
          </a:p>
          <a:p>
            <a:r>
              <a:rPr lang="es-ES" sz="1400" b="1" dirty="0">
                <a:latin typeface="Calibri" pitchFamily="34" charset="0"/>
                <a:cs typeface="Calibri" pitchFamily="34" charset="0"/>
              </a:rPr>
              <a:t>A. </a:t>
            </a:r>
            <a:r>
              <a:rPr lang="es-ES" sz="1400" b="1" u="sng" dirty="0">
                <a:latin typeface="Calibri" pitchFamily="34" charset="0"/>
                <a:cs typeface="Calibri" pitchFamily="34" charset="0"/>
              </a:rPr>
              <a:t>APORTES DE LOS </a:t>
            </a:r>
            <a:r>
              <a:rPr lang="es-ES" sz="1400" b="1" u="sng" dirty="0" smtClean="0">
                <a:latin typeface="Calibri" pitchFamily="34" charset="0"/>
                <a:cs typeface="Calibri" pitchFamily="34" charset="0"/>
              </a:rPr>
              <a:t>PROPIETARIOS</a:t>
            </a:r>
            <a:r>
              <a:rPr lang="es-ES" sz="1400" b="1" dirty="0" smtClean="0">
                <a:latin typeface="Calibri" pitchFamily="34" charset="0"/>
                <a:cs typeface="Calibri" pitchFamily="34" charset="0"/>
              </a:rPr>
              <a:t>:</a:t>
            </a:r>
            <a:endParaRPr lang="es-ES" sz="1400" b="1" dirty="0">
              <a:latin typeface="Calibri" pitchFamily="34" charset="0"/>
              <a:cs typeface="Calibri" pitchFamily="34" charset="0"/>
            </a:endParaRPr>
          </a:p>
          <a:p>
            <a:r>
              <a:rPr lang="es-ES" sz="1400" b="1" u="sng" dirty="0">
                <a:latin typeface="Calibri" pitchFamily="34" charset="0"/>
                <a:cs typeface="Calibri" pitchFamily="34" charset="0"/>
              </a:rPr>
              <a:t>A.1. Capital</a:t>
            </a:r>
          </a:p>
          <a:p>
            <a:pPr marL="171450" indent="-171450">
              <a:buFont typeface="Wingdings" pitchFamily="2" charset="2"/>
              <a:buChar char="§"/>
            </a:pPr>
            <a:r>
              <a:rPr lang="es-ES" sz="1400" dirty="0" smtClean="0">
                <a:latin typeface="Calibri" pitchFamily="34" charset="0"/>
                <a:cs typeface="Calibri" pitchFamily="34" charset="0"/>
              </a:rPr>
              <a:t>Capital suscripto </a:t>
            </a:r>
          </a:p>
          <a:p>
            <a:pPr marL="171450" indent="-171450">
              <a:buFont typeface="Wingdings" pitchFamily="2" charset="2"/>
              <a:buChar char="§"/>
            </a:pPr>
            <a:r>
              <a:rPr lang="es-ES" sz="1400" dirty="0" smtClean="0">
                <a:latin typeface="Calibri" pitchFamily="34" charset="0"/>
                <a:cs typeface="Calibri" pitchFamily="34" charset="0"/>
              </a:rPr>
              <a:t>Aportes </a:t>
            </a:r>
            <a:r>
              <a:rPr lang="es-ES" sz="1400" dirty="0">
                <a:latin typeface="Calibri" pitchFamily="34" charset="0"/>
                <a:cs typeface="Calibri" pitchFamily="34" charset="0"/>
              </a:rPr>
              <a:t>irrevocables </a:t>
            </a:r>
            <a:r>
              <a:rPr lang="es-ES" sz="1400" dirty="0" smtClean="0">
                <a:latin typeface="Calibri" pitchFamily="34" charset="0"/>
                <a:cs typeface="Calibri" pitchFamily="34" charset="0"/>
              </a:rPr>
              <a:t> (</a:t>
            </a:r>
            <a:r>
              <a:rPr lang="es-ES" sz="1400" dirty="0">
                <a:latin typeface="Calibri" pitchFamily="34" charset="0"/>
                <a:cs typeface="Calibri" pitchFamily="34" charset="0"/>
              </a:rPr>
              <a:t>capitalizados o no, en efectivo o en bienes o derechos</a:t>
            </a:r>
            <a:r>
              <a:rPr lang="es-ES" sz="1400" dirty="0" smtClean="0">
                <a:latin typeface="Calibri" pitchFamily="34" charset="0"/>
                <a:cs typeface="Calibri" pitchFamily="34" charset="0"/>
              </a:rPr>
              <a:t>)</a:t>
            </a:r>
          </a:p>
          <a:p>
            <a:pPr marL="171450" indent="-171450">
              <a:buFont typeface="Wingdings" pitchFamily="2" charset="2"/>
              <a:buChar char="§"/>
            </a:pPr>
            <a:r>
              <a:rPr lang="es-ES" sz="1400" dirty="0" smtClean="0">
                <a:latin typeface="Calibri" pitchFamily="34" charset="0"/>
                <a:cs typeface="Calibri" pitchFamily="34" charset="0"/>
              </a:rPr>
              <a:t>Ganancias </a:t>
            </a:r>
            <a:r>
              <a:rPr lang="es-ES" sz="1400" dirty="0">
                <a:latin typeface="Calibri" pitchFamily="34" charset="0"/>
                <a:cs typeface="Calibri" pitchFamily="34" charset="0"/>
              </a:rPr>
              <a:t>capitalizadas.</a:t>
            </a:r>
          </a:p>
          <a:p>
            <a:r>
              <a:rPr lang="es-ES" sz="1400" dirty="0">
                <a:latin typeface="Calibri" pitchFamily="34" charset="0"/>
                <a:cs typeface="Calibri" pitchFamily="34" charset="0"/>
              </a:rPr>
              <a:t>Se expone discriminando el valor nominal del capital de su ajuste por inflación.</a:t>
            </a:r>
          </a:p>
          <a:p>
            <a:r>
              <a:rPr lang="es-ES" sz="1400" b="1" u="sng" dirty="0">
                <a:latin typeface="Calibri" pitchFamily="34" charset="0"/>
                <a:cs typeface="Calibri" pitchFamily="34" charset="0"/>
              </a:rPr>
              <a:t>A.2. Prima de emisión</a:t>
            </a:r>
          </a:p>
          <a:p>
            <a:r>
              <a:rPr lang="es-ES" sz="1400" dirty="0">
                <a:latin typeface="Calibri" pitchFamily="34" charset="0"/>
                <a:cs typeface="Calibri" pitchFamily="34" charset="0"/>
              </a:rPr>
              <a:t>Se expone por su valor </a:t>
            </a:r>
            <a:r>
              <a:rPr lang="es-ES" sz="1400" dirty="0" err="1">
                <a:latin typeface="Calibri" pitchFamily="34" charset="0"/>
                <a:cs typeface="Calibri" pitchFamily="34" charset="0"/>
              </a:rPr>
              <a:t>reexpresado</a:t>
            </a:r>
            <a:r>
              <a:rPr lang="es-ES" sz="1400" dirty="0">
                <a:latin typeface="Calibri" pitchFamily="34" charset="0"/>
                <a:cs typeface="Calibri" pitchFamily="34" charset="0"/>
              </a:rPr>
              <a:t>.</a:t>
            </a:r>
          </a:p>
          <a:p>
            <a:r>
              <a:rPr lang="es-ES" sz="1400" b="1" dirty="0">
                <a:latin typeface="Calibri" pitchFamily="34" charset="0"/>
                <a:cs typeface="Calibri" pitchFamily="34" charset="0"/>
              </a:rPr>
              <a:t>B. </a:t>
            </a:r>
            <a:r>
              <a:rPr lang="es-ES" sz="1400" b="1" u="sng" dirty="0">
                <a:latin typeface="Calibri" pitchFamily="34" charset="0"/>
                <a:cs typeface="Calibri" pitchFamily="34" charset="0"/>
              </a:rPr>
              <a:t>RESULTADOS </a:t>
            </a:r>
            <a:r>
              <a:rPr lang="es-ES" sz="1400" b="1" u="sng" dirty="0" smtClean="0">
                <a:latin typeface="Calibri" pitchFamily="34" charset="0"/>
                <a:cs typeface="Calibri" pitchFamily="34" charset="0"/>
              </a:rPr>
              <a:t>ACUMULADOS</a:t>
            </a:r>
            <a:r>
              <a:rPr lang="es-ES" sz="1400" b="1" dirty="0" smtClean="0">
                <a:latin typeface="Calibri" pitchFamily="34" charset="0"/>
                <a:cs typeface="Calibri" pitchFamily="34" charset="0"/>
              </a:rPr>
              <a:t>:</a:t>
            </a:r>
            <a:endParaRPr lang="es-ES" sz="1400" b="1" dirty="0">
              <a:latin typeface="Calibri" pitchFamily="34" charset="0"/>
              <a:cs typeface="Calibri" pitchFamily="34" charset="0"/>
            </a:endParaRPr>
          </a:p>
          <a:p>
            <a:r>
              <a:rPr lang="es-ES" sz="1400" b="1" u="sng" dirty="0">
                <a:latin typeface="Calibri" pitchFamily="34" charset="0"/>
                <a:cs typeface="Calibri" pitchFamily="34" charset="0"/>
              </a:rPr>
              <a:t>B.1. Ganancias </a:t>
            </a:r>
            <a:r>
              <a:rPr lang="es-ES" sz="1400" b="1" u="sng" dirty="0" smtClean="0">
                <a:latin typeface="Calibri" pitchFamily="34" charset="0"/>
                <a:cs typeface="Calibri" pitchFamily="34" charset="0"/>
              </a:rPr>
              <a:t>reservadas</a:t>
            </a:r>
            <a:r>
              <a:rPr lang="es-ES" sz="1400" dirty="0" smtClean="0">
                <a:latin typeface="Calibri" pitchFamily="34" charset="0"/>
                <a:cs typeface="Calibri" pitchFamily="34" charset="0"/>
              </a:rPr>
              <a:t>: ganancias </a:t>
            </a:r>
            <a:r>
              <a:rPr lang="es-ES" sz="1400" dirty="0">
                <a:latin typeface="Calibri" pitchFamily="34" charset="0"/>
                <a:cs typeface="Calibri" pitchFamily="34" charset="0"/>
              </a:rPr>
              <a:t>retenidas en el ente por explícita voluntad social o por disposiciones legales, estatutarias u otras. </a:t>
            </a:r>
            <a:endParaRPr lang="es-ES" sz="1400" b="1" u="sng" dirty="0" smtClean="0">
              <a:latin typeface="Calibri" pitchFamily="34" charset="0"/>
              <a:cs typeface="Calibri" pitchFamily="34" charset="0"/>
            </a:endParaRPr>
          </a:p>
          <a:p>
            <a:r>
              <a:rPr lang="es-ES" sz="1400" b="1" u="sng" dirty="0" smtClean="0">
                <a:latin typeface="Calibri" pitchFamily="34" charset="0"/>
                <a:cs typeface="Calibri" pitchFamily="34" charset="0"/>
              </a:rPr>
              <a:t>B.2</a:t>
            </a:r>
            <a:r>
              <a:rPr lang="es-ES" sz="1400" b="1" u="sng" dirty="0">
                <a:latin typeface="Calibri" pitchFamily="34" charset="0"/>
                <a:cs typeface="Calibri" pitchFamily="34" charset="0"/>
              </a:rPr>
              <a:t>. Resultados no </a:t>
            </a:r>
            <a:r>
              <a:rPr lang="es-ES" sz="1400" b="1" u="sng" dirty="0" smtClean="0">
                <a:latin typeface="Calibri" pitchFamily="34" charset="0"/>
                <a:cs typeface="Calibri" pitchFamily="34" charset="0"/>
              </a:rPr>
              <a:t>asignados</a:t>
            </a:r>
            <a:r>
              <a:rPr lang="es-ES" sz="1400" dirty="0" smtClean="0">
                <a:latin typeface="Calibri" pitchFamily="34" charset="0"/>
                <a:cs typeface="Calibri" pitchFamily="34" charset="0"/>
              </a:rPr>
              <a:t>: ganancias </a:t>
            </a:r>
            <a:r>
              <a:rPr lang="es-ES" sz="1400" dirty="0">
                <a:latin typeface="Calibri" pitchFamily="34" charset="0"/>
                <a:cs typeface="Calibri" pitchFamily="34" charset="0"/>
              </a:rPr>
              <a:t>o pérdidas acumuladas sin asignación específica.</a:t>
            </a:r>
          </a:p>
          <a:p>
            <a:r>
              <a:rPr lang="es-ES" sz="1400" b="1" u="sng" dirty="0" smtClean="0">
                <a:latin typeface="Calibri" pitchFamily="34" charset="0"/>
                <a:cs typeface="Calibri" pitchFamily="34" charset="0"/>
              </a:rPr>
              <a:t>B.3</a:t>
            </a:r>
            <a:r>
              <a:rPr lang="es-ES" sz="1400" b="1" u="sng" dirty="0">
                <a:latin typeface="Calibri" pitchFamily="34" charset="0"/>
                <a:cs typeface="Calibri" pitchFamily="34" charset="0"/>
              </a:rPr>
              <a:t>. </a:t>
            </a:r>
            <a:r>
              <a:rPr lang="es-ES" sz="1400" b="1" u="sng" dirty="0" err="1">
                <a:latin typeface="Calibri" pitchFamily="34" charset="0"/>
                <a:cs typeface="Calibri" pitchFamily="34" charset="0"/>
              </a:rPr>
              <a:t>Revalúos</a:t>
            </a:r>
            <a:r>
              <a:rPr lang="es-ES" sz="1400" b="1" u="sng" dirty="0">
                <a:latin typeface="Calibri" pitchFamily="34" charset="0"/>
                <a:cs typeface="Calibri" pitchFamily="34" charset="0"/>
              </a:rPr>
              <a:t> </a:t>
            </a:r>
            <a:r>
              <a:rPr lang="es-ES" sz="1400" b="1" u="sng" dirty="0" smtClean="0">
                <a:latin typeface="Calibri" pitchFamily="34" charset="0"/>
                <a:cs typeface="Calibri" pitchFamily="34" charset="0"/>
              </a:rPr>
              <a:t>técnicos</a:t>
            </a:r>
            <a:endParaRPr lang="es-ES" dirty="0"/>
          </a:p>
        </p:txBody>
      </p:sp>
    </p:spTree>
    <p:extLst>
      <p:ext uri="{BB962C8B-B14F-4D97-AF65-F5344CB8AC3E}">
        <p14:creationId xmlns:p14="http://schemas.microsoft.com/office/powerpoint/2010/main" val="3441739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980728"/>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r>
              <a:rPr lang="es-AR" sz="2400" b="1" i="1" dirty="0" smtClean="0">
                <a:solidFill>
                  <a:srgbClr val="000000"/>
                </a:solidFill>
                <a:latin typeface="Verdana" pitchFamily="34" charset="0"/>
              </a:rPr>
              <a:t>Ley 19.550</a:t>
            </a:r>
          </a:p>
        </p:txBody>
      </p:sp>
      <p:sp>
        <p:nvSpPr>
          <p:cNvPr id="6" name="5 CuadroTexto"/>
          <p:cNvSpPr txBox="1"/>
          <p:nvPr/>
        </p:nvSpPr>
        <p:spPr>
          <a:xfrm>
            <a:off x="355576" y="1772816"/>
            <a:ext cx="8640960" cy="4555093"/>
          </a:xfrm>
          <a:prstGeom prst="rect">
            <a:avLst/>
          </a:prstGeom>
          <a:noFill/>
        </p:spPr>
        <p:txBody>
          <a:bodyPr wrap="square" rtlCol="0">
            <a:spAutoFit/>
          </a:bodyPr>
          <a:lstStyle/>
          <a:p>
            <a:pPr algn="just"/>
            <a:r>
              <a:rPr lang="es-ES" b="1" i="1" u="sng" dirty="0" smtClean="0">
                <a:latin typeface="Calibri" pitchFamily="34" charset="0"/>
                <a:cs typeface="Calibri" pitchFamily="34" charset="0"/>
              </a:rPr>
              <a:t>CAPITAL SOCIAL</a:t>
            </a:r>
            <a:r>
              <a:rPr lang="es-ES" sz="1600" b="1" i="1" dirty="0">
                <a:latin typeface="Calibri" pitchFamily="34" charset="0"/>
                <a:cs typeface="Calibri" pitchFamily="34" charset="0"/>
              </a:rPr>
              <a:t>: </a:t>
            </a:r>
            <a:r>
              <a:rPr lang="es-ES" sz="1600" b="1" i="1" dirty="0" smtClean="0">
                <a:latin typeface="Calibri" pitchFamily="34" charset="0"/>
                <a:cs typeface="Calibri" pitchFamily="34" charset="0"/>
              </a:rPr>
              <a:t>Representado </a:t>
            </a:r>
            <a:r>
              <a:rPr lang="es-ES" sz="1600" b="1" i="1" dirty="0">
                <a:latin typeface="Calibri" pitchFamily="34" charset="0"/>
                <a:cs typeface="Calibri" pitchFamily="34" charset="0"/>
              </a:rPr>
              <a:t>por las </a:t>
            </a:r>
            <a:r>
              <a:rPr lang="es-ES" sz="1600" b="1" i="1" dirty="0" smtClean="0">
                <a:latin typeface="Calibri" pitchFamily="34" charset="0"/>
                <a:cs typeface="Calibri" pitchFamily="34" charset="0"/>
              </a:rPr>
              <a:t>acciones</a:t>
            </a:r>
            <a:r>
              <a:rPr lang="es-ES" sz="1600" b="1" i="1" dirty="0">
                <a:latin typeface="Calibri" pitchFamily="34" charset="0"/>
                <a:cs typeface="Calibri" pitchFamily="34" charset="0"/>
              </a:rPr>
              <a:t>, cuotas o partes de interés que son de </a:t>
            </a:r>
            <a:r>
              <a:rPr lang="es-ES" sz="1600" b="1" i="1" dirty="0" smtClean="0">
                <a:latin typeface="Calibri" pitchFamily="34" charset="0"/>
                <a:cs typeface="Calibri" pitchFamily="34" charset="0"/>
              </a:rPr>
              <a:t>propiedad </a:t>
            </a:r>
            <a:r>
              <a:rPr lang="es-ES" sz="1600" b="1" i="1" dirty="0">
                <a:latin typeface="Calibri" pitchFamily="34" charset="0"/>
                <a:cs typeface="Calibri" pitchFamily="34" charset="0"/>
              </a:rPr>
              <a:t>de los </a:t>
            </a:r>
            <a:r>
              <a:rPr lang="es-ES" sz="1600" b="1" i="1" dirty="0" smtClean="0">
                <a:latin typeface="Calibri" pitchFamily="34" charset="0"/>
                <a:cs typeface="Calibri" pitchFamily="34" charset="0"/>
              </a:rPr>
              <a:t>socios.</a:t>
            </a:r>
          </a:p>
          <a:p>
            <a:pPr algn="just"/>
            <a:endParaRPr lang="es-ES" sz="1600" b="1" i="1" dirty="0" smtClean="0">
              <a:latin typeface="Calibri" pitchFamily="34" charset="0"/>
              <a:cs typeface="Calibri" pitchFamily="34" charset="0"/>
            </a:endParaRPr>
          </a:p>
          <a:p>
            <a:pPr algn="just"/>
            <a:r>
              <a:rPr lang="es-ES" sz="1600" b="1" i="1" u="sng" dirty="0" smtClean="0">
                <a:latin typeface="Calibri" pitchFamily="34" charset="0"/>
                <a:cs typeface="Calibri" pitchFamily="34" charset="0"/>
              </a:rPr>
              <a:t>SUSCRIPCION</a:t>
            </a:r>
            <a:r>
              <a:rPr lang="es-ES" sz="1600" b="1" i="1" dirty="0" smtClean="0">
                <a:latin typeface="Calibri" pitchFamily="34" charset="0"/>
                <a:cs typeface="Calibri" pitchFamily="34" charset="0"/>
              </a:rPr>
              <a:t>: </a:t>
            </a:r>
            <a:r>
              <a:rPr lang="es-ES" sz="1600" dirty="0" smtClean="0">
                <a:latin typeface="Calibri" pitchFamily="34" charset="0"/>
                <a:cs typeface="Calibri" pitchFamily="34" charset="0"/>
              </a:rPr>
              <a:t> Tiempo </a:t>
            </a:r>
            <a:r>
              <a:rPr lang="es-ES" sz="1600" dirty="0">
                <a:latin typeface="Calibri" pitchFamily="34" charset="0"/>
                <a:cs typeface="Calibri" pitchFamily="34" charset="0"/>
              </a:rPr>
              <a:t>de la celebración del contrato constitutivo. </a:t>
            </a:r>
            <a:endParaRPr lang="es-ES" sz="1600" dirty="0" smtClean="0">
              <a:latin typeface="Calibri" pitchFamily="34" charset="0"/>
              <a:cs typeface="Calibri" pitchFamily="34" charset="0"/>
            </a:endParaRPr>
          </a:p>
          <a:p>
            <a:pPr algn="just"/>
            <a:r>
              <a:rPr lang="es-ES" sz="1600" b="1" i="1" u="sng" dirty="0" smtClean="0">
                <a:latin typeface="Calibri" pitchFamily="34" charset="0"/>
                <a:cs typeface="Calibri" pitchFamily="34" charset="0"/>
              </a:rPr>
              <a:t>INTEGRACION</a:t>
            </a:r>
            <a:r>
              <a:rPr lang="es-ES" sz="1600" dirty="0" smtClean="0">
                <a:latin typeface="Calibri" pitchFamily="34" charset="0"/>
                <a:cs typeface="Calibri" pitchFamily="34" charset="0"/>
              </a:rPr>
              <a:t>:</a:t>
            </a:r>
          </a:p>
          <a:p>
            <a:pPr marL="285750" indent="-285750">
              <a:buFont typeface="Arial" pitchFamily="34" charset="0"/>
              <a:buChar char="•"/>
            </a:pPr>
            <a:r>
              <a:rPr lang="es-ES" sz="1600" b="1" i="1" u="sng" dirty="0" smtClean="0">
                <a:latin typeface="Calibri" pitchFamily="34" charset="0"/>
                <a:cs typeface="Calibri" pitchFamily="34" charset="0"/>
              </a:rPr>
              <a:t>En efectivo</a:t>
            </a:r>
            <a:r>
              <a:rPr lang="es-ES" sz="1600" b="1" dirty="0" smtClean="0">
                <a:latin typeface="Calibri" pitchFamily="34" charset="0"/>
                <a:cs typeface="Calibri" pitchFamily="34" charset="0"/>
              </a:rPr>
              <a:t>: </a:t>
            </a:r>
            <a:r>
              <a:rPr lang="es-ES" sz="1600" dirty="0" smtClean="0">
                <a:latin typeface="Calibri" pitchFamily="34" charset="0"/>
                <a:cs typeface="Calibri" pitchFamily="34" charset="0"/>
              </a:rPr>
              <a:t>No </a:t>
            </a:r>
            <a:r>
              <a:rPr lang="es-ES" sz="1600" dirty="0">
                <a:latin typeface="Calibri" pitchFamily="34" charset="0"/>
                <a:cs typeface="Calibri" pitchFamily="34" charset="0"/>
              </a:rPr>
              <a:t>menor al veinticinco por ciento (25 %) de la </a:t>
            </a:r>
            <a:r>
              <a:rPr lang="es-ES" sz="1600" dirty="0" smtClean="0">
                <a:latin typeface="Calibri" pitchFamily="34" charset="0"/>
                <a:cs typeface="Calibri" pitchFamily="34" charset="0"/>
              </a:rPr>
              <a:t>suscripción.</a:t>
            </a:r>
          </a:p>
          <a:p>
            <a:pPr marL="285750" indent="-285750">
              <a:buFont typeface="Arial" pitchFamily="34" charset="0"/>
              <a:buChar char="•"/>
            </a:pPr>
            <a:r>
              <a:rPr lang="es-ES" sz="1600" b="1" i="1" u="sng" dirty="0" smtClean="0">
                <a:latin typeface="Calibri" pitchFamily="34" charset="0"/>
                <a:cs typeface="Calibri" pitchFamily="34" charset="0"/>
              </a:rPr>
              <a:t>Aportes no dinerarios</a:t>
            </a:r>
            <a:r>
              <a:rPr lang="es-ES" sz="1600" dirty="0" smtClean="0">
                <a:latin typeface="Calibri" pitchFamily="34" charset="0"/>
                <a:cs typeface="Calibri" pitchFamily="34" charset="0"/>
              </a:rPr>
              <a:t>: Deben </a:t>
            </a:r>
            <a:r>
              <a:rPr lang="es-ES" sz="1600" dirty="0">
                <a:latin typeface="Calibri" pitchFamily="34" charset="0"/>
                <a:cs typeface="Calibri" pitchFamily="34" charset="0"/>
              </a:rPr>
              <a:t>integrarse totalmente. Solo pueden consistir en obligaciones de </a:t>
            </a:r>
            <a:r>
              <a:rPr lang="es-ES" sz="1600" dirty="0" smtClean="0">
                <a:latin typeface="Calibri" pitchFamily="34" charset="0"/>
                <a:cs typeface="Calibri" pitchFamily="34" charset="0"/>
              </a:rPr>
              <a:t>dar.</a:t>
            </a:r>
          </a:p>
          <a:p>
            <a:endParaRPr lang="es-ES" sz="1600" dirty="0" smtClean="0">
              <a:latin typeface="Calibri" pitchFamily="34" charset="0"/>
              <a:cs typeface="Calibri" pitchFamily="34" charset="0"/>
            </a:endParaRPr>
          </a:p>
          <a:p>
            <a:r>
              <a:rPr lang="es-ES" sz="1600" b="1" u="sng" dirty="0">
                <a:latin typeface="Calibri" pitchFamily="34" charset="0"/>
                <a:cs typeface="Calibri" pitchFamily="34" charset="0"/>
              </a:rPr>
              <a:t>Aumento de </a:t>
            </a:r>
            <a:r>
              <a:rPr lang="es-ES" sz="1600" b="1" u="sng" dirty="0" smtClean="0">
                <a:latin typeface="Calibri" pitchFamily="34" charset="0"/>
                <a:cs typeface="Calibri" pitchFamily="34" charset="0"/>
              </a:rPr>
              <a:t>capital</a:t>
            </a:r>
            <a:r>
              <a:rPr lang="es-ES" sz="1600" b="1" dirty="0" smtClean="0">
                <a:latin typeface="Calibri" pitchFamily="34" charset="0"/>
                <a:cs typeface="Calibri" pitchFamily="34" charset="0"/>
              </a:rPr>
              <a:t>:</a:t>
            </a:r>
            <a:endParaRPr lang="es-ES" sz="1600" b="1" dirty="0">
              <a:latin typeface="Calibri" pitchFamily="34" charset="0"/>
              <a:cs typeface="Calibri" pitchFamily="34" charset="0"/>
            </a:endParaRPr>
          </a:p>
          <a:p>
            <a:r>
              <a:rPr lang="es-ES" sz="1600" dirty="0" smtClean="0">
                <a:latin typeface="Calibri" pitchFamily="34" charset="0"/>
                <a:cs typeface="Calibri" pitchFamily="34" charset="0"/>
              </a:rPr>
              <a:t>El </a:t>
            </a:r>
            <a:r>
              <a:rPr lang="es-ES" sz="1600" dirty="0">
                <a:latin typeface="Calibri" pitchFamily="34" charset="0"/>
                <a:cs typeface="Calibri" pitchFamily="34" charset="0"/>
              </a:rPr>
              <a:t>estatuto puede prever el aumento del capital social hasta su quíntuplo. Se decidirá por la </a:t>
            </a:r>
            <a:r>
              <a:rPr lang="es-ES" sz="1600" dirty="0" smtClean="0">
                <a:latin typeface="Calibri" pitchFamily="34" charset="0"/>
                <a:cs typeface="Calibri" pitchFamily="34" charset="0"/>
              </a:rPr>
              <a:t>asamblea.</a:t>
            </a:r>
          </a:p>
          <a:p>
            <a:endParaRPr lang="es-ES" sz="1600" dirty="0">
              <a:latin typeface="Calibri" pitchFamily="34" charset="0"/>
              <a:cs typeface="Calibri" pitchFamily="34" charset="0"/>
            </a:endParaRPr>
          </a:p>
          <a:p>
            <a:r>
              <a:rPr lang="es-ES" sz="1600" i="1" dirty="0" smtClean="0">
                <a:latin typeface="Calibri" pitchFamily="34" charset="0"/>
                <a:cs typeface="Calibri" pitchFamily="34" charset="0"/>
              </a:rPr>
              <a:t>Aclaración</a:t>
            </a:r>
            <a:r>
              <a:rPr lang="es-ES" sz="1600" dirty="0" smtClean="0">
                <a:latin typeface="Calibri" pitchFamily="34" charset="0"/>
                <a:cs typeface="Calibri" pitchFamily="34" charset="0"/>
              </a:rPr>
              <a:t>: En </a:t>
            </a:r>
            <a:r>
              <a:rPr lang="es-ES" sz="1600" dirty="0">
                <a:latin typeface="Calibri" pitchFamily="34" charset="0"/>
                <a:cs typeface="Calibri" pitchFamily="34" charset="0"/>
              </a:rPr>
              <a:t>las sociedades anónimas autorizadas a hacer oferta pública de sus acciones, la asamblea puede aumentar el capital sin límite alguno ni necesidad de modificar el estatuto. </a:t>
            </a:r>
            <a:endParaRPr lang="es-ES" sz="1600" dirty="0" smtClean="0">
              <a:latin typeface="Calibri" pitchFamily="34" charset="0"/>
              <a:cs typeface="Calibri" pitchFamily="34" charset="0"/>
            </a:endParaRPr>
          </a:p>
          <a:p>
            <a:endParaRPr lang="es-ES" sz="1600" dirty="0">
              <a:latin typeface="Calibri" pitchFamily="34" charset="0"/>
              <a:cs typeface="Calibri" pitchFamily="34" charset="0"/>
            </a:endParaRPr>
          </a:p>
          <a:p>
            <a:r>
              <a:rPr lang="es-ES" sz="1600" b="1" u="sng" dirty="0" smtClean="0">
                <a:latin typeface="Calibri" pitchFamily="34" charset="0"/>
                <a:cs typeface="Calibri" pitchFamily="34" charset="0"/>
              </a:rPr>
              <a:t>Disminución de Capital</a:t>
            </a:r>
            <a:r>
              <a:rPr lang="es-ES" sz="1600" dirty="0" smtClean="0">
                <a:latin typeface="Calibri" pitchFamily="34" charset="0"/>
                <a:cs typeface="Calibri" pitchFamily="34" charset="0"/>
              </a:rPr>
              <a:t>: </a:t>
            </a:r>
          </a:p>
          <a:p>
            <a:r>
              <a:rPr lang="es-ES" sz="1600" dirty="0" smtClean="0">
                <a:latin typeface="Calibri" pitchFamily="34" charset="0"/>
                <a:cs typeface="Calibri" pitchFamily="34" charset="0"/>
              </a:rPr>
              <a:t>S/el ART 206 de la Ley 19.550, en las Sociedades Anónimas,  la reducción de capital es obligatoria cuando las pérdidas insumen las reservas y el 50% del capital</a:t>
            </a:r>
            <a:endParaRPr lang="es-ES" sz="1600" dirty="0">
              <a:latin typeface="Calibri" pitchFamily="34" charset="0"/>
              <a:cs typeface="Calibri" pitchFamily="34" charset="0"/>
            </a:endParaRPr>
          </a:p>
          <a:p>
            <a:endParaRPr lang="es-ES" sz="1600" b="1" dirty="0"/>
          </a:p>
        </p:txBody>
      </p:sp>
    </p:spTree>
    <p:extLst>
      <p:ext uri="{BB962C8B-B14F-4D97-AF65-F5344CB8AC3E}">
        <p14:creationId xmlns:p14="http://schemas.microsoft.com/office/powerpoint/2010/main" val="42240786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a:spLocks noChangeArrowheads="1"/>
          </p:cNvSpPr>
          <p:nvPr/>
        </p:nvSpPr>
        <p:spPr bwMode="auto">
          <a:xfrm>
            <a:off x="683568" y="1071563"/>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r>
              <a:rPr lang="es-AR" sz="2400" b="1" i="1" dirty="0" smtClean="0">
                <a:solidFill>
                  <a:srgbClr val="000000"/>
                </a:solidFill>
                <a:latin typeface="Verdana" pitchFamily="34" charset="0"/>
              </a:rPr>
              <a:t>Ley 19.550</a:t>
            </a:r>
          </a:p>
        </p:txBody>
      </p:sp>
      <p:sp>
        <p:nvSpPr>
          <p:cNvPr id="7" name="6 CuadroTexto"/>
          <p:cNvSpPr txBox="1"/>
          <p:nvPr/>
        </p:nvSpPr>
        <p:spPr>
          <a:xfrm>
            <a:off x="323528" y="2132856"/>
            <a:ext cx="8640960" cy="4801314"/>
          </a:xfrm>
          <a:prstGeom prst="rect">
            <a:avLst/>
          </a:prstGeom>
          <a:noFill/>
        </p:spPr>
        <p:txBody>
          <a:bodyPr wrap="square" rtlCol="0">
            <a:spAutoFit/>
          </a:bodyPr>
          <a:lstStyle/>
          <a:p>
            <a:pPr algn="just"/>
            <a:r>
              <a:rPr lang="es-ES" b="1" i="1" u="sng" dirty="0" smtClean="0"/>
              <a:t>RESERVA LEGAL</a:t>
            </a:r>
            <a:r>
              <a:rPr lang="es-ES" b="1" i="1" dirty="0" smtClean="0"/>
              <a:t>: </a:t>
            </a:r>
          </a:p>
          <a:p>
            <a:pPr algn="just"/>
            <a:r>
              <a:rPr lang="es-ES" sz="1600" dirty="0" smtClean="0">
                <a:latin typeface="Calibri" pitchFamily="34" charset="0"/>
                <a:cs typeface="Calibri" pitchFamily="34" charset="0"/>
              </a:rPr>
              <a:t>Sociedades </a:t>
            </a:r>
            <a:r>
              <a:rPr lang="es-ES" sz="1600" dirty="0">
                <a:latin typeface="Calibri" pitchFamily="34" charset="0"/>
                <a:cs typeface="Calibri" pitchFamily="34" charset="0"/>
              </a:rPr>
              <a:t>de responsabilidad limitada y las sociedades por </a:t>
            </a:r>
            <a:r>
              <a:rPr lang="es-ES" sz="1600" dirty="0" smtClean="0">
                <a:latin typeface="Calibri" pitchFamily="34" charset="0"/>
                <a:cs typeface="Calibri" pitchFamily="34" charset="0"/>
              </a:rPr>
              <a:t>acciones: </a:t>
            </a:r>
          </a:p>
          <a:p>
            <a:pPr marL="285750" indent="-285750" algn="just">
              <a:buFont typeface="Arial" pitchFamily="34" charset="0"/>
              <a:buChar char="•"/>
            </a:pPr>
            <a:r>
              <a:rPr lang="es-ES" sz="1600" dirty="0" smtClean="0">
                <a:latin typeface="Calibri" pitchFamily="34" charset="0"/>
                <a:cs typeface="Calibri" pitchFamily="34" charset="0"/>
              </a:rPr>
              <a:t>No </a:t>
            </a:r>
            <a:r>
              <a:rPr lang="es-ES" sz="1600" dirty="0">
                <a:latin typeface="Calibri" pitchFamily="34" charset="0"/>
                <a:cs typeface="Calibri" pitchFamily="34" charset="0"/>
              </a:rPr>
              <a:t>menor del </a:t>
            </a:r>
            <a:r>
              <a:rPr lang="es-ES" sz="1600" b="1" dirty="0">
                <a:latin typeface="Calibri" pitchFamily="34" charset="0"/>
                <a:cs typeface="Calibri" pitchFamily="34" charset="0"/>
              </a:rPr>
              <a:t>cinco por ciento (5 %) </a:t>
            </a:r>
            <a:r>
              <a:rPr lang="es-ES" sz="1600" dirty="0">
                <a:latin typeface="Calibri" pitchFamily="34" charset="0"/>
                <a:cs typeface="Calibri" pitchFamily="34" charset="0"/>
              </a:rPr>
              <a:t>de las ganancias realizadas y líquidas </a:t>
            </a:r>
            <a:r>
              <a:rPr lang="es-ES" sz="1600" dirty="0" smtClean="0">
                <a:latin typeface="Calibri" pitchFamily="34" charset="0"/>
                <a:cs typeface="Calibri" pitchFamily="34" charset="0"/>
              </a:rPr>
              <a:t>hasta </a:t>
            </a:r>
            <a:r>
              <a:rPr lang="es-ES" sz="1600" dirty="0">
                <a:latin typeface="Calibri" pitchFamily="34" charset="0"/>
                <a:cs typeface="Calibri" pitchFamily="34" charset="0"/>
              </a:rPr>
              <a:t>alcanzar el </a:t>
            </a:r>
            <a:r>
              <a:rPr lang="es-ES" sz="1600" b="1" dirty="0">
                <a:latin typeface="Calibri" pitchFamily="34" charset="0"/>
                <a:cs typeface="Calibri" pitchFamily="34" charset="0"/>
              </a:rPr>
              <a:t>veinte por ciento (20 %)</a:t>
            </a:r>
            <a:r>
              <a:rPr lang="es-ES" sz="1600" dirty="0">
                <a:latin typeface="Calibri" pitchFamily="34" charset="0"/>
                <a:cs typeface="Calibri" pitchFamily="34" charset="0"/>
              </a:rPr>
              <a:t> del capital social</a:t>
            </a:r>
            <a:r>
              <a:rPr lang="es-ES" sz="1600" dirty="0" smtClean="0">
                <a:latin typeface="Calibri" pitchFamily="34" charset="0"/>
                <a:cs typeface="Calibri" pitchFamily="34" charset="0"/>
              </a:rPr>
              <a:t>.</a:t>
            </a:r>
          </a:p>
          <a:p>
            <a:pPr algn="just"/>
            <a:endParaRPr lang="es-ES" sz="1600" dirty="0">
              <a:latin typeface="Calibri" pitchFamily="34" charset="0"/>
              <a:cs typeface="Calibri" pitchFamily="34" charset="0"/>
            </a:endParaRPr>
          </a:p>
          <a:p>
            <a:pPr marL="285750" indent="-285750" algn="just">
              <a:buFont typeface="Arial" pitchFamily="34" charset="0"/>
              <a:buChar char="•"/>
            </a:pPr>
            <a:r>
              <a:rPr lang="es-ES" sz="1600" dirty="0">
                <a:latin typeface="Calibri" pitchFamily="34" charset="0"/>
                <a:cs typeface="Calibri" pitchFamily="34" charset="0"/>
              </a:rPr>
              <a:t>Cuando esta reserva quede disminuida por cualquier razón, no pueden distribuirse ganancias hasta su reintegro</a:t>
            </a:r>
            <a:r>
              <a:rPr lang="es-ES" sz="1600" dirty="0" smtClean="0">
                <a:latin typeface="Calibri" pitchFamily="34" charset="0"/>
                <a:cs typeface="Calibri" pitchFamily="34" charset="0"/>
              </a:rPr>
              <a:t>.</a:t>
            </a:r>
          </a:p>
          <a:p>
            <a:pPr algn="just"/>
            <a:endParaRPr lang="es-ES" sz="1600" dirty="0">
              <a:latin typeface="Calibri" pitchFamily="34" charset="0"/>
              <a:cs typeface="Calibri" pitchFamily="34" charset="0"/>
            </a:endParaRPr>
          </a:p>
          <a:p>
            <a:r>
              <a:rPr lang="es-ES" b="1" i="1" u="sng" dirty="0" smtClean="0"/>
              <a:t>OTRAS RESERVAS</a:t>
            </a:r>
            <a:r>
              <a:rPr lang="es-ES" i="1" u="sng" dirty="0" smtClean="0"/>
              <a:t>:</a:t>
            </a:r>
          </a:p>
          <a:p>
            <a:endParaRPr lang="es-ES" i="1" u="sng" dirty="0" smtClean="0"/>
          </a:p>
          <a:p>
            <a:r>
              <a:rPr lang="es-ES" sz="1600" dirty="0">
                <a:latin typeface="Calibri" pitchFamily="34" charset="0"/>
                <a:cs typeface="Calibri" pitchFamily="34" charset="0"/>
              </a:rPr>
              <a:t>En cualquier tipo de sociedad podrán constituirse otras reservas que las legales, siempre que las mismas sean razonables y respondan a una prudente administración</a:t>
            </a:r>
            <a:r>
              <a:rPr lang="es-ES" sz="1600" dirty="0" smtClean="0">
                <a:latin typeface="Calibri" pitchFamily="34" charset="0"/>
                <a:cs typeface="Calibri" pitchFamily="34" charset="0"/>
              </a:rPr>
              <a:t>.</a:t>
            </a:r>
            <a:endParaRPr lang="es-ES" sz="1600" i="1" u="sng" dirty="0" smtClean="0">
              <a:latin typeface="Calibri" pitchFamily="34" charset="0"/>
              <a:cs typeface="Calibri" pitchFamily="34" charset="0"/>
            </a:endParaRPr>
          </a:p>
          <a:p>
            <a:endParaRPr lang="es-ES" b="1" i="1" u="sng" dirty="0" smtClean="0"/>
          </a:p>
          <a:p>
            <a:endParaRPr lang="es-ES" b="1" i="1" u="sng" dirty="0"/>
          </a:p>
          <a:p>
            <a:endParaRPr lang="es-ES" b="1" i="1" u="sng" dirty="0" smtClean="0"/>
          </a:p>
          <a:p>
            <a:endParaRPr lang="es-ES" b="1" i="1" u="sng" dirty="0"/>
          </a:p>
          <a:p>
            <a:endParaRPr lang="es-ES" b="1" i="1" u="sng" dirty="0"/>
          </a:p>
          <a:p>
            <a:endParaRPr lang="es-ES" b="1" i="1" u="sng" dirty="0" smtClean="0"/>
          </a:p>
        </p:txBody>
      </p:sp>
    </p:spTree>
    <p:extLst>
      <p:ext uri="{BB962C8B-B14F-4D97-AF65-F5344CB8AC3E}">
        <p14:creationId xmlns:p14="http://schemas.microsoft.com/office/powerpoint/2010/main" val="3943115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683568" y="1071563"/>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r>
              <a:rPr lang="es-AR" sz="2400" b="1" i="1" dirty="0">
                <a:solidFill>
                  <a:srgbClr val="000000"/>
                </a:solidFill>
                <a:latin typeface="Verdana" pitchFamily="34" charset="0"/>
              </a:rPr>
              <a:t>R.T. 17 5.19.1.3</a:t>
            </a:r>
            <a:endParaRPr lang="es-AR" sz="2400" b="1" i="1" dirty="0" smtClean="0">
              <a:solidFill>
                <a:srgbClr val="000000"/>
              </a:solidFill>
              <a:latin typeface="Verdana" pitchFamily="34" charset="0"/>
            </a:endParaRPr>
          </a:p>
        </p:txBody>
      </p:sp>
      <p:sp>
        <p:nvSpPr>
          <p:cNvPr id="6" name="5 CuadroTexto"/>
          <p:cNvSpPr txBox="1"/>
          <p:nvPr/>
        </p:nvSpPr>
        <p:spPr>
          <a:xfrm>
            <a:off x="323528" y="2132856"/>
            <a:ext cx="8640960" cy="369332"/>
          </a:xfrm>
          <a:prstGeom prst="rect">
            <a:avLst/>
          </a:prstGeom>
          <a:noFill/>
        </p:spPr>
        <p:txBody>
          <a:bodyPr wrap="square" rtlCol="0">
            <a:spAutoFit/>
          </a:bodyPr>
          <a:lstStyle/>
          <a:p>
            <a:pPr algn="just"/>
            <a:r>
              <a:rPr lang="es-ES" b="1" i="1" u="sng" dirty="0" smtClean="0"/>
              <a:t>APORTES IRREVOCABLES</a:t>
            </a:r>
            <a:r>
              <a:rPr lang="es-ES" dirty="0" smtClean="0"/>
              <a:t>: </a:t>
            </a:r>
            <a:endParaRPr lang="es-ES" b="1" i="1" u="sng" dirty="0" smtClean="0"/>
          </a:p>
        </p:txBody>
      </p:sp>
      <p:grpSp>
        <p:nvGrpSpPr>
          <p:cNvPr id="8" name="7 Grupo"/>
          <p:cNvGrpSpPr/>
          <p:nvPr/>
        </p:nvGrpSpPr>
        <p:grpSpPr>
          <a:xfrm>
            <a:off x="1835696" y="2708920"/>
            <a:ext cx="6235118" cy="2839670"/>
            <a:chOff x="1835696" y="2708920"/>
            <a:chExt cx="6235118" cy="2839670"/>
          </a:xfrm>
        </p:grpSpPr>
        <p:sp>
          <p:nvSpPr>
            <p:cNvPr id="9" name="8 Redondear rectángulo de esquina del mismo lado"/>
            <p:cNvSpPr/>
            <p:nvPr/>
          </p:nvSpPr>
          <p:spPr>
            <a:xfrm>
              <a:off x="3851920" y="2708920"/>
              <a:ext cx="4218894" cy="1183486"/>
            </a:xfrm>
            <a:prstGeom prst="round2Same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s-ES" sz="1600" b="1" dirty="0" smtClean="0">
                  <a:latin typeface="Calibri" pitchFamily="34" charset="0"/>
                  <a:cs typeface="Calibri" pitchFamily="34" charset="0"/>
                </a:rPr>
                <a:t>Aportes Irrevocables para futuras suscripciones de acciones</a:t>
              </a:r>
              <a:endParaRPr lang="es-ES" sz="1600" b="1" dirty="0">
                <a:latin typeface="Calibri" pitchFamily="34" charset="0"/>
                <a:cs typeface="Calibri" pitchFamily="34" charset="0"/>
              </a:endParaRPr>
            </a:p>
          </p:txBody>
        </p:sp>
        <p:sp>
          <p:nvSpPr>
            <p:cNvPr id="10" name="9 Redondear rectángulo de esquina del mismo lado"/>
            <p:cNvSpPr/>
            <p:nvPr/>
          </p:nvSpPr>
          <p:spPr>
            <a:xfrm>
              <a:off x="3851920" y="4365104"/>
              <a:ext cx="4218894" cy="1183486"/>
            </a:xfrm>
            <a:prstGeom prst="round2Same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s-ES" sz="1600" b="1" dirty="0" smtClean="0">
                  <a:latin typeface="Calibri" pitchFamily="34" charset="0"/>
                  <a:cs typeface="Calibri" pitchFamily="34" charset="0"/>
                </a:rPr>
                <a:t>Aportes Irrevocables para absorber pérdidas acumuladas.</a:t>
              </a:r>
              <a:endParaRPr lang="es-ES" sz="1600" b="1" dirty="0">
                <a:latin typeface="Calibri" pitchFamily="34" charset="0"/>
                <a:cs typeface="Calibri" pitchFamily="34" charset="0"/>
              </a:endParaRPr>
            </a:p>
          </p:txBody>
        </p:sp>
        <p:cxnSp>
          <p:nvCxnSpPr>
            <p:cNvPr id="11" name="10 Conector recto"/>
            <p:cNvCxnSpPr/>
            <p:nvPr/>
          </p:nvCxnSpPr>
          <p:spPr>
            <a:xfrm>
              <a:off x="1835696" y="2708920"/>
              <a:ext cx="0" cy="244827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1835696" y="3300663"/>
              <a:ext cx="1512168"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1835696" y="5157192"/>
              <a:ext cx="1584176"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0578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Rectángulo"/>
          <p:cNvSpPr>
            <a:spLocks noChangeArrowheads="1"/>
          </p:cNvSpPr>
          <p:nvPr/>
        </p:nvSpPr>
        <p:spPr bwMode="auto">
          <a:xfrm>
            <a:off x="683568" y="1071563"/>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r>
              <a:rPr lang="es-AR" sz="2400" b="1" i="1" dirty="0" smtClean="0">
                <a:solidFill>
                  <a:srgbClr val="000000"/>
                </a:solidFill>
                <a:latin typeface="Verdana" pitchFamily="34" charset="0"/>
              </a:rPr>
              <a:t>R.T. </a:t>
            </a:r>
            <a:r>
              <a:rPr lang="es-AR" sz="2400" b="1" i="1" dirty="0">
                <a:solidFill>
                  <a:srgbClr val="000000"/>
                </a:solidFill>
                <a:latin typeface="Verdana" pitchFamily="34" charset="0"/>
              </a:rPr>
              <a:t>17 R.T. 17 5.19.1.3</a:t>
            </a:r>
            <a:endParaRPr lang="es-AR" sz="2400" b="1" i="1" dirty="0" smtClean="0">
              <a:solidFill>
                <a:srgbClr val="000000"/>
              </a:solidFill>
              <a:latin typeface="Verdana" pitchFamily="34" charset="0"/>
            </a:endParaRPr>
          </a:p>
        </p:txBody>
      </p:sp>
      <p:sp>
        <p:nvSpPr>
          <p:cNvPr id="15" name="14 CuadroTexto"/>
          <p:cNvSpPr txBox="1"/>
          <p:nvPr/>
        </p:nvSpPr>
        <p:spPr>
          <a:xfrm>
            <a:off x="323528" y="1772816"/>
            <a:ext cx="8640960" cy="369332"/>
          </a:xfrm>
          <a:prstGeom prst="rect">
            <a:avLst/>
          </a:prstGeom>
          <a:noFill/>
        </p:spPr>
        <p:txBody>
          <a:bodyPr wrap="square" rtlCol="0">
            <a:spAutoFit/>
          </a:bodyPr>
          <a:lstStyle/>
          <a:p>
            <a:pPr algn="just"/>
            <a:r>
              <a:rPr lang="es-ES" b="1" i="1" u="sng" dirty="0" smtClean="0"/>
              <a:t>Aportes Irrevocables para futuras suscripciones de acciones</a:t>
            </a:r>
            <a:r>
              <a:rPr lang="es-ES" dirty="0" smtClean="0"/>
              <a:t>: </a:t>
            </a:r>
            <a:endParaRPr lang="es-ES" b="1" i="1" u="sng" dirty="0" smtClean="0"/>
          </a:p>
        </p:txBody>
      </p:sp>
      <p:graphicFrame>
        <p:nvGraphicFramePr>
          <p:cNvPr id="16" name="15 Tabla"/>
          <p:cNvGraphicFramePr>
            <a:graphicFrameLocks noGrp="1"/>
          </p:cNvGraphicFramePr>
          <p:nvPr>
            <p:extLst>
              <p:ext uri="{D42A27DB-BD31-4B8C-83A1-F6EECF244321}">
                <p14:modId xmlns:p14="http://schemas.microsoft.com/office/powerpoint/2010/main" val="2867952691"/>
              </p:ext>
            </p:extLst>
          </p:nvPr>
        </p:nvGraphicFramePr>
        <p:xfrm>
          <a:off x="402208" y="2276872"/>
          <a:ext cx="8483600" cy="3901440"/>
        </p:xfrm>
        <a:graphic>
          <a:graphicData uri="http://schemas.openxmlformats.org/drawingml/2006/table">
            <a:tbl>
              <a:tblPr/>
              <a:tblGrid>
                <a:gridCol w="8483600">
                  <a:extLst>
                    <a:ext uri="{9D8B030D-6E8A-4147-A177-3AD203B41FA5}">
                      <a16:colId xmlns:a16="http://schemas.microsoft.com/office/drawing/2014/main" val="20000"/>
                    </a:ext>
                  </a:extLst>
                </a:gridCol>
              </a:tblGrid>
              <a:tr h="0">
                <a:tc>
                  <a:txBody>
                    <a:bodyPr/>
                    <a:lstStyle/>
                    <a:p>
                      <a:pPr algn="just"/>
                      <a:r>
                        <a:rPr lang="es-ES" sz="1600" b="0" i="0" kern="1200" dirty="0" smtClean="0">
                          <a:solidFill>
                            <a:schemeClr val="tx1"/>
                          </a:solidFill>
                          <a:effectLst/>
                          <a:latin typeface="Calibri" pitchFamily="34" charset="0"/>
                          <a:ea typeface="+mn-ea"/>
                          <a:cs typeface="Calibri" pitchFamily="34" charset="0"/>
                        </a:rPr>
                        <a:t>Sólo deben considerarse como </a:t>
                      </a:r>
                      <a:r>
                        <a:rPr lang="es-ES" sz="1600" b="1" i="0" kern="1200" dirty="0" smtClean="0">
                          <a:solidFill>
                            <a:schemeClr val="tx1"/>
                          </a:solidFill>
                          <a:effectLst/>
                          <a:latin typeface="Calibri" pitchFamily="34" charset="0"/>
                          <a:ea typeface="+mn-ea"/>
                          <a:cs typeface="Calibri" pitchFamily="34" charset="0"/>
                        </a:rPr>
                        <a:t>parte del patrimonio</a:t>
                      </a:r>
                      <a:r>
                        <a:rPr lang="es-ES" sz="1600" b="0" i="0" kern="1200" dirty="0" smtClean="0">
                          <a:solidFill>
                            <a:schemeClr val="tx1"/>
                          </a:solidFill>
                          <a:effectLst/>
                          <a:latin typeface="Calibri" pitchFamily="34" charset="0"/>
                          <a:ea typeface="+mn-ea"/>
                          <a:cs typeface="Calibri" pitchFamily="34" charset="0"/>
                        </a:rPr>
                        <a:t> los aportes que:</a:t>
                      </a:r>
                      <a:endParaRPr lang="es-ES" sz="1600" dirty="0" smtClean="0">
                        <a:latin typeface="Calibri" pitchFamily="34" charset="0"/>
                        <a:cs typeface="Calibri" pitchFamily="34" charset="0"/>
                      </a:endParaRPr>
                    </a:p>
                    <a:p>
                      <a:pPr algn="just"/>
                      <a:r>
                        <a:rPr lang="es-ES" sz="1600" b="1" dirty="0" smtClean="0">
                          <a:latin typeface="Calibri" pitchFamily="34" charset="0"/>
                          <a:cs typeface="Calibri" pitchFamily="34" charset="0"/>
                        </a:rPr>
                        <a:t>a)</a:t>
                      </a:r>
                      <a:r>
                        <a:rPr lang="es-ES" sz="1600" dirty="0" smtClean="0">
                          <a:latin typeface="Calibri" pitchFamily="34" charset="0"/>
                          <a:cs typeface="Calibri" pitchFamily="34" charset="0"/>
                        </a:rPr>
                        <a:t> hayan </a:t>
                      </a:r>
                      <a:r>
                        <a:rPr lang="es-ES" sz="1600" dirty="0">
                          <a:latin typeface="Calibri" pitchFamily="34" charset="0"/>
                          <a:cs typeface="Calibri" pitchFamily="34" charset="0"/>
                        </a:rPr>
                        <a:t>sido efectivamente integrados</a:t>
                      </a:r>
                      <a:r>
                        <a:rPr lang="es-ES" sz="1600" dirty="0" smtClean="0">
                          <a:latin typeface="Calibri" pitchFamily="34" charset="0"/>
                          <a:cs typeface="Calibri" pitchFamily="34" charset="0"/>
                        </a:rPr>
                        <a:t>;</a:t>
                      </a:r>
                      <a:endParaRPr lang="es-ES" sz="1600" dirty="0">
                        <a:latin typeface="Calibri" pitchFamily="34" charset="0"/>
                        <a:cs typeface="Calibri" pitchFamily="34" charset="0"/>
                      </a:endParaRPr>
                    </a:p>
                    <a:p>
                      <a:pPr algn="just"/>
                      <a:r>
                        <a:rPr lang="es-ES" sz="1600" b="1" dirty="0">
                          <a:latin typeface="Calibri" pitchFamily="34" charset="0"/>
                          <a:cs typeface="Calibri" pitchFamily="34" charset="0"/>
                        </a:rPr>
                        <a:t>b)</a:t>
                      </a:r>
                      <a:r>
                        <a:rPr lang="es-ES" sz="1600" dirty="0">
                          <a:latin typeface="Calibri" pitchFamily="34" charset="0"/>
                          <a:cs typeface="Calibri" pitchFamily="34" charset="0"/>
                        </a:rPr>
                        <a:t> surjan de un acuerdo escrito entre el aportante y el órgano de administración del ente que estipule: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marL="285750" indent="-285750" algn="just">
                        <a:buFont typeface="Arial" pitchFamily="34" charset="0"/>
                        <a:buChar char="•"/>
                      </a:pPr>
                      <a:r>
                        <a:rPr lang="es-ES" sz="1600" dirty="0" smtClean="0">
                          <a:latin typeface="Calibri" pitchFamily="34" charset="0"/>
                          <a:cs typeface="Calibri" pitchFamily="34" charset="0"/>
                        </a:rPr>
                        <a:t>que </a:t>
                      </a:r>
                      <a:r>
                        <a:rPr lang="es-ES" sz="1600" dirty="0">
                          <a:latin typeface="Calibri" pitchFamily="34" charset="0"/>
                          <a:cs typeface="Calibri" pitchFamily="34" charset="0"/>
                        </a:rPr>
                        <a:t>el aportante mantendrá su aporte, salvo cuando su devolución sea decidida por la asamblea de accionistas (u órgano equivalente) del ente mediante un procedimiento similar al de reducción del capital social</a:t>
                      </a:r>
                      <a:r>
                        <a:rPr lang="es-ES" sz="1600" dirty="0" smtClean="0">
                          <a:latin typeface="Calibri" pitchFamily="34" charset="0"/>
                          <a:cs typeface="Calibri" pitchFamily="34" charset="0"/>
                        </a:rPr>
                        <a:t>;</a:t>
                      </a:r>
                      <a:endParaRPr lang="es-ES" sz="1600" dirty="0">
                        <a:latin typeface="Calibri" pitchFamily="34" charset="0"/>
                        <a:cs typeface="Calibri" pitchFamily="34" charset="0"/>
                      </a:endParaRPr>
                    </a:p>
                    <a:p>
                      <a:pPr marL="285750" indent="-285750" algn="just">
                        <a:buFont typeface="Arial" pitchFamily="34" charset="0"/>
                        <a:buChar char="•"/>
                      </a:pPr>
                      <a:r>
                        <a:rPr lang="es-ES" sz="1600" dirty="0" smtClean="0">
                          <a:latin typeface="Calibri" pitchFamily="34" charset="0"/>
                          <a:cs typeface="Calibri" pitchFamily="34" charset="0"/>
                        </a:rPr>
                        <a:t>que </a:t>
                      </a:r>
                      <a:r>
                        <a:rPr lang="es-ES" sz="1600" dirty="0">
                          <a:latin typeface="Calibri" pitchFamily="34" charset="0"/>
                          <a:cs typeface="Calibri" pitchFamily="34" charset="0"/>
                        </a:rPr>
                        <a:t>el destino del aporte es su futura conversión en acciones;</a:t>
                      </a:r>
                    </a:p>
                    <a:p>
                      <a:pPr marL="285750" indent="-285750" algn="just">
                        <a:buFont typeface="Arial" pitchFamily="34" charset="0"/>
                        <a:buChar char="•"/>
                      </a:pPr>
                      <a:r>
                        <a:rPr lang="es-ES" sz="1600" dirty="0" smtClean="0">
                          <a:latin typeface="Calibri" pitchFamily="34" charset="0"/>
                          <a:cs typeface="Calibri" pitchFamily="34" charset="0"/>
                        </a:rPr>
                        <a:t>las </a:t>
                      </a:r>
                      <a:r>
                        <a:rPr lang="es-ES" sz="1600" dirty="0">
                          <a:latin typeface="Calibri" pitchFamily="34" charset="0"/>
                          <a:cs typeface="Calibri" pitchFamily="34" charset="0"/>
                        </a:rPr>
                        <a:t>condiciones para dicha conversión</a:t>
                      </a:r>
                      <a:r>
                        <a:rPr lang="es-ES" sz="1600" dirty="0" smtClean="0">
                          <a:latin typeface="Calibri" pitchFamily="34" charset="0"/>
                          <a:cs typeface="Calibri" pitchFamily="34" charset="0"/>
                        </a:rPr>
                        <a:t>;</a:t>
                      </a:r>
                    </a:p>
                    <a:p>
                      <a:pPr marL="0" indent="0" algn="just">
                        <a:buFont typeface="Arial" pitchFamily="34" charset="0"/>
                        <a:buNone/>
                      </a:pPr>
                      <a:endParaRPr lang="es-ES" sz="1600" dirty="0" smtClean="0">
                        <a:latin typeface="Calibri" pitchFamily="34" charset="0"/>
                        <a:cs typeface="Calibri" pitchFamily="34" charset="0"/>
                      </a:endParaRPr>
                    </a:p>
                    <a:p>
                      <a:r>
                        <a:rPr lang="es-ES" sz="1600" b="1" dirty="0" smtClean="0">
                          <a:latin typeface="Calibri" pitchFamily="34" charset="0"/>
                          <a:cs typeface="Calibri" pitchFamily="34" charset="0"/>
                        </a:rPr>
                        <a:t>c</a:t>
                      </a:r>
                      <a:r>
                        <a:rPr lang="es-ES" sz="1600" b="1" dirty="0">
                          <a:latin typeface="Calibri" pitchFamily="34" charset="0"/>
                          <a:cs typeface="Calibri" pitchFamily="34" charset="0"/>
                        </a:rPr>
                        <a:t>)</a:t>
                      </a:r>
                      <a:r>
                        <a:rPr lang="es-ES" sz="1600" dirty="0">
                          <a:latin typeface="Calibri" pitchFamily="34" charset="0"/>
                          <a:cs typeface="Calibri" pitchFamily="34" charset="0"/>
                        </a:rPr>
                        <a:t> hayan sido aprobados por la asamblea de accionistas (u órgano equivalente) del ente o por su órgano de administración ad-referéndum de ella</a:t>
                      </a:r>
                      <a:r>
                        <a:rPr lang="es-ES" sz="1600" dirty="0" smtClean="0">
                          <a:latin typeface="Calibri" pitchFamily="34" charset="0"/>
                          <a:cs typeface="Calibri" pitchFamily="34" charset="0"/>
                        </a:rPr>
                        <a:t>.</a:t>
                      </a:r>
                    </a:p>
                    <a:p>
                      <a:r>
                        <a:rPr lang="es-ES" sz="1600" b="1" i="0" kern="1200" dirty="0" smtClean="0">
                          <a:solidFill>
                            <a:schemeClr val="tx1"/>
                          </a:solidFill>
                          <a:effectLst/>
                          <a:latin typeface="Calibri" pitchFamily="34" charset="0"/>
                          <a:ea typeface="+mn-ea"/>
                          <a:cs typeface="Calibri" pitchFamily="34" charset="0"/>
                        </a:rPr>
                        <a:t>Los aportes que no cumplan las condiciones mencionadas integran el pasivo</a:t>
                      </a:r>
                    </a:p>
                    <a:p>
                      <a:endParaRPr lang="es-ES" sz="1600" b="1" i="0" kern="1200" dirty="0" smtClean="0">
                        <a:solidFill>
                          <a:schemeClr val="tx1"/>
                        </a:solidFill>
                        <a:effectLst/>
                        <a:latin typeface="Calibri" pitchFamily="34" charset="0"/>
                        <a:ea typeface="+mn-ea"/>
                        <a:cs typeface="Calibri" pitchFamily="34" charset="0"/>
                      </a:endParaRPr>
                    </a:p>
                    <a:p>
                      <a:r>
                        <a:rPr lang="es-ES" sz="1600" b="1" i="0" kern="1200" dirty="0" smtClean="0">
                          <a:solidFill>
                            <a:schemeClr val="tx1"/>
                          </a:solidFill>
                          <a:effectLst/>
                          <a:latin typeface="Calibri" pitchFamily="34" charset="0"/>
                          <a:ea typeface="+mn-ea"/>
                          <a:cs typeface="Calibri" pitchFamily="34" charset="0"/>
                        </a:rPr>
                        <a:t>Aclaración:</a:t>
                      </a:r>
                      <a:r>
                        <a:rPr lang="es-ES" sz="1600" b="1" i="0" kern="1200" baseline="0" dirty="0" smtClean="0">
                          <a:solidFill>
                            <a:schemeClr val="tx1"/>
                          </a:solidFill>
                          <a:effectLst/>
                          <a:latin typeface="Calibri" pitchFamily="34" charset="0"/>
                          <a:ea typeface="+mn-ea"/>
                          <a:cs typeface="Calibri" pitchFamily="34" charset="0"/>
                        </a:rPr>
                        <a:t> Res. 25/2004 IGJ (CABA): Plazo de 180 días para decidir la capitalización o restitución por parte de la asamblea de accionistas.</a:t>
                      </a:r>
                    </a:p>
                    <a:p>
                      <a:endParaRPr lang="es-ES" sz="1600" b="1" dirty="0">
                        <a:latin typeface="Calibri" pitchFamily="34" charset="0"/>
                        <a:cs typeface="Calibri"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86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a:spLocks noChangeArrowheads="1"/>
          </p:cNvSpPr>
          <p:nvPr/>
        </p:nvSpPr>
        <p:spPr bwMode="auto">
          <a:xfrm>
            <a:off x="683568" y="1071563"/>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r>
              <a:rPr lang="es-AR" sz="2400" b="1" i="1" dirty="0" smtClean="0">
                <a:solidFill>
                  <a:srgbClr val="000000"/>
                </a:solidFill>
                <a:latin typeface="Verdana" pitchFamily="34" charset="0"/>
              </a:rPr>
              <a:t>R.T. 17 5.19.1.3</a:t>
            </a:r>
          </a:p>
        </p:txBody>
      </p:sp>
      <p:sp>
        <p:nvSpPr>
          <p:cNvPr id="6" name="5 CuadroTexto"/>
          <p:cNvSpPr txBox="1"/>
          <p:nvPr/>
        </p:nvSpPr>
        <p:spPr>
          <a:xfrm>
            <a:off x="323528" y="1902560"/>
            <a:ext cx="8640960" cy="369332"/>
          </a:xfrm>
          <a:prstGeom prst="rect">
            <a:avLst/>
          </a:prstGeom>
          <a:noFill/>
        </p:spPr>
        <p:txBody>
          <a:bodyPr wrap="square" rtlCol="0">
            <a:spAutoFit/>
          </a:bodyPr>
          <a:lstStyle/>
          <a:p>
            <a:pPr algn="just"/>
            <a:r>
              <a:rPr lang="es-ES" b="1" i="1" dirty="0" smtClean="0"/>
              <a:t>         </a:t>
            </a:r>
            <a:r>
              <a:rPr lang="es-ES" b="1" i="1" u="sng" dirty="0" smtClean="0"/>
              <a:t>Aportes Irrevocables para absorber pérdidas acumuladas</a:t>
            </a:r>
            <a:r>
              <a:rPr lang="es-ES" dirty="0" smtClean="0"/>
              <a:t>: </a:t>
            </a:r>
            <a:endParaRPr lang="es-ES" b="1" i="1" u="sng" dirty="0" smtClean="0"/>
          </a:p>
        </p:txBody>
      </p:sp>
      <p:cxnSp>
        <p:nvCxnSpPr>
          <p:cNvPr id="7" name="6 Conector recto de flecha"/>
          <p:cNvCxnSpPr/>
          <p:nvPr/>
        </p:nvCxnSpPr>
        <p:spPr>
          <a:xfrm>
            <a:off x="3890349" y="2556059"/>
            <a:ext cx="0" cy="494764"/>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3918414" y="4293096"/>
            <a:ext cx="0" cy="79208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2051720" y="5301208"/>
            <a:ext cx="4248472" cy="830997"/>
          </a:xfrm>
          <a:prstGeom prst="rect">
            <a:avLst/>
          </a:prstGeom>
          <a:noFill/>
        </p:spPr>
        <p:txBody>
          <a:bodyPr wrap="square" rtlCol="0">
            <a:spAutoFit/>
          </a:bodyPr>
          <a:lstStyle/>
          <a:p>
            <a:r>
              <a:rPr lang="es-ES" sz="1600" b="1" dirty="0" smtClean="0">
                <a:latin typeface="Calibri" pitchFamily="34" charset="0"/>
                <a:cs typeface="Calibri" pitchFamily="34" charset="0"/>
              </a:rPr>
              <a:t>SI Y SOLO SI SE ENCUENTRA APROBADO POR ASAMBLEA DE ACCIONISTAS U ORGANO DE ADMINISTRACION.</a:t>
            </a:r>
            <a:endParaRPr lang="es-ES" sz="1600" b="1" dirty="0">
              <a:latin typeface="Calibri" pitchFamily="34" charset="0"/>
              <a:cs typeface="Calibri" pitchFamily="34" charset="0"/>
            </a:endParaRPr>
          </a:p>
        </p:txBody>
      </p:sp>
      <p:sp>
        <p:nvSpPr>
          <p:cNvPr id="10" name="9 CuadroTexto"/>
          <p:cNvSpPr txBox="1"/>
          <p:nvPr/>
        </p:nvSpPr>
        <p:spPr>
          <a:xfrm>
            <a:off x="2062157" y="3481753"/>
            <a:ext cx="4356484" cy="400110"/>
          </a:xfrm>
          <a:prstGeom prst="rect">
            <a:avLst/>
          </a:prstGeom>
          <a:noFill/>
        </p:spPr>
        <p:txBody>
          <a:bodyPr wrap="square" rtlCol="0">
            <a:spAutoFit/>
          </a:bodyPr>
          <a:lstStyle/>
          <a:p>
            <a:r>
              <a:rPr lang="es-ES" sz="2000" b="1" dirty="0" smtClean="0">
                <a:latin typeface="Calibri" pitchFamily="34" charset="0"/>
                <a:cs typeface="Calibri" pitchFamily="34" charset="0"/>
              </a:rPr>
              <a:t>REGISTRADO EN PATRIMONIO NETO</a:t>
            </a:r>
            <a:endParaRPr lang="es-ES" sz="2000" b="1" dirty="0">
              <a:latin typeface="Calibri" pitchFamily="34" charset="0"/>
              <a:cs typeface="Calibri" pitchFamily="34" charset="0"/>
            </a:endParaRPr>
          </a:p>
        </p:txBody>
      </p:sp>
    </p:spTree>
    <p:extLst>
      <p:ext uri="{BB962C8B-B14F-4D97-AF65-F5344CB8AC3E}">
        <p14:creationId xmlns:p14="http://schemas.microsoft.com/office/powerpoint/2010/main" val="1972707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Rectángulo"/>
          <p:cNvSpPr>
            <a:spLocks noChangeArrowheads="1"/>
          </p:cNvSpPr>
          <p:nvPr/>
        </p:nvSpPr>
        <p:spPr bwMode="auto">
          <a:xfrm>
            <a:off x="683568" y="1071563"/>
            <a:ext cx="7488832" cy="830997"/>
          </a:xfrm>
          <a:prstGeom prst="rect">
            <a:avLst/>
          </a:prstGeom>
          <a:noFill/>
          <a:ln w="9525">
            <a:noFill/>
            <a:miter lim="800000"/>
            <a:headEnd/>
            <a:tailEnd/>
          </a:ln>
        </p:spPr>
        <p:txBody>
          <a:bodyPr wrap="square">
            <a:spAutoFit/>
          </a:bodyPr>
          <a:lstStyle/>
          <a:p>
            <a:pPr marL="0" lvl="2" algn="ctr" fontAlgn="base">
              <a:spcBef>
                <a:spcPct val="0"/>
              </a:spcBef>
              <a:spcAft>
                <a:spcPct val="0"/>
              </a:spcAft>
            </a:pPr>
            <a:r>
              <a:rPr lang="es-AR" sz="2400" b="1" u="sng" dirty="0" smtClean="0">
                <a:solidFill>
                  <a:srgbClr val="000000"/>
                </a:solidFill>
                <a:latin typeface="Verdana" pitchFamily="34" charset="0"/>
              </a:rPr>
              <a:t>PATRIMONIO NETO</a:t>
            </a:r>
            <a:r>
              <a:rPr lang="es-AR" sz="2400" b="1" dirty="0" smtClean="0">
                <a:solidFill>
                  <a:srgbClr val="000000"/>
                </a:solidFill>
                <a:latin typeface="Verdana" pitchFamily="34" charset="0"/>
              </a:rPr>
              <a:t> </a:t>
            </a:r>
          </a:p>
          <a:p>
            <a:pPr marL="0" lvl="2" algn="ctr" fontAlgn="base">
              <a:spcBef>
                <a:spcPct val="0"/>
              </a:spcBef>
              <a:spcAft>
                <a:spcPct val="0"/>
              </a:spcAft>
            </a:pPr>
            <a:endParaRPr lang="es-AR" sz="2400" b="1" i="1" dirty="0" smtClean="0">
              <a:solidFill>
                <a:srgbClr val="000000"/>
              </a:solidFill>
              <a:latin typeface="Verdana" pitchFamily="34" charset="0"/>
            </a:endParaRPr>
          </a:p>
        </p:txBody>
      </p:sp>
      <p:sp>
        <p:nvSpPr>
          <p:cNvPr id="12" name="11 CuadroTexto"/>
          <p:cNvSpPr txBox="1"/>
          <p:nvPr/>
        </p:nvSpPr>
        <p:spPr>
          <a:xfrm>
            <a:off x="323528" y="1763524"/>
            <a:ext cx="8640960" cy="369332"/>
          </a:xfrm>
          <a:prstGeom prst="rect">
            <a:avLst/>
          </a:prstGeom>
          <a:noFill/>
        </p:spPr>
        <p:txBody>
          <a:bodyPr wrap="square" rtlCol="0">
            <a:spAutoFit/>
          </a:bodyPr>
          <a:lstStyle/>
          <a:p>
            <a:pPr algn="just"/>
            <a:r>
              <a:rPr lang="es-ES" sz="1800" b="1" u="sng" dirty="0"/>
              <a:t>MODIFICACION DE LA INFORMACION DE EJERCICIOS </a:t>
            </a:r>
            <a:r>
              <a:rPr lang="es-ES" sz="1800" b="1" u="sng" dirty="0" smtClean="0"/>
              <a:t>ANTERIORES:</a:t>
            </a:r>
            <a:endParaRPr lang="es-ES" sz="1800" b="1" i="1" u="sng" dirty="0" smtClean="0"/>
          </a:p>
        </p:txBody>
      </p:sp>
      <p:cxnSp>
        <p:nvCxnSpPr>
          <p:cNvPr id="13" name="12 Conector recto de flecha"/>
          <p:cNvCxnSpPr/>
          <p:nvPr/>
        </p:nvCxnSpPr>
        <p:spPr>
          <a:xfrm>
            <a:off x="4283968" y="2132856"/>
            <a:ext cx="0" cy="463406"/>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13 Rectángulo"/>
          <p:cNvSpPr/>
          <p:nvPr/>
        </p:nvSpPr>
        <p:spPr>
          <a:xfrm>
            <a:off x="1367644" y="2924944"/>
            <a:ext cx="5832648" cy="2736304"/>
          </a:xfrm>
          <a:prstGeom prst="rect">
            <a:avLst/>
          </a:prstGeom>
          <a:solidFill>
            <a:schemeClr val="bg1"/>
          </a:solidFill>
          <a:ln>
            <a:solidFill>
              <a:srgbClr val="F1AB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sz="1800" b="1" u="sng" dirty="0" smtClean="0"/>
              <a:t>En el Estado de Evolución de PN:</a:t>
            </a:r>
          </a:p>
          <a:p>
            <a:pPr algn="ctr"/>
            <a:endParaRPr lang="es-ES" sz="1600" b="1" u="sng" dirty="0" smtClean="0"/>
          </a:p>
          <a:p>
            <a:pPr marL="285750" indent="-285750" algn="just">
              <a:buFont typeface="Arial" pitchFamily="34" charset="0"/>
              <a:buChar char="•"/>
            </a:pPr>
            <a:r>
              <a:rPr lang="es-ES" sz="1600" b="1" u="sng" dirty="0" smtClean="0"/>
              <a:t>SALDO INICIAL:</a:t>
            </a:r>
            <a:r>
              <a:rPr lang="es-ES" sz="1600" dirty="0" smtClean="0"/>
              <a:t> s/balance de publicación</a:t>
            </a:r>
          </a:p>
          <a:p>
            <a:pPr marL="285750" indent="-285750" algn="just">
              <a:buFont typeface="Arial" pitchFamily="34" charset="0"/>
              <a:buChar char="•"/>
            </a:pPr>
            <a:endParaRPr lang="es-ES" sz="1600" b="1" u="sng" dirty="0" smtClean="0"/>
          </a:p>
          <a:p>
            <a:pPr marL="285750" indent="-285750" algn="just">
              <a:buFont typeface="Arial" pitchFamily="34" charset="0"/>
              <a:buChar char="•"/>
            </a:pPr>
            <a:r>
              <a:rPr lang="es-ES" sz="1600" b="1" u="sng" dirty="0" smtClean="0"/>
              <a:t>MODIFICACION CORRESPONDIENTE</a:t>
            </a:r>
          </a:p>
          <a:p>
            <a:pPr marL="285750" indent="-285750" algn="just">
              <a:buFont typeface="Arial" pitchFamily="34" charset="0"/>
              <a:buChar char="•"/>
            </a:pPr>
            <a:endParaRPr lang="es-ES" sz="1600" b="1" u="sng" dirty="0" smtClean="0"/>
          </a:p>
          <a:p>
            <a:pPr marL="285750" indent="-285750" algn="just">
              <a:buFont typeface="Arial" pitchFamily="34" charset="0"/>
              <a:buChar char="•"/>
            </a:pPr>
            <a:r>
              <a:rPr lang="es-ES" sz="1600" b="1" u="sng" dirty="0" smtClean="0"/>
              <a:t>VALOR CORREGIDO</a:t>
            </a:r>
            <a:endParaRPr lang="es-ES" sz="1600" dirty="0" smtClean="0"/>
          </a:p>
          <a:p>
            <a:pPr algn="just"/>
            <a:endParaRPr lang="es-ES" sz="1600" dirty="0" smtClean="0"/>
          </a:p>
          <a:p>
            <a:pPr algn="just"/>
            <a:endParaRPr lang="es-ES" sz="1600" dirty="0" smtClean="0"/>
          </a:p>
          <a:p>
            <a:pPr algn="just"/>
            <a:endParaRPr lang="es-ES" sz="1600" b="1" dirty="0">
              <a:latin typeface="Calibri" pitchFamily="34" charset="0"/>
              <a:cs typeface="Calibri" pitchFamily="34" charset="0"/>
            </a:endParaRPr>
          </a:p>
        </p:txBody>
      </p:sp>
    </p:spTree>
    <p:extLst>
      <p:ext uri="{BB962C8B-B14F-4D97-AF65-F5344CB8AC3E}">
        <p14:creationId xmlns:p14="http://schemas.microsoft.com/office/powerpoint/2010/main" val="1663960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Rectángulo"/>
          <p:cNvSpPr>
            <a:spLocks noChangeArrowheads="1"/>
          </p:cNvSpPr>
          <p:nvPr/>
        </p:nvSpPr>
        <p:spPr bwMode="auto">
          <a:xfrm>
            <a:off x="755576" y="1124744"/>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sp>
        <p:nvSpPr>
          <p:cNvPr id="5" name="4 Rectángulo redondeado"/>
          <p:cNvSpPr/>
          <p:nvPr/>
        </p:nvSpPr>
        <p:spPr>
          <a:xfrm>
            <a:off x="395536" y="3501008"/>
            <a:ext cx="2304256" cy="720080"/>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 </a:t>
            </a:r>
          </a:p>
          <a:p>
            <a:pPr algn="ctr"/>
            <a:r>
              <a:rPr lang="es-AR" sz="1800" b="1" dirty="0" smtClean="0">
                <a:solidFill>
                  <a:schemeClr val="tx1"/>
                </a:solidFill>
                <a:latin typeface="Verdana" pitchFamily="34" charset="0"/>
              </a:rPr>
              <a:t>(RT 17 4.5.6.)</a:t>
            </a:r>
          </a:p>
        </p:txBody>
      </p:sp>
      <p:sp>
        <p:nvSpPr>
          <p:cNvPr id="6" name="5 Rectángulo redondeado"/>
          <p:cNvSpPr/>
          <p:nvPr/>
        </p:nvSpPr>
        <p:spPr>
          <a:xfrm>
            <a:off x="3419872" y="1988840"/>
            <a:ext cx="5256584" cy="648072"/>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Para operaciones de contado se valuaran a su precio de compra.</a:t>
            </a:r>
          </a:p>
        </p:txBody>
      </p:sp>
      <p:cxnSp>
        <p:nvCxnSpPr>
          <p:cNvPr id="7" name="6 Conector angular"/>
          <p:cNvCxnSpPr>
            <a:stCxn id="5" idx="3"/>
            <a:endCxn id="6" idx="1"/>
          </p:cNvCxnSpPr>
          <p:nvPr/>
        </p:nvCxnSpPr>
        <p:spPr>
          <a:xfrm flipV="1">
            <a:off x="2699792" y="2312876"/>
            <a:ext cx="720080" cy="154817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7" name="16 Rectángulo redondeado"/>
          <p:cNvSpPr/>
          <p:nvPr/>
        </p:nvSpPr>
        <p:spPr>
          <a:xfrm>
            <a:off x="3419872" y="2780928"/>
            <a:ext cx="5256584" cy="2160240"/>
          </a:xfrm>
          <a:prstGeom prst="roundRect">
            <a:avLst>
              <a:gd name="adj" fmla="val 871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Si la operación no es de contado el precio de compra será reemplazado por una estimación basada en el valor descontado, a la fecha de operación, del importe futuro a entregar. Se utilizara una tasa de interés que refleje las evaluaciones que el mercado hace del valor del tiempo y de los riesgos específicos de la operación. </a:t>
            </a:r>
          </a:p>
        </p:txBody>
      </p:sp>
      <p:cxnSp>
        <p:nvCxnSpPr>
          <p:cNvPr id="18" name="17 Conector angular"/>
          <p:cNvCxnSpPr>
            <a:stCxn id="5" idx="3"/>
            <a:endCxn id="17" idx="1"/>
          </p:cNvCxnSpPr>
          <p:nvPr/>
        </p:nvCxnSpPr>
        <p:spPr>
          <a:xfrm>
            <a:off x="2699792" y="3861048"/>
            <a:ext cx="720080" cy="158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3419872" y="5085184"/>
            <a:ext cx="5256584" cy="1296144"/>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600" dirty="0" smtClean="0">
                <a:solidFill>
                  <a:schemeClr val="tx1"/>
                </a:solidFill>
                <a:latin typeface="Verdana" pitchFamily="34" charset="0"/>
                <a:ea typeface="Verdana" pitchFamily="34" charset="0"/>
                <a:cs typeface="Verdana" pitchFamily="34" charset="0"/>
              </a:rPr>
              <a:t>En los casos de cuentas a pagar en moneda extranjera o en su equivalente en moneda argentina, sus importes se convertirán a moneda argentina al tipo de cambio de la fecha de transacción.</a:t>
            </a:r>
          </a:p>
        </p:txBody>
      </p:sp>
      <p:cxnSp>
        <p:nvCxnSpPr>
          <p:cNvPr id="23" name="22 Conector angular"/>
          <p:cNvCxnSpPr>
            <a:stCxn id="5" idx="3"/>
            <a:endCxn id="22" idx="1"/>
          </p:cNvCxnSpPr>
          <p:nvPr/>
        </p:nvCxnSpPr>
        <p:spPr>
          <a:xfrm>
            <a:off x="2699792" y="3861048"/>
            <a:ext cx="720080" cy="187220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395536" y="1268760"/>
            <a:ext cx="8229600" cy="1143000"/>
          </a:xfrm>
        </p:spPr>
        <p:txBody>
          <a:bodyPr>
            <a:normAutofit/>
          </a:bodyPr>
          <a:lstStyle/>
          <a:p>
            <a:pPr algn="ctr"/>
            <a:r>
              <a:rPr lang="es-ES" sz="3200" b="1" u="sng" dirty="0" smtClean="0">
                <a:solidFill>
                  <a:schemeClr val="tx1"/>
                </a:solidFill>
              </a:rPr>
              <a:t>Aclaraciones Societarias</a:t>
            </a:r>
            <a:br>
              <a:rPr lang="es-ES" sz="3200" b="1" u="sng" dirty="0" smtClean="0">
                <a:solidFill>
                  <a:schemeClr val="tx1"/>
                </a:solidFill>
              </a:rPr>
            </a:br>
            <a:r>
              <a:rPr lang="es-ES" sz="3200" b="1" u="sng" dirty="0" smtClean="0">
                <a:solidFill>
                  <a:schemeClr val="tx1"/>
                </a:solidFill>
              </a:rPr>
              <a:t>Res. </a:t>
            </a:r>
            <a:r>
              <a:rPr lang="es-ES" sz="3200" b="1" u="sng" dirty="0" err="1" smtClean="0">
                <a:solidFill>
                  <a:schemeClr val="tx1"/>
                </a:solidFill>
              </a:rPr>
              <a:t>Gral</a:t>
            </a:r>
            <a:r>
              <a:rPr lang="es-ES" sz="3200" b="1" u="sng" dirty="0" smtClean="0">
                <a:solidFill>
                  <a:schemeClr val="tx1"/>
                </a:solidFill>
              </a:rPr>
              <a:t> IGJ 25/2004</a:t>
            </a:r>
            <a:endParaRPr lang="es-ES" sz="3200" b="1" u="sng" dirty="0">
              <a:solidFill>
                <a:schemeClr val="tx1"/>
              </a:solidFill>
            </a:endParaRPr>
          </a:p>
        </p:txBody>
      </p:sp>
      <p:sp>
        <p:nvSpPr>
          <p:cNvPr id="7" name="2 Marcador de contenido"/>
          <p:cNvSpPr>
            <a:spLocks noGrp="1"/>
          </p:cNvSpPr>
          <p:nvPr>
            <p:ph sz="half" idx="1"/>
          </p:nvPr>
        </p:nvSpPr>
        <p:spPr>
          <a:xfrm>
            <a:off x="395536" y="2663974"/>
            <a:ext cx="4038600" cy="4525963"/>
          </a:xfrm>
        </p:spPr>
        <p:txBody>
          <a:bodyPr/>
          <a:lstStyle/>
          <a:p>
            <a:r>
              <a:rPr lang="es-ES" sz="2400" b="1" dirty="0" smtClean="0">
                <a:latin typeface="Calibri" pitchFamily="34" charset="0"/>
                <a:cs typeface="Calibri" pitchFamily="34" charset="0"/>
              </a:rPr>
              <a:t>Plazo </a:t>
            </a:r>
            <a:r>
              <a:rPr lang="es-ES" sz="2400" b="1" dirty="0">
                <a:latin typeface="Calibri" pitchFamily="34" charset="0"/>
                <a:cs typeface="Calibri" pitchFamily="34" charset="0"/>
              </a:rPr>
              <a:t>de 180 días para decidir la capitalización o restitución </a:t>
            </a:r>
            <a:r>
              <a:rPr lang="es-ES" sz="2400" b="1" dirty="0" smtClean="0">
                <a:latin typeface="Calibri" pitchFamily="34" charset="0"/>
                <a:cs typeface="Calibri" pitchFamily="34" charset="0"/>
              </a:rPr>
              <a:t>de los aportes irrevocables para futuras suscripciones por </a:t>
            </a:r>
            <a:r>
              <a:rPr lang="es-ES" sz="2400" b="1" dirty="0">
                <a:latin typeface="Calibri" pitchFamily="34" charset="0"/>
                <a:cs typeface="Calibri" pitchFamily="34" charset="0"/>
              </a:rPr>
              <a:t>parte de la asamblea de </a:t>
            </a:r>
            <a:r>
              <a:rPr lang="es-ES" sz="2400" b="1" dirty="0" smtClean="0">
                <a:latin typeface="Calibri" pitchFamily="34" charset="0"/>
                <a:cs typeface="Calibri" pitchFamily="34" charset="0"/>
              </a:rPr>
              <a:t>accionistas.</a:t>
            </a:r>
            <a:endParaRPr lang="es-ES" sz="2400" b="1" dirty="0">
              <a:latin typeface="Calibri" pitchFamily="34" charset="0"/>
              <a:cs typeface="Calibri" pitchFamily="34" charset="0"/>
            </a:endParaRPr>
          </a:p>
          <a:p>
            <a:endParaRPr lang="es-ES" dirty="0"/>
          </a:p>
        </p:txBody>
      </p:sp>
      <p:sp>
        <p:nvSpPr>
          <p:cNvPr id="8" name="3 Marcador de contenido"/>
          <p:cNvSpPr txBox="1">
            <a:spLocks/>
          </p:cNvSpPr>
          <p:nvPr/>
        </p:nvSpPr>
        <p:spPr>
          <a:xfrm>
            <a:off x="4826868" y="2679998"/>
            <a:ext cx="4038600" cy="4525963"/>
          </a:xfrm>
          <a:prstGeom prst="rect">
            <a:avLst/>
          </a:prstGeom>
        </p:spPr>
        <p:txBody>
          <a:bodyPr>
            <a:normAutofit/>
          </a:bodyPr>
          <a:lstStyle>
            <a:lvl1pPr marL="280988" indent="-280988" algn="l" rtl="0" eaLnBrk="1" fontAlgn="base" hangingPunct="1">
              <a:spcBef>
                <a:spcPct val="20000"/>
              </a:spcBef>
              <a:spcAft>
                <a:spcPct val="0"/>
              </a:spcAft>
              <a:buClr>
                <a:srgbClr val="F1AB00"/>
              </a:buClr>
              <a:buFont typeface="Wingdings" pitchFamily="2" charset="2"/>
              <a:buChar char="§"/>
              <a:defRPr sz="1800">
                <a:solidFill>
                  <a:schemeClr val="tx1"/>
                </a:solidFill>
                <a:latin typeface="+mn-lt"/>
                <a:ea typeface="+mn-ea"/>
                <a:cs typeface="+mn-cs"/>
              </a:defRPr>
            </a:lvl1pPr>
            <a:lvl2pPr marL="574675" indent="-293688" algn="l" rtl="0" eaLnBrk="1" fontAlgn="base" hangingPunct="1">
              <a:spcBef>
                <a:spcPct val="20000"/>
              </a:spcBef>
              <a:spcAft>
                <a:spcPct val="0"/>
              </a:spcAft>
              <a:buClr>
                <a:srgbClr val="F1AB00"/>
              </a:buClr>
              <a:buFont typeface="Wingdings" pitchFamily="2" charset="2"/>
              <a:buChar char="§"/>
              <a:defRPr sz="1600">
                <a:solidFill>
                  <a:schemeClr val="tx1"/>
                </a:solidFill>
                <a:latin typeface="+mn-lt"/>
              </a:defRPr>
            </a:lvl2pPr>
            <a:lvl3pPr marL="855663" indent="-280988" algn="l" rtl="0" eaLnBrk="1" fontAlgn="base" hangingPunct="1">
              <a:spcBef>
                <a:spcPct val="20000"/>
              </a:spcBef>
              <a:spcAft>
                <a:spcPct val="0"/>
              </a:spcAft>
              <a:buClr>
                <a:srgbClr val="F1AB00"/>
              </a:buClr>
              <a:buFont typeface="Wingdings" pitchFamily="2" charset="2"/>
              <a:buChar char="§"/>
              <a:defRPr sz="1400">
                <a:solidFill>
                  <a:schemeClr val="tx1"/>
                </a:solidFill>
                <a:latin typeface="+mn-lt"/>
              </a:defRPr>
            </a:lvl3pPr>
            <a:lvl4pPr marL="1090613" indent="-234950" algn="l" rtl="0" eaLnBrk="1" fontAlgn="base" hangingPunct="1">
              <a:spcBef>
                <a:spcPct val="20000"/>
              </a:spcBef>
              <a:spcAft>
                <a:spcPct val="0"/>
              </a:spcAft>
              <a:buClr>
                <a:srgbClr val="F1AB00"/>
              </a:buClr>
              <a:buFont typeface="Wingdings" pitchFamily="2" charset="2"/>
              <a:buChar char="§"/>
              <a:defRPr sz="1200">
                <a:solidFill>
                  <a:schemeClr val="tx1"/>
                </a:solidFill>
                <a:latin typeface="+mn-lt"/>
              </a:defRPr>
            </a:lvl4pPr>
            <a:lvl5pPr marL="1312863" indent="-222250" algn="l" rtl="0" eaLnBrk="1" fontAlgn="base" hangingPunct="1">
              <a:spcBef>
                <a:spcPct val="20000"/>
              </a:spcBef>
              <a:spcAft>
                <a:spcPct val="0"/>
              </a:spcAft>
              <a:buClr>
                <a:srgbClr val="F1AB00"/>
              </a:buClr>
              <a:buFont typeface="Wingdings" pitchFamily="2" charset="2"/>
              <a:buChar char="§"/>
              <a:defRPr sz="1050">
                <a:solidFill>
                  <a:schemeClr val="tx1"/>
                </a:solidFill>
                <a:latin typeface="+mn-lt"/>
              </a:defRPr>
            </a:lvl5pPr>
            <a:lvl6pPr marL="2400300" indent="-228600" algn="l" rtl="0" eaLnBrk="1" fontAlgn="base" hangingPunct="1">
              <a:spcBef>
                <a:spcPct val="20000"/>
              </a:spcBef>
              <a:spcAft>
                <a:spcPct val="0"/>
              </a:spcAft>
              <a:buClr>
                <a:srgbClr val="FFCC00"/>
              </a:buClr>
              <a:buFont typeface="Arial" charset="0"/>
              <a:buChar char="●"/>
              <a:defRPr sz="1000">
                <a:solidFill>
                  <a:schemeClr val="tx1"/>
                </a:solidFill>
                <a:latin typeface="+mn-lt"/>
              </a:defRPr>
            </a:lvl6pPr>
            <a:lvl7pPr marL="2857500" indent="-228600" algn="l" rtl="0" eaLnBrk="1" fontAlgn="base" hangingPunct="1">
              <a:spcBef>
                <a:spcPct val="20000"/>
              </a:spcBef>
              <a:spcAft>
                <a:spcPct val="0"/>
              </a:spcAft>
              <a:buClr>
                <a:srgbClr val="FFCC00"/>
              </a:buClr>
              <a:buFont typeface="Arial" charset="0"/>
              <a:buChar char="●"/>
              <a:defRPr sz="1000">
                <a:solidFill>
                  <a:schemeClr val="tx1"/>
                </a:solidFill>
                <a:latin typeface="+mn-lt"/>
              </a:defRPr>
            </a:lvl7pPr>
            <a:lvl8pPr marL="3314700" indent="-228600" algn="l" rtl="0" eaLnBrk="1" fontAlgn="base" hangingPunct="1">
              <a:spcBef>
                <a:spcPct val="20000"/>
              </a:spcBef>
              <a:spcAft>
                <a:spcPct val="0"/>
              </a:spcAft>
              <a:buClr>
                <a:srgbClr val="FFCC00"/>
              </a:buClr>
              <a:buFont typeface="Arial" charset="0"/>
              <a:buChar char="●"/>
              <a:defRPr sz="1000">
                <a:solidFill>
                  <a:schemeClr val="tx1"/>
                </a:solidFill>
                <a:latin typeface="+mn-lt"/>
              </a:defRPr>
            </a:lvl8pPr>
            <a:lvl9pPr marL="3771900" indent="-228600" algn="l" rtl="0" eaLnBrk="1" fontAlgn="base" hangingPunct="1">
              <a:spcBef>
                <a:spcPct val="20000"/>
              </a:spcBef>
              <a:spcAft>
                <a:spcPct val="0"/>
              </a:spcAft>
              <a:buClr>
                <a:srgbClr val="FFCC00"/>
              </a:buClr>
              <a:buFont typeface="Arial" charset="0"/>
              <a:buChar char="●"/>
              <a:defRPr sz="1000">
                <a:solidFill>
                  <a:schemeClr val="tx1"/>
                </a:solidFill>
                <a:latin typeface="+mn-lt"/>
              </a:defRPr>
            </a:lvl9pPr>
          </a:lstStyle>
          <a:p>
            <a:r>
              <a:rPr lang="es-ES" sz="2400" b="1" kern="0" dirty="0" smtClean="0">
                <a:latin typeface="Calibri" panose="020F0502020204030204" pitchFamily="34" charset="0"/>
                <a:cs typeface="Calibri" panose="020F0502020204030204" pitchFamily="34" charset="0"/>
              </a:rPr>
              <a:t>Obligatoriedad de distribuir los resultados no asignados positivos</a:t>
            </a:r>
            <a:r>
              <a:rPr lang="es-ES" sz="2400" b="1" kern="0" dirty="0" smtClean="0"/>
              <a:t>.</a:t>
            </a:r>
            <a:endParaRPr lang="es-ES" sz="2400" b="1" kern="0" dirty="0"/>
          </a:p>
        </p:txBody>
      </p:sp>
    </p:spTree>
    <p:extLst>
      <p:ext uri="{BB962C8B-B14F-4D97-AF65-F5344CB8AC3E}">
        <p14:creationId xmlns:p14="http://schemas.microsoft.com/office/powerpoint/2010/main" val="205855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95536" y="3429000"/>
            <a:ext cx="2304256"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 </a:t>
            </a:r>
          </a:p>
          <a:p>
            <a:pPr algn="ctr"/>
            <a:r>
              <a:rPr lang="es-AR" sz="1800" b="1" dirty="0" smtClean="0">
                <a:solidFill>
                  <a:schemeClr val="tx1"/>
                </a:solidFill>
                <a:latin typeface="Verdana" pitchFamily="34" charset="0"/>
              </a:rPr>
              <a:t>(RT 17 4.5.6.)</a:t>
            </a:r>
          </a:p>
          <a:p>
            <a:pPr algn="ctr"/>
            <a:r>
              <a:rPr lang="es-AR" sz="1800" b="1" dirty="0" smtClean="0">
                <a:solidFill>
                  <a:schemeClr val="tx1"/>
                </a:solidFill>
                <a:latin typeface="Verdana" pitchFamily="34" charset="0"/>
              </a:rPr>
              <a:t>Cont.</a:t>
            </a:r>
          </a:p>
        </p:txBody>
      </p:sp>
      <p:sp>
        <p:nvSpPr>
          <p:cNvPr id="5" name="4 Rectángulo redondeado"/>
          <p:cNvSpPr/>
          <p:nvPr/>
        </p:nvSpPr>
        <p:spPr>
          <a:xfrm>
            <a:off x="3419872" y="1772816"/>
            <a:ext cx="5256584" cy="2304256"/>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En los casos que se verifiquen diferencias entre los precios de compra al contado y los correspondientes a operaciones a plazo las mismas deben segregarse y tratarse como costos financieros. En los casos en los que el precio de compra no sea conocido o siendo conocido no existieran operaciones basadas en él, se lo estimara mediante la aplicación de una tasa de interés que refleje las evaluaciones del mercado sobre el valor del tiempo del dinero y los riesgos específicos de la operación.</a:t>
            </a:r>
          </a:p>
        </p:txBody>
      </p:sp>
      <p:cxnSp>
        <p:nvCxnSpPr>
          <p:cNvPr id="6" name="5 Conector angular"/>
          <p:cNvCxnSpPr>
            <a:stCxn id="4" idx="3"/>
            <a:endCxn id="5" idx="1"/>
          </p:cNvCxnSpPr>
          <p:nvPr/>
        </p:nvCxnSpPr>
        <p:spPr>
          <a:xfrm flipV="1">
            <a:off x="2699792" y="2924944"/>
            <a:ext cx="720080" cy="97210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redondeado"/>
          <p:cNvSpPr/>
          <p:nvPr/>
        </p:nvSpPr>
        <p:spPr>
          <a:xfrm>
            <a:off x="3419872" y="4365104"/>
            <a:ext cx="5256584" cy="1512168"/>
          </a:xfrm>
          <a:prstGeom prst="roundRect">
            <a:avLst>
              <a:gd name="adj" fmla="val 871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Cuando la “Cuenta a pagar” incluye pasivos en especie, es decir, pasivos asumidos contra la recepción de dinero, los mismos se medirán de acuerdo con el importe recibido, (en los restantes casos) se los registrará al valor corriente (a la fecha de  transacción) de los bienes o servicios a entregar.</a:t>
            </a:r>
          </a:p>
        </p:txBody>
      </p:sp>
      <p:cxnSp>
        <p:nvCxnSpPr>
          <p:cNvPr id="8" name="7 Conector angular"/>
          <p:cNvCxnSpPr>
            <a:stCxn id="4" idx="3"/>
            <a:endCxn id="7" idx="1"/>
          </p:cNvCxnSpPr>
          <p:nvPr/>
        </p:nvCxnSpPr>
        <p:spPr>
          <a:xfrm>
            <a:off x="2699792" y="3897052"/>
            <a:ext cx="720080" cy="122413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1" name="1 Rectángulo"/>
          <p:cNvSpPr>
            <a:spLocks noChangeArrowheads="1"/>
          </p:cNvSpPr>
          <p:nvPr/>
        </p:nvSpPr>
        <p:spPr bwMode="auto">
          <a:xfrm>
            <a:off x="755576" y="1124744"/>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spTree>
    <p:extLst>
      <p:ext uri="{BB962C8B-B14F-4D97-AF65-F5344CB8AC3E}">
        <p14:creationId xmlns:p14="http://schemas.microsoft.com/office/powerpoint/2010/main" val="3788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 calcmode="lin" valueType="num">
                                      <p:cBhvr>
                                        <p:cTn id="32" dur="500" fill="hold"/>
                                        <p:tgtEl>
                                          <p:spTgt spid="7"/>
                                        </p:tgtEl>
                                        <p:attrNameLst>
                                          <p:attrName>style.rotation</p:attrName>
                                        </p:attrNameLst>
                                      </p:cBhvr>
                                      <p:tavLst>
                                        <p:tav tm="0">
                                          <p:val>
                                            <p:fltVal val="360"/>
                                          </p:val>
                                        </p:tav>
                                        <p:tav tm="100000">
                                          <p:val>
                                            <p:fltVal val="0"/>
                                          </p:val>
                                        </p:tav>
                                      </p:tavLst>
                                    </p:anim>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395536" y="3284984"/>
            <a:ext cx="3168352" cy="1152128"/>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smtClean="0">
                <a:solidFill>
                  <a:schemeClr val="tx1"/>
                </a:solidFill>
                <a:latin typeface="Verdana" pitchFamily="34" charset="0"/>
                <a:ea typeface="Verdana" pitchFamily="34" charset="0"/>
                <a:cs typeface="Verdana" pitchFamily="34" charset="0"/>
              </a:rPr>
              <a:t>En el caso de los Anticipos de Precios,  es decir los anticipos recibidos de clientes, hay que tener en cuenta las siguientes consideraciones:</a:t>
            </a:r>
          </a:p>
        </p:txBody>
      </p:sp>
      <p:sp>
        <p:nvSpPr>
          <p:cNvPr id="8" name="7 Rectángulo redondeado"/>
          <p:cNvSpPr/>
          <p:nvPr/>
        </p:nvSpPr>
        <p:spPr>
          <a:xfrm>
            <a:off x="4283968" y="2780928"/>
            <a:ext cx="4392488" cy="792088"/>
          </a:xfrm>
          <a:prstGeom prst="roundRect">
            <a:avLst>
              <a:gd name="adj" fmla="val 11324"/>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Si los mismos fijan precio, se valuaran al valor nominal de la suma de dinero  recibida</a:t>
            </a:r>
          </a:p>
        </p:txBody>
      </p:sp>
      <p:cxnSp>
        <p:nvCxnSpPr>
          <p:cNvPr id="9" name="8 Conector angular"/>
          <p:cNvCxnSpPr>
            <a:stCxn id="7" idx="3"/>
            <a:endCxn id="8" idx="1"/>
          </p:cNvCxnSpPr>
          <p:nvPr/>
        </p:nvCxnSpPr>
        <p:spPr>
          <a:xfrm flipV="1">
            <a:off x="3563888" y="3176972"/>
            <a:ext cx="720080" cy="684076"/>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4283968" y="3789040"/>
            <a:ext cx="4392488" cy="1080120"/>
          </a:xfrm>
          <a:prstGeom prst="roundRect">
            <a:avLst>
              <a:gd name="adj" fmla="val 871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Si los mismos no fijan precio, se valuaran al VD (valor descontado) de dicha suma (implica el reconocimiento de una pérdida para el acreedor y una ganancia para el deudor)</a:t>
            </a:r>
          </a:p>
        </p:txBody>
      </p:sp>
      <p:cxnSp>
        <p:nvCxnSpPr>
          <p:cNvPr id="11" name="10 Conector angular"/>
          <p:cNvCxnSpPr>
            <a:stCxn id="7" idx="3"/>
            <a:endCxn id="10" idx="1"/>
          </p:cNvCxnSpPr>
          <p:nvPr/>
        </p:nvCxnSpPr>
        <p:spPr>
          <a:xfrm>
            <a:off x="3563888" y="3861048"/>
            <a:ext cx="720080" cy="468052"/>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12" name="1 Rectángulo"/>
          <p:cNvSpPr>
            <a:spLocks noChangeArrowheads="1"/>
          </p:cNvSpPr>
          <p:nvPr/>
        </p:nvSpPr>
        <p:spPr bwMode="auto">
          <a:xfrm>
            <a:off x="755576" y="1124744"/>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sp>
        <p:nvSpPr>
          <p:cNvPr id="13" name="12 Rectángulo redondeado"/>
          <p:cNvSpPr/>
          <p:nvPr/>
        </p:nvSpPr>
        <p:spPr>
          <a:xfrm>
            <a:off x="395536" y="1772816"/>
            <a:ext cx="2304256" cy="936104"/>
          </a:xfrm>
          <a:prstGeom prst="roundRect">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800" b="1" dirty="0" smtClean="0">
                <a:solidFill>
                  <a:schemeClr val="tx1"/>
                </a:solidFill>
                <a:latin typeface="Verdana" pitchFamily="34" charset="0"/>
              </a:rPr>
              <a:t>Valuación </a:t>
            </a:r>
          </a:p>
          <a:p>
            <a:pPr algn="ctr"/>
            <a:r>
              <a:rPr lang="es-AR" sz="1800" b="1" dirty="0" smtClean="0">
                <a:solidFill>
                  <a:schemeClr val="tx1"/>
                </a:solidFill>
                <a:latin typeface="Verdana" pitchFamily="34" charset="0"/>
              </a:rPr>
              <a:t>(RT 17 4.5.6.)</a:t>
            </a:r>
          </a:p>
          <a:p>
            <a:pPr algn="ctr"/>
            <a:r>
              <a:rPr lang="es-AR" sz="1800" b="1" dirty="0" smtClean="0">
                <a:solidFill>
                  <a:schemeClr val="tx1"/>
                </a:solidFill>
                <a:latin typeface="Verdana" pitchFamily="34" charset="0"/>
              </a:rPr>
              <a:t>Cont.</a:t>
            </a:r>
          </a:p>
        </p:txBody>
      </p:sp>
      <p:cxnSp>
        <p:nvCxnSpPr>
          <p:cNvPr id="26" name="25 Conector angular"/>
          <p:cNvCxnSpPr>
            <a:stCxn id="13" idx="2"/>
            <a:endCxn id="7" idx="0"/>
          </p:cNvCxnSpPr>
          <p:nvPr/>
        </p:nvCxnSpPr>
        <p:spPr>
          <a:xfrm rot="16200000" flipH="1">
            <a:off x="1475656" y="2780928"/>
            <a:ext cx="576064" cy="432048"/>
          </a:xfrm>
          <a:prstGeom prst="bentConnector3">
            <a:avLst>
              <a:gd name="adj1" fmla="val 50000"/>
            </a:avLst>
          </a:prstGeom>
          <a:ln>
            <a:solidFill>
              <a:srgbClr val="F1AB00"/>
            </a:solidFill>
            <a:tailEnd type="arrow"/>
          </a:ln>
        </p:spPr>
        <p:style>
          <a:lnRef idx="1">
            <a:schemeClr val="accent1"/>
          </a:lnRef>
          <a:fillRef idx="0">
            <a:schemeClr val="accent1"/>
          </a:fillRef>
          <a:effectRef idx="0">
            <a:schemeClr val="accent1"/>
          </a:effectRef>
          <a:fontRef idx="minor">
            <a:schemeClr val="tx1"/>
          </a:fontRef>
        </p:style>
      </p:cxnSp>
      <p:sp>
        <p:nvSpPr>
          <p:cNvPr id="37" name="36 Rectángulo redondeado"/>
          <p:cNvSpPr/>
          <p:nvPr/>
        </p:nvSpPr>
        <p:spPr>
          <a:xfrm>
            <a:off x="323528" y="5373216"/>
            <a:ext cx="8289304" cy="1016496"/>
          </a:xfrm>
          <a:prstGeom prst="roundRect">
            <a:avLst>
              <a:gd name="adj" fmla="val 8719"/>
            </a:avLst>
          </a:prstGeom>
          <a:solidFill>
            <a:schemeClr val="bg1"/>
          </a:solidFill>
          <a:ln>
            <a:solidFill>
              <a:srgbClr val="F1A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AR" sz="1400" dirty="0" smtClean="0">
                <a:solidFill>
                  <a:schemeClr val="tx1"/>
                </a:solidFill>
                <a:latin typeface="Verdana" pitchFamily="34" charset="0"/>
                <a:ea typeface="Verdana" pitchFamily="34" charset="0"/>
                <a:cs typeface="Verdana" pitchFamily="34" charset="0"/>
              </a:rPr>
              <a:t>El procedimiento descripto en segundo lugar no es de aplicación usual porque las ganancias o pérdidas involucradas raramente son significativas, ya que los lapsos que van desde la entrega del anticipo hasta la concreción de la compra suelen ser cortos.</a:t>
            </a:r>
          </a:p>
        </p:txBody>
      </p:sp>
    </p:spTree>
    <p:extLst>
      <p:ext uri="{BB962C8B-B14F-4D97-AF65-F5344CB8AC3E}">
        <p14:creationId xmlns:p14="http://schemas.microsoft.com/office/powerpoint/2010/main" val="298268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 calcmode="lin" valueType="num">
                                      <p:cBhvr>
                                        <p:cTn id="36" dur="500" fill="hold"/>
                                        <p:tgtEl>
                                          <p:spTgt spid="8"/>
                                        </p:tgtEl>
                                        <p:attrNameLst>
                                          <p:attrName>style.rotation</p:attrName>
                                        </p:attrNameLst>
                                      </p:cBhvr>
                                      <p:tavLst>
                                        <p:tav tm="0">
                                          <p:val>
                                            <p:fltVal val="360"/>
                                          </p:val>
                                        </p:tav>
                                        <p:tav tm="100000">
                                          <p:val>
                                            <p:fltVal val="0"/>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 calcmode="lin" valueType="num">
                                      <p:cBhvr>
                                        <p:cTn id="44" dur="500" fill="hold"/>
                                        <p:tgtEl>
                                          <p:spTgt spid="10"/>
                                        </p:tgtEl>
                                        <p:attrNameLst>
                                          <p:attrName>style.rotation</p:attrName>
                                        </p:attrNameLst>
                                      </p:cBhvr>
                                      <p:tavLst>
                                        <p:tav tm="0">
                                          <p:val>
                                            <p:fltVal val="360"/>
                                          </p:val>
                                        </p:tav>
                                        <p:tav tm="100000">
                                          <p:val>
                                            <p:fltVal val="0"/>
                                          </p:val>
                                        </p:tav>
                                      </p:tavLst>
                                    </p:anim>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ppt_w</p:attrName>
                                        </p:attrNameLst>
                                      </p:cBhvr>
                                      <p:tavLst>
                                        <p:tav tm="0">
                                          <p:val>
                                            <p:fltVal val="0"/>
                                          </p:val>
                                        </p:tav>
                                        <p:tav tm="100000">
                                          <p:val>
                                            <p:strVal val="#ppt_w"/>
                                          </p:val>
                                        </p:tav>
                                      </p:tavLst>
                                    </p:anim>
                                    <p:anim calcmode="lin" valueType="num">
                                      <p:cBhvr>
                                        <p:cTn id="51" dur="500" fill="hold"/>
                                        <p:tgtEl>
                                          <p:spTgt spid="37"/>
                                        </p:tgtEl>
                                        <p:attrNameLst>
                                          <p:attrName>ppt_h</p:attrName>
                                        </p:attrNameLst>
                                      </p:cBhvr>
                                      <p:tavLst>
                                        <p:tav tm="0">
                                          <p:val>
                                            <p:fltVal val="0"/>
                                          </p:val>
                                        </p:tav>
                                        <p:tav tm="100000">
                                          <p:val>
                                            <p:strVal val="#ppt_h"/>
                                          </p:val>
                                        </p:tav>
                                      </p:tavLst>
                                    </p:anim>
                                    <p:anim calcmode="lin" valueType="num">
                                      <p:cBhvr>
                                        <p:cTn id="52" dur="500" fill="hold"/>
                                        <p:tgtEl>
                                          <p:spTgt spid="37"/>
                                        </p:tgtEl>
                                        <p:attrNameLst>
                                          <p:attrName>style.rotation</p:attrName>
                                        </p:attrNameLst>
                                      </p:cBhvr>
                                      <p:tavLst>
                                        <p:tav tm="0">
                                          <p:val>
                                            <p:fltVal val="360"/>
                                          </p:val>
                                        </p:tav>
                                        <p:tav tm="100000">
                                          <p:val>
                                            <p:fltVal val="0"/>
                                          </p:val>
                                        </p:tav>
                                      </p:tavLst>
                                    </p:anim>
                                    <p:animEffect transition="in" filter="fade">
                                      <p:cBhvr>
                                        <p:cTn id="5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3"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95736" y="1556792"/>
            <a:ext cx="4762500" cy="1914525"/>
          </a:xfrm>
          <a:prstGeom prst="rect">
            <a:avLst/>
          </a:prstGeom>
          <a:noFill/>
          <a:ln w="9525">
            <a:noFill/>
            <a:miter lim="800000"/>
            <a:headEnd/>
            <a:tailEnd/>
          </a:ln>
          <a:effectLst/>
        </p:spPr>
      </p:pic>
      <p:sp>
        <p:nvSpPr>
          <p:cNvPr id="3"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1691680" y="3717032"/>
            <a:ext cx="5924550" cy="2090737"/>
          </a:xfrm>
          <a:prstGeom prst="rect">
            <a:avLst/>
          </a:prstGeom>
          <a:noFill/>
          <a:ln w="9525">
            <a:noFill/>
            <a:miter lim="800000"/>
            <a:headEnd/>
            <a:tailEnd/>
          </a:ln>
          <a:effectLst/>
        </p:spPr>
      </p:pic>
    </p:spTree>
    <p:extLst>
      <p:ext uri="{BB962C8B-B14F-4D97-AF65-F5344CB8AC3E}">
        <p14:creationId xmlns:p14="http://schemas.microsoft.com/office/powerpoint/2010/main" val="78976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a:spLocks noChangeArrowheads="1"/>
          </p:cNvSpPr>
          <p:nvPr/>
        </p:nvSpPr>
        <p:spPr bwMode="auto">
          <a:xfrm>
            <a:off x="755576" y="1052736"/>
            <a:ext cx="7488832" cy="461665"/>
          </a:xfrm>
          <a:prstGeom prst="rect">
            <a:avLst/>
          </a:prstGeom>
          <a:noFill/>
          <a:ln w="9525">
            <a:noFill/>
            <a:miter lim="800000"/>
            <a:headEnd/>
            <a:tailEnd/>
          </a:ln>
        </p:spPr>
        <p:txBody>
          <a:bodyPr wrap="square">
            <a:spAutoFit/>
          </a:bodyPr>
          <a:lstStyle/>
          <a:p>
            <a:pPr algn="ctr"/>
            <a:r>
              <a:rPr lang="es-AR" b="1" u="sng" dirty="0" smtClean="0">
                <a:latin typeface="Verdana" pitchFamily="34" charset="0"/>
              </a:rPr>
              <a:t>Cuentas a Pagar</a:t>
            </a:r>
            <a:endParaRPr lang="es-AR" b="1" u="sng" dirty="0">
              <a:latin typeface="Verdana"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39552" y="1844824"/>
            <a:ext cx="8258175" cy="4267200"/>
          </a:xfrm>
          <a:prstGeom prst="rect">
            <a:avLst/>
          </a:prstGeom>
          <a:noFill/>
          <a:ln w="9525">
            <a:noFill/>
            <a:miter lim="800000"/>
            <a:headEnd/>
            <a:tailEnd/>
          </a:ln>
          <a:effectLst/>
        </p:spPr>
      </p:pic>
    </p:spTree>
    <p:extLst>
      <p:ext uri="{BB962C8B-B14F-4D97-AF65-F5344CB8AC3E}">
        <p14:creationId xmlns:p14="http://schemas.microsoft.com/office/powerpoint/2010/main" val="1539731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a608f6cb-5bf6-4c88-8864-e2aa2e0b2b6e">Branded Crowe landscape template for PowerPoint</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927FCF1FF0B9458822775F773B7FDF" ma:contentTypeVersion="1" ma:contentTypeDescription="Create a new document." ma:contentTypeScope="" ma:versionID="4135cd10692fe5f5d98d9eb47943b1a5">
  <xsd:schema xmlns:xsd="http://www.w3.org/2001/XMLSchema" xmlns:p="http://schemas.microsoft.com/office/2006/metadata/properties" xmlns:ns2="a608f6cb-5bf6-4c88-8864-e2aa2e0b2b6e" targetNamespace="http://schemas.microsoft.com/office/2006/metadata/properties" ma:root="true" ma:fieldsID="0f9c5587045c0bbe5d9bd6d2af03aba0" ns2:_="">
    <xsd:import namespace="a608f6cb-5bf6-4c88-8864-e2aa2e0b2b6e"/>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a608f6cb-5bf6-4c88-8864-e2aa2e0b2b6e"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ED3DD09-D041-4E12-BF48-1F16C98C169D}">
  <ds:schemaRefs>
    <ds:schemaRef ds:uri="http://schemas.microsoft.com/sharepoint/v3/contenttype/forms"/>
  </ds:schemaRefs>
</ds:datastoreItem>
</file>

<file path=customXml/itemProps2.xml><?xml version="1.0" encoding="utf-8"?>
<ds:datastoreItem xmlns:ds="http://schemas.openxmlformats.org/officeDocument/2006/customXml" ds:itemID="{0DFD3DB9-71BB-4163-B916-A0752160CF68}">
  <ds:schemaRefs>
    <ds:schemaRef ds:uri="http://schemas.openxmlformats.org/package/2006/metadata/core-properties"/>
    <ds:schemaRef ds:uri="http://www.w3.org/XML/1998/namespace"/>
    <ds:schemaRef ds:uri="a608f6cb-5bf6-4c88-8864-e2aa2e0b2b6e"/>
    <ds:schemaRef ds:uri="http://schemas.microsoft.com/office/2006/metadata/properties"/>
    <ds:schemaRef ds:uri="http://purl.org/dc/elements/1.1/"/>
    <ds:schemaRef ds:uri="http://schemas.microsoft.com/office/2006/documentManagement/types"/>
    <ds:schemaRef ds:uri="http://purl.org/dc/dcmitype/"/>
    <ds:schemaRef ds:uri="http://purl.org/dc/terms/"/>
  </ds:schemaRefs>
</ds:datastoreItem>
</file>

<file path=customXml/itemProps3.xml><?xml version="1.0" encoding="utf-8"?>
<ds:datastoreItem xmlns:ds="http://schemas.openxmlformats.org/officeDocument/2006/customXml" ds:itemID="{7B836831-0A89-4206-B454-B80AF6D901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08f6cb-5bf6-4c88-8864-e2aa2e0b2b6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Presentación1</Template>
  <TotalTime>3270</TotalTime>
  <Words>2659</Words>
  <Application>Microsoft Office PowerPoint</Application>
  <PresentationFormat>Presentación en pantalla (4:3)</PresentationFormat>
  <Paragraphs>270</Paragraphs>
  <Slides>50</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50</vt:i4>
      </vt:variant>
    </vt:vector>
  </HeadingPairs>
  <TitlesOfParts>
    <vt:vector size="58" baseType="lpstr">
      <vt:lpstr>Arial</vt:lpstr>
      <vt:lpstr>Calibri</vt:lpstr>
      <vt:lpstr>Times New Roman</vt:lpstr>
      <vt:lpstr>Verdana</vt:lpstr>
      <vt:lpstr>WenQuanYi Micro Hei</vt:lpstr>
      <vt:lpstr>Wingdings</vt:lpstr>
      <vt:lpstr>2_Tema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Aclaraciones Societarias Res. Gral IGJ 25/2004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pcarbone</dc:creator>
  <cp:lastModifiedBy>Bruschi Norberto</cp:lastModifiedBy>
  <cp:revision>240</cp:revision>
  <dcterms:created xsi:type="dcterms:W3CDTF">2011-06-10T18:50:49Z</dcterms:created>
  <dcterms:modified xsi:type="dcterms:W3CDTF">2022-04-08T19:36:37Z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MSD</vt:lpwstr>
  </property>
  <property fmtid="{D5CDD505-2E9C-101B-9397-08002B2CF9AE}" pid="4" name="Status">
    <vt:lpwstr>Final</vt:lpwstr>
  </property>
  <property fmtid="{D5CDD505-2E9C-101B-9397-08002B2CF9AE}" pid="5" name="TemplateUrl">
    <vt:lpwstr/>
  </property>
  <property fmtid="{D5CDD505-2E9C-101B-9397-08002B2CF9AE}" pid="6" name="xd_ProgID">
    <vt:lpwstr/>
  </property>
  <property fmtid="{D5CDD505-2E9C-101B-9397-08002B2CF9AE}" pid="7" name="_SourceUrl">
    <vt:lpwstr/>
  </property>
  <property fmtid="{D5CDD505-2E9C-101B-9397-08002B2CF9AE}" pid="8" name="Order">
    <vt:lpwstr>2300.00000000000</vt:lpwstr>
  </property>
  <property fmtid="{D5CDD505-2E9C-101B-9397-08002B2CF9AE}" pid="9" name="Description0">
    <vt:lpwstr>Branded Crowe portrait template for PowerPoint</vt:lpwstr>
  </property>
  <property fmtid="{D5CDD505-2E9C-101B-9397-08002B2CF9AE}" pid="10" name="NXTAG2">
    <vt:lpwstr>000800ee37000000000001023720</vt:lpwstr>
  </property>
  <property fmtid="{D5CDD505-2E9C-101B-9397-08002B2CF9AE}" pid="11" name="_NewReviewCycle">
    <vt:lpwstr/>
  </property>
  <property fmtid="{D5CDD505-2E9C-101B-9397-08002B2CF9AE}" pid="12" name="ContentTypeId">
    <vt:lpwstr>0x010100F9927FCF1FF0B9458822775F773B7FDF</vt:lpwstr>
  </property>
</Properties>
</file>