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6" r:id="rId2"/>
    <p:sldId id="257" r:id="rId3"/>
    <p:sldId id="256" r:id="rId4"/>
    <p:sldId id="262" r:id="rId5"/>
    <p:sldId id="263" r:id="rId6"/>
    <p:sldId id="261" r:id="rId7"/>
    <p:sldId id="275" r:id="rId8"/>
    <p:sldId id="272" r:id="rId9"/>
    <p:sldId id="258" r:id="rId10"/>
    <p:sldId id="289" r:id="rId11"/>
    <p:sldId id="259" r:id="rId12"/>
    <p:sldId id="290" r:id="rId13"/>
    <p:sldId id="273" r:id="rId14"/>
    <p:sldId id="291" r:id="rId15"/>
    <p:sldId id="260" r:id="rId16"/>
    <p:sldId id="274" r:id="rId17"/>
    <p:sldId id="276" r:id="rId18"/>
    <p:sldId id="277" r:id="rId19"/>
    <p:sldId id="284" r:id="rId20"/>
    <p:sldId id="286" r:id="rId21"/>
    <p:sldId id="287" r:id="rId22"/>
    <p:sldId id="288" r:id="rId23"/>
    <p:sldId id="280" r:id="rId24"/>
    <p:sldId id="285" r:id="rId25"/>
    <p:sldId id="281" r:id="rId26"/>
    <p:sldId id="282" r:id="rId27"/>
    <p:sldId id="283" r:id="rId28"/>
    <p:sldId id="264" r:id="rId29"/>
    <p:sldId id="265" r:id="rId30"/>
    <p:sldId id="271" r:id="rId3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8" d="100"/>
          <a:sy n="78" d="100"/>
        </p:scale>
        <p:origin x="101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MFin UTDT                                                                                     FOS</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E7B3A7-00AE-4C26-A864-9AC09715E3BD}" type="datetimeFigureOut">
              <a:rPr lang="es-AR" smtClean="0"/>
              <a:pPr/>
              <a:t>1/10/2022</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87BC2-E4CD-43C2-B114-17F5D6FE0EA1}" type="slidenum">
              <a:rPr lang="es-AR" smtClean="0"/>
              <a:pPr/>
              <a:t>‹Nº›</a:t>
            </a:fld>
            <a:endParaRPr lang="es-AR"/>
          </a:p>
        </p:txBody>
      </p:sp>
    </p:spTree>
    <p:extLst>
      <p:ext uri="{BB962C8B-B14F-4D97-AF65-F5344CB8AC3E}">
        <p14:creationId xmlns:p14="http://schemas.microsoft.com/office/powerpoint/2010/main" val="97754433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MFin UTDT                                                                                     FOS</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60B90-1F40-4DA3-A5F2-0155791468E4}" type="datetimeFigureOut">
              <a:rPr lang="es-AR" smtClean="0"/>
              <a:pPr/>
              <a:t>1/10/2022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A4753-B036-4EE7-A77A-71072CE6DF0C}" type="slidenum">
              <a:rPr lang="es-AR" smtClean="0"/>
              <a:pPr/>
              <a:t>‹Nº›</a:t>
            </a:fld>
            <a:endParaRPr lang="es-AR"/>
          </a:p>
        </p:txBody>
      </p:sp>
    </p:spTree>
    <p:extLst>
      <p:ext uri="{BB962C8B-B14F-4D97-AF65-F5344CB8AC3E}">
        <p14:creationId xmlns:p14="http://schemas.microsoft.com/office/powerpoint/2010/main" val="16562920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5" name="4 Marcador de encabezado"/>
          <p:cNvSpPr>
            <a:spLocks noGrp="1"/>
          </p:cNvSpPr>
          <p:nvPr>
            <p:ph type="hdr" sz="quarter" idx="10"/>
          </p:nvPr>
        </p:nvSpPr>
        <p:spPr/>
        <p:txBody>
          <a:bodyPr/>
          <a:lstStyle/>
          <a:p>
            <a:r>
              <a:rPr lang="es-AR"/>
              <a:t>MFin UTDT                                                                                     FOS</a:t>
            </a:r>
          </a:p>
        </p:txBody>
      </p:sp>
    </p:spTree>
    <p:extLst>
      <p:ext uri="{BB962C8B-B14F-4D97-AF65-F5344CB8AC3E}">
        <p14:creationId xmlns:p14="http://schemas.microsoft.com/office/powerpoint/2010/main" val="147186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73836111-F71F-4C85-8518-7565A3C351CA}" type="datetime1">
              <a:rPr lang="es-AR" smtClean="0"/>
              <a:pPr/>
              <a:t>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349677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29ADF34-E1CB-482F-AC6E-5EA5B8068378}" type="datetime1">
              <a:rPr lang="es-AR" smtClean="0"/>
              <a:pPr/>
              <a:t>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160599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315B048-4EE8-4BEA-AB10-39CA7EE261DB}" type="datetime1">
              <a:rPr lang="es-AR" smtClean="0"/>
              <a:pPr/>
              <a:t>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410599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013B75B2-D115-4472-BEFA-975EB08B9A28}" type="datetime1">
              <a:rPr lang="es-AR" smtClean="0"/>
              <a:pPr/>
              <a:t>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220021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85F122C-E3C1-48E7-BF77-D5EFCC9FCACA}" type="datetime1">
              <a:rPr lang="es-AR" smtClean="0"/>
              <a:pPr/>
              <a:t>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13381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742DA537-51C4-43AD-8EEE-6A85A95A6CA4}" type="datetime1">
              <a:rPr lang="es-AR" smtClean="0"/>
              <a:pPr/>
              <a:t>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221260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8C01D259-AD44-4E4F-BDDB-55DDD26D8AB1}" type="datetime1">
              <a:rPr lang="es-AR" smtClean="0"/>
              <a:pPr/>
              <a:t>1/10/2022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163718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3E3AE4B7-01C8-4D3B-A023-EE7CDB0AD21A}" type="datetime1">
              <a:rPr lang="es-AR" smtClean="0"/>
              <a:pPr/>
              <a:t>1/10/2022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381923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327BBE6-0664-48B1-8C43-CAACF3099BE3}" type="datetime1">
              <a:rPr lang="es-AR" smtClean="0"/>
              <a:pPr/>
              <a:t>1/10/2022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124038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3B62756-4CFA-4D2C-98BB-EA489ADB891E}" type="datetime1">
              <a:rPr lang="es-AR" smtClean="0"/>
              <a:pPr/>
              <a:t>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86576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FD0E088-0659-48A6-A999-0B0E4D875D15}" type="datetime1">
              <a:rPr lang="es-AR" smtClean="0"/>
              <a:pPr/>
              <a:t>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6D936B-EF50-42CA-A1B8-D4F6B25F1FA8}" type="slidenum">
              <a:rPr lang="es-AR" smtClean="0"/>
              <a:pPr/>
              <a:t>‹Nº›</a:t>
            </a:fld>
            <a:endParaRPr lang="es-AR"/>
          </a:p>
        </p:txBody>
      </p:sp>
    </p:spTree>
    <p:extLst>
      <p:ext uri="{BB962C8B-B14F-4D97-AF65-F5344CB8AC3E}">
        <p14:creationId xmlns:p14="http://schemas.microsoft.com/office/powerpoint/2010/main" val="60641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19801-33B4-469D-A2D5-FE58ADB8B7C6}" type="datetime1">
              <a:rPr lang="es-AR" smtClean="0"/>
              <a:pPr/>
              <a:t>1/10/2022</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D936B-EF50-42CA-A1B8-D4F6B25F1FA8}" type="slidenum">
              <a:rPr lang="es-AR" smtClean="0"/>
              <a:pPr/>
              <a:t>‹Nº›</a:t>
            </a:fld>
            <a:endParaRPr lang="es-AR"/>
          </a:p>
        </p:txBody>
      </p:sp>
    </p:spTree>
    <p:extLst>
      <p:ext uri="{BB962C8B-B14F-4D97-AF65-F5344CB8AC3E}">
        <p14:creationId xmlns:p14="http://schemas.microsoft.com/office/powerpoint/2010/main" val="4001817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w.andres@gmail.com" TargetMode="External" /><Relationship Id="rId2" Type="http://schemas.openxmlformats.org/officeDocument/2006/relationships/image" Target="../media/image1.emf"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hyperlink" Target="mailto:juan.m.yanzon@gmail.com" TargetMode="Externa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image" Target="../media/image16.png" /><Relationship Id="rId5" Type="http://schemas.openxmlformats.org/officeDocument/2006/relationships/image" Target="../media/image7.png" /><Relationship Id="rId4" Type="http://schemas.openxmlformats.org/officeDocument/2006/relationships/image" Target="../media/image2.png" /></Relationships>
</file>

<file path=ppt/slides/_rels/slide1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0.png" /><Relationship Id="rId1" Type="http://schemas.openxmlformats.org/officeDocument/2006/relationships/slideLayout" Target="../slideLayouts/slideLayout1.xml" /><Relationship Id="rId6" Type="http://schemas.openxmlformats.org/officeDocument/2006/relationships/image" Target="../media/image2.png" /><Relationship Id="rId5" Type="http://schemas.openxmlformats.org/officeDocument/2006/relationships/image" Target="../media/image19.png" /><Relationship Id="rId4" Type="http://schemas.openxmlformats.org/officeDocument/2006/relationships/image" Target="../media/image18.png" /></Relationships>
</file>

<file path=ppt/slides/_rels/slide12.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1.xml" /><Relationship Id="rId6" Type="http://schemas.openxmlformats.org/officeDocument/2006/relationships/image" Target="../media/image23.png" /><Relationship Id="rId5" Type="http://schemas.openxmlformats.org/officeDocument/2006/relationships/image" Target="../media/image22.png" /><Relationship Id="rId4" Type="http://schemas.openxmlformats.org/officeDocument/2006/relationships/image" Target="../media/image2.png" /></Relationships>
</file>

<file path=ppt/slides/_rels/slide13.xml.rels><?xml version="1.0" encoding="UTF-8" standalone="yes"?>
<Relationships xmlns="http://schemas.openxmlformats.org/package/2006/relationships"><Relationship Id="rId3" Type="http://schemas.openxmlformats.org/officeDocument/2006/relationships/image" Target="../media/image210.png" /><Relationship Id="rId2" Type="http://schemas.openxmlformats.org/officeDocument/2006/relationships/image" Target="../media/image200.png" /><Relationship Id="rId1" Type="http://schemas.openxmlformats.org/officeDocument/2006/relationships/slideLayout" Target="../slideLayouts/slideLayout1.xml" /><Relationship Id="rId5" Type="http://schemas.openxmlformats.org/officeDocument/2006/relationships/image" Target="../media/image220.png" /><Relationship Id="rId4" Type="http://schemas.openxmlformats.org/officeDocument/2006/relationships/image" Target="../media/image2.png"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1.xml" /><Relationship Id="rId6" Type="http://schemas.openxmlformats.org/officeDocument/2006/relationships/image" Target="../media/image27.png" /><Relationship Id="rId5" Type="http://schemas.openxmlformats.org/officeDocument/2006/relationships/image" Target="../media/image26.png" /><Relationship Id="rId4" Type="http://schemas.openxmlformats.org/officeDocument/2006/relationships/image" Target="../media/image25.png" /></Relationships>
</file>

<file path=ppt/slides/_rels/slide15.xml.rels><?xml version="1.0" encoding="UTF-8" standalone="yes"?>
<Relationships xmlns="http://schemas.openxmlformats.org/package/2006/relationships"><Relationship Id="rId3" Type="http://schemas.openxmlformats.org/officeDocument/2006/relationships/image" Target="../media/image240.png" /><Relationship Id="rId2" Type="http://schemas.openxmlformats.org/officeDocument/2006/relationships/image" Target="../media/image230.png" /><Relationship Id="rId1" Type="http://schemas.openxmlformats.org/officeDocument/2006/relationships/slideLayout" Target="../slideLayouts/slideLayout1.xml" /><Relationship Id="rId6" Type="http://schemas.openxmlformats.org/officeDocument/2006/relationships/image" Target="../media/image2.png" /><Relationship Id="rId5" Type="http://schemas.openxmlformats.org/officeDocument/2006/relationships/image" Target="../media/image260.png" /><Relationship Id="rId4" Type="http://schemas.openxmlformats.org/officeDocument/2006/relationships/image" Target="../media/image250.png"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28.wmf"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29.wmf" /></Relationships>
</file>

<file path=ppt/slides/_rels/slide18.xml.rels><?xml version="1.0" encoding="UTF-8" standalone="yes"?>
<Relationships xmlns="http://schemas.openxmlformats.org/package/2006/relationships"><Relationship Id="rId3" Type="http://schemas.openxmlformats.org/officeDocument/2006/relationships/image" Target="../media/image30.wmf"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31.wmf" /></Relationships>
</file>

<file path=ppt/slides/_rels/slide19.xml.rels><?xml version="1.0" encoding="UTF-8" standalone="yes"?>
<Relationships xmlns="http://schemas.openxmlformats.org/package/2006/relationships"><Relationship Id="rId3" Type="http://schemas.openxmlformats.org/officeDocument/2006/relationships/image" Target="../media/image32.emf"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3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42.png"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image" Target="../media/image32.png" /><Relationship Id="rId7" Type="http://schemas.openxmlformats.org/officeDocument/2006/relationships/image" Target="../media/image2.png" /><Relationship Id="rId2" Type="http://schemas.openxmlformats.org/officeDocument/2006/relationships/image" Target="../media/image31.png" /><Relationship Id="rId1" Type="http://schemas.openxmlformats.org/officeDocument/2006/relationships/slideLayout" Target="../slideLayouts/slideLayout1.xml" /><Relationship Id="rId6" Type="http://schemas.openxmlformats.org/officeDocument/2006/relationships/image" Target="../media/image350.png" /><Relationship Id="rId5" Type="http://schemas.openxmlformats.org/officeDocument/2006/relationships/image" Target="../media/image340.png" /><Relationship Id="rId4" Type="http://schemas.openxmlformats.org/officeDocument/2006/relationships/image" Target="../media/image330.png"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png"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xml" /><Relationship Id="rId6" Type="http://schemas.openxmlformats.org/officeDocument/2006/relationships/image" Target="../media/image2.png" /><Relationship Id="rId5" Type="http://schemas.openxmlformats.org/officeDocument/2006/relationships/image" Target="../media/image15.png"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33" y="-12008"/>
            <a:ext cx="9216000" cy="1570960"/>
          </a:xfrm>
          <a:prstGeom prst="rect">
            <a:avLst/>
          </a:prstGeom>
          <a:noFill/>
          <a:ln>
            <a:noFill/>
          </a:ln>
        </p:spPr>
      </p:pic>
      <p:sp>
        <p:nvSpPr>
          <p:cNvPr id="5" name="4 Rectángulo"/>
          <p:cNvSpPr/>
          <p:nvPr/>
        </p:nvSpPr>
        <p:spPr>
          <a:xfrm>
            <a:off x="2411760" y="1558952"/>
            <a:ext cx="4572000" cy="1477328"/>
          </a:xfrm>
          <a:prstGeom prst="rect">
            <a:avLst/>
          </a:prstGeom>
        </p:spPr>
        <p:txBody>
          <a:bodyPr>
            <a:spAutoFit/>
          </a:bodyPr>
          <a:lstStyle/>
          <a:p>
            <a:pPr algn="ctr"/>
            <a:r>
              <a:rPr lang="es-ES" b="1" dirty="0"/>
              <a:t> </a:t>
            </a:r>
            <a:endParaRPr lang="es-AR" sz="2400" dirty="0"/>
          </a:p>
          <a:p>
            <a:pPr algn="ctr"/>
            <a:r>
              <a:rPr lang="es-AR" sz="2400" b="1" dirty="0"/>
              <a:t>Futuros, Opciones y Swaps</a:t>
            </a:r>
            <a:endParaRPr lang="es-AR" sz="2400" dirty="0"/>
          </a:p>
          <a:p>
            <a:pPr algn="ctr"/>
            <a:r>
              <a:rPr lang="es-ES" sz="2400" b="1" dirty="0"/>
              <a:t> </a:t>
            </a:r>
            <a:endParaRPr lang="es-AR" sz="2400" dirty="0"/>
          </a:p>
          <a:p>
            <a:pPr algn="ctr"/>
            <a:r>
              <a:rPr lang="es-ES" sz="2400" b="1" dirty="0"/>
              <a:t>MFIN 2022 UTDT</a:t>
            </a:r>
            <a:endParaRPr lang="es-AR" sz="2400" dirty="0"/>
          </a:p>
        </p:txBody>
      </p:sp>
      <p:sp>
        <p:nvSpPr>
          <p:cNvPr id="6" name="5 Rectángulo"/>
          <p:cNvSpPr/>
          <p:nvPr/>
        </p:nvSpPr>
        <p:spPr>
          <a:xfrm>
            <a:off x="2279467" y="3501008"/>
            <a:ext cx="4572000" cy="2677656"/>
          </a:xfrm>
          <a:prstGeom prst="rect">
            <a:avLst/>
          </a:prstGeom>
        </p:spPr>
        <p:txBody>
          <a:bodyPr>
            <a:spAutoFit/>
          </a:bodyPr>
          <a:lstStyle/>
          <a:p>
            <a:pPr algn="ctr"/>
            <a:r>
              <a:rPr lang="es-AR" sz="2400" b="1" dirty="0"/>
              <a:t>Práctica I</a:t>
            </a:r>
          </a:p>
          <a:p>
            <a:pPr algn="ctr"/>
            <a:endParaRPr lang="es-AR" b="1" dirty="0"/>
          </a:p>
          <a:p>
            <a:pPr algn="ctr"/>
            <a:r>
              <a:rPr lang="es-AR" b="1" dirty="0"/>
              <a:t>Andrés Vilella Weisz</a:t>
            </a:r>
          </a:p>
          <a:p>
            <a:pPr algn="ctr"/>
            <a:r>
              <a:rPr lang="es-AR" b="1" dirty="0">
                <a:hlinkClick r:id="rId3"/>
              </a:rPr>
              <a:t>vw.andres@gmail.com</a:t>
            </a:r>
            <a:endParaRPr lang="es-AR" b="1" dirty="0"/>
          </a:p>
          <a:p>
            <a:pPr algn="ctr"/>
            <a:endParaRPr lang="es-AR" b="1" dirty="0"/>
          </a:p>
          <a:p>
            <a:pPr algn="ctr"/>
            <a:r>
              <a:rPr lang="es-AR" b="1" dirty="0"/>
              <a:t>Juan Martin </a:t>
            </a:r>
            <a:r>
              <a:rPr lang="es-AR" b="1" dirty="0" err="1"/>
              <a:t>Yanzon</a:t>
            </a:r>
            <a:endParaRPr lang="es-AR" b="1" dirty="0"/>
          </a:p>
          <a:p>
            <a:pPr algn="ctr"/>
            <a:r>
              <a:rPr lang="es-AR" b="1" dirty="0">
                <a:hlinkClick r:id="rId4"/>
              </a:rPr>
              <a:t>juan.m.yanzon@gmail.com</a:t>
            </a:r>
            <a:endParaRPr lang="es-AR" b="1" dirty="0"/>
          </a:p>
          <a:p>
            <a:pPr algn="ctr"/>
            <a:endParaRPr lang="es-AR" b="1" dirty="0"/>
          </a:p>
          <a:p>
            <a:pPr algn="ctr"/>
            <a:endParaRPr lang="es-AR" dirty="0"/>
          </a:p>
        </p:txBody>
      </p:sp>
      <p:sp>
        <p:nvSpPr>
          <p:cNvPr id="8" name="7 Marcador de número de diapositiva"/>
          <p:cNvSpPr>
            <a:spLocks noGrp="1"/>
          </p:cNvSpPr>
          <p:nvPr>
            <p:ph type="sldNum" sz="quarter" idx="12"/>
          </p:nvPr>
        </p:nvSpPr>
        <p:spPr/>
        <p:txBody>
          <a:bodyPr/>
          <a:lstStyle/>
          <a:p>
            <a:fld id="{186D936B-EF50-42CA-A1B8-D4F6B25F1FA8}" type="slidenum">
              <a:rPr lang="es-AR" smtClean="0"/>
              <a:pPr/>
              <a:t>1</a:t>
            </a:fld>
            <a:endParaRPr lang="es-A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39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16807" y="349775"/>
            <a:ext cx="8352928" cy="1231106"/>
          </a:xfrm>
          <a:prstGeom prst="rect">
            <a:avLst/>
          </a:prstGeom>
          <a:noFill/>
        </p:spPr>
        <p:txBody>
          <a:bodyPr wrap="square" rtlCol="0">
            <a:spAutoFit/>
          </a:bodyPr>
          <a:lstStyle/>
          <a:p>
            <a:r>
              <a:rPr lang="es-AR" sz="2000" b="1" dirty="0"/>
              <a:t>1.26</a:t>
            </a:r>
            <a:endParaRPr lang="es-AR" sz="2400" b="1" dirty="0"/>
          </a:p>
          <a:p>
            <a:endParaRPr lang="es-AR" dirty="0"/>
          </a:p>
          <a:p>
            <a:endParaRPr lang="es-AR" dirty="0"/>
          </a:p>
          <a:p>
            <a:endParaRPr lang="es-AR" dirty="0"/>
          </a:p>
        </p:txBody>
      </p:sp>
      <mc:AlternateContent xmlns:mc="http://schemas.openxmlformats.org/markup-compatibility/2006" xmlns:a14="http://schemas.microsoft.com/office/drawing/2010/main">
        <mc:Choice Requires="a14">
          <p:sp>
            <p:nvSpPr>
              <p:cNvPr id="2" name="1 Rectángulo"/>
              <p:cNvSpPr/>
              <p:nvPr/>
            </p:nvSpPr>
            <p:spPr>
              <a:xfrm>
                <a:off x="595615" y="649335"/>
                <a:ext cx="3143237" cy="1257011"/>
              </a:xfrm>
              <a:prstGeom prst="rect">
                <a:avLst/>
              </a:prstGeom>
            </p:spPr>
            <p:txBody>
              <a:bodyPr wrap="square">
                <a:spAutoFit/>
              </a:bodyPr>
              <a:lstStyle/>
              <a:p>
                <a:pPr marL="285750" indent="-285750">
                  <a:buFont typeface="Arial" panose="020B0604020202020204" pitchFamily="34" charset="0"/>
                  <a:buChar char="•"/>
                </a:pPr>
                <a:r>
                  <a:rPr lang="en-US" b="1" dirty="0"/>
                  <a:t>LONG</a:t>
                </a:r>
                <a:r>
                  <a:rPr lang="en-US" dirty="0"/>
                  <a:t>  </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1</m:t>
                        </m:r>
                      </m:sub>
                    </m:sSub>
                  </m:oMath>
                </a14:m>
                <a:r>
                  <a:rPr lang="en-US" dirty="0"/>
                  <a:t>: </a:t>
                </a:r>
                <a14:m>
                  <m:oMath xmlns:m="http://schemas.openxmlformats.org/officeDocument/2006/math">
                    <m:sSub>
                      <m:sSubPr>
                        <m:ctrlPr>
                          <a:rPr lang="es-AR" i="1" smtClean="0">
                            <a:latin typeface="Cambria Math" panose="02040503050406030204" pitchFamily="18" charset="0"/>
                          </a:rPr>
                        </m:ctrlPr>
                      </m:sSubPr>
                      <m:e>
                        <m:sSup>
                          <m:sSupPr>
                            <m:ctrlPr>
                              <a:rPr lang="es-AR" i="1" smtClean="0">
                                <a:latin typeface="Cambria Math" panose="02040503050406030204" pitchFamily="18" charset="0"/>
                              </a:rPr>
                            </m:ctrlPr>
                          </m:sSupPr>
                          <m:e>
                            <m:r>
                              <a:rPr lang="es-AR" b="0" i="1" smtClean="0">
                                <a:latin typeface="Cambria Math"/>
                              </a:rPr>
                              <m:t>𝐹</m:t>
                            </m:r>
                          </m:e>
                          <m:sup>
                            <m:r>
                              <a:rPr lang="es-AR" b="0" i="1" smtClean="0">
                                <a:latin typeface="Cambria Math"/>
                              </a:rPr>
                              <m:t>𝐽𝑎𝑛</m:t>
                            </m:r>
                            <m:r>
                              <a:rPr lang="es-AR" b="0" i="1" smtClean="0">
                                <a:latin typeface="Cambria Math"/>
                              </a:rPr>
                              <m:t> 03</m:t>
                            </m:r>
                          </m:sup>
                        </m:sSup>
                      </m:e>
                      <m:sub>
                        <m:r>
                          <a:rPr lang="es-AR" b="0" i="1" smtClean="0">
                            <a:latin typeface="Cambria Math"/>
                          </a:rPr>
                          <m:t>(</m:t>
                        </m:r>
                        <m:r>
                          <a:rPr lang="es-AR" b="0" i="1" smtClean="0">
                            <a:latin typeface="Cambria Math"/>
                          </a:rPr>
                          <m:t>𝐽𝑢𝑙</m:t>
                        </m:r>
                        <m:r>
                          <a:rPr lang="es-AR" b="0" i="1" smtClean="0">
                            <a:latin typeface="Cambria Math"/>
                          </a:rPr>
                          <m:t> 02)</m:t>
                        </m:r>
                      </m:sub>
                    </m:sSub>
                  </m:oMath>
                </a14:m>
                <a:endParaRPr lang="es-AR" dirty="0"/>
              </a:p>
              <a:p>
                <a:pPr marL="742950" lvl="1" indent="-285750">
                  <a:buFont typeface="Wingdings" panose="05000000000000000000" pitchFamily="2" charset="2"/>
                  <a:buChar char="§"/>
                </a:pPr>
                <a:r>
                  <a:rPr lang="en-US" dirty="0"/>
                  <a:t>t: July 1, 2002. </a:t>
                </a:r>
                <a:endParaRPr lang="es-AR" dirty="0"/>
              </a:p>
              <a:p>
                <a:pPr marL="742950" lvl="1" indent="-285750">
                  <a:buFont typeface="Wingdings" panose="05000000000000000000" pitchFamily="2" charset="2"/>
                  <a:buChar char="§"/>
                </a:pPr>
                <a:r>
                  <a:rPr lang="en-US" dirty="0"/>
                  <a:t>T: January 1, 2003.</a:t>
                </a:r>
                <a:endParaRPr lang="es-AR" dirty="0"/>
              </a:p>
              <a:p>
                <a:pPr marL="742950" lvl="1" indent="-285750">
                  <a:buFont typeface="Wingdings" panose="05000000000000000000" pitchFamily="2" charset="2"/>
                  <a:buChar char="§"/>
                </a:pPr>
                <a:r>
                  <a:rPr lang="en-US" dirty="0"/>
                  <a:t>Buy 10 million JPY</a:t>
                </a:r>
                <a:endParaRPr lang="es-AR" dirty="0"/>
              </a:p>
            </p:txBody>
          </p:sp>
        </mc:Choice>
        <mc:Fallback xmlns="">
          <p:sp>
            <p:nvSpPr>
              <p:cNvPr id="2" name="1 Rectángulo"/>
              <p:cNvSpPr>
                <a:spLocks noRot="1" noChangeAspect="1" noMove="1" noResize="1" noEditPoints="1" noAdjustHandles="1" noChangeArrowheads="1" noChangeShapeType="1" noTextEdit="1"/>
              </p:cNvSpPr>
              <p:nvPr/>
            </p:nvSpPr>
            <p:spPr>
              <a:xfrm>
                <a:off x="595615" y="649335"/>
                <a:ext cx="3143237" cy="1257011"/>
              </a:xfrm>
              <a:prstGeom prst="rect">
                <a:avLst/>
              </a:prstGeom>
              <a:blipFill>
                <a:blip r:embed="rId2"/>
                <a:stretch>
                  <a:fillRect l="-1359" t="-1942" b="-485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744047" y="643285"/>
                <a:ext cx="3143237" cy="1257011"/>
              </a:xfrm>
              <a:prstGeom prst="rect">
                <a:avLst/>
              </a:prstGeom>
            </p:spPr>
            <p:txBody>
              <a:bodyPr wrap="square">
                <a:spAutoFit/>
              </a:bodyPr>
              <a:lstStyle/>
              <a:p>
                <a:pPr marL="285750" indent="-285750">
                  <a:buFont typeface="Arial" panose="020B0604020202020204" pitchFamily="34" charset="0"/>
                  <a:buChar char="•"/>
                </a:pPr>
                <a:r>
                  <a:rPr lang="en-US" b="1" dirty="0"/>
                  <a:t>SHORT</a:t>
                </a:r>
                <a:r>
                  <a:rPr lang="en-US" dirty="0"/>
                  <a:t>  </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2</m:t>
                        </m:r>
                      </m:sub>
                    </m:sSub>
                  </m:oMath>
                </a14:m>
                <a:r>
                  <a:rPr lang="en-US" dirty="0"/>
                  <a:t>: </a:t>
                </a:r>
                <a14:m>
                  <m:oMath xmlns:m="http://schemas.openxmlformats.org/officeDocument/2006/math">
                    <m:sSub>
                      <m:sSubPr>
                        <m:ctrlPr>
                          <a:rPr lang="es-AR" i="1" smtClean="0">
                            <a:latin typeface="Cambria Math" panose="02040503050406030204" pitchFamily="18" charset="0"/>
                          </a:rPr>
                        </m:ctrlPr>
                      </m:sSubPr>
                      <m:e>
                        <m:sSup>
                          <m:sSupPr>
                            <m:ctrlPr>
                              <a:rPr lang="es-AR" i="1" smtClean="0">
                                <a:latin typeface="Cambria Math" panose="02040503050406030204" pitchFamily="18" charset="0"/>
                              </a:rPr>
                            </m:ctrlPr>
                          </m:sSupPr>
                          <m:e>
                            <m:r>
                              <a:rPr lang="es-AR" b="0" i="1" smtClean="0">
                                <a:latin typeface="Cambria Math"/>
                              </a:rPr>
                              <m:t>𝐹</m:t>
                            </m:r>
                          </m:e>
                          <m:sup>
                            <m:r>
                              <a:rPr lang="es-AR" b="0" i="1" smtClean="0">
                                <a:latin typeface="Cambria Math"/>
                              </a:rPr>
                              <m:t>𝐽𝑎𝑛</m:t>
                            </m:r>
                            <m:r>
                              <a:rPr lang="es-AR" b="0" i="1" smtClean="0">
                                <a:latin typeface="Cambria Math"/>
                              </a:rPr>
                              <m:t> 03</m:t>
                            </m:r>
                          </m:sup>
                        </m:sSup>
                      </m:e>
                      <m:sub>
                        <m:r>
                          <a:rPr lang="es-AR" b="0" i="1" smtClean="0">
                            <a:latin typeface="Cambria Math"/>
                          </a:rPr>
                          <m:t>(</m:t>
                        </m:r>
                        <m:r>
                          <a:rPr lang="es-AR" b="0" i="1" smtClean="0">
                            <a:latin typeface="Cambria Math"/>
                          </a:rPr>
                          <m:t>𝑆𝑒𝑝𝑡</m:t>
                        </m:r>
                        <m:r>
                          <a:rPr lang="es-AR" b="0" i="1" smtClean="0">
                            <a:latin typeface="Cambria Math"/>
                          </a:rPr>
                          <m:t> 02)</m:t>
                        </m:r>
                      </m:sub>
                    </m:sSub>
                  </m:oMath>
                </a14:m>
                <a:endParaRPr lang="es-AR" dirty="0"/>
              </a:p>
              <a:p>
                <a:pPr marL="742950" lvl="1" indent="-285750">
                  <a:buFont typeface="Wingdings" panose="05000000000000000000" pitchFamily="2" charset="2"/>
                  <a:buChar char="§"/>
                </a:pPr>
                <a:r>
                  <a:rPr lang="en-US" dirty="0"/>
                  <a:t>t: September 1, 2002. </a:t>
                </a:r>
                <a:endParaRPr lang="es-AR" dirty="0"/>
              </a:p>
              <a:p>
                <a:pPr marL="742950" lvl="1" indent="-285750">
                  <a:buFont typeface="Wingdings" panose="05000000000000000000" pitchFamily="2" charset="2"/>
                  <a:buChar char="§"/>
                </a:pPr>
                <a:r>
                  <a:rPr lang="en-US" dirty="0"/>
                  <a:t>T: January 1, 2003.</a:t>
                </a:r>
                <a:endParaRPr lang="es-AR" dirty="0"/>
              </a:p>
              <a:p>
                <a:pPr marL="742950" lvl="1" indent="-285750">
                  <a:buFont typeface="Wingdings" panose="05000000000000000000" pitchFamily="2" charset="2"/>
                  <a:buChar char="§"/>
                </a:pPr>
                <a:r>
                  <a:rPr lang="en-US" dirty="0"/>
                  <a:t>Sell 10 million JPY</a:t>
                </a:r>
                <a:endParaRPr lang="es-AR" dirty="0"/>
              </a:p>
            </p:txBody>
          </p:sp>
        </mc:Choice>
        <mc:Fallback xmlns="">
          <p:sp>
            <p:nvSpPr>
              <p:cNvPr id="6" name="5 Rectángulo"/>
              <p:cNvSpPr>
                <a:spLocks noRot="1" noChangeAspect="1" noMove="1" noResize="1" noEditPoints="1" noAdjustHandles="1" noChangeArrowheads="1" noChangeShapeType="1" noTextEdit="1"/>
              </p:cNvSpPr>
              <p:nvPr/>
            </p:nvSpPr>
            <p:spPr>
              <a:xfrm>
                <a:off x="4744047" y="643285"/>
                <a:ext cx="3143237" cy="1257011"/>
              </a:xfrm>
              <a:prstGeom prst="rect">
                <a:avLst/>
              </a:prstGeom>
              <a:blipFill>
                <a:blip r:embed="rId3"/>
                <a:stretch>
                  <a:fillRect l="-1163" t="-1942" b="-4854"/>
                </a:stretch>
              </a:blipFill>
            </p:spPr>
            <p:txBody>
              <a:bodyPr/>
              <a:lstStyle/>
              <a:p>
                <a:r>
                  <a:rPr lang="es-AR">
                    <a:noFill/>
                  </a:rPr>
                  <a:t> </a:t>
                </a:r>
              </a:p>
            </p:txBody>
          </p:sp>
        </mc:Fallback>
      </mc:AlternateContent>
      <p:sp>
        <p:nvSpPr>
          <p:cNvPr id="3" name="2 Marcador de número de diapositiva"/>
          <p:cNvSpPr>
            <a:spLocks noGrp="1"/>
          </p:cNvSpPr>
          <p:nvPr>
            <p:ph type="sldNum" sz="quarter" idx="12"/>
          </p:nvPr>
        </p:nvSpPr>
        <p:spPr/>
        <p:txBody>
          <a:bodyPr/>
          <a:lstStyle/>
          <a:p>
            <a:fld id="{186D936B-EF50-42CA-A1B8-D4F6B25F1FA8}" type="slidenum">
              <a:rPr lang="es-AR" smtClean="0"/>
              <a:pPr/>
              <a:t>10</a:t>
            </a:fld>
            <a:endParaRPr lang="es-AR"/>
          </a:p>
        </p:txBody>
      </p:sp>
      <p:sp>
        <p:nvSpPr>
          <p:cNvPr id="9" name="8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2019								FOS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Imagen 10">
            <a:extLst>
              <a:ext uri="{FF2B5EF4-FFF2-40B4-BE49-F238E27FC236}">
                <a16:creationId xmlns:a16="http://schemas.microsoft.com/office/drawing/2014/main" id="{B1823928-90A9-4DDC-B20A-43918CFEDB0A}"/>
              </a:ext>
            </a:extLst>
          </p:cNvPr>
          <p:cNvPicPr>
            <a:picLocks noChangeAspect="1"/>
          </p:cNvPicPr>
          <p:nvPr/>
        </p:nvPicPr>
        <p:blipFill>
          <a:blip r:embed="rId5"/>
          <a:stretch>
            <a:fillRect/>
          </a:stretch>
        </p:blipFill>
        <p:spPr>
          <a:xfrm>
            <a:off x="323529" y="2242048"/>
            <a:ext cx="4248472" cy="3081086"/>
          </a:xfrm>
          <a:prstGeom prst="rect">
            <a:avLst/>
          </a:prstGeom>
        </p:spPr>
      </p:pic>
      <p:pic>
        <p:nvPicPr>
          <p:cNvPr id="13" name="Imagen 12">
            <a:extLst>
              <a:ext uri="{FF2B5EF4-FFF2-40B4-BE49-F238E27FC236}">
                <a16:creationId xmlns:a16="http://schemas.microsoft.com/office/drawing/2014/main" id="{F9A4DE58-CD06-468D-93BC-B5530741477E}"/>
              </a:ext>
            </a:extLst>
          </p:cNvPr>
          <p:cNvPicPr>
            <a:picLocks noChangeAspect="1"/>
          </p:cNvPicPr>
          <p:nvPr/>
        </p:nvPicPr>
        <p:blipFill>
          <a:blip r:embed="rId6"/>
          <a:stretch>
            <a:fillRect/>
          </a:stretch>
        </p:blipFill>
        <p:spPr>
          <a:xfrm>
            <a:off x="4744047" y="2242048"/>
            <a:ext cx="4248472" cy="3081086"/>
          </a:xfrm>
          <a:prstGeom prst="rect">
            <a:avLst/>
          </a:prstGeom>
        </p:spPr>
      </p:pic>
    </p:spTree>
    <p:extLst>
      <p:ext uri="{BB962C8B-B14F-4D97-AF65-F5344CB8AC3E}">
        <p14:creationId xmlns:p14="http://schemas.microsoft.com/office/powerpoint/2010/main" val="119373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6747" y="442318"/>
            <a:ext cx="8352928" cy="2123658"/>
          </a:xfrm>
          <a:prstGeom prst="rect">
            <a:avLst/>
          </a:prstGeom>
          <a:noFill/>
        </p:spPr>
        <p:txBody>
          <a:bodyPr wrap="square" rtlCol="0">
            <a:spAutoFit/>
          </a:bodyPr>
          <a:lstStyle/>
          <a:p>
            <a:r>
              <a:rPr lang="es-AR" sz="2000" b="1" dirty="0"/>
              <a:t>1.28</a:t>
            </a:r>
            <a:endParaRPr lang="es-AR" sz="2400" b="1" dirty="0"/>
          </a:p>
          <a:p>
            <a:r>
              <a:rPr lang="en-US" dirty="0"/>
              <a:t>The price of gold is currently $500 per ounce. The forward price for delivery in one year is $700. An arbitrageur can borrow money at 10% per annum. What should the arbitrageur do? Assume that the cost of storing gold is zero and that gold provides no income.</a:t>
            </a:r>
            <a:endParaRPr lang="es-AR" dirty="0"/>
          </a:p>
          <a:p>
            <a:endParaRPr lang="es-AR" dirty="0"/>
          </a:p>
          <a:p>
            <a:endParaRPr lang="es-AR" dirty="0"/>
          </a:p>
        </p:txBody>
      </p:sp>
      <mc:AlternateContent xmlns:mc="http://schemas.openxmlformats.org/markup-compatibility/2006" xmlns:a14="http://schemas.microsoft.com/office/drawing/2010/main">
        <mc:Choice Requires="a14">
          <p:sp>
            <p:nvSpPr>
              <p:cNvPr id="5" name="4 CuadroTexto"/>
              <p:cNvSpPr txBox="1"/>
              <p:nvPr/>
            </p:nvSpPr>
            <p:spPr>
              <a:xfrm>
                <a:off x="2939015" y="1637274"/>
                <a:ext cx="3528392" cy="149406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r>
                      <a:rPr lang="es-AR" b="0" i="1" smtClean="0">
                        <a:latin typeface="Cambria Math"/>
                      </a:rPr>
                      <m:t>=500 </m:t>
                    </m:r>
                    <m:r>
                      <a:rPr lang="es-AR" b="0" i="1" smtClean="0">
                        <a:latin typeface="Cambria Math"/>
                      </a:rPr>
                      <m:t>𝑈𝑆𝐷</m:t>
                    </m:r>
                    <m:r>
                      <a:rPr lang="es-AR" b="0" i="1" smtClean="0">
                        <a:latin typeface="Cambria Math"/>
                      </a:rPr>
                      <m:t>/</m:t>
                    </m:r>
                    <m:r>
                      <a:rPr lang="es-AR" b="0" i="1" smtClean="0">
                        <a:latin typeface="Cambria Math"/>
                      </a:rPr>
                      <m:t>𝑜𝑛𝑧𝑎</m:t>
                    </m:r>
                  </m:oMath>
                </a14:m>
                <a:endParaRPr lang="es-AR" dirty="0"/>
              </a:p>
              <a:p>
                <a:pPr marL="285750" indent="-285750">
                  <a:buFont typeface="Arial" panose="020B0604020202020204" pitchFamily="34" charset="0"/>
                  <a:buChar char="•"/>
                </a:pP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b="0" i="1" smtClean="0">
                        <a:latin typeface="Cambria Math"/>
                      </a:rPr>
                      <m:t>=700</m:t>
                    </m:r>
                  </m:oMath>
                </a14:m>
                <a:endParaRPr lang="es-AR" dirty="0"/>
              </a:p>
              <a:p>
                <a:pPr marL="285750" indent="-285750">
                  <a:buFont typeface="Arial" panose="020B0604020202020204" pitchFamily="34" charset="0"/>
                  <a:buChar char="•"/>
                </a:pPr>
                <a14:m>
                  <m:oMath xmlns:m="http://schemas.openxmlformats.org/officeDocument/2006/math">
                    <m:r>
                      <a:rPr lang="es-AR" i="1" smtClean="0">
                        <a:latin typeface="Cambria Math"/>
                      </a:rPr>
                      <m:t>𝑟</m:t>
                    </m:r>
                    <m:r>
                      <a:rPr lang="es-AR" b="0" i="1" smtClean="0">
                        <a:latin typeface="Cambria Math"/>
                      </a:rPr>
                      <m:t>=10%</m:t>
                    </m:r>
                  </m:oMath>
                </a14:m>
                <a:endParaRPr lang="es-AR" b="0" dirty="0"/>
              </a:p>
              <a:p>
                <a:pPr marL="285750" indent="-285750">
                  <a:buFont typeface="Arial" panose="020B0604020202020204" pitchFamily="34" charset="0"/>
                  <a:buChar char="•"/>
                </a:pPr>
                <a14:m>
                  <m:oMath xmlns:m="http://schemas.openxmlformats.org/officeDocument/2006/math">
                    <m:r>
                      <a:rPr lang="es-AR" b="0" i="1" smtClean="0">
                        <a:latin typeface="Cambria Math"/>
                      </a:rPr>
                      <m:t>𝑐</m:t>
                    </m:r>
                    <m:r>
                      <a:rPr lang="es-AR" b="0" i="1" smtClean="0">
                        <a:latin typeface="Cambria Math"/>
                      </a:rPr>
                      <m:t>=0%</m:t>
                    </m:r>
                  </m:oMath>
                </a14:m>
                <a:endParaRPr lang="es-AR" dirty="0"/>
              </a:p>
              <a:p>
                <a:pPr marL="285750" indent="-285750">
                  <a:buFont typeface="Arial" panose="020B0604020202020204" pitchFamily="34" charset="0"/>
                  <a:buChar char="•"/>
                </a:pPr>
                <a14:m>
                  <m:oMath xmlns:m="http://schemas.openxmlformats.org/officeDocument/2006/math">
                    <m:r>
                      <a:rPr lang="es-AR" b="0" i="1" smtClean="0">
                        <a:latin typeface="Cambria Math"/>
                      </a:rPr>
                      <m:t>𝑇</m:t>
                    </m:r>
                    <m:r>
                      <a:rPr lang="es-AR" b="0" i="1" smtClean="0">
                        <a:latin typeface="Cambria Math"/>
                      </a:rPr>
                      <m:t>=1</m:t>
                    </m:r>
                  </m:oMath>
                </a14:m>
                <a:endParaRPr lang="es-A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939015" y="1637274"/>
                <a:ext cx="3528392" cy="1494063"/>
              </a:xfrm>
              <a:prstGeom prst="rect">
                <a:avLst/>
              </a:prstGeom>
              <a:blipFill rotWithShape="1">
                <a:blip r:embed="rId2" cstate="print"/>
                <a:stretch>
                  <a:fillRect l="-1036" t="-816" b="-408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395536" y="3995786"/>
                <a:ext cx="4356484" cy="2618794"/>
              </a:xfrm>
              <a:prstGeom prst="rect">
                <a:avLst/>
              </a:prstGeom>
            </p:spPr>
            <p:txBody>
              <a:bodyPr wrap="square">
                <a:spAutoFit/>
              </a:bodyPr>
              <a:lstStyle/>
              <a:p>
                <a:r>
                  <a:rPr lang="es-AR" u="sng" dirty="0"/>
                  <a:t>t=0</a:t>
                </a:r>
              </a:p>
              <a:p>
                <a:pPr marL="342900" indent="-342900">
                  <a:buFont typeface="+mj-lt"/>
                  <a:buAutoNum type="arabicPeriod"/>
                </a:pPr>
                <a:r>
                  <a:rPr lang="es-AR" dirty="0"/>
                  <a:t>Tomo prestado 500 y compro oro a</a:t>
                </a:r>
                <a:r>
                  <a:rPr lang="es-AR" b="0" dirty="0"/>
                  <a:t> </a:t>
                </a:r>
                <a14:m>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oMath>
                </a14:m>
                <a:r>
                  <a:rPr lang="es-AR" dirty="0"/>
                  <a:t>.</a:t>
                </a:r>
              </a:p>
              <a:p>
                <a:pPr marL="342900" indent="-342900">
                  <a:buFont typeface="+mj-lt"/>
                  <a:buAutoNum type="arabicPeriod"/>
                </a:pPr>
                <a:r>
                  <a:rPr lang="es-AR" dirty="0"/>
                  <a:t>Vendo </a:t>
                </a:r>
                <a:r>
                  <a:rPr lang="es-AR" dirty="0" err="1"/>
                  <a:t>Fwd</a:t>
                </a:r>
                <a:r>
                  <a:rPr lang="es-AR" dirty="0"/>
                  <a:t> a  </a:t>
                </a: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b="0" i="1" smtClean="0">
                        <a:latin typeface="Cambria Math"/>
                      </a:rPr>
                      <m:t>=700</m:t>
                    </m:r>
                  </m:oMath>
                </a14:m>
                <a:endParaRPr lang="es-AR" dirty="0"/>
              </a:p>
              <a:p>
                <a:endParaRPr lang="es-AR" dirty="0"/>
              </a:p>
              <a:p>
                <a:r>
                  <a:rPr lang="es-AR" u="sng" dirty="0"/>
                  <a:t>t=T</a:t>
                </a:r>
              </a:p>
              <a:p>
                <a:pPr marL="342900" indent="-342900">
                  <a:buFont typeface="+mj-lt"/>
                  <a:buAutoNum type="arabicPeriod" startAt="3"/>
                </a:pPr>
                <a:r>
                  <a:rPr lang="es-AR" dirty="0"/>
                  <a:t>Recibo</a:t>
                </a:r>
                <a:r>
                  <a:rPr lang="es-AR" b="0" dirty="0"/>
                  <a:t> </a:t>
                </a: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b="0" i="1" smtClean="0">
                        <a:latin typeface="Cambria Math"/>
                      </a:rPr>
                      <m:t>=700</m:t>
                    </m:r>
                  </m:oMath>
                </a14:m>
                <a:endParaRPr lang="es-AR" dirty="0"/>
              </a:p>
              <a:p>
                <a:pPr marL="342900" indent="-342900">
                  <a:buFont typeface="+mj-lt"/>
                  <a:buAutoNum type="arabicPeriod" startAt="3"/>
                </a:pPr>
                <a:r>
                  <a:rPr lang="es-AR" dirty="0"/>
                  <a:t>Entrego oro</a:t>
                </a:r>
              </a:p>
              <a:p>
                <a:pPr marL="342900" indent="-342900">
                  <a:buFont typeface="+mj-lt"/>
                  <a:buAutoNum type="arabicPeriod" startAt="3"/>
                </a:pPr>
                <a:r>
                  <a:rPr lang="es-AR" dirty="0"/>
                  <a:t>Devuelvo préstamo = 552.28 </a:t>
                </a:r>
              </a:p>
              <a:p>
                <a:pPr marL="285750" indent="-285750">
                  <a:buFont typeface="Arial" panose="020B0604020202020204" pitchFamily="34" charset="0"/>
                  <a:buChar char="•"/>
                </a:pPr>
                <a:endParaRPr lang="es-AR" dirty="0"/>
              </a:p>
            </p:txBody>
          </p:sp>
        </mc:Choice>
        <mc:Fallback xmlns="">
          <p:sp>
            <p:nvSpPr>
              <p:cNvPr id="7" name="6 Rectángulo"/>
              <p:cNvSpPr>
                <a:spLocks noRot="1" noChangeAspect="1" noMove="1" noResize="1" noEditPoints="1" noAdjustHandles="1" noChangeArrowheads="1" noChangeShapeType="1" noTextEdit="1"/>
              </p:cNvSpPr>
              <p:nvPr/>
            </p:nvSpPr>
            <p:spPr>
              <a:xfrm>
                <a:off x="395536" y="3995786"/>
                <a:ext cx="4356484" cy="2618794"/>
              </a:xfrm>
              <a:prstGeom prst="rect">
                <a:avLst/>
              </a:prstGeom>
              <a:blipFill rotWithShape="1">
                <a:blip r:embed="rId3" cstate="print"/>
                <a:stretch>
                  <a:fillRect l="-1259" t="-116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395536" y="3154186"/>
                <a:ext cx="5109157" cy="66306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b="0" i="1" smtClean="0">
                          <a:latin typeface="Cambria Math"/>
                        </a:rPr>
                        <m:t>= </m:t>
                      </m:r>
                      <m:sSub>
                        <m:sSubPr>
                          <m:ctrlPr>
                            <a:rPr lang="es-AR" b="0"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r>
                        <a:rPr lang="es-AR" b="0" i="1" smtClean="0">
                          <a:latin typeface="Cambria Math"/>
                        </a:rPr>
                        <m:t>∗</m:t>
                      </m:r>
                      <m:sSup>
                        <m:sSupPr>
                          <m:ctrlPr>
                            <a:rPr lang="es-AR" b="0" i="1" smtClean="0">
                              <a:latin typeface="Cambria Math" panose="02040503050406030204" pitchFamily="18" charset="0"/>
                            </a:rPr>
                          </m:ctrlPr>
                        </m:sSupPr>
                        <m:e>
                          <m:r>
                            <a:rPr lang="es-AR" b="0" i="1" smtClean="0">
                              <a:latin typeface="Cambria Math"/>
                            </a:rPr>
                            <m:t>𝑒</m:t>
                          </m:r>
                        </m:e>
                        <m:sup>
                          <m:r>
                            <a:rPr lang="es-AR" b="0" i="1" smtClean="0">
                              <a:latin typeface="Cambria Math"/>
                            </a:rPr>
                            <m:t>𝑟𝑇</m:t>
                          </m:r>
                        </m:sup>
                      </m:sSup>
                      <m:r>
                        <a:rPr lang="es-AR" b="0" i="1" smtClean="0">
                          <a:latin typeface="Cambria Math"/>
                        </a:rPr>
                        <m:t>=500∗</m:t>
                      </m:r>
                      <m:sSup>
                        <m:sSupPr>
                          <m:ctrlPr>
                            <a:rPr lang="es-AR" b="0" i="1" smtClean="0">
                              <a:latin typeface="Cambria Math" panose="02040503050406030204" pitchFamily="18" charset="0"/>
                            </a:rPr>
                          </m:ctrlPr>
                        </m:sSupPr>
                        <m:e>
                          <m:r>
                            <a:rPr lang="es-AR" b="0" i="1" smtClean="0">
                              <a:latin typeface="Cambria Math"/>
                            </a:rPr>
                            <m:t>𝑒</m:t>
                          </m:r>
                        </m:e>
                        <m:sup>
                          <m:r>
                            <a:rPr lang="es-AR" b="0" i="1" smtClean="0">
                              <a:latin typeface="Cambria Math"/>
                            </a:rPr>
                            <m:t>0.1∗1</m:t>
                          </m:r>
                        </m:sup>
                      </m:sSup>
                      <m:r>
                        <a:rPr lang="es-AR" b="0" i="1" smtClean="0">
                          <a:latin typeface="Cambria Math"/>
                        </a:rPr>
                        <m:t>=552.28</m:t>
                      </m:r>
                    </m:oMath>
                  </m:oMathPara>
                </a14:m>
                <a:endParaRPr lang="es-AR" b="0" i="1" dirty="0">
                  <a:latin typeface="Cambria Math"/>
                </a:endParaRPr>
              </a:p>
              <a:p>
                <a:pPr/>
                <a14:m>
                  <m:oMathPara xmlns:m="http://schemas.openxmlformats.org/officeDocument/2006/math">
                    <m:oMathParaPr>
                      <m:jc m:val="left"/>
                    </m:oMathParaPr>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i="1">
                          <a:latin typeface="Cambria Math"/>
                          <a:ea typeface="Cambria Math"/>
                        </a:rPr>
                        <m:t>&gt;</m:t>
                      </m:r>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dirty="0">
                          <a:latin typeface="Cambria Math"/>
                          <a:ea typeface="Cambria Math"/>
                        </a:rPr>
                        <m:t>→</m:t>
                      </m:r>
                      <m:r>
                        <m:rPr>
                          <m:sty m:val="p"/>
                        </m:rPr>
                        <a:rPr lang="es-AR" b="0" i="0" dirty="0" smtClean="0">
                          <a:latin typeface="Cambria Math"/>
                          <a:ea typeface="Cambria Math"/>
                        </a:rPr>
                        <m:t>Vendemos</m:t>
                      </m:r>
                      <m:r>
                        <a:rPr lang="es-AR" b="0" i="0" dirty="0" smtClean="0">
                          <a:latin typeface="Cambria Math"/>
                          <a:ea typeface="Cambria Math"/>
                        </a:rPr>
                        <m:t> </m:t>
                      </m:r>
                      <m:r>
                        <m:rPr>
                          <m:sty m:val="p"/>
                        </m:rPr>
                        <a:rPr lang="es-AR" b="0" i="0" dirty="0" smtClean="0">
                          <a:latin typeface="Cambria Math"/>
                          <a:ea typeface="Cambria Math"/>
                        </a:rPr>
                        <m:t>Oro</m:t>
                      </m:r>
                      <m:r>
                        <a:rPr lang="es-AR" b="0" i="0" dirty="0" smtClean="0">
                          <a:latin typeface="Cambria Math"/>
                          <a:ea typeface="Cambria Math"/>
                        </a:rPr>
                        <m:t> </m:t>
                      </m:r>
                      <m:r>
                        <m:rPr>
                          <m:sty m:val="p"/>
                        </m:rPr>
                        <a:rPr lang="es-AR" b="0" i="0" dirty="0" smtClean="0">
                          <a:latin typeface="Cambria Math"/>
                          <a:ea typeface="Cambria Math"/>
                        </a:rPr>
                        <m:t>Fwd</m:t>
                      </m:r>
                    </m:oMath>
                  </m:oMathPara>
                </a14:m>
                <a:endParaRPr lang="es-AR" dirty="0"/>
              </a:p>
            </p:txBody>
          </p:sp>
        </mc:Choice>
        <mc:Fallback xmlns="">
          <p:sp>
            <p:nvSpPr>
              <p:cNvPr id="3" name="2 Rectángulo"/>
              <p:cNvSpPr>
                <a:spLocks noRot="1" noChangeAspect="1" noMove="1" noResize="1" noEditPoints="1" noAdjustHandles="1" noChangeArrowheads="1" noChangeShapeType="1" noTextEdit="1"/>
              </p:cNvSpPr>
              <p:nvPr/>
            </p:nvSpPr>
            <p:spPr>
              <a:xfrm>
                <a:off x="395536" y="3154186"/>
                <a:ext cx="5109157" cy="663067"/>
              </a:xfrm>
              <a:prstGeom prst="rect">
                <a:avLst/>
              </a:prstGeom>
              <a:blipFill rotWithShape="1">
                <a:blip r:embed="rId4" cstate="print"/>
                <a:stretch>
                  <a:fillRect/>
                </a:stretch>
              </a:blipFill>
            </p:spPr>
            <p:txBody>
              <a:bodyPr/>
              <a:lstStyle/>
              <a:p>
                <a:r>
                  <a:rPr lang="es-AR">
                    <a:noFill/>
                  </a:rPr>
                  <a:t> </a:t>
                </a:r>
              </a:p>
            </p:txBody>
          </p:sp>
        </mc:Fallback>
      </mc:AlternateContent>
      <p:sp>
        <p:nvSpPr>
          <p:cNvPr id="8" name="7 Flecha derecha"/>
          <p:cNvSpPr/>
          <p:nvPr/>
        </p:nvSpPr>
        <p:spPr>
          <a:xfrm>
            <a:off x="5148064" y="4717907"/>
            <a:ext cx="504056" cy="364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9" name="8 Rectángulo"/>
              <p:cNvSpPr/>
              <p:nvPr/>
            </p:nvSpPr>
            <p:spPr>
              <a:xfrm>
                <a:off x="6107084" y="4576748"/>
                <a:ext cx="2664296" cy="646331"/>
              </a:xfrm>
              <a:prstGeom prst="rect">
                <a:avLst/>
              </a:prstGeom>
            </p:spPr>
            <p:txBody>
              <a:bodyPr wrap="square">
                <a:spAutoFit/>
              </a:bodyPr>
              <a:lstStyle/>
              <a:p>
                <a:r>
                  <a:rPr lang="es-AR" dirty="0"/>
                  <a:t>Diferencia por arbitraje:</a:t>
                </a:r>
              </a:p>
              <a:p>
                <a:pPr/>
                <a14:m>
                  <m:oMathPara xmlns:m="http://schemas.openxmlformats.org/officeDocument/2006/math">
                    <m:oMathParaPr>
                      <m:jc m:val="left"/>
                    </m:oMathParaPr>
                    <m:oMath xmlns:m="http://schemas.openxmlformats.org/officeDocument/2006/math">
                      <m:r>
                        <a:rPr lang="es-AR" b="0" i="1" smtClean="0">
                          <a:latin typeface="Cambria Math"/>
                        </a:rPr>
                        <m:t>700−552.28=147.42</m:t>
                      </m:r>
                    </m:oMath>
                  </m:oMathPara>
                </a14:m>
                <a:endParaRPr lang="es-AR" dirty="0"/>
              </a:p>
            </p:txBody>
          </p:sp>
        </mc:Choice>
        <mc:Fallback xmlns="">
          <p:sp>
            <p:nvSpPr>
              <p:cNvPr id="9" name="8 Rectángulo"/>
              <p:cNvSpPr>
                <a:spLocks noRot="1" noChangeAspect="1" noMove="1" noResize="1" noEditPoints="1" noAdjustHandles="1" noChangeArrowheads="1" noChangeShapeType="1" noTextEdit="1"/>
              </p:cNvSpPr>
              <p:nvPr/>
            </p:nvSpPr>
            <p:spPr>
              <a:xfrm>
                <a:off x="6107084" y="4576748"/>
                <a:ext cx="2664296" cy="646331"/>
              </a:xfrm>
              <a:prstGeom prst="rect">
                <a:avLst/>
              </a:prstGeom>
              <a:blipFill rotWithShape="1">
                <a:blip r:embed="rId5" cstate="print"/>
                <a:stretch>
                  <a:fillRect l="-2059" t="-4717"/>
                </a:stretch>
              </a:blipFill>
            </p:spPr>
            <p:txBody>
              <a:bodyPr/>
              <a:lstStyle/>
              <a:p>
                <a:r>
                  <a:rPr lang="es-AR">
                    <a:noFill/>
                  </a:rPr>
                  <a:t> </a:t>
                </a:r>
              </a:p>
            </p:txBody>
          </p:sp>
        </mc:Fallback>
      </mc:AlternateContent>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11</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38400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3"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6747" y="442318"/>
            <a:ext cx="8352928" cy="677108"/>
          </a:xfrm>
          <a:prstGeom prst="rect">
            <a:avLst/>
          </a:prstGeom>
          <a:noFill/>
        </p:spPr>
        <p:txBody>
          <a:bodyPr wrap="square" rtlCol="0">
            <a:spAutoFit/>
          </a:bodyPr>
          <a:lstStyle/>
          <a:p>
            <a:r>
              <a:rPr lang="es-AR" sz="2000" b="1" dirty="0"/>
              <a:t>1.28</a:t>
            </a:r>
            <a:endParaRPr lang="es-AR" sz="2400" b="1" dirty="0"/>
          </a:p>
          <a:p>
            <a:endParaRPr lang="es-AR" dirty="0"/>
          </a:p>
        </p:txBody>
      </p:sp>
      <mc:AlternateContent xmlns:mc="http://schemas.openxmlformats.org/markup-compatibility/2006" xmlns:a14="http://schemas.microsoft.com/office/drawing/2010/main">
        <mc:Choice Requires="a14">
          <p:sp>
            <p:nvSpPr>
              <p:cNvPr id="7" name="6 Rectángulo"/>
              <p:cNvSpPr/>
              <p:nvPr/>
            </p:nvSpPr>
            <p:spPr>
              <a:xfrm>
                <a:off x="384659" y="980728"/>
                <a:ext cx="3015462" cy="4280787"/>
              </a:xfrm>
              <a:prstGeom prst="rect">
                <a:avLst/>
              </a:prstGeom>
            </p:spPr>
            <p:txBody>
              <a:bodyPr wrap="square">
                <a:spAutoFit/>
              </a:bodyPr>
              <a:lstStyle/>
              <a:p>
                <a:r>
                  <a:rPr lang="es-AR" u="sng" dirty="0"/>
                  <a:t>t=0</a:t>
                </a:r>
              </a:p>
              <a:p>
                <a:pPr marL="342900" indent="-342900">
                  <a:buFont typeface="+mj-lt"/>
                  <a:buAutoNum type="arabicPeriod"/>
                </a:pPr>
                <a:r>
                  <a:rPr lang="es-AR" dirty="0"/>
                  <a:t>Tomo prestado 500 y compro oro a</a:t>
                </a:r>
                <a:r>
                  <a:rPr lang="es-AR" b="0" dirty="0"/>
                  <a:t> </a:t>
                </a:r>
                <a14:m>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oMath>
                </a14:m>
                <a:r>
                  <a:rPr lang="es-AR" dirty="0"/>
                  <a:t>.</a:t>
                </a:r>
              </a:p>
              <a:p>
                <a:pPr marL="342900" indent="-342900">
                  <a:buFont typeface="+mj-lt"/>
                  <a:buAutoNum type="arabicPeriod"/>
                </a:pPr>
                <a:r>
                  <a:rPr lang="es-AR" dirty="0"/>
                  <a:t>Vendo </a:t>
                </a:r>
                <a:r>
                  <a:rPr lang="es-AR" dirty="0" err="1"/>
                  <a:t>Fwd</a:t>
                </a:r>
                <a:r>
                  <a:rPr lang="es-AR" dirty="0"/>
                  <a:t> a  </a:t>
                </a: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b="0" i="1" smtClean="0">
                        <a:latin typeface="Cambria Math"/>
                      </a:rPr>
                      <m:t>=700</m:t>
                    </m:r>
                  </m:oMath>
                </a14:m>
                <a:endParaRPr lang="es-AR" dirty="0"/>
              </a:p>
              <a:p>
                <a:pPr marL="342900" indent="-342900">
                  <a:buFont typeface="+mj-lt"/>
                  <a:buAutoNum type="arabicPeriod"/>
                </a:pPr>
                <a:endParaRPr lang="es-AR" dirty="0"/>
              </a:p>
              <a:p>
                <a:pPr marL="342900" indent="-342900">
                  <a:buFont typeface="+mj-lt"/>
                  <a:buAutoNum type="arabicPeriod"/>
                </a:pPr>
                <a:endParaRPr lang="es-AR" dirty="0"/>
              </a:p>
              <a:p>
                <a:pPr marL="342900" indent="-342900">
                  <a:buFont typeface="+mj-lt"/>
                  <a:buAutoNum type="arabicPeriod"/>
                </a:pPr>
                <a:endParaRPr lang="es-AR" dirty="0"/>
              </a:p>
              <a:p>
                <a:pPr marL="342900" indent="-342900">
                  <a:buFont typeface="+mj-lt"/>
                  <a:buAutoNum type="arabicPeriod"/>
                </a:pPr>
                <a:endParaRPr lang="es-AR" dirty="0"/>
              </a:p>
              <a:p>
                <a:endParaRPr lang="es-AR" dirty="0"/>
              </a:p>
              <a:p>
                <a:r>
                  <a:rPr lang="es-AR" u="sng" dirty="0"/>
                  <a:t>t=T</a:t>
                </a:r>
              </a:p>
              <a:p>
                <a:pPr marL="342900" indent="-342900">
                  <a:buFont typeface="+mj-lt"/>
                  <a:buAutoNum type="arabicPeriod" startAt="3"/>
                </a:pPr>
                <a:r>
                  <a:rPr lang="es-AR" dirty="0"/>
                  <a:t>Recibo</a:t>
                </a:r>
                <a:r>
                  <a:rPr lang="es-AR" b="0" dirty="0"/>
                  <a:t> </a:t>
                </a: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𝑀</m:t>
                        </m:r>
                      </m:sup>
                    </m:sSup>
                    <m:r>
                      <a:rPr lang="es-AR" b="0" i="1" smtClean="0">
                        <a:latin typeface="Cambria Math"/>
                      </a:rPr>
                      <m:t>=700</m:t>
                    </m:r>
                  </m:oMath>
                </a14:m>
                <a:endParaRPr lang="es-AR" dirty="0"/>
              </a:p>
              <a:p>
                <a:pPr marL="342900" indent="-342900">
                  <a:buFont typeface="+mj-lt"/>
                  <a:buAutoNum type="arabicPeriod" startAt="3"/>
                </a:pPr>
                <a:r>
                  <a:rPr lang="es-AR" dirty="0"/>
                  <a:t>Entrego oro</a:t>
                </a:r>
              </a:p>
              <a:p>
                <a:pPr marL="342900" indent="-342900">
                  <a:buFont typeface="+mj-lt"/>
                  <a:buAutoNum type="arabicPeriod" startAt="3"/>
                </a:pPr>
                <a:r>
                  <a:rPr lang="es-AR" dirty="0"/>
                  <a:t>Devuelvo préstamo = 552.28 </a:t>
                </a:r>
              </a:p>
              <a:p>
                <a:pPr marL="285750" indent="-285750">
                  <a:buFont typeface="Arial" panose="020B0604020202020204" pitchFamily="34" charset="0"/>
                  <a:buChar char="•"/>
                </a:pPr>
                <a:endParaRPr lang="es-AR" dirty="0"/>
              </a:p>
            </p:txBody>
          </p:sp>
        </mc:Choice>
        <mc:Fallback xmlns="">
          <p:sp>
            <p:nvSpPr>
              <p:cNvPr id="7" name="6 Rectángulo"/>
              <p:cNvSpPr>
                <a:spLocks noRot="1" noChangeAspect="1" noMove="1" noResize="1" noEditPoints="1" noAdjustHandles="1" noChangeArrowheads="1" noChangeShapeType="1" noTextEdit="1"/>
              </p:cNvSpPr>
              <p:nvPr/>
            </p:nvSpPr>
            <p:spPr>
              <a:xfrm>
                <a:off x="384659" y="980728"/>
                <a:ext cx="3015462" cy="4280787"/>
              </a:xfrm>
              <a:prstGeom prst="rect">
                <a:avLst/>
              </a:prstGeom>
              <a:blipFill>
                <a:blip r:embed="rId2"/>
                <a:stretch>
                  <a:fillRect l="-1616" t="-855"/>
                </a:stretch>
              </a:blipFill>
            </p:spPr>
            <p:txBody>
              <a:bodyPr/>
              <a:lstStyle/>
              <a:p>
                <a:r>
                  <a:rPr lang="es-AR">
                    <a:noFill/>
                  </a:rPr>
                  <a:t> </a:t>
                </a:r>
              </a:p>
            </p:txBody>
          </p:sp>
        </mc:Fallback>
      </mc:AlternateContent>
      <p:sp>
        <p:nvSpPr>
          <p:cNvPr id="8" name="7 Flecha derecha"/>
          <p:cNvSpPr/>
          <p:nvPr/>
        </p:nvSpPr>
        <p:spPr>
          <a:xfrm rot="5400000">
            <a:off x="901579" y="5104342"/>
            <a:ext cx="504056" cy="364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9" name="8 Rectángulo"/>
              <p:cNvSpPr/>
              <p:nvPr/>
            </p:nvSpPr>
            <p:spPr>
              <a:xfrm>
                <a:off x="490222" y="5603917"/>
                <a:ext cx="2664296" cy="646331"/>
              </a:xfrm>
              <a:prstGeom prst="rect">
                <a:avLst/>
              </a:prstGeom>
            </p:spPr>
            <p:txBody>
              <a:bodyPr wrap="square">
                <a:spAutoFit/>
              </a:bodyPr>
              <a:lstStyle/>
              <a:p>
                <a:r>
                  <a:rPr lang="es-AR" dirty="0"/>
                  <a:t>Diferencia por arbitraje:</a:t>
                </a:r>
              </a:p>
              <a:p>
                <a:pPr/>
                <a14:m>
                  <m:oMathPara xmlns:m="http://schemas.openxmlformats.org/officeDocument/2006/math">
                    <m:oMathParaPr>
                      <m:jc m:val="left"/>
                    </m:oMathParaPr>
                    <m:oMath xmlns:m="http://schemas.openxmlformats.org/officeDocument/2006/math">
                      <m:r>
                        <a:rPr lang="es-AR" b="0" i="1" smtClean="0">
                          <a:latin typeface="Cambria Math"/>
                        </a:rPr>
                        <m:t>700−552.28=147.42</m:t>
                      </m:r>
                    </m:oMath>
                  </m:oMathPara>
                </a14:m>
                <a:endParaRPr lang="es-AR" dirty="0"/>
              </a:p>
            </p:txBody>
          </p:sp>
        </mc:Choice>
        <mc:Fallback xmlns="">
          <p:sp>
            <p:nvSpPr>
              <p:cNvPr id="9" name="8 Rectángulo"/>
              <p:cNvSpPr>
                <a:spLocks noRot="1" noChangeAspect="1" noMove="1" noResize="1" noEditPoints="1" noAdjustHandles="1" noChangeArrowheads="1" noChangeShapeType="1" noTextEdit="1"/>
              </p:cNvSpPr>
              <p:nvPr/>
            </p:nvSpPr>
            <p:spPr>
              <a:xfrm>
                <a:off x="490222" y="5603917"/>
                <a:ext cx="2664296" cy="646331"/>
              </a:xfrm>
              <a:prstGeom prst="rect">
                <a:avLst/>
              </a:prstGeom>
              <a:blipFill>
                <a:blip r:embed="rId3"/>
                <a:stretch>
                  <a:fillRect l="-1831" t="-4717"/>
                </a:stretch>
              </a:blipFill>
            </p:spPr>
            <p:txBody>
              <a:bodyPr/>
              <a:lstStyle/>
              <a:p>
                <a:r>
                  <a:rPr lang="es-AR">
                    <a:noFill/>
                  </a:rPr>
                  <a:t> </a:t>
                </a:r>
              </a:p>
            </p:txBody>
          </p:sp>
        </mc:Fallback>
      </mc:AlternateContent>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12</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2019								FOS</a:t>
            </a:r>
          </a:p>
        </p:txBody>
      </p:sp>
      <p:pic>
        <p:nvPicPr>
          <p:cNvPr id="12" name="Imagen 11">
            <a:extLst>
              <a:ext uri="{FF2B5EF4-FFF2-40B4-BE49-F238E27FC236}">
                <a16:creationId xmlns:a16="http://schemas.microsoft.com/office/drawing/2014/main" id="{784D563A-771C-4114-833C-20FB73F8A16A}"/>
              </a:ext>
            </a:extLst>
          </p:cNvPr>
          <p:cNvPicPr>
            <a:picLocks noChangeAspect="1"/>
          </p:cNvPicPr>
          <p:nvPr/>
        </p:nvPicPr>
        <p:blipFill>
          <a:blip r:embed="rId5"/>
          <a:stretch>
            <a:fillRect/>
          </a:stretch>
        </p:blipFill>
        <p:spPr>
          <a:xfrm>
            <a:off x="3558981" y="151564"/>
            <a:ext cx="4774207" cy="3298954"/>
          </a:xfrm>
          <a:prstGeom prst="rect">
            <a:avLst/>
          </a:prstGeom>
        </p:spPr>
      </p:pic>
      <p:pic>
        <p:nvPicPr>
          <p:cNvPr id="14" name="Imagen 13">
            <a:extLst>
              <a:ext uri="{FF2B5EF4-FFF2-40B4-BE49-F238E27FC236}">
                <a16:creationId xmlns:a16="http://schemas.microsoft.com/office/drawing/2014/main" id="{46A41DEA-F127-4EEA-B9A1-285BA00C13D2}"/>
              </a:ext>
            </a:extLst>
          </p:cNvPr>
          <p:cNvPicPr>
            <a:picLocks noChangeAspect="1"/>
          </p:cNvPicPr>
          <p:nvPr/>
        </p:nvPicPr>
        <p:blipFill>
          <a:blip r:embed="rId6"/>
          <a:stretch>
            <a:fillRect/>
          </a:stretch>
        </p:blipFill>
        <p:spPr>
          <a:xfrm>
            <a:off x="3582654" y="3450518"/>
            <a:ext cx="4726860" cy="3298954"/>
          </a:xfrm>
          <a:prstGeom prst="rect">
            <a:avLst/>
          </a:prstGeom>
        </p:spPr>
      </p:pic>
    </p:spTree>
    <p:extLst>
      <p:ext uri="{BB962C8B-B14F-4D97-AF65-F5344CB8AC3E}">
        <p14:creationId xmlns:p14="http://schemas.microsoft.com/office/powerpoint/2010/main" val="66789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6747" y="442318"/>
            <a:ext cx="8352928" cy="2339102"/>
          </a:xfrm>
          <a:prstGeom prst="rect">
            <a:avLst/>
          </a:prstGeom>
          <a:noFill/>
        </p:spPr>
        <p:txBody>
          <a:bodyPr wrap="square" rtlCol="0">
            <a:spAutoFit/>
          </a:bodyPr>
          <a:lstStyle/>
          <a:p>
            <a:r>
              <a:rPr lang="es-AR" sz="2000" b="1" dirty="0"/>
              <a:t>1.32</a:t>
            </a:r>
            <a:endParaRPr lang="es-AR" sz="2400" b="1" dirty="0"/>
          </a:p>
          <a:p>
            <a:r>
              <a:rPr lang="es-AR" dirty="0"/>
              <a:t>A </a:t>
            </a:r>
            <a:r>
              <a:rPr lang="es-AR" dirty="0" err="1"/>
              <a:t>trader</a:t>
            </a:r>
            <a:r>
              <a:rPr lang="es-AR" dirty="0"/>
              <a:t> </a:t>
            </a:r>
            <a:r>
              <a:rPr lang="es-AR" dirty="0" err="1"/>
              <a:t>owns</a:t>
            </a:r>
            <a:r>
              <a:rPr lang="es-AR" dirty="0"/>
              <a:t> </a:t>
            </a:r>
            <a:r>
              <a:rPr lang="es-AR" dirty="0" err="1"/>
              <a:t>gold</a:t>
            </a:r>
            <a:r>
              <a:rPr lang="es-AR" dirty="0"/>
              <a:t> as </a:t>
            </a:r>
            <a:r>
              <a:rPr lang="es-AR" dirty="0" err="1"/>
              <a:t>part</a:t>
            </a:r>
            <a:r>
              <a:rPr lang="es-AR" dirty="0"/>
              <a:t> of a </a:t>
            </a:r>
            <a:r>
              <a:rPr lang="es-AR" dirty="0" err="1"/>
              <a:t>long-term</a:t>
            </a:r>
            <a:r>
              <a:rPr lang="es-AR" dirty="0"/>
              <a:t> </a:t>
            </a:r>
            <a:r>
              <a:rPr lang="es-AR" dirty="0" err="1"/>
              <a:t>investment</a:t>
            </a:r>
            <a:r>
              <a:rPr lang="es-AR" dirty="0"/>
              <a:t> portfolio. </a:t>
            </a:r>
            <a:r>
              <a:rPr lang="es-AR" dirty="0" err="1"/>
              <a:t>The</a:t>
            </a:r>
            <a:r>
              <a:rPr lang="es-AR" dirty="0"/>
              <a:t> </a:t>
            </a:r>
            <a:r>
              <a:rPr lang="es-AR" dirty="0" err="1"/>
              <a:t>trader</a:t>
            </a:r>
            <a:r>
              <a:rPr lang="es-AR" dirty="0"/>
              <a:t> can </a:t>
            </a:r>
            <a:r>
              <a:rPr lang="es-AR" dirty="0" err="1"/>
              <a:t>buy</a:t>
            </a:r>
            <a:r>
              <a:rPr lang="es-AR" dirty="0"/>
              <a:t> </a:t>
            </a:r>
            <a:r>
              <a:rPr lang="es-AR" dirty="0" err="1"/>
              <a:t>gold</a:t>
            </a:r>
            <a:r>
              <a:rPr lang="es-AR" dirty="0"/>
              <a:t> </a:t>
            </a:r>
            <a:r>
              <a:rPr lang="es-AR" dirty="0" err="1"/>
              <a:t>for</a:t>
            </a:r>
            <a:r>
              <a:rPr lang="es-AR" dirty="0"/>
              <a:t> $250 per </a:t>
            </a:r>
            <a:r>
              <a:rPr lang="es-AR" dirty="0" err="1"/>
              <a:t>ounce</a:t>
            </a:r>
            <a:r>
              <a:rPr lang="es-AR" dirty="0"/>
              <a:t> and </a:t>
            </a:r>
            <a:r>
              <a:rPr lang="es-AR" dirty="0" err="1"/>
              <a:t>sell</a:t>
            </a:r>
            <a:r>
              <a:rPr lang="es-AR" dirty="0"/>
              <a:t> </a:t>
            </a:r>
            <a:r>
              <a:rPr lang="es-AR" dirty="0" err="1"/>
              <a:t>gold</a:t>
            </a:r>
            <a:r>
              <a:rPr lang="es-AR" dirty="0"/>
              <a:t> </a:t>
            </a:r>
            <a:r>
              <a:rPr lang="es-AR" dirty="0" err="1"/>
              <a:t>for</a:t>
            </a:r>
            <a:r>
              <a:rPr lang="es-AR" dirty="0"/>
              <a:t> $249 per </a:t>
            </a:r>
            <a:r>
              <a:rPr lang="es-AR" dirty="0" err="1"/>
              <a:t>ounce</a:t>
            </a:r>
            <a:r>
              <a:rPr lang="es-AR" dirty="0"/>
              <a:t>. </a:t>
            </a:r>
            <a:r>
              <a:rPr lang="es-AR" dirty="0" err="1"/>
              <a:t>The</a:t>
            </a:r>
            <a:r>
              <a:rPr lang="es-AR" dirty="0"/>
              <a:t> </a:t>
            </a:r>
            <a:r>
              <a:rPr lang="es-AR" dirty="0" err="1"/>
              <a:t>trader</a:t>
            </a:r>
            <a:r>
              <a:rPr lang="es-AR" dirty="0"/>
              <a:t> can </a:t>
            </a:r>
            <a:r>
              <a:rPr lang="es-AR" dirty="0" err="1"/>
              <a:t>borrow</a:t>
            </a:r>
            <a:r>
              <a:rPr lang="es-AR" dirty="0"/>
              <a:t> </a:t>
            </a:r>
            <a:r>
              <a:rPr lang="es-AR" dirty="0" err="1"/>
              <a:t>funds</a:t>
            </a:r>
            <a:r>
              <a:rPr lang="es-AR" dirty="0"/>
              <a:t> at 6% per </a:t>
            </a:r>
            <a:r>
              <a:rPr lang="es-AR" dirty="0" err="1"/>
              <a:t>year</a:t>
            </a:r>
            <a:r>
              <a:rPr lang="es-AR" dirty="0"/>
              <a:t> and </a:t>
            </a:r>
            <a:r>
              <a:rPr lang="es-AR" dirty="0" err="1"/>
              <a:t>invest</a:t>
            </a:r>
            <a:r>
              <a:rPr lang="es-AR" dirty="0"/>
              <a:t> </a:t>
            </a:r>
            <a:r>
              <a:rPr lang="es-AR" dirty="0" err="1"/>
              <a:t>funds</a:t>
            </a:r>
            <a:r>
              <a:rPr lang="es-AR" dirty="0"/>
              <a:t> at 5.5% per </a:t>
            </a:r>
            <a:r>
              <a:rPr lang="es-AR" dirty="0" err="1"/>
              <a:t>year</a:t>
            </a:r>
            <a:r>
              <a:rPr lang="es-AR" dirty="0"/>
              <a:t>. (</a:t>
            </a:r>
            <a:r>
              <a:rPr lang="es-AR" dirty="0" err="1"/>
              <a:t>Both</a:t>
            </a:r>
            <a:r>
              <a:rPr lang="es-AR" dirty="0"/>
              <a:t> </a:t>
            </a:r>
            <a:r>
              <a:rPr lang="es-AR" dirty="0" err="1"/>
              <a:t>interest</a:t>
            </a:r>
            <a:r>
              <a:rPr lang="es-AR" dirty="0"/>
              <a:t> </a:t>
            </a:r>
            <a:r>
              <a:rPr lang="es-AR" dirty="0" err="1"/>
              <a:t>rates</a:t>
            </a:r>
            <a:r>
              <a:rPr lang="es-AR" dirty="0"/>
              <a:t> are </a:t>
            </a:r>
            <a:r>
              <a:rPr lang="es-AR" dirty="0" err="1"/>
              <a:t>expressed</a:t>
            </a:r>
            <a:r>
              <a:rPr lang="es-AR" dirty="0"/>
              <a:t> </a:t>
            </a:r>
            <a:r>
              <a:rPr lang="es-AR" dirty="0" err="1"/>
              <a:t>with</a:t>
            </a:r>
            <a:r>
              <a:rPr lang="es-AR" dirty="0"/>
              <a:t> anual </a:t>
            </a:r>
            <a:r>
              <a:rPr lang="es-AR" dirty="0" err="1"/>
              <a:t>compounding</a:t>
            </a:r>
            <a:r>
              <a:rPr lang="es-AR" dirty="0"/>
              <a:t>). </a:t>
            </a:r>
            <a:r>
              <a:rPr lang="es-AR" dirty="0" err="1"/>
              <a:t>For</a:t>
            </a:r>
            <a:r>
              <a:rPr lang="es-AR" dirty="0"/>
              <a:t> </a:t>
            </a:r>
            <a:r>
              <a:rPr lang="es-AR" dirty="0" err="1"/>
              <a:t>what</a:t>
            </a:r>
            <a:r>
              <a:rPr lang="es-AR" dirty="0"/>
              <a:t> </a:t>
            </a:r>
            <a:r>
              <a:rPr lang="es-AR" dirty="0" err="1"/>
              <a:t>range</a:t>
            </a:r>
            <a:r>
              <a:rPr lang="es-AR" dirty="0"/>
              <a:t> of </a:t>
            </a:r>
            <a:r>
              <a:rPr lang="es-AR" dirty="0" err="1"/>
              <a:t>one-year</a:t>
            </a:r>
            <a:r>
              <a:rPr lang="es-AR" dirty="0"/>
              <a:t> forward </a:t>
            </a:r>
            <a:r>
              <a:rPr lang="es-AR" dirty="0" err="1"/>
              <a:t>prices</a:t>
            </a:r>
            <a:r>
              <a:rPr lang="es-AR" dirty="0"/>
              <a:t> of </a:t>
            </a:r>
            <a:r>
              <a:rPr lang="es-AR" dirty="0" err="1"/>
              <a:t>gold</a:t>
            </a:r>
            <a:r>
              <a:rPr lang="es-AR" dirty="0"/>
              <a:t> </a:t>
            </a:r>
            <a:r>
              <a:rPr lang="es-AR" dirty="0" err="1"/>
              <a:t>does</a:t>
            </a:r>
            <a:r>
              <a:rPr lang="es-AR" dirty="0"/>
              <a:t> </a:t>
            </a:r>
            <a:r>
              <a:rPr lang="es-AR" dirty="0" err="1"/>
              <a:t>the</a:t>
            </a:r>
            <a:r>
              <a:rPr lang="es-AR" dirty="0"/>
              <a:t> </a:t>
            </a:r>
            <a:r>
              <a:rPr lang="es-AR" dirty="0" err="1"/>
              <a:t>trader</a:t>
            </a:r>
            <a:r>
              <a:rPr lang="es-AR" dirty="0"/>
              <a:t> </a:t>
            </a:r>
            <a:r>
              <a:rPr lang="es-AR" dirty="0" err="1"/>
              <a:t>have</a:t>
            </a:r>
            <a:r>
              <a:rPr lang="es-AR" dirty="0"/>
              <a:t> no arbitraje </a:t>
            </a:r>
            <a:r>
              <a:rPr lang="es-AR" dirty="0" err="1"/>
              <a:t>opportunities</a:t>
            </a:r>
            <a:r>
              <a:rPr lang="es-AR" dirty="0"/>
              <a:t>? </a:t>
            </a:r>
            <a:r>
              <a:rPr lang="es-AR" dirty="0" err="1"/>
              <a:t>Assume</a:t>
            </a:r>
            <a:r>
              <a:rPr lang="es-AR" dirty="0"/>
              <a:t> </a:t>
            </a:r>
            <a:r>
              <a:rPr lang="es-AR" dirty="0" err="1"/>
              <a:t>there</a:t>
            </a:r>
            <a:r>
              <a:rPr lang="es-AR" dirty="0"/>
              <a:t> </a:t>
            </a:r>
            <a:r>
              <a:rPr lang="es-AR" dirty="0" err="1"/>
              <a:t>is</a:t>
            </a:r>
            <a:r>
              <a:rPr lang="es-AR" dirty="0"/>
              <a:t> no </a:t>
            </a:r>
            <a:r>
              <a:rPr lang="es-AR" dirty="0" err="1"/>
              <a:t>bid-offer</a:t>
            </a:r>
            <a:r>
              <a:rPr lang="es-AR" dirty="0"/>
              <a:t> spread </a:t>
            </a:r>
            <a:r>
              <a:rPr lang="es-AR" dirty="0" err="1"/>
              <a:t>for</a:t>
            </a:r>
            <a:r>
              <a:rPr lang="es-AR" dirty="0"/>
              <a:t> forward </a:t>
            </a:r>
            <a:r>
              <a:rPr lang="es-AR" dirty="0" err="1"/>
              <a:t>prices</a:t>
            </a:r>
            <a:r>
              <a:rPr lang="es-AR" dirty="0"/>
              <a:t>.</a:t>
            </a:r>
          </a:p>
          <a:p>
            <a:endParaRPr lang="es-AR" dirty="0"/>
          </a:p>
          <a:p>
            <a:endParaRPr lang="es-AR" dirty="0"/>
          </a:p>
        </p:txBody>
      </p:sp>
      <mc:AlternateContent xmlns:mc="http://schemas.openxmlformats.org/markup-compatibility/2006" xmlns:a14="http://schemas.microsoft.com/office/drawing/2010/main">
        <mc:Choice Requires="a14">
          <p:sp>
            <p:nvSpPr>
              <p:cNvPr id="5" name="4 CuadroTexto"/>
              <p:cNvSpPr txBox="1"/>
              <p:nvPr/>
            </p:nvSpPr>
            <p:spPr>
              <a:xfrm>
                <a:off x="2939015" y="2271456"/>
                <a:ext cx="3528392"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r>
                      <a:rPr lang="es-AR" b="0" i="1" smtClean="0">
                        <a:latin typeface="Cambria Math"/>
                      </a:rPr>
                      <m:t>=</m:t>
                    </m:r>
                    <m:r>
                      <a:rPr lang="es-AR" b="0" i="1" smtClean="0">
                        <a:latin typeface="Cambria Math" panose="02040503050406030204" pitchFamily="18" charset="0"/>
                      </a:rPr>
                      <m:t>249/250</m:t>
                    </m:r>
                    <m:r>
                      <a:rPr lang="es-AR" b="0" i="1" smtClean="0">
                        <a:latin typeface="Cambria Math"/>
                      </a:rPr>
                      <m:t> </m:t>
                    </m:r>
                    <m:r>
                      <a:rPr lang="es-AR" b="0" i="1" smtClean="0">
                        <a:latin typeface="Cambria Math"/>
                      </a:rPr>
                      <m:t>𝑈𝑆𝐷</m:t>
                    </m:r>
                    <m:r>
                      <a:rPr lang="es-AR" b="0" i="1" smtClean="0">
                        <a:latin typeface="Cambria Math"/>
                      </a:rPr>
                      <m:t>/</m:t>
                    </m:r>
                    <m:r>
                      <a:rPr lang="es-AR" b="0" i="1" smtClean="0">
                        <a:latin typeface="Cambria Math"/>
                      </a:rPr>
                      <m:t>𝑜𝑛𝑧𝑎</m:t>
                    </m:r>
                  </m:oMath>
                </a14:m>
                <a:endParaRPr lang="es-AR" dirty="0"/>
              </a:p>
              <a:p>
                <a:pPr marL="285750" indent="-285750">
                  <a:buFont typeface="Arial" panose="020B0604020202020204" pitchFamily="34" charset="0"/>
                  <a:buChar char="•"/>
                </a:pP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𝑟</m:t>
                        </m:r>
                      </m:e>
                      <m:sub>
                        <m:r>
                          <a:rPr lang="es-AR" b="0" i="1" smtClean="0">
                            <a:latin typeface="Cambria Math" panose="02040503050406030204" pitchFamily="18" charset="0"/>
                          </a:rPr>
                          <m:t>𝑖</m:t>
                        </m:r>
                      </m:sub>
                    </m:sSub>
                    <m:r>
                      <a:rPr lang="es-AR" b="0" i="1" smtClean="0">
                        <a:latin typeface="Cambria Math"/>
                      </a:rPr>
                      <m:t>=</m:t>
                    </m:r>
                    <m:r>
                      <a:rPr lang="es-AR" b="0" i="1" smtClean="0">
                        <a:latin typeface="Cambria Math" panose="02040503050406030204" pitchFamily="18" charset="0"/>
                      </a:rPr>
                      <m:t>5.5</m:t>
                    </m:r>
                    <m:r>
                      <a:rPr lang="es-AR" b="0" i="1" smtClean="0">
                        <a:latin typeface="Cambria Math"/>
                      </a:rPr>
                      <m:t>%</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i="1">
                            <a:latin typeface="Cambria Math" panose="02040503050406030204" pitchFamily="18" charset="0"/>
                          </a:rPr>
                          <m:t>𝑟</m:t>
                        </m:r>
                      </m:e>
                      <m:sub>
                        <m:r>
                          <a:rPr lang="es-AR" i="1">
                            <a:latin typeface="Cambria Math" panose="02040503050406030204" pitchFamily="18" charset="0"/>
                          </a:rPr>
                          <m:t>𝑖</m:t>
                        </m:r>
                      </m:sub>
                    </m:sSub>
                    <m:r>
                      <a:rPr lang="es-AR" i="1" smtClean="0">
                        <a:latin typeface="Cambria Math"/>
                      </a:rPr>
                      <m:t>=</m:t>
                    </m:r>
                    <m:r>
                      <a:rPr lang="es-AR" b="0" i="1" smtClean="0">
                        <a:latin typeface="Cambria Math" panose="02040503050406030204" pitchFamily="18" charset="0"/>
                      </a:rPr>
                      <m:t>6</m:t>
                    </m:r>
                    <m:r>
                      <a:rPr lang="es-AR" i="1">
                        <a:latin typeface="Cambria Math"/>
                      </a:rPr>
                      <m:t>%</m:t>
                    </m:r>
                  </m:oMath>
                </a14:m>
                <a:endParaRPr lang="es-AR" b="0" dirty="0"/>
              </a:p>
              <a:p>
                <a:pPr marL="285750" indent="-285750">
                  <a:buFont typeface="Arial" panose="020B0604020202020204" pitchFamily="34" charset="0"/>
                  <a:buChar char="•"/>
                </a:pPr>
                <a14:m>
                  <m:oMath xmlns:m="http://schemas.openxmlformats.org/officeDocument/2006/math">
                    <m:r>
                      <a:rPr lang="es-AR" b="0" i="1" smtClean="0">
                        <a:latin typeface="Cambria Math"/>
                      </a:rPr>
                      <m:t>𝑇</m:t>
                    </m:r>
                    <m:r>
                      <a:rPr lang="es-AR" b="0" i="1" smtClean="0">
                        <a:latin typeface="Cambria Math"/>
                      </a:rPr>
                      <m:t>=1</m:t>
                    </m:r>
                  </m:oMath>
                </a14:m>
                <a:endParaRPr lang="es-A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939015" y="2271456"/>
                <a:ext cx="3528392" cy="923330"/>
              </a:xfrm>
              <a:prstGeom prst="rect">
                <a:avLst/>
              </a:prstGeom>
              <a:blipFill rotWithShape="0">
                <a:blip r:embed="rId2" cstate="print"/>
                <a:stretch>
                  <a:fillRect l="-1036" t="-1987" b="-728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245182" y="3555854"/>
                <a:ext cx="4634483" cy="2668872"/>
              </a:xfrm>
              <a:prstGeom prst="rect">
                <a:avLst/>
              </a:prstGeom>
            </p:spPr>
            <p:txBody>
              <a:bodyPr wrap="square">
                <a:spAutoFit/>
              </a:bodyPr>
              <a:lstStyle/>
              <a:p>
                <a:r>
                  <a:rPr lang="es-AR" u="sng" dirty="0"/>
                  <a:t>t=0</a:t>
                </a:r>
              </a:p>
              <a:p>
                <a:pPr marL="342900" indent="-342900">
                  <a:buFont typeface="+mj-lt"/>
                  <a:buAutoNum type="arabicPeriod"/>
                </a:pPr>
                <a:r>
                  <a:rPr lang="es-AR" dirty="0"/>
                  <a:t>Tomo prestado al 6% y compro oro a $250.</a:t>
                </a:r>
              </a:p>
              <a:p>
                <a:pPr marL="342900" indent="-342900">
                  <a:buFont typeface="+mj-lt"/>
                  <a:buAutoNum type="arabicPeriod"/>
                </a:pPr>
                <a:r>
                  <a:rPr lang="es-AR" dirty="0"/>
                  <a:t>Vendo </a:t>
                </a:r>
                <a:r>
                  <a:rPr lang="es-AR" dirty="0" err="1"/>
                  <a:t>Fwd</a:t>
                </a:r>
                <a:r>
                  <a:rPr lang="es-AR" dirty="0"/>
                  <a:t> a  </a:t>
                </a:r>
                <a14:m>
                  <m:oMath xmlns:m="http://schemas.openxmlformats.org/officeDocument/2006/math">
                    <m:sSub>
                      <m:sSubPr>
                        <m:ctrlPr>
                          <a:rPr lang="es-AR" i="1">
                            <a:latin typeface="Cambria Math" panose="02040503050406030204" pitchFamily="18" charset="0"/>
                          </a:rPr>
                        </m:ctrlPr>
                      </m:sSubPr>
                      <m:e>
                        <m:r>
                          <a:rPr lang="es-AR" i="1">
                            <a:latin typeface="Cambria Math"/>
                          </a:rPr>
                          <m:t>𝐹</m:t>
                        </m:r>
                      </m:e>
                      <m:sub>
                        <m:r>
                          <a:rPr lang="es-AR" b="0" i="1" smtClean="0">
                            <a:latin typeface="Cambria Math" panose="02040503050406030204" pitchFamily="18" charset="0"/>
                          </a:rPr>
                          <m:t>𝑙𝑖𝑚𝑖𝑡𝑒</m:t>
                        </m:r>
                        <m:r>
                          <a:rPr lang="es-AR" b="0" i="1" smtClean="0">
                            <a:latin typeface="Cambria Math" panose="02040503050406030204" pitchFamily="18" charset="0"/>
                          </a:rPr>
                          <m:t> </m:t>
                        </m:r>
                        <m:r>
                          <a:rPr lang="es-AR" b="0" i="1" smtClean="0">
                            <a:latin typeface="Cambria Math" panose="02040503050406030204" pitchFamily="18" charset="0"/>
                          </a:rPr>
                          <m:t>𝑠𝑢𝑝𝑒𝑟𝑖𝑜𝑟</m:t>
                        </m:r>
                      </m:sub>
                    </m:sSub>
                  </m:oMath>
                </a14:m>
                <a:endParaRPr lang="es-AR" dirty="0"/>
              </a:p>
              <a:p>
                <a:endParaRPr lang="es-AR" dirty="0"/>
              </a:p>
              <a:p>
                <a:r>
                  <a:rPr lang="es-AR" u="sng" dirty="0"/>
                  <a:t>t=T</a:t>
                </a:r>
              </a:p>
              <a:p>
                <a:pPr marL="342900" indent="-342900">
                  <a:buFont typeface="+mj-lt"/>
                  <a:buAutoNum type="arabicPeriod" startAt="3"/>
                </a:pPr>
                <a:r>
                  <a:rPr lang="es-AR" dirty="0"/>
                  <a:t>Recibo </a:t>
                </a:r>
                <a14:m>
                  <m:oMath xmlns:m="http://schemas.openxmlformats.org/officeDocument/2006/math">
                    <m:sSub>
                      <m:sSubPr>
                        <m:ctrlPr>
                          <a:rPr lang="es-AR" i="1">
                            <a:latin typeface="Cambria Math" panose="02040503050406030204" pitchFamily="18" charset="0"/>
                          </a:rPr>
                        </m:ctrlPr>
                      </m:sSubPr>
                      <m:e>
                        <m:r>
                          <a:rPr lang="es-AR" i="1">
                            <a:latin typeface="Cambria Math"/>
                          </a:rPr>
                          <m:t>𝐹</m:t>
                        </m:r>
                      </m:e>
                      <m:sub>
                        <m:r>
                          <a:rPr lang="es-AR" i="1">
                            <a:latin typeface="Cambria Math" panose="02040503050406030204" pitchFamily="18" charset="0"/>
                          </a:rPr>
                          <m:t>𝑙𝑖𝑚𝑖𝑡𝑒</m:t>
                        </m:r>
                        <m:r>
                          <a:rPr lang="es-AR" i="1">
                            <a:latin typeface="Cambria Math" panose="02040503050406030204" pitchFamily="18" charset="0"/>
                          </a:rPr>
                          <m:t> </m:t>
                        </m:r>
                        <m:r>
                          <a:rPr lang="es-AR" i="1">
                            <a:latin typeface="Cambria Math" panose="02040503050406030204" pitchFamily="18" charset="0"/>
                          </a:rPr>
                          <m:t>𝑠𝑢𝑝𝑒𝑟𝑖𝑜𝑟</m:t>
                        </m:r>
                      </m:sub>
                    </m:sSub>
                  </m:oMath>
                </a14:m>
                <a:endParaRPr lang="es-AR" dirty="0"/>
              </a:p>
              <a:p>
                <a:pPr marL="342900" indent="-342900">
                  <a:buFont typeface="+mj-lt"/>
                  <a:buAutoNum type="arabicPeriod" startAt="3"/>
                </a:pPr>
                <a:r>
                  <a:rPr lang="es-AR" dirty="0"/>
                  <a:t>Entrego oro</a:t>
                </a:r>
              </a:p>
              <a:p>
                <a:pPr marL="342900" indent="-342900">
                  <a:buFont typeface="+mj-lt"/>
                  <a:buAutoNum type="arabicPeriod" startAt="3"/>
                </a:pPr>
                <a:r>
                  <a:rPr lang="es-AR" dirty="0"/>
                  <a:t>Devuelvo préstamo = 250*(1,06)=265 </a:t>
                </a:r>
              </a:p>
              <a:p>
                <a:pPr marL="285750" indent="-285750">
                  <a:buFont typeface="Arial" panose="020B0604020202020204" pitchFamily="34" charset="0"/>
                  <a:buChar char="•"/>
                </a:pPr>
                <a:endParaRPr lang="es-AR" dirty="0"/>
              </a:p>
            </p:txBody>
          </p:sp>
        </mc:Choice>
        <mc:Fallback xmlns="">
          <p:sp>
            <p:nvSpPr>
              <p:cNvPr id="7" name="6 Rectángulo"/>
              <p:cNvSpPr>
                <a:spLocks noRot="1" noChangeAspect="1" noMove="1" noResize="1" noEditPoints="1" noAdjustHandles="1" noChangeArrowheads="1" noChangeShapeType="1" noTextEdit="1"/>
              </p:cNvSpPr>
              <p:nvPr/>
            </p:nvSpPr>
            <p:spPr>
              <a:xfrm>
                <a:off x="245182" y="3555854"/>
                <a:ext cx="4634483" cy="2668872"/>
              </a:xfrm>
              <a:prstGeom prst="rect">
                <a:avLst/>
              </a:prstGeom>
              <a:blipFill rotWithShape="0">
                <a:blip r:embed="rId3" cstate="print"/>
                <a:stretch>
                  <a:fillRect l="-1053" t="-1142"/>
                </a:stretch>
              </a:blipFill>
            </p:spPr>
            <p:txBody>
              <a:bodyPr/>
              <a:lstStyle/>
              <a:p>
                <a:r>
                  <a:rPr lang="es-AR">
                    <a:noFill/>
                  </a:rPr>
                  <a:t> </a:t>
                </a:r>
              </a:p>
            </p:txBody>
          </p:sp>
        </mc:Fallback>
      </mc:AlternateContent>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13</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mc:AlternateContent xmlns:mc="http://schemas.openxmlformats.org/markup-compatibility/2006" xmlns:a14="http://schemas.microsoft.com/office/drawing/2010/main">
        <mc:Choice Requires="a14">
          <p:sp>
            <p:nvSpPr>
              <p:cNvPr id="12" name="6 Rectángulo"/>
              <p:cNvSpPr/>
              <p:nvPr/>
            </p:nvSpPr>
            <p:spPr>
              <a:xfrm>
                <a:off x="4860032" y="3555854"/>
                <a:ext cx="4634483" cy="2607573"/>
              </a:xfrm>
              <a:prstGeom prst="rect">
                <a:avLst/>
              </a:prstGeom>
            </p:spPr>
            <p:txBody>
              <a:bodyPr wrap="square">
                <a:spAutoFit/>
              </a:bodyPr>
              <a:lstStyle/>
              <a:p>
                <a:r>
                  <a:rPr lang="es-AR" u="sng" dirty="0"/>
                  <a:t>t=0</a:t>
                </a:r>
              </a:p>
              <a:p>
                <a:pPr marL="342900" indent="-342900">
                  <a:buFont typeface="+mj-lt"/>
                  <a:buAutoNum type="arabicPeriod"/>
                </a:pPr>
                <a:r>
                  <a:rPr lang="es-AR" dirty="0"/>
                  <a:t>Tomo prestado oro y vendo a $249.</a:t>
                </a:r>
              </a:p>
              <a:p>
                <a:pPr marL="342900" indent="-342900">
                  <a:buFont typeface="+mj-lt"/>
                  <a:buAutoNum type="arabicPeriod"/>
                </a:pPr>
                <a:r>
                  <a:rPr lang="es-AR" dirty="0"/>
                  <a:t>Recibo $249 e invierto a 5.5%</a:t>
                </a:r>
              </a:p>
              <a:p>
                <a:pPr marL="342900" indent="-342900">
                  <a:buFont typeface="+mj-lt"/>
                  <a:buAutoNum type="arabicPeriod"/>
                </a:pPr>
                <a:r>
                  <a:rPr lang="es-AR" dirty="0"/>
                  <a:t>Compro oro a </a:t>
                </a:r>
                <a14:m>
                  <m:oMath xmlns:m="http://schemas.openxmlformats.org/officeDocument/2006/math">
                    <m:sSub>
                      <m:sSubPr>
                        <m:ctrlPr>
                          <a:rPr lang="es-AR" i="1">
                            <a:latin typeface="Cambria Math" panose="02040503050406030204" pitchFamily="18" charset="0"/>
                          </a:rPr>
                        </m:ctrlPr>
                      </m:sSubPr>
                      <m:e>
                        <m:r>
                          <a:rPr lang="es-AR" i="1">
                            <a:latin typeface="Cambria Math"/>
                          </a:rPr>
                          <m:t>𝐹</m:t>
                        </m:r>
                      </m:e>
                      <m:sub>
                        <m:r>
                          <a:rPr lang="es-AR" i="1">
                            <a:latin typeface="Cambria Math" panose="02040503050406030204" pitchFamily="18" charset="0"/>
                          </a:rPr>
                          <m:t>𝑙𝑖𝑚𝑖𝑡𝑒</m:t>
                        </m:r>
                        <m:r>
                          <a:rPr lang="es-AR" i="1">
                            <a:latin typeface="Cambria Math" panose="02040503050406030204" pitchFamily="18" charset="0"/>
                          </a:rPr>
                          <m:t> </m:t>
                        </m:r>
                        <m:r>
                          <a:rPr lang="es-AR" b="0" i="1" smtClean="0">
                            <a:latin typeface="Cambria Math" panose="02040503050406030204" pitchFamily="18" charset="0"/>
                          </a:rPr>
                          <m:t>𝑖𝑛𝑓𝑒</m:t>
                        </m:r>
                        <m:r>
                          <a:rPr lang="es-AR" i="1">
                            <a:latin typeface="Cambria Math" panose="02040503050406030204" pitchFamily="18" charset="0"/>
                          </a:rPr>
                          <m:t>𝑟𝑖𝑜𝑟</m:t>
                        </m:r>
                      </m:sub>
                    </m:sSub>
                  </m:oMath>
                </a14:m>
                <a:endParaRPr lang="es-AR" dirty="0"/>
              </a:p>
              <a:p>
                <a:endParaRPr lang="es-AR" dirty="0"/>
              </a:p>
              <a:p>
                <a:r>
                  <a:rPr lang="es-AR" u="sng" dirty="0"/>
                  <a:t>t=T</a:t>
                </a:r>
              </a:p>
              <a:p>
                <a:pPr marL="342900" indent="-342900">
                  <a:buFont typeface="+mj-lt"/>
                  <a:buAutoNum type="arabicPeriod" startAt="3"/>
                </a:pPr>
                <a:r>
                  <a:rPr lang="es-AR" dirty="0"/>
                  <a:t>Recibo 249*(1.055)=262.7</a:t>
                </a:r>
              </a:p>
              <a:p>
                <a:pPr marL="342900" indent="-342900">
                  <a:buFont typeface="+mj-lt"/>
                  <a:buAutoNum type="arabicPeriod" startAt="3"/>
                </a:pPr>
                <a:r>
                  <a:rPr lang="es-AR" dirty="0"/>
                  <a:t>Pago F y recibo oro</a:t>
                </a:r>
              </a:p>
              <a:p>
                <a:pPr marL="342900" indent="-342900">
                  <a:buFont typeface="+mj-lt"/>
                  <a:buAutoNum type="arabicPeriod" startAt="3"/>
                </a:pPr>
                <a:r>
                  <a:rPr lang="es-AR" dirty="0"/>
                  <a:t>Devuelvo oro prestado</a:t>
                </a:r>
              </a:p>
            </p:txBody>
          </p:sp>
        </mc:Choice>
        <mc:Fallback xmlns="">
          <p:sp>
            <p:nvSpPr>
              <p:cNvPr id="12" name="6 Rectángulo"/>
              <p:cNvSpPr>
                <a:spLocks noRot="1" noChangeAspect="1" noMove="1" noResize="1" noEditPoints="1" noAdjustHandles="1" noChangeArrowheads="1" noChangeShapeType="1" noTextEdit="1"/>
              </p:cNvSpPr>
              <p:nvPr/>
            </p:nvSpPr>
            <p:spPr>
              <a:xfrm>
                <a:off x="4860032" y="3555854"/>
                <a:ext cx="4634483" cy="2607573"/>
              </a:xfrm>
              <a:prstGeom prst="rect">
                <a:avLst/>
              </a:prstGeom>
              <a:blipFill rotWithShape="0">
                <a:blip r:embed="rId5" cstate="print"/>
                <a:stretch>
                  <a:fillRect l="-1053" t="-1168" b="-2804"/>
                </a:stretch>
              </a:blipFill>
            </p:spPr>
            <p:txBody>
              <a:bodyPr/>
              <a:lstStyle/>
              <a:p>
                <a:r>
                  <a:rPr lang="es-AR">
                    <a:noFill/>
                  </a:rPr>
                  <a:t> </a:t>
                </a:r>
              </a:p>
            </p:txBody>
          </p:sp>
        </mc:Fallback>
      </mc:AlternateContent>
    </p:spTree>
    <p:extLst>
      <p:ext uri="{BB962C8B-B14F-4D97-AF65-F5344CB8AC3E}">
        <p14:creationId xmlns:p14="http://schemas.microsoft.com/office/powerpoint/2010/main" val="14322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6747" y="442318"/>
            <a:ext cx="8352928" cy="954107"/>
          </a:xfrm>
          <a:prstGeom prst="rect">
            <a:avLst/>
          </a:prstGeom>
          <a:noFill/>
        </p:spPr>
        <p:txBody>
          <a:bodyPr wrap="square" rtlCol="0">
            <a:spAutoFit/>
          </a:bodyPr>
          <a:lstStyle/>
          <a:p>
            <a:r>
              <a:rPr lang="es-AR" sz="2000" b="1" dirty="0"/>
              <a:t>1.32</a:t>
            </a:r>
            <a:endParaRPr lang="es-AR" sz="2400" b="1" dirty="0"/>
          </a:p>
          <a:p>
            <a:endParaRPr lang="es-AR" dirty="0"/>
          </a:p>
          <a:p>
            <a:endParaRPr lang="es-AR" dirty="0"/>
          </a:p>
        </p:txBody>
      </p:sp>
      <mc:AlternateContent xmlns:mc="http://schemas.openxmlformats.org/markup-compatibility/2006" xmlns:a14="http://schemas.microsoft.com/office/drawing/2010/main">
        <mc:Choice Requires="a14">
          <p:sp>
            <p:nvSpPr>
              <p:cNvPr id="7" name="6 Rectángulo"/>
              <p:cNvSpPr/>
              <p:nvPr/>
            </p:nvSpPr>
            <p:spPr>
              <a:xfrm>
                <a:off x="206301" y="919371"/>
                <a:ext cx="4634483" cy="2126095"/>
              </a:xfrm>
              <a:prstGeom prst="rect">
                <a:avLst/>
              </a:prstGeom>
            </p:spPr>
            <p:txBody>
              <a:bodyPr wrap="square">
                <a:spAutoFit/>
              </a:bodyPr>
              <a:lstStyle/>
              <a:p>
                <a:r>
                  <a:rPr lang="es-AR" sz="1400" u="sng" dirty="0"/>
                  <a:t>t=0</a:t>
                </a:r>
              </a:p>
              <a:p>
                <a:pPr marL="342900" indent="-342900">
                  <a:buFont typeface="+mj-lt"/>
                  <a:buAutoNum type="arabicPeriod"/>
                </a:pPr>
                <a:r>
                  <a:rPr lang="es-AR" sz="1400" dirty="0"/>
                  <a:t>Tomo prestado al 6% y compro oro a $250.</a:t>
                </a:r>
              </a:p>
              <a:p>
                <a:pPr marL="342900" indent="-342900">
                  <a:buFont typeface="+mj-lt"/>
                  <a:buAutoNum type="arabicPeriod"/>
                </a:pPr>
                <a:r>
                  <a:rPr lang="es-AR" sz="1400" dirty="0"/>
                  <a:t>Vendo </a:t>
                </a:r>
                <a:r>
                  <a:rPr lang="es-AR" sz="1400" dirty="0" err="1"/>
                  <a:t>Fwd</a:t>
                </a:r>
                <a:r>
                  <a:rPr lang="es-AR" sz="1400" dirty="0"/>
                  <a:t> a  </a:t>
                </a:r>
                <a14:m>
                  <m:oMath xmlns:m="http://schemas.openxmlformats.org/officeDocument/2006/math">
                    <m:sSub>
                      <m:sSubPr>
                        <m:ctrlPr>
                          <a:rPr lang="es-AR" sz="1400" i="1">
                            <a:latin typeface="Cambria Math" panose="02040503050406030204" pitchFamily="18" charset="0"/>
                          </a:rPr>
                        </m:ctrlPr>
                      </m:sSubPr>
                      <m:e>
                        <m:r>
                          <a:rPr lang="es-AR" sz="1400" i="1">
                            <a:latin typeface="Cambria Math"/>
                          </a:rPr>
                          <m:t>𝐹</m:t>
                        </m:r>
                      </m:e>
                      <m:sub>
                        <m:r>
                          <a:rPr lang="es-AR" sz="1400" b="0" i="1" smtClean="0">
                            <a:latin typeface="Cambria Math" panose="02040503050406030204" pitchFamily="18" charset="0"/>
                          </a:rPr>
                          <m:t>𝑙𝑖𝑚𝑖𝑡𝑒</m:t>
                        </m:r>
                        <m:r>
                          <a:rPr lang="es-AR" sz="1400" b="0" i="1" smtClean="0">
                            <a:latin typeface="Cambria Math" panose="02040503050406030204" pitchFamily="18" charset="0"/>
                          </a:rPr>
                          <m:t> </m:t>
                        </m:r>
                        <m:r>
                          <a:rPr lang="es-AR" sz="1400" b="0" i="1" smtClean="0">
                            <a:latin typeface="Cambria Math" panose="02040503050406030204" pitchFamily="18" charset="0"/>
                          </a:rPr>
                          <m:t>𝑠𝑢𝑝𝑒𝑟𝑖𝑜𝑟</m:t>
                        </m:r>
                      </m:sub>
                    </m:sSub>
                  </m:oMath>
                </a14:m>
                <a:endParaRPr lang="es-AR" sz="1400" dirty="0"/>
              </a:p>
              <a:p>
                <a:endParaRPr lang="es-AR" sz="1400" dirty="0"/>
              </a:p>
              <a:p>
                <a:r>
                  <a:rPr lang="es-AR" sz="1400" u="sng" dirty="0"/>
                  <a:t>t=T</a:t>
                </a:r>
              </a:p>
              <a:p>
                <a:pPr marL="342900" indent="-342900">
                  <a:buFont typeface="+mj-lt"/>
                  <a:buAutoNum type="arabicPeriod" startAt="3"/>
                </a:pPr>
                <a:r>
                  <a:rPr lang="es-AR" sz="1400" dirty="0"/>
                  <a:t>Recibo </a:t>
                </a:r>
                <a14:m>
                  <m:oMath xmlns:m="http://schemas.openxmlformats.org/officeDocument/2006/math">
                    <m:sSub>
                      <m:sSubPr>
                        <m:ctrlPr>
                          <a:rPr lang="es-AR" sz="1400" i="1">
                            <a:latin typeface="Cambria Math" panose="02040503050406030204" pitchFamily="18" charset="0"/>
                          </a:rPr>
                        </m:ctrlPr>
                      </m:sSubPr>
                      <m:e>
                        <m:r>
                          <a:rPr lang="es-AR" sz="1400" i="1">
                            <a:latin typeface="Cambria Math"/>
                          </a:rPr>
                          <m:t>𝐹</m:t>
                        </m:r>
                      </m:e>
                      <m:sub>
                        <m:r>
                          <a:rPr lang="es-AR" sz="1400" i="1">
                            <a:latin typeface="Cambria Math" panose="02040503050406030204" pitchFamily="18" charset="0"/>
                          </a:rPr>
                          <m:t>𝑙𝑖𝑚𝑖𝑡𝑒</m:t>
                        </m:r>
                        <m:r>
                          <a:rPr lang="es-AR" sz="1400" i="1">
                            <a:latin typeface="Cambria Math" panose="02040503050406030204" pitchFamily="18" charset="0"/>
                          </a:rPr>
                          <m:t> </m:t>
                        </m:r>
                        <m:r>
                          <a:rPr lang="es-AR" sz="1400" i="1">
                            <a:latin typeface="Cambria Math" panose="02040503050406030204" pitchFamily="18" charset="0"/>
                          </a:rPr>
                          <m:t>𝑠𝑢𝑝𝑒𝑟𝑖𝑜𝑟</m:t>
                        </m:r>
                      </m:sub>
                    </m:sSub>
                  </m:oMath>
                </a14:m>
                <a:endParaRPr lang="es-AR" sz="1400" dirty="0"/>
              </a:p>
              <a:p>
                <a:pPr marL="342900" indent="-342900">
                  <a:buFont typeface="+mj-lt"/>
                  <a:buAutoNum type="arabicPeriod" startAt="3"/>
                </a:pPr>
                <a:r>
                  <a:rPr lang="es-AR" sz="1400" dirty="0"/>
                  <a:t>Entrego oro</a:t>
                </a:r>
              </a:p>
              <a:p>
                <a:pPr marL="342900" indent="-342900">
                  <a:buFont typeface="+mj-lt"/>
                  <a:buAutoNum type="arabicPeriod" startAt="3"/>
                </a:pPr>
                <a:r>
                  <a:rPr lang="es-AR" sz="1400" dirty="0"/>
                  <a:t>Devuelvo préstamo = 250*(1,06)=265 </a:t>
                </a:r>
              </a:p>
              <a:p>
                <a:pPr marL="285750" indent="-285750">
                  <a:buFont typeface="Arial" panose="020B0604020202020204" pitchFamily="34" charset="0"/>
                  <a:buChar char="•"/>
                </a:pPr>
                <a:endParaRPr lang="es-AR" dirty="0"/>
              </a:p>
            </p:txBody>
          </p:sp>
        </mc:Choice>
        <mc:Fallback xmlns="">
          <p:sp>
            <p:nvSpPr>
              <p:cNvPr id="7" name="6 Rectángulo"/>
              <p:cNvSpPr>
                <a:spLocks noRot="1" noChangeAspect="1" noMove="1" noResize="1" noEditPoints="1" noAdjustHandles="1" noChangeArrowheads="1" noChangeShapeType="1" noTextEdit="1"/>
              </p:cNvSpPr>
              <p:nvPr/>
            </p:nvSpPr>
            <p:spPr>
              <a:xfrm>
                <a:off x="206301" y="919371"/>
                <a:ext cx="4634483" cy="2126095"/>
              </a:xfrm>
              <a:prstGeom prst="rect">
                <a:avLst/>
              </a:prstGeom>
              <a:blipFill>
                <a:blip r:embed="rId2"/>
                <a:stretch>
                  <a:fillRect l="-526" t="-573"/>
                </a:stretch>
              </a:blipFill>
            </p:spPr>
            <p:txBody>
              <a:bodyPr/>
              <a:lstStyle/>
              <a:p>
                <a:r>
                  <a:rPr lang="es-AR">
                    <a:noFill/>
                  </a:rPr>
                  <a:t> </a:t>
                </a:r>
              </a:p>
            </p:txBody>
          </p:sp>
        </mc:Fallback>
      </mc:AlternateContent>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14</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2019								FOS</a:t>
            </a:r>
          </a:p>
        </p:txBody>
      </p:sp>
      <mc:AlternateContent xmlns:mc="http://schemas.openxmlformats.org/markup-compatibility/2006" xmlns:a14="http://schemas.microsoft.com/office/drawing/2010/main">
        <mc:Choice Requires="a14">
          <p:sp>
            <p:nvSpPr>
              <p:cNvPr id="12" name="6 Rectángulo"/>
              <p:cNvSpPr/>
              <p:nvPr/>
            </p:nvSpPr>
            <p:spPr>
              <a:xfrm>
                <a:off x="4828704" y="919371"/>
                <a:ext cx="4634483" cy="2048574"/>
              </a:xfrm>
              <a:prstGeom prst="rect">
                <a:avLst/>
              </a:prstGeom>
            </p:spPr>
            <p:txBody>
              <a:bodyPr wrap="square">
                <a:spAutoFit/>
              </a:bodyPr>
              <a:lstStyle/>
              <a:p>
                <a:r>
                  <a:rPr lang="es-AR" sz="1400" u="sng" dirty="0"/>
                  <a:t>t=0</a:t>
                </a:r>
              </a:p>
              <a:p>
                <a:pPr marL="342900" indent="-342900">
                  <a:buFont typeface="+mj-lt"/>
                  <a:buAutoNum type="arabicPeriod"/>
                </a:pPr>
                <a:r>
                  <a:rPr lang="es-AR" sz="1400" dirty="0"/>
                  <a:t>Tomo prestado oro y vendo a $249.</a:t>
                </a:r>
              </a:p>
              <a:p>
                <a:pPr marL="342900" indent="-342900">
                  <a:buFont typeface="+mj-lt"/>
                  <a:buAutoNum type="arabicPeriod"/>
                </a:pPr>
                <a:r>
                  <a:rPr lang="es-AR" sz="1400" dirty="0"/>
                  <a:t>Recibo $249 e invierto a 5.5%</a:t>
                </a:r>
              </a:p>
              <a:p>
                <a:pPr marL="342900" indent="-342900">
                  <a:buFont typeface="+mj-lt"/>
                  <a:buAutoNum type="arabicPeriod"/>
                </a:pPr>
                <a:r>
                  <a:rPr lang="es-AR" sz="1400" dirty="0"/>
                  <a:t>Compro oro a </a:t>
                </a:r>
                <a14:m>
                  <m:oMath xmlns:m="http://schemas.openxmlformats.org/officeDocument/2006/math">
                    <m:sSub>
                      <m:sSubPr>
                        <m:ctrlPr>
                          <a:rPr lang="es-AR" sz="1400" i="1">
                            <a:latin typeface="Cambria Math" panose="02040503050406030204" pitchFamily="18" charset="0"/>
                          </a:rPr>
                        </m:ctrlPr>
                      </m:sSubPr>
                      <m:e>
                        <m:r>
                          <a:rPr lang="es-AR" sz="1400" i="1">
                            <a:latin typeface="Cambria Math"/>
                          </a:rPr>
                          <m:t>𝐹</m:t>
                        </m:r>
                      </m:e>
                      <m:sub>
                        <m:r>
                          <a:rPr lang="es-AR" sz="1400" i="1">
                            <a:latin typeface="Cambria Math" panose="02040503050406030204" pitchFamily="18" charset="0"/>
                          </a:rPr>
                          <m:t>𝑙𝑖𝑚𝑖𝑡𝑒</m:t>
                        </m:r>
                        <m:r>
                          <a:rPr lang="es-AR" sz="1400" i="1">
                            <a:latin typeface="Cambria Math" panose="02040503050406030204" pitchFamily="18" charset="0"/>
                          </a:rPr>
                          <m:t> </m:t>
                        </m:r>
                        <m:r>
                          <a:rPr lang="es-AR" sz="1400" b="0" i="1" smtClean="0">
                            <a:latin typeface="Cambria Math" panose="02040503050406030204" pitchFamily="18" charset="0"/>
                          </a:rPr>
                          <m:t>𝑖𝑛𝑓𝑒</m:t>
                        </m:r>
                        <m:r>
                          <a:rPr lang="es-AR" sz="1400" i="1">
                            <a:latin typeface="Cambria Math" panose="02040503050406030204" pitchFamily="18" charset="0"/>
                          </a:rPr>
                          <m:t>𝑟𝑖𝑜𝑟</m:t>
                        </m:r>
                      </m:sub>
                    </m:sSub>
                  </m:oMath>
                </a14:m>
                <a:endParaRPr lang="es-AR" sz="1400" dirty="0"/>
              </a:p>
              <a:p>
                <a:endParaRPr lang="es-AR" sz="1400" dirty="0"/>
              </a:p>
              <a:p>
                <a:r>
                  <a:rPr lang="es-AR" sz="1400" u="sng" dirty="0"/>
                  <a:t>t=T</a:t>
                </a:r>
              </a:p>
              <a:p>
                <a:pPr marL="342900" indent="-342900">
                  <a:buFont typeface="+mj-lt"/>
                  <a:buAutoNum type="arabicPeriod" startAt="3"/>
                </a:pPr>
                <a:r>
                  <a:rPr lang="es-AR" sz="1400" dirty="0"/>
                  <a:t>Recibo 249*(1.055)=262.7</a:t>
                </a:r>
              </a:p>
              <a:p>
                <a:pPr marL="342900" indent="-342900">
                  <a:buFont typeface="+mj-lt"/>
                  <a:buAutoNum type="arabicPeriod" startAt="3"/>
                </a:pPr>
                <a:r>
                  <a:rPr lang="es-AR" sz="1400" dirty="0"/>
                  <a:t>Pago F y recibo oro</a:t>
                </a:r>
              </a:p>
              <a:p>
                <a:pPr marL="342900" indent="-342900">
                  <a:buFont typeface="+mj-lt"/>
                  <a:buAutoNum type="arabicPeriod" startAt="3"/>
                </a:pPr>
                <a:r>
                  <a:rPr lang="es-AR" sz="1400" dirty="0"/>
                  <a:t>Devuelvo oro prestado</a:t>
                </a:r>
              </a:p>
            </p:txBody>
          </p:sp>
        </mc:Choice>
        <mc:Fallback xmlns="">
          <p:sp>
            <p:nvSpPr>
              <p:cNvPr id="12" name="6 Rectángulo"/>
              <p:cNvSpPr>
                <a:spLocks noRot="1" noChangeAspect="1" noMove="1" noResize="1" noEditPoints="1" noAdjustHandles="1" noChangeArrowheads="1" noChangeShapeType="1" noTextEdit="1"/>
              </p:cNvSpPr>
              <p:nvPr/>
            </p:nvSpPr>
            <p:spPr>
              <a:xfrm>
                <a:off x="4828704" y="919371"/>
                <a:ext cx="4634483" cy="2048574"/>
              </a:xfrm>
              <a:prstGeom prst="rect">
                <a:avLst/>
              </a:prstGeom>
              <a:blipFill>
                <a:blip r:embed="rId4"/>
                <a:stretch>
                  <a:fillRect l="-395" t="-595" b="-2381"/>
                </a:stretch>
              </a:blipFill>
            </p:spPr>
            <p:txBody>
              <a:bodyPr/>
              <a:lstStyle/>
              <a:p>
                <a:r>
                  <a:rPr lang="es-AR">
                    <a:noFill/>
                  </a:rPr>
                  <a:t> </a:t>
                </a:r>
              </a:p>
            </p:txBody>
          </p:sp>
        </mc:Fallback>
      </mc:AlternateContent>
      <p:pic>
        <p:nvPicPr>
          <p:cNvPr id="6" name="Imagen 5">
            <a:extLst>
              <a:ext uri="{FF2B5EF4-FFF2-40B4-BE49-F238E27FC236}">
                <a16:creationId xmlns:a16="http://schemas.microsoft.com/office/drawing/2014/main" id="{32CC882D-1FB7-47EE-84CC-3B50914C6891}"/>
              </a:ext>
            </a:extLst>
          </p:cNvPr>
          <p:cNvPicPr>
            <a:picLocks noChangeAspect="1"/>
          </p:cNvPicPr>
          <p:nvPr/>
        </p:nvPicPr>
        <p:blipFill>
          <a:blip r:embed="rId5"/>
          <a:stretch>
            <a:fillRect/>
          </a:stretch>
        </p:blipFill>
        <p:spPr>
          <a:xfrm>
            <a:off x="4521741" y="2926046"/>
            <a:ext cx="4357934" cy="3311266"/>
          </a:xfrm>
          <a:prstGeom prst="rect">
            <a:avLst/>
          </a:prstGeom>
        </p:spPr>
      </p:pic>
      <p:pic>
        <p:nvPicPr>
          <p:cNvPr id="9" name="Imagen 8">
            <a:extLst>
              <a:ext uri="{FF2B5EF4-FFF2-40B4-BE49-F238E27FC236}">
                <a16:creationId xmlns:a16="http://schemas.microsoft.com/office/drawing/2014/main" id="{2D470CEE-F591-4EF8-9A95-6AB7E6859294}"/>
              </a:ext>
            </a:extLst>
          </p:cNvPr>
          <p:cNvPicPr>
            <a:picLocks noChangeAspect="1"/>
          </p:cNvPicPr>
          <p:nvPr/>
        </p:nvPicPr>
        <p:blipFill>
          <a:blip r:embed="rId6"/>
          <a:stretch>
            <a:fillRect/>
          </a:stretch>
        </p:blipFill>
        <p:spPr>
          <a:xfrm>
            <a:off x="145122" y="2926047"/>
            <a:ext cx="4280469" cy="3311266"/>
          </a:xfrm>
          <a:prstGeom prst="rect">
            <a:avLst/>
          </a:prstGeom>
        </p:spPr>
      </p:pic>
    </p:spTree>
    <p:extLst>
      <p:ext uri="{BB962C8B-B14F-4D97-AF65-F5344CB8AC3E}">
        <p14:creationId xmlns:p14="http://schemas.microsoft.com/office/powerpoint/2010/main" val="322996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267125"/>
            <a:ext cx="8352928" cy="2400657"/>
          </a:xfrm>
          <a:prstGeom prst="rect">
            <a:avLst/>
          </a:prstGeom>
          <a:noFill/>
        </p:spPr>
        <p:txBody>
          <a:bodyPr wrap="square" rtlCol="0">
            <a:spAutoFit/>
          </a:bodyPr>
          <a:lstStyle/>
          <a:p>
            <a:r>
              <a:rPr lang="es-AR" sz="2000" b="1" dirty="0"/>
              <a:t>2.3</a:t>
            </a:r>
            <a:endParaRPr lang="es-AR" sz="2400" b="1" dirty="0"/>
          </a:p>
          <a:p>
            <a:r>
              <a:rPr lang="en-US" dirty="0"/>
              <a:t>Suppose that you enter into a short futures contract to sell July silver for $5.20 per ounce on the New York Commodity Exchange. The size of the contract is 5,000 ounces. The initial margin is $4,000, and the maintenance margin is $3,000. What change in the futures price will lead to a margin call? What happens if you do not meet the margin call? </a:t>
            </a:r>
            <a:endParaRPr lang="es-AR" dirty="0"/>
          </a:p>
          <a:p>
            <a:endParaRPr lang="es-AR" dirty="0"/>
          </a:p>
          <a:p>
            <a:endParaRPr lang="es-AR" dirty="0"/>
          </a:p>
        </p:txBody>
      </p:sp>
      <mc:AlternateContent xmlns:mc="http://schemas.openxmlformats.org/markup-compatibility/2006" xmlns:a14="http://schemas.microsoft.com/office/drawing/2010/main">
        <mc:Choice Requires="a14">
          <p:sp>
            <p:nvSpPr>
              <p:cNvPr id="5" name="4 CuadroTexto"/>
              <p:cNvSpPr txBox="1"/>
              <p:nvPr/>
            </p:nvSpPr>
            <p:spPr>
              <a:xfrm>
                <a:off x="2969962" y="1842490"/>
                <a:ext cx="4122317" cy="149970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s-AR" b="0" i="1" smtClean="0">
                            <a:latin typeface="Cambria Math" panose="02040503050406030204" pitchFamily="18" charset="0"/>
                          </a:rPr>
                        </m:ctrlPr>
                      </m:sSupPr>
                      <m:e>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sup>
                        <m:r>
                          <a:rPr lang="es-AR" b="0" i="1" smtClean="0">
                            <a:latin typeface="Cambria Math"/>
                          </a:rPr>
                          <m:t>𝐽𝑢𝑙</m:t>
                        </m:r>
                      </m:sup>
                    </m:sSup>
                    <m:r>
                      <a:rPr lang="es-AR" b="0" i="1" smtClean="0">
                        <a:latin typeface="Cambria Math"/>
                      </a:rPr>
                      <m:t>=5.2 </m:t>
                    </m:r>
                    <m:r>
                      <a:rPr lang="es-AR" b="0" i="1" smtClean="0">
                        <a:latin typeface="Cambria Math"/>
                      </a:rPr>
                      <m:t>𝑈𝑆𝐷</m:t>
                    </m:r>
                    <m:r>
                      <a:rPr lang="es-AR" b="0" i="1" smtClean="0">
                        <a:latin typeface="Cambria Math"/>
                      </a:rPr>
                      <m:t>/</m:t>
                    </m:r>
                    <m:r>
                      <a:rPr lang="es-AR" b="0" i="1" smtClean="0">
                        <a:latin typeface="Cambria Math"/>
                      </a:rPr>
                      <m:t>𝑜𝑛𝑧𝑎</m:t>
                    </m:r>
                  </m:oMath>
                </a14:m>
                <a:endParaRPr lang="es-AR" dirty="0"/>
              </a:p>
              <a:p>
                <a:pPr marL="285750" indent="-285750">
                  <a:buFont typeface="Arial" panose="020B0604020202020204" pitchFamily="34" charset="0"/>
                  <a:buChar char="•"/>
                </a:pPr>
                <a14:m>
                  <m:oMath xmlns:m="http://schemas.openxmlformats.org/officeDocument/2006/math">
                    <m:r>
                      <a:rPr lang="es-AR" b="0" i="1" smtClean="0">
                        <a:latin typeface="Cambria Math"/>
                      </a:rPr>
                      <m:t>𝑆𝑖𝑧𝑒</m:t>
                    </m:r>
                    <m:r>
                      <a:rPr lang="es-AR" b="0" i="1" smtClean="0">
                        <a:latin typeface="Cambria Math"/>
                      </a:rPr>
                      <m:t>=5,000</m:t>
                    </m:r>
                  </m:oMath>
                </a14:m>
                <a:endParaRPr lang="es-AR" b="0" dirty="0"/>
              </a:p>
              <a:p>
                <a:pPr marL="285750" indent="-285750">
                  <a:buFont typeface="Arial" panose="020B0604020202020204" pitchFamily="34" charset="0"/>
                  <a:buChar char="•"/>
                </a:pPr>
                <a14:m>
                  <m:oMath xmlns:m="http://schemas.openxmlformats.org/officeDocument/2006/math">
                    <m:r>
                      <a:rPr lang="es-AR" b="0" i="1" smtClean="0">
                        <a:latin typeface="Cambria Math"/>
                      </a:rPr>
                      <m:t>𝐼𝑛𝑖𝑡𝑖𝑎𝑙</m:t>
                    </m:r>
                    <m:r>
                      <a:rPr lang="es-AR" b="0" i="1" smtClean="0">
                        <a:latin typeface="Cambria Math"/>
                      </a:rPr>
                      <m:t> </m:t>
                    </m:r>
                    <m:r>
                      <a:rPr lang="es-AR" b="0" i="1" smtClean="0">
                        <a:latin typeface="Cambria Math"/>
                      </a:rPr>
                      <m:t>𝑚𝑎𝑟𝑔𝑖𝑛</m:t>
                    </m:r>
                    <m:r>
                      <a:rPr lang="es-AR" b="0" i="1" smtClean="0">
                        <a:latin typeface="Cambria Math"/>
                      </a:rPr>
                      <m:t>=4,000 </m:t>
                    </m:r>
                    <m:r>
                      <a:rPr lang="es-AR" b="0" i="1" smtClean="0">
                        <a:latin typeface="Cambria Math"/>
                      </a:rPr>
                      <m:t>𝑈𝑆𝐷</m:t>
                    </m:r>
                  </m:oMath>
                </a14:m>
                <a:endParaRPr lang="es-AR" b="0" dirty="0"/>
              </a:p>
              <a:p>
                <a:pPr marL="285750" indent="-285750">
                  <a:buFont typeface="Arial" panose="020B0604020202020204" pitchFamily="34" charset="0"/>
                  <a:buChar char="•"/>
                </a:pPr>
                <a14:m>
                  <m:oMath xmlns:m="http://schemas.openxmlformats.org/officeDocument/2006/math">
                    <m:r>
                      <a:rPr lang="es-AR" b="0" i="1" smtClean="0">
                        <a:latin typeface="Cambria Math"/>
                      </a:rPr>
                      <m:t>𝑀𝑎𝑖𝑛𝑡𝑒𝑛𝑎𝑛𝑐𝑒</m:t>
                    </m:r>
                    <m:r>
                      <a:rPr lang="es-AR" b="0" i="1" smtClean="0">
                        <a:latin typeface="Cambria Math"/>
                      </a:rPr>
                      <m:t> </m:t>
                    </m:r>
                    <m:r>
                      <a:rPr lang="es-AR" b="0" i="1" smtClean="0">
                        <a:latin typeface="Cambria Math"/>
                      </a:rPr>
                      <m:t>𝑚𝑎𝑟𝑔𝑖𝑛</m:t>
                    </m:r>
                    <m:r>
                      <a:rPr lang="es-AR" b="0" i="1" smtClean="0">
                        <a:latin typeface="Cambria Math"/>
                      </a:rPr>
                      <m:t>=3,000 </m:t>
                    </m:r>
                    <m:r>
                      <a:rPr lang="es-AR" b="0" i="1" smtClean="0">
                        <a:latin typeface="Cambria Math"/>
                      </a:rPr>
                      <m:t>𝑈𝑆𝐷</m:t>
                    </m:r>
                    <m:r>
                      <a:rPr lang="es-AR" b="0" i="1" smtClean="0">
                        <a:latin typeface="Cambria Math"/>
                      </a:rPr>
                      <m:t> </m:t>
                    </m:r>
                  </m:oMath>
                </a14:m>
                <a:endParaRPr lang="es-AR" b="0" dirty="0"/>
              </a:p>
              <a:p>
                <a:pPr marL="285750" indent="-285750">
                  <a:buFont typeface="Arial" panose="020B0604020202020204" pitchFamily="34" charset="0"/>
                  <a:buChar char="•"/>
                </a:pPr>
                <a:endParaRPr lang="es-A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969962" y="1842490"/>
                <a:ext cx="4122317" cy="1499706"/>
              </a:xfrm>
              <a:prstGeom prst="rect">
                <a:avLst/>
              </a:prstGeom>
              <a:blipFill rotWithShape="1">
                <a:blip r:embed="rId2" cstate="print"/>
                <a:stretch>
                  <a:fillRect l="-88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395536" y="3154186"/>
                <a:ext cx="5109157" cy="923330"/>
              </a:xfrm>
              <a:prstGeom prst="rect">
                <a:avLst/>
              </a:prstGeom>
            </p:spPr>
            <p:txBody>
              <a:bodyPr wrap="square">
                <a:spAutoFit/>
              </a:bodyPr>
              <a:lstStyle/>
              <a:p>
                <a:r>
                  <a:rPr lang="es-AR" u="sng" dirty="0"/>
                  <a:t>Estoy Short:</a:t>
                </a:r>
                <a14:m>
                  <m:oMath xmlns:m="http://schemas.openxmlformats.org/officeDocument/2006/math">
                    <m:r>
                      <a:rPr lang="es-AR" b="0" i="0" smtClean="0">
                        <a:latin typeface="Cambria Math"/>
                      </a:rPr>
                      <m:t> </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1</m:t>
                        </m:r>
                      </m:sub>
                    </m:sSub>
                  </m:oMath>
                </a14:m>
                <a:endParaRPr lang="es-AR" u="sng" dirty="0"/>
              </a:p>
              <a:p>
                <a:r>
                  <a:rPr lang="es-AR" dirty="0"/>
                  <a:t>Si sube P el contrato pierde valor.</a:t>
                </a:r>
              </a:p>
              <a:p>
                <a:r>
                  <a:rPr lang="es-AR" dirty="0"/>
                  <a:t>Si baja P el contrato aumenta de valor.</a:t>
                </a:r>
              </a:p>
            </p:txBody>
          </p:sp>
        </mc:Choice>
        <mc:Fallback xmlns="">
          <p:sp>
            <p:nvSpPr>
              <p:cNvPr id="3" name="2 Rectángulo"/>
              <p:cNvSpPr>
                <a:spLocks noRot="1" noChangeAspect="1" noMove="1" noResize="1" noEditPoints="1" noAdjustHandles="1" noChangeArrowheads="1" noChangeShapeType="1" noTextEdit="1"/>
              </p:cNvSpPr>
              <p:nvPr/>
            </p:nvSpPr>
            <p:spPr>
              <a:xfrm>
                <a:off x="395536" y="3154186"/>
                <a:ext cx="5109157" cy="923330"/>
              </a:xfrm>
              <a:prstGeom prst="rect">
                <a:avLst/>
              </a:prstGeom>
              <a:blipFill rotWithShape="1">
                <a:blip r:embed="rId3" cstate="print"/>
                <a:stretch>
                  <a:fillRect l="-1074" t="-3289" b="-92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4787516" y="4437112"/>
                <a:ext cx="4356484" cy="129093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s-AR" b="0" i="1" smtClean="0">
                          <a:latin typeface="Cambria Math"/>
                        </a:rPr>
                        <m:t>−1,000=</m:t>
                      </m:r>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1</m:t>
                              </m:r>
                            </m:sub>
                          </m:sSub>
                        </m:e>
                      </m:d>
                      <m:r>
                        <a:rPr lang="es-AR" b="0" i="1" smtClean="0">
                          <a:latin typeface="Cambria Math"/>
                        </a:rPr>
                        <m:t>∗5,000</m:t>
                      </m:r>
                    </m:oMath>
                  </m:oMathPara>
                </a14:m>
                <a:endParaRPr lang="es-AR" b="0" dirty="0"/>
              </a:p>
              <a:p>
                <a:pPr/>
                <a14:m>
                  <m:oMathPara xmlns:m="http://schemas.openxmlformats.org/officeDocument/2006/math">
                    <m:oMathParaPr>
                      <m:jc m:val="left"/>
                    </m:oMathParaPr>
                    <m:oMath xmlns:m="http://schemas.openxmlformats.org/officeDocument/2006/math">
                      <m:r>
                        <a:rPr lang="es-AR" b="0" i="1" smtClean="0">
                          <a:latin typeface="Cambria Math"/>
                        </a:rPr>
                        <m:t>−</m:t>
                      </m:r>
                      <m:f>
                        <m:fPr>
                          <m:type m:val="skw"/>
                          <m:ctrlPr>
                            <a:rPr lang="es-AR" b="0" i="1" smtClean="0">
                              <a:latin typeface="Cambria Math" panose="02040503050406030204" pitchFamily="18" charset="0"/>
                            </a:rPr>
                          </m:ctrlPr>
                        </m:fPr>
                        <m:num>
                          <m:r>
                            <a:rPr lang="es-AR" b="0" i="1" smtClean="0">
                              <a:latin typeface="Cambria Math"/>
                            </a:rPr>
                            <m:t>1</m:t>
                          </m:r>
                        </m:num>
                        <m:den>
                          <m:r>
                            <a:rPr lang="es-AR" b="0" i="1" smtClean="0">
                              <a:latin typeface="Cambria Math"/>
                            </a:rPr>
                            <m:t>5</m:t>
                          </m:r>
                        </m:den>
                      </m:f>
                      <m:r>
                        <a:rPr lang="es-AR" b="0" i="1" smtClean="0">
                          <a:latin typeface="Cambria Math"/>
                        </a:rPr>
                        <m:t>=5.2−</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1</m:t>
                          </m:r>
                        </m:sub>
                      </m:sSub>
                    </m:oMath>
                  </m:oMathPara>
                </a14:m>
                <a:endParaRPr lang="es-AR" b="0" dirty="0"/>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𝐹</m:t>
                          </m:r>
                        </m:e>
                        <m:sub>
                          <m:r>
                            <a:rPr lang="es-AR" b="0" i="1" smtClean="0">
                              <a:latin typeface="Cambria Math"/>
                            </a:rPr>
                            <m:t>1</m:t>
                          </m:r>
                        </m:sub>
                      </m:sSub>
                      <m:r>
                        <a:rPr lang="es-AR" b="0" i="1" smtClean="0">
                          <a:latin typeface="Cambria Math"/>
                        </a:rPr>
                        <m:t>=5.4</m:t>
                      </m:r>
                    </m:oMath>
                  </m:oMathPara>
                </a14:m>
                <a:endParaRPr lang="en-US" dirty="0"/>
              </a:p>
              <a:p>
                <a:endParaRPr lang="es-AR" dirty="0"/>
              </a:p>
            </p:txBody>
          </p:sp>
        </mc:Choice>
        <mc:Fallback xmlns="">
          <p:sp>
            <p:nvSpPr>
              <p:cNvPr id="10" name="9 Rectángulo"/>
              <p:cNvSpPr>
                <a:spLocks noRot="1" noChangeAspect="1" noMove="1" noResize="1" noEditPoints="1" noAdjustHandles="1" noChangeArrowheads="1" noChangeShapeType="1" noTextEdit="1"/>
              </p:cNvSpPr>
              <p:nvPr/>
            </p:nvSpPr>
            <p:spPr>
              <a:xfrm>
                <a:off x="4787516" y="4437112"/>
                <a:ext cx="4356484" cy="1290931"/>
              </a:xfrm>
              <a:prstGeom prst="rect">
                <a:avLst/>
              </a:prstGeom>
              <a:blipFill rotWithShape="1">
                <a:blip r:embed="rId4" cstate="print"/>
                <a:stretch>
                  <a:fillRect l="-2657" t="-20755" b="-2169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1 Rectángulo"/>
              <p:cNvSpPr/>
              <p:nvPr/>
            </p:nvSpPr>
            <p:spPr>
              <a:xfrm>
                <a:off x="539552" y="4409664"/>
                <a:ext cx="4572000" cy="14730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s-AR" b="0" i="1" smtClean="0">
                          <a:latin typeface="Cambria Math"/>
                        </a:rPr>
                        <m:t>5,000∗5.2=26,000</m:t>
                      </m:r>
                    </m:oMath>
                  </m:oMathPara>
                </a14:m>
                <a:endParaRPr lang="es-AR" b="0" dirty="0"/>
              </a:p>
              <a:p>
                <a:pPr/>
                <a14:m>
                  <m:oMathPara xmlns:m="http://schemas.openxmlformats.org/officeDocument/2006/math">
                    <m:oMathParaPr>
                      <m:jc m:val="left"/>
                    </m:oMathParaPr>
                    <m:oMath xmlns:m="http://schemas.openxmlformats.org/officeDocument/2006/math">
                      <m:r>
                        <a:rPr lang="es-AR" b="0" i="1" smtClean="0">
                          <a:latin typeface="Cambria Math"/>
                        </a:rPr>
                        <m:t>26,000+(4,000−3,000)=27,000</m:t>
                      </m:r>
                    </m:oMath>
                  </m:oMathPara>
                </a14:m>
                <a:endParaRPr lang="es-AR" b="0" dirty="0"/>
              </a:p>
              <a:p>
                <a:pPr/>
                <a14:m>
                  <m:oMathPara xmlns:m="http://schemas.openxmlformats.org/officeDocument/2006/math">
                    <m:oMathParaPr>
                      <m:jc m:val="left"/>
                    </m:oMathParaPr>
                    <m:oMath xmlns:m="http://schemas.openxmlformats.org/officeDocument/2006/math">
                      <m:f>
                        <m:fPr>
                          <m:ctrlPr>
                            <a:rPr lang="es-AR" b="0" i="1" smtClean="0">
                              <a:latin typeface="Cambria Math" panose="02040503050406030204" pitchFamily="18" charset="0"/>
                            </a:rPr>
                          </m:ctrlPr>
                        </m:fPr>
                        <m:num>
                          <m:r>
                            <a:rPr lang="es-AR" b="0" i="1" smtClean="0">
                              <a:latin typeface="Cambria Math"/>
                            </a:rPr>
                            <m:t>27,000</m:t>
                          </m:r>
                        </m:num>
                        <m:den>
                          <m:r>
                            <a:rPr lang="es-AR" b="0" i="1" smtClean="0">
                              <a:latin typeface="Cambria Math"/>
                            </a:rPr>
                            <m:t>5,000</m:t>
                          </m:r>
                        </m:den>
                      </m:f>
                      <m:r>
                        <a:rPr lang="es-AR" b="0" i="1" smtClean="0">
                          <a:latin typeface="Cambria Math"/>
                        </a:rPr>
                        <m:t>=5.4</m:t>
                      </m:r>
                      <m:r>
                        <a:rPr lang="es-AR">
                          <a:latin typeface="Cambria Math"/>
                          <a:ea typeface="Cambria Math"/>
                        </a:rPr>
                        <m:t>→</m:t>
                      </m:r>
                      <m:r>
                        <a:rPr lang="es-AR" b="0" i="1" smtClean="0">
                          <a:latin typeface="Cambria Math"/>
                          <a:ea typeface="Cambria Math"/>
                        </a:rPr>
                        <m:t>∆</m:t>
                      </m:r>
                      <m:r>
                        <a:rPr lang="es-AR" b="0" i="0" smtClean="0">
                          <a:latin typeface="Cambria Math"/>
                        </a:rPr>
                        <m:t>3.84%</m:t>
                      </m:r>
                    </m:oMath>
                  </m:oMathPara>
                </a14:m>
                <a:endParaRPr lang="es-AR" b="0" dirty="0"/>
              </a:p>
              <a:p>
                <a:endParaRPr lang="es-AR" b="0" dirty="0"/>
              </a:p>
            </p:txBody>
          </p:sp>
        </mc:Choice>
        <mc:Fallback xmlns="">
          <p:sp>
            <p:nvSpPr>
              <p:cNvPr id="2" name="1 Rectángulo"/>
              <p:cNvSpPr>
                <a:spLocks noRot="1" noChangeAspect="1" noMove="1" noResize="1" noEditPoints="1" noAdjustHandles="1" noChangeArrowheads="1" noChangeShapeType="1" noTextEdit="1"/>
              </p:cNvSpPr>
              <p:nvPr/>
            </p:nvSpPr>
            <p:spPr>
              <a:xfrm>
                <a:off x="539552" y="4409664"/>
                <a:ext cx="4572000" cy="1473032"/>
              </a:xfrm>
              <a:prstGeom prst="rect">
                <a:avLst/>
              </a:prstGeom>
              <a:blipFill rotWithShape="1">
                <a:blip r:embed="rId5" cstate="print"/>
                <a:stretch>
                  <a:fillRect/>
                </a:stretch>
              </a:blipFill>
            </p:spPr>
            <p:txBody>
              <a:bodyPr/>
              <a:lstStyle/>
              <a:p>
                <a:r>
                  <a:rPr lang="es-AR">
                    <a:noFill/>
                  </a:rPr>
                  <a:t> </a:t>
                </a:r>
              </a:p>
            </p:txBody>
          </p:sp>
        </mc:Fallback>
      </mc:AlternateContent>
      <p:pic>
        <p:nvPicPr>
          <p:cNvPr id="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Marcador de número de diapositiva"/>
          <p:cNvSpPr>
            <a:spLocks noGrp="1"/>
          </p:cNvSpPr>
          <p:nvPr>
            <p:ph type="sldNum" sz="quarter" idx="12"/>
          </p:nvPr>
        </p:nvSpPr>
        <p:spPr/>
        <p:txBody>
          <a:bodyPr/>
          <a:lstStyle/>
          <a:p>
            <a:fld id="{186D936B-EF50-42CA-A1B8-D4F6B25F1FA8}" type="slidenum">
              <a:rPr lang="es-AR" smtClean="0"/>
              <a:pPr/>
              <a:t>15</a:t>
            </a:fld>
            <a:endParaRPr lang="es-AR"/>
          </a:p>
        </p:txBody>
      </p:sp>
      <p:sp>
        <p:nvSpPr>
          <p:cNvPr id="9" name="8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256534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3" grpId="0" animBg="1"/>
      <p:bldP spid="10"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76672"/>
            <a:ext cx="8352928" cy="2616101"/>
          </a:xfrm>
          <a:prstGeom prst="rect">
            <a:avLst/>
          </a:prstGeom>
          <a:noFill/>
        </p:spPr>
        <p:txBody>
          <a:bodyPr wrap="square" rtlCol="0">
            <a:spAutoFit/>
          </a:bodyPr>
          <a:lstStyle/>
          <a:p>
            <a:r>
              <a:rPr lang="es-AR" sz="2000" b="1" dirty="0"/>
              <a:t>2.8 </a:t>
            </a:r>
            <a:r>
              <a:rPr lang="en-US" dirty="0"/>
              <a:t>The party with a short position in a futures contract sometimes has options as to the precise asset that will be delivered, where delivery will take place, when delivery will take place, and so on. Do these options increase or decrease the futures price? Explain your reasoning.</a:t>
            </a:r>
          </a:p>
          <a:p>
            <a:endParaRPr lang="en-US" dirty="0"/>
          </a:p>
          <a:p>
            <a:r>
              <a:rPr lang="en-US" dirty="0"/>
              <a:t>La </a:t>
            </a:r>
            <a:r>
              <a:rPr lang="en-US" dirty="0" err="1"/>
              <a:t>opcionalidad</a:t>
            </a:r>
            <a:r>
              <a:rPr lang="en-US" dirty="0"/>
              <a:t> que </a:t>
            </a:r>
            <a:r>
              <a:rPr lang="en-US" dirty="0" err="1"/>
              <a:t>tiene</a:t>
            </a:r>
            <a:r>
              <a:rPr lang="en-US" dirty="0"/>
              <a:t> que el </a:t>
            </a:r>
            <a:r>
              <a:rPr lang="en-US" dirty="0" err="1"/>
              <a:t>vendedor</a:t>
            </a:r>
            <a:r>
              <a:rPr lang="en-US" dirty="0"/>
              <a:t> del </a:t>
            </a:r>
            <a:r>
              <a:rPr lang="en-US" dirty="0" err="1"/>
              <a:t>contrato</a:t>
            </a:r>
            <a:r>
              <a:rPr lang="en-US" dirty="0"/>
              <a:t> </a:t>
            </a:r>
            <a:r>
              <a:rPr lang="en-US" dirty="0" err="1"/>
              <a:t>hace</a:t>
            </a:r>
            <a:r>
              <a:rPr lang="en-US" dirty="0"/>
              <a:t> que el </a:t>
            </a:r>
            <a:r>
              <a:rPr lang="en-US" dirty="0" err="1"/>
              <a:t>mismo</a:t>
            </a:r>
            <a:r>
              <a:rPr lang="en-US" dirty="0"/>
              <a:t> </a:t>
            </a:r>
            <a:r>
              <a:rPr lang="en-US" dirty="0" err="1"/>
              <a:t>valga</a:t>
            </a:r>
            <a:r>
              <a:rPr lang="en-US" dirty="0"/>
              <a:t> </a:t>
            </a:r>
            <a:r>
              <a:rPr lang="en-US" dirty="0" err="1"/>
              <a:t>menos</a:t>
            </a:r>
            <a:r>
              <a:rPr lang="en-US" dirty="0"/>
              <a:t> </a:t>
            </a:r>
            <a:r>
              <a:rPr lang="en-US" dirty="0" err="1"/>
              <a:t>ya</a:t>
            </a:r>
            <a:r>
              <a:rPr lang="en-US" dirty="0"/>
              <a:t> que lo </a:t>
            </a:r>
            <a:r>
              <a:rPr lang="en-US" dirty="0" err="1"/>
              <a:t>hace</a:t>
            </a:r>
            <a:r>
              <a:rPr lang="en-US" dirty="0"/>
              <a:t> </a:t>
            </a:r>
            <a:r>
              <a:rPr lang="en-US" dirty="0" err="1"/>
              <a:t>menos</a:t>
            </a:r>
            <a:r>
              <a:rPr lang="en-US" dirty="0"/>
              <a:t> </a:t>
            </a:r>
            <a:r>
              <a:rPr lang="en-US" dirty="0" err="1"/>
              <a:t>atractivo</a:t>
            </a:r>
            <a:r>
              <a:rPr lang="en-US" dirty="0"/>
              <a:t> para </a:t>
            </a:r>
            <a:r>
              <a:rPr lang="en-US" dirty="0" err="1"/>
              <a:t>quien</a:t>
            </a:r>
            <a:r>
              <a:rPr lang="en-US" dirty="0"/>
              <a:t> </a:t>
            </a:r>
            <a:r>
              <a:rPr lang="en-US" dirty="0" err="1"/>
              <a:t>esta</a:t>
            </a:r>
            <a:r>
              <a:rPr lang="en-US" dirty="0"/>
              <a:t> </a:t>
            </a:r>
            <a:r>
              <a:rPr lang="en-US" dirty="0" err="1"/>
              <a:t>comprado</a:t>
            </a:r>
            <a:r>
              <a:rPr lang="en-US" dirty="0"/>
              <a:t>.</a:t>
            </a:r>
            <a:endParaRPr lang="es-AR" dirty="0"/>
          </a:p>
          <a:p>
            <a:endParaRPr lang="es-AR" dirty="0"/>
          </a:p>
          <a:p>
            <a:endParaRPr lang="es-AR"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Marcador de número de diapositiva"/>
          <p:cNvSpPr>
            <a:spLocks noGrp="1"/>
          </p:cNvSpPr>
          <p:nvPr>
            <p:ph type="sldNum" sz="quarter" idx="12"/>
          </p:nvPr>
        </p:nvSpPr>
        <p:spPr/>
        <p:txBody>
          <a:bodyPr/>
          <a:lstStyle/>
          <a:p>
            <a:fld id="{186D936B-EF50-42CA-A1B8-D4F6B25F1FA8}" type="slidenum">
              <a:rPr lang="es-AR" smtClean="0"/>
              <a:pPr/>
              <a:t>16</a:t>
            </a:fld>
            <a:endParaRPr lang="es-AR"/>
          </a:p>
        </p:txBody>
      </p:sp>
      <p:sp>
        <p:nvSpPr>
          <p:cNvPr id="9" name="8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14332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2954655"/>
          </a:xfrm>
          <a:prstGeom prst="rect">
            <a:avLst/>
          </a:prstGeom>
        </p:spPr>
        <p:txBody>
          <a:bodyPr wrap="square">
            <a:spAutoFit/>
          </a:bodyPr>
          <a:lstStyle/>
          <a:p>
            <a:r>
              <a:rPr lang="es-AR" sz="2400" b="1" u="sng" dirty="0"/>
              <a:t>Futuros y NDF: Tasas implícitas y forward: 2015</a:t>
            </a:r>
            <a:endParaRPr lang="es-AR" sz="2400" b="1" dirty="0"/>
          </a:p>
          <a:p>
            <a:endParaRPr lang="es-AR" dirty="0"/>
          </a:p>
          <a:p>
            <a:r>
              <a:rPr lang="es-AR" sz="1400" dirty="0"/>
              <a:t>En condiciones normales la cotización del futuro no debería reflejar las expectativas de devaluación, sino más bien el arbitraje entre el dólar spot y las tasas de interés en moneda local y extranjera, (paridad cubierta de tasas). No obstante, dadas las vigentes restricciones para acceder al Mercado Único y Libre de Cambios (MULC), dicho arbitraje resulta difícil de explotar lo que lleva a que la evolución de las tasas implícitas de los futuros sea interpretada como un proxy de la depreciación esperada por el mercado. </a:t>
            </a:r>
          </a:p>
          <a:p>
            <a:endParaRPr lang="es-AR" sz="1400" dirty="0"/>
          </a:p>
          <a:p>
            <a:r>
              <a:rPr lang="es-AR" sz="1400" dirty="0"/>
              <a:t>Las tasas implícitas de los contratos de cobertura cambiaria con liquidación financiera en Nueva York, NDF (Non </a:t>
            </a:r>
            <a:r>
              <a:rPr lang="es-AR" sz="1400" dirty="0" err="1"/>
              <a:t>Delivery</a:t>
            </a:r>
            <a:r>
              <a:rPr lang="es-AR" sz="1400" dirty="0"/>
              <a:t> Forwards) son comúnmente utilizadas como una aproximación a una medida de riesgo cambiario local al no considerar la intervención del Banco Central.</a:t>
            </a:r>
          </a:p>
          <a:p>
            <a:endParaRPr lang="es-AR" sz="1600"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17</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7" name="Picture 2"/>
          <p:cNvPicPr>
            <a:picLocks noChangeAspect="1" noChangeArrowheads="1"/>
          </p:cNvPicPr>
          <p:nvPr/>
        </p:nvPicPr>
        <p:blipFill>
          <a:blip r:embed="rId3" cstate="print"/>
          <a:srcRect/>
          <a:stretch>
            <a:fillRect/>
          </a:stretch>
        </p:blipFill>
        <p:spPr bwMode="auto">
          <a:xfrm>
            <a:off x="5292080" y="2924944"/>
            <a:ext cx="3586177" cy="3600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0" y="3140968"/>
            <a:ext cx="5019675" cy="2790825"/>
          </a:xfrm>
          <a:prstGeom prst="rect">
            <a:avLst/>
          </a:prstGeom>
          <a:noFill/>
          <a:ln w="9525">
            <a:noFill/>
            <a:miter lim="800000"/>
            <a:headEnd/>
            <a:tailEnd/>
          </a:ln>
          <a:effectLst/>
        </p:spPr>
      </p:pic>
    </p:spTree>
    <p:extLst>
      <p:ext uri="{BB962C8B-B14F-4D97-AF65-F5344CB8AC3E}">
        <p14:creationId xmlns:p14="http://schemas.microsoft.com/office/powerpoint/2010/main" val="241431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738664"/>
          </a:xfrm>
          <a:prstGeom prst="rect">
            <a:avLst/>
          </a:prstGeom>
        </p:spPr>
        <p:txBody>
          <a:bodyPr wrap="square">
            <a:spAutoFit/>
          </a:bodyPr>
          <a:lstStyle/>
          <a:p>
            <a:r>
              <a:rPr lang="es-AR" sz="2400" b="1" u="sng" dirty="0"/>
              <a:t>Futuros y NDF: Tasas implícitas y forward</a:t>
            </a:r>
            <a:endParaRPr lang="es-AR" sz="2400" b="1" dirty="0"/>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18</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10" name="Picture 2"/>
          <p:cNvPicPr>
            <a:picLocks noChangeAspect="1" noChangeArrowheads="1"/>
          </p:cNvPicPr>
          <p:nvPr/>
        </p:nvPicPr>
        <p:blipFill>
          <a:blip r:embed="rId3" cstate="print"/>
          <a:srcRect/>
          <a:stretch>
            <a:fillRect/>
          </a:stretch>
        </p:blipFill>
        <p:spPr bwMode="auto">
          <a:xfrm>
            <a:off x="197397" y="3573328"/>
            <a:ext cx="8479059" cy="28080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197397" y="764704"/>
            <a:ext cx="8479059" cy="2808000"/>
          </a:xfrm>
          <a:prstGeom prst="rect">
            <a:avLst/>
          </a:prstGeom>
          <a:noFill/>
          <a:ln w="9525">
            <a:noFill/>
            <a:miter lim="800000"/>
            <a:headEnd/>
            <a:tailEnd/>
          </a:ln>
          <a:effectLst/>
        </p:spPr>
      </p:pic>
    </p:spTree>
    <p:extLst>
      <p:ext uri="{BB962C8B-B14F-4D97-AF65-F5344CB8AC3E}">
        <p14:creationId xmlns:p14="http://schemas.microsoft.com/office/powerpoint/2010/main" val="176954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08794" y="456801"/>
            <a:ext cx="8568952" cy="677108"/>
          </a:xfrm>
          <a:prstGeom prst="rect">
            <a:avLst/>
          </a:prstGeom>
        </p:spPr>
        <p:txBody>
          <a:bodyPr wrap="square">
            <a:spAutoFit/>
          </a:bodyPr>
          <a:lstStyle/>
          <a:p>
            <a:r>
              <a:rPr lang="es-AR" sz="2000" b="1" dirty="0"/>
              <a:t>Tasas implícitas ROFEX: Despejando la ecuación</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19</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7" name="Imagen 6">
            <a:extLst>
              <a:ext uri="{FF2B5EF4-FFF2-40B4-BE49-F238E27FC236}">
                <a16:creationId xmlns:a16="http://schemas.microsoft.com/office/drawing/2014/main" id="{BF8E97A3-7ACB-4A4B-B9AC-537617B09DFE}"/>
              </a:ext>
            </a:extLst>
          </p:cNvPr>
          <p:cNvPicPr>
            <a:picLocks noChangeAspect="1"/>
          </p:cNvPicPr>
          <p:nvPr/>
        </p:nvPicPr>
        <p:blipFill rotWithShape="1">
          <a:blip r:embed="rId3"/>
          <a:srcRect b="6683"/>
          <a:stretch/>
        </p:blipFill>
        <p:spPr>
          <a:xfrm>
            <a:off x="1338835" y="4322578"/>
            <a:ext cx="6466329" cy="2015649"/>
          </a:xfrm>
          <a:prstGeom prst="rect">
            <a:avLst/>
          </a:prstGeom>
        </p:spPr>
      </p:pic>
      <p:pic>
        <p:nvPicPr>
          <p:cNvPr id="13" name="Imagen 12">
            <a:extLst>
              <a:ext uri="{FF2B5EF4-FFF2-40B4-BE49-F238E27FC236}">
                <a16:creationId xmlns:a16="http://schemas.microsoft.com/office/drawing/2014/main" id="{9418C038-979F-4EE9-89A3-D5F3941EB5E0}"/>
              </a:ext>
            </a:extLst>
          </p:cNvPr>
          <p:cNvPicPr>
            <a:picLocks noChangeAspect="1"/>
          </p:cNvPicPr>
          <p:nvPr/>
        </p:nvPicPr>
        <p:blipFill>
          <a:blip r:embed="rId4"/>
          <a:stretch>
            <a:fillRect/>
          </a:stretch>
        </p:blipFill>
        <p:spPr>
          <a:xfrm>
            <a:off x="1800350" y="886740"/>
            <a:ext cx="5585841" cy="3600000"/>
          </a:xfrm>
          <a:prstGeom prst="rect">
            <a:avLst/>
          </a:prstGeom>
        </p:spPr>
      </p:pic>
    </p:spTree>
    <p:extLst>
      <p:ext uri="{BB962C8B-B14F-4D97-AF65-F5344CB8AC3E}">
        <p14:creationId xmlns:p14="http://schemas.microsoft.com/office/powerpoint/2010/main" val="72786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6306" y="692696"/>
            <a:ext cx="8352928" cy="2677656"/>
          </a:xfrm>
          <a:prstGeom prst="rect">
            <a:avLst/>
          </a:prstGeom>
          <a:noFill/>
        </p:spPr>
        <p:txBody>
          <a:bodyPr wrap="square" rtlCol="0">
            <a:spAutoFit/>
          </a:bodyPr>
          <a:lstStyle/>
          <a:p>
            <a:r>
              <a:rPr lang="es-AR" sz="2400" b="1" dirty="0"/>
              <a:t>Forwards</a:t>
            </a:r>
          </a:p>
          <a:p>
            <a:endParaRPr lang="es-AR" dirty="0"/>
          </a:p>
          <a:p>
            <a:pPr marL="457200" indent="-457200">
              <a:buFont typeface="Arial" panose="020B0604020202020204" pitchFamily="34" charset="0"/>
              <a:buChar char="•"/>
            </a:pPr>
            <a:r>
              <a:rPr lang="es-AR" dirty="0"/>
              <a:t>Un contrato forward es un acuerdo (obligación) para comprar o vender un activo a un </a:t>
            </a:r>
            <a:r>
              <a:rPr lang="es-AR" b="1" dirty="0"/>
              <a:t>precio fijo </a:t>
            </a:r>
            <a:r>
              <a:rPr lang="es-AR" dirty="0"/>
              <a:t>en un </a:t>
            </a:r>
            <a:r>
              <a:rPr lang="es-AR" b="1" dirty="0"/>
              <a:t>instante determinado del futuro</a:t>
            </a:r>
            <a:r>
              <a:rPr lang="es-AR" dirty="0"/>
              <a:t>.</a:t>
            </a:r>
          </a:p>
          <a:p>
            <a:pPr marL="457200" indent="-457200">
              <a:buFont typeface="Arial" panose="020B0604020202020204" pitchFamily="34" charset="0"/>
              <a:buChar char="•"/>
            </a:pPr>
            <a:endParaRPr lang="es-AR" dirty="0"/>
          </a:p>
          <a:p>
            <a:pPr marL="457200" indent="-457200">
              <a:buFont typeface="Arial" panose="020B0604020202020204" pitchFamily="34" charset="0"/>
              <a:buChar char="•"/>
            </a:pPr>
            <a:r>
              <a:rPr lang="es-AR" dirty="0"/>
              <a:t>El precio y el momento de la entrega del activo se fijan hoy.</a:t>
            </a:r>
          </a:p>
          <a:p>
            <a:pPr marL="457200" indent="-457200">
              <a:buFont typeface="Arial" panose="020B0604020202020204" pitchFamily="34" charset="0"/>
              <a:buChar char="•"/>
            </a:pPr>
            <a:endParaRPr lang="es-AR" dirty="0"/>
          </a:p>
          <a:p>
            <a:pPr marL="457200" indent="-457200">
              <a:buFont typeface="Arial" panose="020B0604020202020204" pitchFamily="34" charset="0"/>
              <a:buChar char="•"/>
            </a:pPr>
            <a:r>
              <a:rPr lang="es-AR" dirty="0"/>
              <a:t>Costo Inicial es cero.</a:t>
            </a:r>
          </a:p>
          <a:p>
            <a:pPr marL="457200" indent="-457200">
              <a:buFont typeface="Arial" panose="020B0604020202020204" pitchFamily="34" charset="0"/>
              <a:buChar char="•"/>
            </a:pPr>
            <a:endParaRPr lang="es-AR" dirty="0"/>
          </a:p>
        </p:txBody>
      </p:sp>
      <p:sp>
        <p:nvSpPr>
          <p:cNvPr id="2" name="1 Rectángulo"/>
          <p:cNvSpPr/>
          <p:nvPr/>
        </p:nvSpPr>
        <p:spPr>
          <a:xfrm>
            <a:off x="536306" y="3370352"/>
            <a:ext cx="4572000" cy="1754326"/>
          </a:xfrm>
          <a:prstGeom prst="rect">
            <a:avLst/>
          </a:prstGeom>
        </p:spPr>
        <p:txBody>
          <a:bodyPr>
            <a:spAutoFit/>
          </a:bodyPr>
          <a:lstStyle/>
          <a:p>
            <a:pPr marL="457200" indent="-457200">
              <a:buFont typeface="Arial" panose="020B0604020202020204" pitchFamily="34" charset="0"/>
              <a:buChar char="•"/>
            </a:pPr>
            <a:r>
              <a:rPr lang="es-AR" dirty="0"/>
              <a:t>Contrato:</a:t>
            </a:r>
          </a:p>
          <a:p>
            <a:pPr marL="914400" lvl="1" indent="-457200">
              <a:buFont typeface="Arial" panose="020B0604020202020204" pitchFamily="34" charset="0"/>
              <a:buChar char="•"/>
            </a:pPr>
            <a:r>
              <a:rPr lang="es-AR" dirty="0"/>
              <a:t>Dos contrapartes  (comprador y vendedor)</a:t>
            </a:r>
          </a:p>
          <a:p>
            <a:pPr marL="914400" lvl="1" indent="-457200">
              <a:buFont typeface="Arial" panose="020B0604020202020204" pitchFamily="34" charset="0"/>
              <a:buChar char="•"/>
            </a:pPr>
            <a:r>
              <a:rPr lang="es-AR" dirty="0"/>
              <a:t>Fecha de entrega</a:t>
            </a:r>
          </a:p>
          <a:p>
            <a:pPr marL="914400" lvl="1" indent="-457200">
              <a:buFont typeface="Arial" panose="020B0604020202020204" pitchFamily="34" charset="0"/>
              <a:buChar char="•"/>
            </a:pPr>
            <a:r>
              <a:rPr lang="es-AR" dirty="0"/>
              <a:t>Precio F</a:t>
            </a:r>
          </a:p>
          <a:p>
            <a:pPr marL="914400" lvl="1" indent="-457200">
              <a:buFont typeface="Arial" panose="020B0604020202020204" pitchFamily="34" charset="0"/>
              <a:buChar char="•"/>
            </a:pPr>
            <a:r>
              <a:rPr lang="es-AR" dirty="0"/>
              <a:t>Activo de referencia</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número de diapositiva"/>
          <p:cNvSpPr>
            <a:spLocks noGrp="1"/>
          </p:cNvSpPr>
          <p:nvPr>
            <p:ph type="sldNum" sz="quarter" idx="12"/>
          </p:nvPr>
        </p:nvSpPr>
        <p:spPr/>
        <p:txBody>
          <a:bodyPr/>
          <a:lstStyle/>
          <a:p>
            <a:fld id="{186D936B-EF50-42CA-A1B8-D4F6B25F1FA8}" type="slidenum">
              <a:rPr lang="es-AR" smtClean="0"/>
              <a:pPr/>
              <a:t>2</a:t>
            </a:fld>
            <a:endParaRPr lang="es-AR"/>
          </a:p>
        </p:txBody>
      </p:sp>
      <p:sp>
        <p:nvSpPr>
          <p:cNvPr id="6" name="5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24173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08794" y="456801"/>
            <a:ext cx="8568952" cy="677108"/>
          </a:xfrm>
          <a:prstGeom prst="rect">
            <a:avLst/>
          </a:prstGeom>
        </p:spPr>
        <p:txBody>
          <a:bodyPr wrap="square">
            <a:spAutoFit/>
          </a:bodyPr>
          <a:lstStyle/>
          <a:p>
            <a:r>
              <a:rPr lang="es-AR" sz="2000" b="1" dirty="0"/>
              <a:t>Tasas implícitas ROFEX: DLR082020 - Diferencial de Precios</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20</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2" name="Imagen 1">
            <a:extLst>
              <a:ext uri="{FF2B5EF4-FFF2-40B4-BE49-F238E27FC236}">
                <a16:creationId xmlns:a16="http://schemas.microsoft.com/office/drawing/2014/main" id="{B82A0086-DA3E-4C2A-B0D3-C34D141A1DC5}"/>
              </a:ext>
            </a:extLst>
          </p:cNvPr>
          <p:cNvPicPr>
            <a:picLocks noChangeAspect="1"/>
          </p:cNvPicPr>
          <p:nvPr/>
        </p:nvPicPr>
        <p:blipFill>
          <a:blip r:embed="rId3"/>
          <a:stretch>
            <a:fillRect/>
          </a:stretch>
        </p:blipFill>
        <p:spPr>
          <a:xfrm>
            <a:off x="1475656" y="1450676"/>
            <a:ext cx="6480610" cy="3956647"/>
          </a:xfrm>
          <a:prstGeom prst="rect">
            <a:avLst/>
          </a:prstGeom>
        </p:spPr>
      </p:pic>
    </p:spTree>
    <p:extLst>
      <p:ext uri="{BB962C8B-B14F-4D97-AF65-F5344CB8AC3E}">
        <p14:creationId xmlns:p14="http://schemas.microsoft.com/office/powerpoint/2010/main" val="46415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08794" y="456801"/>
            <a:ext cx="8568952" cy="677108"/>
          </a:xfrm>
          <a:prstGeom prst="rect">
            <a:avLst/>
          </a:prstGeom>
        </p:spPr>
        <p:txBody>
          <a:bodyPr wrap="square">
            <a:spAutoFit/>
          </a:bodyPr>
          <a:lstStyle/>
          <a:p>
            <a:r>
              <a:rPr lang="es-AR" sz="2000" b="1" dirty="0"/>
              <a:t>Tasas implícitas ROFEX: DLR082020 - TNA</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21</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3" name="Imagen 2">
            <a:extLst>
              <a:ext uri="{FF2B5EF4-FFF2-40B4-BE49-F238E27FC236}">
                <a16:creationId xmlns:a16="http://schemas.microsoft.com/office/drawing/2014/main" id="{A38311E7-4274-4B01-9A0D-0F7FA0BEA638}"/>
              </a:ext>
            </a:extLst>
          </p:cNvPr>
          <p:cNvPicPr>
            <a:picLocks noChangeAspect="1"/>
          </p:cNvPicPr>
          <p:nvPr/>
        </p:nvPicPr>
        <p:blipFill>
          <a:blip r:embed="rId3"/>
          <a:stretch>
            <a:fillRect/>
          </a:stretch>
        </p:blipFill>
        <p:spPr>
          <a:xfrm>
            <a:off x="1331695" y="1450676"/>
            <a:ext cx="6480610" cy="3956647"/>
          </a:xfrm>
          <a:prstGeom prst="rect">
            <a:avLst/>
          </a:prstGeom>
        </p:spPr>
      </p:pic>
    </p:spTree>
    <p:extLst>
      <p:ext uri="{BB962C8B-B14F-4D97-AF65-F5344CB8AC3E}">
        <p14:creationId xmlns:p14="http://schemas.microsoft.com/office/powerpoint/2010/main" val="3011791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08794" y="456801"/>
            <a:ext cx="8568952" cy="677108"/>
          </a:xfrm>
          <a:prstGeom prst="rect">
            <a:avLst/>
          </a:prstGeom>
        </p:spPr>
        <p:txBody>
          <a:bodyPr wrap="square">
            <a:spAutoFit/>
          </a:bodyPr>
          <a:lstStyle/>
          <a:p>
            <a:r>
              <a:rPr lang="es-AR" sz="2000" b="1" dirty="0"/>
              <a:t>Tasas implícitas ROFEX: DLR082020 – Tasa Efectiva y TNA</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22</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4" name="Imagen 3">
            <a:extLst>
              <a:ext uri="{FF2B5EF4-FFF2-40B4-BE49-F238E27FC236}">
                <a16:creationId xmlns:a16="http://schemas.microsoft.com/office/drawing/2014/main" id="{B3A59473-0013-4215-BCB0-70FF005F07E2}"/>
              </a:ext>
            </a:extLst>
          </p:cNvPr>
          <p:cNvPicPr>
            <a:picLocks noChangeAspect="1"/>
          </p:cNvPicPr>
          <p:nvPr/>
        </p:nvPicPr>
        <p:blipFill>
          <a:blip r:embed="rId3"/>
          <a:stretch>
            <a:fillRect/>
          </a:stretch>
        </p:blipFill>
        <p:spPr>
          <a:xfrm>
            <a:off x="1475656" y="1484784"/>
            <a:ext cx="6480610" cy="3962743"/>
          </a:xfrm>
          <a:prstGeom prst="rect">
            <a:avLst/>
          </a:prstGeom>
        </p:spPr>
      </p:pic>
    </p:spTree>
    <p:extLst>
      <p:ext uri="{BB962C8B-B14F-4D97-AF65-F5344CB8AC3E}">
        <p14:creationId xmlns:p14="http://schemas.microsoft.com/office/powerpoint/2010/main" val="610466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738664"/>
          </a:xfrm>
          <a:prstGeom prst="rect">
            <a:avLst/>
          </a:prstGeom>
        </p:spPr>
        <p:txBody>
          <a:bodyPr wrap="square">
            <a:spAutoFit/>
          </a:bodyPr>
          <a:lstStyle/>
          <a:p>
            <a:r>
              <a:rPr lang="es-AR" sz="2400" b="1" dirty="0"/>
              <a:t>Trituradora de Cuentas Comitentes o el tren que nuca pasó</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23</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13" name="Picture 2" descr="https://pbs.twimg.com/media/Dob-UknW0AEzvJ9.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08" y="932829"/>
            <a:ext cx="6943725" cy="4257675"/>
          </a:xfrm>
          <a:prstGeom prst="rect">
            <a:avLst/>
          </a:prstGeom>
          <a:noFill/>
          <a:extLst>
            <a:ext uri="{909E8E84-426E-40DD-AFC4-6F175D3DCCD1}">
              <a14:hiddenFill xmlns:a14="http://schemas.microsoft.com/office/drawing/2010/main">
                <a:solidFill>
                  <a:srgbClr val="FFFFFF"/>
                </a:solidFill>
              </a14:hiddenFill>
            </a:ext>
          </a:extLst>
        </p:spPr>
      </p:pic>
      <p:sp>
        <p:nvSpPr>
          <p:cNvPr id="2" name="5 Rectángulo">
            <a:extLst>
              <a:ext uri="{FF2B5EF4-FFF2-40B4-BE49-F238E27FC236}">
                <a16:creationId xmlns:a16="http://schemas.microsoft.com/office/drawing/2014/main" id="{B1BC74DF-1FFC-49E3-913F-B0B309A41F9D}"/>
              </a:ext>
            </a:extLst>
          </p:cNvPr>
          <p:cNvSpPr/>
          <p:nvPr/>
        </p:nvSpPr>
        <p:spPr>
          <a:xfrm>
            <a:off x="3419872" y="5301208"/>
            <a:ext cx="4824536" cy="1661993"/>
          </a:xfrm>
          <a:prstGeom prst="rect">
            <a:avLst/>
          </a:prstGeom>
        </p:spPr>
        <p:txBody>
          <a:bodyPr wrap="square">
            <a:spAutoFit/>
          </a:bodyPr>
          <a:lstStyle/>
          <a:p>
            <a:r>
              <a:rPr lang="es-AR" sz="1600" dirty="0"/>
              <a:t>Estando </a:t>
            </a:r>
            <a:r>
              <a:rPr lang="es-AR" sz="1600" dirty="0" err="1"/>
              <a:t>long</a:t>
            </a:r>
            <a:r>
              <a:rPr lang="es-AR" sz="1600" dirty="0"/>
              <a:t> un contrato con </a:t>
            </a:r>
            <a:r>
              <a:rPr lang="es-AR" sz="1600" dirty="0" err="1"/>
              <a:t>carry</a:t>
            </a:r>
            <a:r>
              <a:rPr lang="es-AR" sz="1600" dirty="0"/>
              <a:t> </a:t>
            </a:r>
            <a:r>
              <a:rPr lang="es-AR" sz="1600" dirty="0" err="1"/>
              <a:t>encontra</a:t>
            </a:r>
            <a:r>
              <a:rPr lang="es-AR" sz="1600" dirty="0"/>
              <a:t> si el spot:</a:t>
            </a:r>
          </a:p>
          <a:p>
            <a:pPr marL="342900" indent="-342900">
              <a:buFont typeface="Arial" panose="020B0604020202020204" pitchFamily="34" charset="0"/>
              <a:buChar char="•"/>
            </a:pPr>
            <a:r>
              <a:rPr lang="es-AR" sz="1600" dirty="0"/>
              <a:t>Baja: pierdo.</a:t>
            </a:r>
          </a:p>
          <a:p>
            <a:pPr marL="342900" indent="-342900">
              <a:buFont typeface="Arial" panose="020B0604020202020204" pitchFamily="34" charset="0"/>
              <a:buChar char="•"/>
            </a:pPr>
            <a:r>
              <a:rPr lang="es-AR" sz="1600" dirty="0"/>
              <a:t>Se mantiene estable: pierdo.</a:t>
            </a:r>
          </a:p>
          <a:p>
            <a:pPr marL="342900" indent="-342900">
              <a:buFont typeface="Arial" panose="020B0604020202020204" pitchFamily="34" charset="0"/>
              <a:buChar char="•"/>
            </a:pPr>
            <a:r>
              <a:rPr lang="es-AR" sz="1600" dirty="0"/>
              <a:t>Sube pero sube menos que la tasa implícita: pierdo.</a:t>
            </a:r>
          </a:p>
          <a:p>
            <a:pPr marL="342900" indent="-342900">
              <a:buFont typeface="Arial" panose="020B0604020202020204" pitchFamily="34" charset="0"/>
              <a:buChar char="•"/>
            </a:pPr>
            <a:r>
              <a:rPr lang="es-AR" sz="1600" dirty="0"/>
              <a:t>Sube más que la tasa implícita: gano.</a:t>
            </a:r>
          </a:p>
          <a:p>
            <a:endParaRPr lang="es-AR" dirty="0"/>
          </a:p>
        </p:txBody>
      </p:sp>
    </p:spTree>
    <p:extLst>
      <p:ext uri="{BB962C8B-B14F-4D97-AF65-F5344CB8AC3E}">
        <p14:creationId xmlns:p14="http://schemas.microsoft.com/office/powerpoint/2010/main" val="346426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738664"/>
          </a:xfrm>
          <a:prstGeom prst="rect">
            <a:avLst/>
          </a:prstGeom>
        </p:spPr>
        <p:txBody>
          <a:bodyPr wrap="square">
            <a:spAutoFit/>
          </a:bodyPr>
          <a:lstStyle/>
          <a:p>
            <a:r>
              <a:rPr lang="es-AR" sz="2400" b="1" dirty="0"/>
              <a:t>El tren que sí pasó</a:t>
            </a:r>
          </a:p>
          <a:p>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24</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2052" name="Picture 4" descr="Imagen">
            <a:extLst>
              <a:ext uri="{FF2B5EF4-FFF2-40B4-BE49-F238E27FC236}">
                <a16:creationId xmlns:a16="http://schemas.microsoft.com/office/drawing/2014/main" id="{C01A127D-86D7-445D-A188-6AB3F19A1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02" y="956350"/>
            <a:ext cx="6851419" cy="54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41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461665"/>
          </a:xfrm>
          <a:prstGeom prst="rect">
            <a:avLst/>
          </a:prstGeom>
        </p:spPr>
        <p:txBody>
          <a:bodyPr wrap="square">
            <a:spAutoFit/>
          </a:bodyPr>
          <a:lstStyle/>
          <a:p>
            <a:r>
              <a:rPr lang="es-AR" sz="2400" b="1" u="sng" dirty="0" err="1"/>
              <a:t>rofex.primary.ventures</a:t>
            </a:r>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25</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8640000" cy="481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017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461665"/>
          </a:xfrm>
          <a:prstGeom prst="rect">
            <a:avLst/>
          </a:prstGeom>
        </p:spPr>
        <p:txBody>
          <a:bodyPr wrap="square">
            <a:spAutoFit/>
          </a:bodyPr>
          <a:lstStyle/>
          <a:p>
            <a:r>
              <a:rPr lang="es-AR" sz="2400" b="1" u="sng" dirty="0" err="1"/>
              <a:t>Etrader</a:t>
            </a:r>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26</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88" y="908720"/>
            <a:ext cx="8640000" cy="503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72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461665"/>
          </a:xfrm>
          <a:prstGeom prst="rect">
            <a:avLst/>
          </a:prstGeom>
        </p:spPr>
        <p:txBody>
          <a:bodyPr wrap="square">
            <a:spAutoFit/>
          </a:bodyPr>
          <a:lstStyle/>
          <a:p>
            <a:r>
              <a:rPr lang="es-AR" sz="2400" b="1" u="sng" dirty="0" err="1"/>
              <a:t>Etrader</a:t>
            </a:r>
            <a:endParaRPr lang="es-A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27</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36" y="1116475"/>
            <a:ext cx="4320000" cy="374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3490"/>
          <a:stretch/>
        </p:blipFill>
        <p:spPr bwMode="auto">
          <a:xfrm>
            <a:off x="4644488" y="1116475"/>
            <a:ext cx="4320000" cy="374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2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379685"/>
            <a:ext cx="8568952" cy="6001643"/>
          </a:xfrm>
          <a:prstGeom prst="rect">
            <a:avLst/>
          </a:prstGeom>
        </p:spPr>
        <p:txBody>
          <a:bodyPr wrap="square">
            <a:spAutoFit/>
          </a:bodyPr>
          <a:lstStyle/>
          <a:p>
            <a:r>
              <a:rPr lang="es-AR" sz="2400" b="1" u="sng" dirty="0"/>
              <a:t>Especulación con Dólar Blue</a:t>
            </a:r>
            <a:endParaRPr lang="es-AR" sz="2400" b="1" dirty="0"/>
          </a:p>
          <a:p>
            <a:endParaRPr lang="es-AR" dirty="0"/>
          </a:p>
          <a:p>
            <a:r>
              <a:rPr lang="es-AR" dirty="0"/>
              <a:t>Hoy, t=0, la tasa de interés en dólares es del 1% anual. La tasa de interés en pesos es del 25% anual. El precio spot del dólar BCRA es 8.20 pesos. Usamos capitalización continua.</a:t>
            </a:r>
          </a:p>
          <a:p>
            <a:endParaRPr lang="es-AR" dirty="0"/>
          </a:p>
          <a:p>
            <a:pPr marL="342900" lvl="0" indent="-342900">
              <a:buFont typeface="+mj-lt"/>
              <a:buAutoNum type="alphaUcPeriod"/>
            </a:pPr>
            <a:r>
              <a:rPr lang="es-AR" dirty="0"/>
              <a:t>Cuánto es el precio forward del dólar para vencimiento en un año a partir de hoy? Cuánto es el valor inicial del contrato?</a:t>
            </a:r>
          </a:p>
          <a:p>
            <a:endParaRPr lang="es-AR" dirty="0"/>
          </a:p>
          <a:p>
            <a:r>
              <a:rPr lang="es-AR" dirty="0"/>
              <a:t>El gobierno dice que el peso se va a depreciar con respecto al dólar en el próximo año (o sea el dólar va a subir de precio) a una tasa del 20% anual (capitalización continua). </a:t>
            </a:r>
          </a:p>
          <a:p>
            <a:endParaRPr lang="es-AR" dirty="0"/>
          </a:p>
          <a:p>
            <a:pPr marL="342900" lvl="0" indent="-342900">
              <a:buFont typeface="+mj-lt"/>
              <a:buAutoNum type="alphaUcPeriod" startAt="2"/>
            </a:pPr>
            <a:r>
              <a:rPr lang="es-AR" dirty="0"/>
              <a:t>Si nosotros le creemos al Gobierno y queremos especular con contratos forward, nos conviene comprar o vender dólares forward? </a:t>
            </a:r>
          </a:p>
          <a:p>
            <a:pPr marL="342900" lvl="0" indent="-342900">
              <a:buFont typeface="+mj-lt"/>
              <a:buAutoNum type="alphaUcPeriod" startAt="2"/>
            </a:pPr>
            <a:endParaRPr lang="es-AR" dirty="0"/>
          </a:p>
          <a:p>
            <a:pPr marL="342900" lvl="0" indent="-342900">
              <a:buFont typeface="+mj-lt"/>
              <a:buAutoNum type="alphaUcPeriod" startAt="2"/>
            </a:pPr>
            <a:r>
              <a:rPr lang="es-AR" dirty="0"/>
              <a:t>Si el Gobierno cumple con su palabra, cuál será nuestra ganancia al cabo de 1 año?</a:t>
            </a:r>
          </a:p>
          <a:p>
            <a:pPr marL="342900" lvl="0" indent="-342900">
              <a:buFont typeface="+mj-lt"/>
              <a:buAutoNum type="alphaUcPeriod" startAt="2"/>
            </a:pPr>
            <a:endParaRPr lang="es-AR" dirty="0"/>
          </a:p>
          <a:p>
            <a:pPr marL="342900" lvl="0" indent="-342900">
              <a:buFont typeface="+mj-lt"/>
              <a:buAutoNum type="alphaUcPeriod" startAt="2"/>
            </a:pPr>
            <a:r>
              <a:rPr lang="es-AR" dirty="0"/>
              <a:t>Si, en cambio, creemos que el Gobierno no hará lo que dice sino que finalmente dejará flotar el dólar libremente y el precio spot oficial dentro de 1 año terminará siendo parecido al precio blue hoy (11.70 pesos), qué nos conviene hacer? </a:t>
            </a:r>
          </a:p>
          <a:p>
            <a:pPr marL="342900" lvl="0" indent="-342900">
              <a:buFont typeface="+mj-lt"/>
              <a:buAutoNum type="alphaUcPeriod" startAt="2"/>
            </a:pPr>
            <a:endParaRPr lang="es-AR" dirty="0"/>
          </a:p>
          <a:p>
            <a:pPr marL="342900" lvl="0" indent="-342900">
              <a:buFont typeface="+mj-lt"/>
              <a:buAutoNum type="alphaUcPeriod" startAt="2"/>
            </a:pPr>
            <a:r>
              <a:rPr lang="es-AR" dirty="0"/>
              <a:t>Y cuál sería nuestra ganancia si acertamos en nuestro pronóstico?</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28</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534568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Rectángulo"/>
              <p:cNvSpPr/>
              <p:nvPr/>
            </p:nvSpPr>
            <p:spPr>
              <a:xfrm>
                <a:off x="539551" y="620688"/>
                <a:ext cx="7488832" cy="2126544"/>
              </a:xfrm>
              <a:prstGeom prst="rect">
                <a:avLst/>
              </a:prstGeom>
            </p:spPr>
            <p:txBody>
              <a:bodyPr wrap="square">
                <a:spAutoFit/>
              </a:bodyPr>
              <a:lstStyle/>
              <a:p>
                <a:pPr marL="342900" lvl="0" indent="-342900">
                  <a:buFont typeface="+mj-lt"/>
                  <a:buAutoNum type="alphaLcParenR"/>
                </a:pPr>
                <a14:m>
                  <m:oMath xmlns:m="http://schemas.openxmlformats.org/officeDocument/2006/math">
                    <m:sSub>
                      <m:sSubPr>
                        <m:ctrlPr>
                          <a:rPr lang="es-AR" i="1" smtClean="0">
                            <a:latin typeface="Cambria Math" panose="02040503050406030204" pitchFamily="18" charset="0"/>
                          </a:rPr>
                        </m:ctrlPr>
                      </m:sSubPr>
                      <m:e>
                        <m:r>
                          <a:rPr lang="en-US" i="1">
                            <a:latin typeface="Cambria Math"/>
                          </a:rPr>
                          <m:t>𝑟</m:t>
                        </m:r>
                      </m:e>
                      <m:sub>
                        <m:r>
                          <a:rPr lang="en-US" i="1">
                            <a:latin typeface="Cambria Math"/>
                          </a:rPr>
                          <m:t>𝑈𝑆𝐷</m:t>
                        </m:r>
                      </m:sub>
                    </m:sSub>
                    <m:r>
                      <a:rPr lang="en-US" i="1">
                        <a:latin typeface="Cambria Math"/>
                      </a:rPr>
                      <m:t>=1%</m:t>
                    </m:r>
                  </m:oMath>
                </a14:m>
                <a:endParaRPr lang="es-AR" i="1" dirty="0"/>
              </a:p>
              <a:p>
                <a:pPr lvl="0"/>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n-US" i="1">
                              <a:latin typeface="Cambria Math"/>
                            </a:rPr>
                            <m:t>𝑟</m:t>
                          </m:r>
                        </m:e>
                        <m:sub>
                          <m:r>
                            <a:rPr lang="en-US" i="1">
                              <a:latin typeface="Cambria Math"/>
                            </a:rPr>
                            <m:t>𝐴𝑅𝑆</m:t>
                          </m:r>
                        </m:sub>
                      </m:sSub>
                      <m:r>
                        <a:rPr lang="en-US" i="1">
                          <a:latin typeface="Cambria Math"/>
                        </a:rPr>
                        <m:t>=25%</m:t>
                      </m:r>
                    </m:oMath>
                  </m:oMathPara>
                </a14:m>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n-US" i="1">
                              <a:latin typeface="Cambria Math"/>
                            </a:rPr>
                            <m:t>0</m:t>
                          </m:r>
                        </m:sub>
                      </m:sSub>
                      <m:r>
                        <a:rPr lang="en-US" i="1">
                          <a:latin typeface="Cambria Math"/>
                        </a:rPr>
                        <m:t>=8.2</m:t>
                      </m:r>
                    </m:oMath>
                  </m:oMathPara>
                </a14:m>
                <a:endParaRPr lang="es-AR" dirty="0"/>
              </a:p>
              <a:p>
                <a:endParaRPr lang="es-AR" i="1" dirty="0">
                  <a:latin typeface="Cambria Math"/>
                </a:endParaRPr>
              </a:p>
              <a:p>
                <a:pPr/>
                <a14:m>
                  <m:oMathPara xmlns:m="http://schemas.openxmlformats.org/officeDocument/2006/math">
                    <m:oMathParaPr>
                      <m:jc m:val="left"/>
                    </m:oMathParaPr>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n-US" i="1">
                                  <a:latin typeface="Cambria Math"/>
                                </a:rPr>
                                <m:t>0</m:t>
                              </m:r>
                            </m:sub>
                          </m:sSub>
                        </m:e>
                        <m:sup>
                          <m:r>
                            <a:rPr lang="en-US" i="1">
                              <a:latin typeface="Cambria Math"/>
                            </a:rPr>
                            <m:t>1</m:t>
                          </m:r>
                        </m:sup>
                      </m:sSup>
                      <m:r>
                        <a:rPr lang="en-US" i="1">
                          <a:latin typeface="Cambria Math"/>
                        </a:rPr>
                        <m:t>=</m:t>
                      </m:r>
                      <m:sSub>
                        <m:sSubPr>
                          <m:ctrlPr>
                            <a:rPr lang="en-US" i="1" smtClean="0">
                              <a:latin typeface="Cambria Math" panose="02040503050406030204" pitchFamily="18" charset="0"/>
                            </a:rPr>
                          </m:ctrlPr>
                        </m:sSubPr>
                        <m:e>
                          <m:r>
                            <a:rPr lang="es-AR" b="0" i="1" smtClean="0">
                              <a:latin typeface="Cambria Math"/>
                            </a:rPr>
                            <m:t>𝑆</m:t>
                          </m:r>
                        </m:e>
                        <m:sub>
                          <m:r>
                            <a:rPr lang="es-AR" b="0" i="1" smtClean="0">
                              <a:latin typeface="Cambria Math"/>
                            </a:rPr>
                            <m:t>0</m:t>
                          </m:r>
                        </m:sub>
                      </m:sSub>
                      <m:r>
                        <a:rPr lang="en-US" i="1">
                          <a:latin typeface="Cambria Math"/>
                        </a:rPr>
                        <m:t>∗</m:t>
                      </m:r>
                      <m:sSup>
                        <m:sSupPr>
                          <m:ctrlPr>
                            <a:rPr lang="es-AR" i="1">
                              <a:latin typeface="Cambria Math" panose="02040503050406030204" pitchFamily="18" charset="0"/>
                            </a:rPr>
                          </m:ctrlPr>
                        </m:sSupPr>
                        <m:e>
                          <m:r>
                            <a:rPr lang="en-US" i="1">
                              <a:latin typeface="Cambria Math"/>
                            </a:rPr>
                            <m:t>𝑒</m:t>
                          </m:r>
                        </m:e>
                        <m:sup>
                          <m:d>
                            <m:dPr>
                              <m:ctrlPr>
                                <a:rPr lang="es-AR" i="1" smtClean="0">
                                  <a:latin typeface="Cambria Math" panose="02040503050406030204" pitchFamily="18" charset="0"/>
                                </a:rPr>
                              </m:ctrlPr>
                            </m:dPr>
                            <m:e>
                              <m:sSub>
                                <m:sSubPr>
                                  <m:ctrlPr>
                                    <a:rPr lang="es-AR" i="1" smtClean="0">
                                      <a:latin typeface="Cambria Math" panose="02040503050406030204" pitchFamily="18" charset="0"/>
                                    </a:rPr>
                                  </m:ctrlPr>
                                </m:sSubPr>
                                <m:e>
                                  <m:r>
                                    <a:rPr lang="es-AR" b="0" i="1" smtClean="0">
                                      <a:latin typeface="Cambria Math"/>
                                    </a:rPr>
                                    <m:t>𝑟</m:t>
                                  </m:r>
                                </m:e>
                                <m:sub>
                                  <m:r>
                                    <a:rPr lang="es-AR" b="0" i="1" smtClean="0">
                                      <a:latin typeface="Cambria Math"/>
                                    </a:rPr>
                                    <m:t>𝑙</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𝑟</m:t>
                                  </m:r>
                                </m:e>
                                <m:sub>
                                  <m:r>
                                    <a:rPr lang="es-AR" b="0" i="1" smtClean="0">
                                      <a:latin typeface="Cambria Math"/>
                                    </a:rPr>
                                    <m:t>𝑓</m:t>
                                  </m:r>
                                </m:sub>
                              </m:sSub>
                            </m:e>
                          </m:d>
                          <m:r>
                            <a:rPr lang="es-AR" b="0" i="1" smtClean="0">
                              <a:latin typeface="Cambria Math"/>
                            </a:rPr>
                            <m:t>𝑇</m:t>
                          </m:r>
                        </m:sup>
                      </m:sSup>
                    </m:oMath>
                  </m:oMathPara>
                </a14:m>
                <a:endParaRPr lang="es-AR" dirty="0"/>
              </a:p>
              <a:p>
                <a14:m>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n-US" i="1">
                                <a:latin typeface="Cambria Math"/>
                              </a:rPr>
                              <m:t>0</m:t>
                            </m:r>
                          </m:sub>
                        </m:sSub>
                      </m:e>
                      <m:sup>
                        <m:r>
                          <a:rPr lang="en-US" i="1">
                            <a:latin typeface="Cambria Math"/>
                          </a:rPr>
                          <m:t>1</m:t>
                        </m:r>
                      </m:sup>
                    </m:sSup>
                    <m:r>
                      <a:rPr lang="en-US" i="1">
                        <a:latin typeface="Cambria Math"/>
                      </a:rPr>
                      <m:t>=8.2∗</m:t>
                    </m:r>
                    <m:sSup>
                      <m:sSupPr>
                        <m:ctrlPr>
                          <a:rPr lang="es-AR" i="1">
                            <a:latin typeface="Cambria Math" panose="02040503050406030204" pitchFamily="18" charset="0"/>
                          </a:rPr>
                        </m:ctrlPr>
                      </m:sSupPr>
                      <m:e>
                        <m:r>
                          <a:rPr lang="en-US" i="1">
                            <a:latin typeface="Cambria Math"/>
                          </a:rPr>
                          <m:t>𝑒</m:t>
                        </m:r>
                      </m:e>
                      <m:sup>
                        <m:r>
                          <a:rPr lang="es-AR" b="0" i="1" smtClean="0">
                            <a:latin typeface="Cambria Math"/>
                          </a:rPr>
                          <m:t>(</m:t>
                        </m:r>
                        <m:r>
                          <a:rPr lang="en-US" i="1">
                            <a:latin typeface="Cambria Math"/>
                          </a:rPr>
                          <m:t>0.25</m:t>
                        </m:r>
                        <m:r>
                          <a:rPr lang="es-AR" b="0" i="1" smtClean="0">
                            <a:latin typeface="Cambria Math"/>
                          </a:rPr>
                          <m:t>−0.01)</m:t>
                        </m:r>
                        <m:r>
                          <a:rPr lang="en-US" i="1">
                            <a:latin typeface="Cambria Math"/>
                          </a:rPr>
                          <m:t>∗1</m:t>
                        </m:r>
                      </m:sup>
                    </m:sSup>
                    <m:r>
                      <a:rPr lang="en-US" i="1">
                        <a:latin typeface="Cambria Math"/>
                      </a:rPr>
                      <m:t>=10.</m:t>
                    </m:r>
                  </m:oMath>
                </a14:m>
                <a:r>
                  <a:rPr lang="es-AR" dirty="0"/>
                  <a:t>42</a:t>
                </a:r>
              </a:p>
              <a:p>
                <a:pPr/>
                <a14:m>
                  <m:oMathPara xmlns:m="http://schemas.openxmlformats.org/officeDocument/2006/math">
                    <m:oMathParaPr>
                      <m:jc m:val="left"/>
                    </m:oMathParaPr>
                    <m:oMath xmlns:m="http://schemas.openxmlformats.org/officeDocument/2006/math">
                      <m:r>
                        <a:rPr lang="en-US" i="1">
                          <a:latin typeface="Cambria Math"/>
                        </a:rPr>
                        <m:t>𝑉𝐼</m:t>
                      </m:r>
                      <m:r>
                        <a:rPr lang="en-US" i="1">
                          <a:latin typeface="Cambria Math"/>
                        </a:rPr>
                        <m:t>=0</m:t>
                      </m:r>
                    </m:oMath>
                  </m:oMathPara>
                </a14:m>
                <a:endParaRPr lang="es-AR" dirty="0"/>
              </a:p>
            </p:txBody>
          </p:sp>
        </mc:Choice>
        <mc:Fallback xmlns="">
          <p:sp>
            <p:nvSpPr>
              <p:cNvPr id="2" name="1 Rectángulo"/>
              <p:cNvSpPr>
                <a:spLocks noRot="1" noChangeAspect="1" noMove="1" noResize="1" noEditPoints="1" noAdjustHandles="1" noChangeArrowheads="1" noChangeShapeType="1" noTextEdit="1"/>
              </p:cNvSpPr>
              <p:nvPr/>
            </p:nvSpPr>
            <p:spPr>
              <a:xfrm>
                <a:off x="539551" y="620688"/>
                <a:ext cx="7488832" cy="2126544"/>
              </a:xfrm>
              <a:prstGeom prst="rect">
                <a:avLst/>
              </a:prstGeom>
              <a:blipFill rotWithShape="1">
                <a:blip r:embed="rId2" cstate="print"/>
                <a:stretch>
                  <a:fillRect l="-651" t="-1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539552" y="2719204"/>
                <a:ext cx="8208912" cy="1033360"/>
              </a:xfrm>
              <a:prstGeom prst="rect">
                <a:avLst/>
              </a:prstGeom>
            </p:spPr>
            <p:txBody>
              <a:bodyPr wrap="square">
                <a:spAutoFit/>
              </a:bodyPr>
              <a:lstStyle/>
              <a:p>
                <a:pPr marL="342900" lvl="0" indent="-342900">
                  <a:buFont typeface="+mj-lt"/>
                  <a:buAutoNum type="alphaLcParenR" startAt="2"/>
                </a:pPr>
                <a:r>
                  <a:rPr lang="es-AR" dirty="0"/>
                  <a:t> </a:t>
                </a:r>
                <a14:m>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n-US" i="1">
                            <a:latin typeface="Cambria Math"/>
                          </a:rPr>
                          <m:t>1</m:t>
                        </m:r>
                      </m:sub>
                    </m:sSub>
                    <m:r>
                      <a:rPr lang="en-US" i="1">
                        <a:latin typeface="Cambria Math"/>
                      </a:rPr>
                      <m:t>=8.2∗</m:t>
                    </m:r>
                    <m:sSup>
                      <m:sSupPr>
                        <m:ctrlPr>
                          <a:rPr lang="es-AR" i="1">
                            <a:latin typeface="Cambria Math" panose="02040503050406030204" pitchFamily="18" charset="0"/>
                          </a:rPr>
                        </m:ctrlPr>
                      </m:sSupPr>
                      <m:e>
                        <m:r>
                          <a:rPr lang="en-US" i="1">
                            <a:latin typeface="Cambria Math"/>
                          </a:rPr>
                          <m:t>𝑒</m:t>
                        </m:r>
                      </m:e>
                      <m:sup>
                        <m:r>
                          <a:rPr lang="en-US" i="1">
                            <a:latin typeface="Cambria Math"/>
                          </a:rPr>
                          <m:t>0.2∗1</m:t>
                        </m:r>
                      </m:sup>
                    </m:sSup>
                    <m:r>
                      <a:rPr lang="en-US" i="1">
                        <a:latin typeface="Cambria Math"/>
                      </a:rPr>
                      <m:t>=10.01</m:t>
                    </m:r>
                  </m:oMath>
                </a14:m>
                <a:endParaRPr lang="es-AR" dirty="0"/>
              </a:p>
              <a:p>
                <a:r>
                  <a:rPr lang="es-ES" dirty="0"/>
                  <a:t>Si le creo al gobierno </a:t>
                </a:r>
                <a14:m>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s-ES" i="1">
                                <a:latin typeface="Cambria Math"/>
                              </a:rPr>
                              <m:t>0</m:t>
                            </m:r>
                          </m:sub>
                        </m:sSub>
                      </m:e>
                      <m:sup>
                        <m:r>
                          <a:rPr lang="es-ES" i="1">
                            <a:latin typeface="Cambria Math"/>
                          </a:rPr>
                          <m:t>1</m:t>
                        </m:r>
                      </m:sup>
                    </m:sSup>
                    <m:r>
                      <a:rPr lang="es-ES" i="1">
                        <a:latin typeface="Cambria Math"/>
                      </a:rPr>
                      <m:t>&gt;</m:t>
                    </m:r>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s-ES" i="1">
                            <a:latin typeface="Cambria Math"/>
                          </a:rPr>
                          <m:t>1</m:t>
                        </m:r>
                      </m:sub>
                    </m:sSub>
                  </m:oMath>
                </a14:m>
                <a:r>
                  <a:rPr lang="en-US" dirty="0"/>
                  <a:t> </a:t>
                </a:r>
                <a:r>
                  <a:rPr lang="es-ES" dirty="0"/>
                  <a:t>vendo el forward, </a:t>
                </a:r>
                <a:r>
                  <a:rPr lang="es-AR" dirty="0"/>
                  <a:t>recibo </a:t>
                </a:r>
                <a14:m>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s-ES" i="1">
                                <a:latin typeface="Cambria Math"/>
                              </a:rPr>
                              <m:t>0</m:t>
                            </m:r>
                          </m:sub>
                        </m:sSub>
                      </m:e>
                      <m:sup>
                        <m:r>
                          <a:rPr lang="es-ES" i="1">
                            <a:latin typeface="Cambria Math"/>
                          </a:rPr>
                          <m:t>1</m:t>
                        </m:r>
                      </m:sup>
                    </m:sSup>
                    <m:r>
                      <a:rPr lang="es-ES" i="1">
                        <a:latin typeface="Cambria Math"/>
                      </a:rPr>
                      <m:t>=10.</m:t>
                    </m:r>
                    <m:r>
                      <a:rPr lang="es-AR" b="0" i="1" smtClean="0">
                        <a:latin typeface="Cambria Math"/>
                      </a:rPr>
                      <m:t>42</m:t>
                    </m:r>
                  </m:oMath>
                </a14:m>
                <a:r>
                  <a:rPr lang="es-ES" dirty="0"/>
                  <a:t> y pago </a:t>
                </a:r>
                <a14:m>
                  <m:oMath xmlns:m="http://schemas.openxmlformats.org/officeDocument/2006/math">
                    <m:r>
                      <a:rPr lang="es-ES" i="1">
                        <a:latin typeface="Cambria Math"/>
                      </a:rPr>
                      <m:t> </m:t>
                    </m:r>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s-ES" i="1">
                            <a:latin typeface="Cambria Math"/>
                          </a:rPr>
                          <m:t>1</m:t>
                        </m:r>
                      </m:sub>
                    </m:sSub>
                    <m:r>
                      <a:rPr lang="es-ES" i="1">
                        <a:latin typeface="Cambria Math"/>
                      </a:rPr>
                      <m:t>=10.01</m:t>
                    </m:r>
                  </m:oMath>
                </a14:m>
                <a:endParaRPr lang="es-AR" dirty="0"/>
              </a:p>
            </p:txBody>
          </p:sp>
        </mc:Choice>
        <mc:Fallback xmlns="">
          <p:sp>
            <p:nvSpPr>
              <p:cNvPr id="3" name="2 Rectángulo"/>
              <p:cNvSpPr>
                <a:spLocks noRot="1" noChangeAspect="1" noMove="1" noResize="1" noEditPoints="1" noAdjustHandles="1" noChangeArrowheads="1" noChangeShapeType="1" noTextEdit="1"/>
              </p:cNvSpPr>
              <p:nvPr/>
            </p:nvSpPr>
            <p:spPr>
              <a:xfrm>
                <a:off x="539552" y="2719204"/>
                <a:ext cx="8208912" cy="1033360"/>
              </a:xfrm>
              <a:prstGeom prst="rect">
                <a:avLst/>
              </a:prstGeom>
              <a:blipFill rotWithShape="1">
                <a:blip r:embed="rId3" cstate="print"/>
                <a:stretch>
                  <a:fillRect l="-669" t="-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3 Rectángulo"/>
              <p:cNvSpPr/>
              <p:nvPr/>
            </p:nvSpPr>
            <p:spPr>
              <a:xfrm>
                <a:off x="611411" y="5528331"/>
                <a:ext cx="4572000" cy="420949"/>
              </a:xfrm>
              <a:prstGeom prst="rect">
                <a:avLst/>
              </a:prstGeom>
            </p:spPr>
            <p:txBody>
              <a:bodyPr>
                <a:spAutoFit/>
              </a:bodyPr>
              <a:lstStyle/>
              <a:p>
                <a:r>
                  <a:rPr lang="en-US" dirty="0"/>
                  <a:t>e)</a:t>
                </a:r>
                <a14:m>
                  <m:oMath xmlns:m="http://schemas.openxmlformats.org/officeDocument/2006/math">
                    <m:r>
                      <a:rPr lang="en-US" i="1">
                        <a:latin typeface="Cambria Math"/>
                      </a:rPr>
                      <m:t> </m:t>
                    </m:r>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𝐴𝑅𝑆𝐵</m:t>
                                    </m:r>
                                  </m:sub>
                                </m:sSub>
                              </m:e>
                              <m:sub>
                                <m:r>
                                  <a:rPr lang="en-US" i="1">
                                    <a:latin typeface="Cambria Math"/>
                                  </a:rPr>
                                  <m:t>1</m:t>
                                </m:r>
                              </m:sub>
                            </m:sSub>
                            <m:r>
                              <a:rPr lang="en-US" i="1">
                                <a:latin typeface="Cambria Math"/>
                              </a:rPr>
                              <m:t>−</m:t>
                            </m:r>
                            <m:r>
                              <a:rPr lang="en-US" i="1">
                                <a:latin typeface="Cambria Math"/>
                              </a:rPr>
                              <m:t>𝐹</m:t>
                            </m:r>
                          </m:e>
                          <m:sub>
                            <m:r>
                              <a:rPr lang="en-US" i="1">
                                <a:latin typeface="Cambria Math"/>
                              </a:rPr>
                              <m:t>0</m:t>
                            </m:r>
                          </m:sub>
                        </m:sSub>
                      </m:e>
                      <m:sup>
                        <m:r>
                          <a:rPr lang="en-US" i="1">
                            <a:latin typeface="Cambria Math"/>
                          </a:rPr>
                          <m:t>1</m:t>
                        </m:r>
                      </m:sup>
                    </m:sSup>
                    <m:r>
                      <a:rPr lang="en-US" i="1">
                        <a:latin typeface="Cambria Math"/>
                      </a:rPr>
                      <m:t>=11.70−10.</m:t>
                    </m:r>
                    <m:r>
                      <a:rPr lang="es-AR" b="0" i="1" smtClean="0">
                        <a:latin typeface="Cambria Math"/>
                      </a:rPr>
                      <m:t>42</m:t>
                    </m:r>
                    <m:r>
                      <a:rPr lang="en-US" i="1">
                        <a:latin typeface="Cambria Math"/>
                      </a:rPr>
                      <m:t>=1.</m:t>
                    </m:r>
                  </m:oMath>
                </a14:m>
                <a:r>
                  <a:rPr lang="es-AR" dirty="0"/>
                  <a:t>28</a:t>
                </a:r>
              </a:p>
            </p:txBody>
          </p:sp>
        </mc:Choice>
        <mc:Fallback xmlns="">
          <p:sp>
            <p:nvSpPr>
              <p:cNvPr id="4" name="3 Rectángulo"/>
              <p:cNvSpPr>
                <a:spLocks noRot="1" noChangeAspect="1" noMove="1" noResize="1" noEditPoints="1" noAdjustHandles="1" noChangeArrowheads="1" noChangeShapeType="1" noTextEdit="1"/>
              </p:cNvSpPr>
              <p:nvPr/>
            </p:nvSpPr>
            <p:spPr>
              <a:xfrm>
                <a:off x="611411" y="5528331"/>
                <a:ext cx="4572000" cy="420949"/>
              </a:xfrm>
              <a:prstGeom prst="rect">
                <a:avLst/>
              </a:prstGeom>
              <a:blipFill rotWithShape="1">
                <a:blip r:embed="rId4" cstate="print"/>
                <a:stretch>
                  <a:fillRect l="-1067"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539552" y="4018702"/>
                <a:ext cx="3948902" cy="419089"/>
              </a:xfrm>
              <a:prstGeom prst="rect">
                <a:avLst/>
              </a:prstGeom>
            </p:spPr>
            <p:txBody>
              <a:bodyPr wrap="none">
                <a:spAutoFit/>
              </a:bodyPr>
              <a:lstStyle/>
              <a:p>
                <a:pPr lvl="0"/>
                <a:r>
                  <a:rPr lang="es-AR" dirty="0"/>
                  <a:t>c) </a:t>
                </a:r>
                <a14:m>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s-ES" i="1">
                                <a:latin typeface="Cambria Math"/>
                              </a:rPr>
                              <m:t>0</m:t>
                            </m:r>
                          </m:sub>
                        </m:sSub>
                      </m:e>
                      <m:sup>
                        <m:r>
                          <a:rPr lang="es-ES" i="1">
                            <a:latin typeface="Cambria Math"/>
                          </a:rPr>
                          <m:t>1</m:t>
                        </m:r>
                      </m:sup>
                    </m:sSup>
                    <m:r>
                      <a:rPr lang="es-ES" i="1">
                        <a:latin typeface="Cambria Math"/>
                      </a:rPr>
                      <m:t>−</m:t>
                    </m:r>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s-ES" i="1">
                            <a:latin typeface="Cambria Math"/>
                          </a:rPr>
                          <m:t>1</m:t>
                        </m:r>
                      </m:sub>
                    </m:sSub>
                    <m:r>
                      <a:rPr lang="es-ES" i="1">
                        <a:latin typeface="Cambria Math"/>
                      </a:rPr>
                      <m:t>=10.</m:t>
                    </m:r>
                    <m:r>
                      <a:rPr lang="es-AR" b="0" i="1" smtClean="0">
                        <a:latin typeface="Cambria Math"/>
                      </a:rPr>
                      <m:t>42</m:t>
                    </m:r>
                    <m:r>
                      <a:rPr lang="es-ES" i="1">
                        <a:latin typeface="Cambria Math"/>
                      </a:rPr>
                      <m:t>−10.01=0.</m:t>
                    </m:r>
                  </m:oMath>
                </a14:m>
                <a:r>
                  <a:rPr lang="es-AR" dirty="0"/>
                  <a:t>41</a:t>
                </a:r>
              </a:p>
            </p:txBody>
          </p:sp>
        </mc:Choice>
        <mc:Fallback xmlns="">
          <p:sp>
            <p:nvSpPr>
              <p:cNvPr id="5" name="4 Rectángulo"/>
              <p:cNvSpPr>
                <a:spLocks noRot="1" noChangeAspect="1" noMove="1" noResize="1" noEditPoints="1" noAdjustHandles="1" noChangeArrowheads="1" noChangeShapeType="1" noTextEdit="1"/>
              </p:cNvSpPr>
              <p:nvPr/>
            </p:nvSpPr>
            <p:spPr>
              <a:xfrm>
                <a:off x="539552" y="4018702"/>
                <a:ext cx="3948902" cy="419089"/>
              </a:xfrm>
              <a:prstGeom prst="rect">
                <a:avLst/>
              </a:prstGeom>
              <a:blipFill rotWithShape="1">
                <a:blip r:embed="rId5" cstate="print"/>
                <a:stretch>
                  <a:fillRect l="-1391" t="-1449" r="-464"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Rectángulo"/>
              <p:cNvSpPr/>
              <p:nvPr/>
            </p:nvSpPr>
            <p:spPr>
              <a:xfrm>
                <a:off x="539551" y="4666774"/>
                <a:ext cx="8208913" cy="723468"/>
              </a:xfrm>
              <a:prstGeom prst="rect">
                <a:avLst/>
              </a:prstGeom>
            </p:spPr>
            <p:txBody>
              <a:bodyPr wrap="square">
                <a:spAutoFit/>
              </a:bodyPr>
              <a:lstStyle/>
              <a:p>
                <a:pPr lvl="0"/>
                <a:r>
                  <a:rPr lang="es-AR" dirty="0"/>
                  <a:t>d) </a:t>
                </a:r>
                <a14:m>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m:t>
                            </m:r>
                          </m:sub>
                        </m:sSub>
                      </m:e>
                      <m:sub>
                        <m:r>
                          <a:rPr lang="es-ES" i="1">
                            <a:latin typeface="Cambria Math"/>
                          </a:rPr>
                          <m:t>1</m:t>
                        </m:r>
                      </m:sub>
                    </m:sSub>
                    <m:r>
                      <a:rPr lang="en-US" i="1">
                        <a:latin typeface="Cambria Math"/>
                      </a:rPr>
                      <m:t>&lt;</m:t>
                    </m:r>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𝐴𝑅𝑆𝐵</m:t>
                            </m:r>
                          </m:sub>
                        </m:sSub>
                      </m:e>
                      <m:sub>
                        <m:r>
                          <a:rPr lang="es-ES" i="1">
                            <a:latin typeface="Cambria Math"/>
                          </a:rPr>
                          <m:t>1</m:t>
                        </m:r>
                      </m:sub>
                    </m:sSub>
                  </m:oMath>
                </a14:m>
                <a:endParaRPr lang="es-AR" dirty="0"/>
              </a:p>
              <a:p>
                <a:r>
                  <a:rPr lang="es-ES" dirty="0"/>
                  <a:t>Si </a:t>
                </a:r>
                <a14:m>
                  <m:oMath xmlns:m="http://schemas.openxmlformats.org/officeDocument/2006/math">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s-ES" i="1">
                                <a:latin typeface="Cambria Math"/>
                              </a:rPr>
                              <m:t>0</m:t>
                            </m:r>
                          </m:sub>
                        </m:sSub>
                      </m:e>
                      <m:sup>
                        <m:r>
                          <a:rPr lang="es-ES" i="1">
                            <a:latin typeface="Cambria Math"/>
                          </a:rPr>
                          <m:t>1</m:t>
                        </m:r>
                      </m:sup>
                    </m:sSup>
                    <m:r>
                      <a:rPr lang="es-ES" i="1">
                        <a:latin typeface="Cambria Math"/>
                      </a:rPr>
                      <m:t>&lt;</m:t>
                    </m:r>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𝐴𝑅𝑆𝐵</m:t>
                            </m:r>
                          </m:sub>
                        </m:sSub>
                      </m:e>
                      <m:sub>
                        <m:r>
                          <a:rPr lang="es-ES" i="1">
                            <a:latin typeface="Cambria Math"/>
                          </a:rPr>
                          <m:t>1</m:t>
                        </m:r>
                      </m:sub>
                    </m:sSub>
                  </m:oMath>
                </a14:m>
                <a:r>
                  <a:rPr lang="en-US" dirty="0"/>
                  <a:t> </a:t>
                </a:r>
                <a:r>
                  <a:rPr lang="es-ES" dirty="0"/>
                  <a:t>compro el forward, </a:t>
                </a:r>
                <a:r>
                  <a:rPr lang="es-AR" dirty="0"/>
                  <a:t>recibo </a:t>
                </a:r>
                <a14:m>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n-US" i="1">
                                <a:latin typeface="Cambria Math"/>
                              </a:rPr>
                              <m:t>𝑆</m:t>
                            </m:r>
                          </m:e>
                          <m:sub>
                            <m:r>
                              <a:rPr lang="en-US" i="1">
                                <a:latin typeface="Cambria Math"/>
                              </a:rPr>
                              <m:t>𝐴𝑅𝑆𝐵</m:t>
                            </m:r>
                          </m:sub>
                        </m:sSub>
                      </m:e>
                      <m:sub>
                        <m:r>
                          <a:rPr lang="es-ES" i="1">
                            <a:latin typeface="Cambria Math"/>
                          </a:rPr>
                          <m:t>1</m:t>
                        </m:r>
                      </m:sub>
                    </m:sSub>
                    <m:r>
                      <a:rPr lang="es-ES" i="1">
                        <a:latin typeface="Cambria Math"/>
                      </a:rPr>
                      <m:t>=11.70</m:t>
                    </m:r>
                  </m:oMath>
                </a14:m>
                <a:r>
                  <a:rPr lang="es-ES" dirty="0"/>
                  <a:t> y pago </a:t>
                </a:r>
                <a14:m>
                  <m:oMath xmlns:m="http://schemas.openxmlformats.org/officeDocument/2006/math">
                    <m:r>
                      <a:rPr lang="es-ES" i="1">
                        <a:latin typeface="Cambria Math"/>
                      </a:rPr>
                      <m:t> </m:t>
                    </m:r>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a:rPr lang="en-US" i="1">
                                <a:latin typeface="Cambria Math"/>
                              </a:rPr>
                              <m:t>𝐹</m:t>
                            </m:r>
                          </m:e>
                          <m:sub>
                            <m:r>
                              <a:rPr lang="es-ES" i="1">
                                <a:latin typeface="Cambria Math"/>
                              </a:rPr>
                              <m:t>0</m:t>
                            </m:r>
                          </m:sub>
                        </m:sSub>
                      </m:e>
                      <m:sup>
                        <m:r>
                          <a:rPr lang="es-ES" i="1">
                            <a:latin typeface="Cambria Math"/>
                          </a:rPr>
                          <m:t>1</m:t>
                        </m:r>
                      </m:sup>
                    </m:sSup>
                    <m:r>
                      <a:rPr lang="es-ES" i="1">
                        <a:latin typeface="Cambria Math"/>
                      </a:rPr>
                      <m:t>=10.</m:t>
                    </m:r>
                  </m:oMath>
                </a14:m>
                <a:r>
                  <a:rPr lang="es-ES" dirty="0"/>
                  <a:t>42 </a:t>
                </a:r>
                <a:endParaRPr lang="es-AR" dirty="0"/>
              </a:p>
            </p:txBody>
          </p:sp>
        </mc:Choice>
        <mc:Fallback xmlns="">
          <p:sp>
            <p:nvSpPr>
              <p:cNvPr id="8" name="7 Rectángulo"/>
              <p:cNvSpPr>
                <a:spLocks noRot="1" noChangeAspect="1" noMove="1" noResize="1" noEditPoints="1" noAdjustHandles="1" noChangeArrowheads="1" noChangeShapeType="1" noTextEdit="1"/>
              </p:cNvSpPr>
              <p:nvPr/>
            </p:nvSpPr>
            <p:spPr>
              <a:xfrm>
                <a:off x="539551" y="4666774"/>
                <a:ext cx="8208913" cy="723468"/>
              </a:xfrm>
              <a:prstGeom prst="rect">
                <a:avLst/>
              </a:prstGeom>
              <a:blipFill rotWithShape="1">
                <a:blip r:embed="rId6" cstate="print"/>
                <a:stretch>
                  <a:fillRect l="-669" t="-3390" b="-10169"/>
                </a:stretch>
              </a:blipFill>
            </p:spPr>
            <p:txBody>
              <a:bodyPr/>
              <a:lstStyle/>
              <a:p>
                <a:r>
                  <a:rPr lang="en-US">
                    <a:noFill/>
                  </a:rPr>
                  <a:t> </a:t>
                </a:r>
              </a:p>
            </p:txBody>
          </p:sp>
        </mc:Fallback>
      </mc:AlternateContent>
      <p:sp>
        <p:nvSpPr>
          <p:cNvPr id="9" name="8 Rectángulo"/>
          <p:cNvSpPr/>
          <p:nvPr/>
        </p:nvSpPr>
        <p:spPr>
          <a:xfrm>
            <a:off x="611411" y="293992"/>
            <a:ext cx="2862130" cy="369332"/>
          </a:xfrm>
          <a:prstGeom prst="rect">
            <a:avLst/>
          </a:prstGeom>
        </p:spPr>
        <p:txBody>
          <a:bodyPr wrap="none">
            <a:spAutoFit/>
          </a:bodyPr>
          <a:lstStyle/>
          <a:p>
            <a:r>
              <a:rPr lang="es-AR" b="1" u="sng" dirty="0"/>
              <a:t>Especulación con Dólar Blue</a:t>
            </a:r>
            <a:endParaRPr lang="es-AR" b="1" dirty="0"/>
          </a:p>
        </p:txBody>
      </p:sp>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Marcador de número de diapositiva"/>
          <p:cNvSpPr>
            <a:spLocks noGrp="1"/>
          </p:cNvSpPr>
          <p:nvPr>
            <p:ph type="sldNum" sz="quarter" idx="12"/>
          </p:nvPr>
        </p:nvSpPr>
        <p:spPr/>
        <p:txBody>
          <a:bodyPr/>
          <a:lstStyle/>
          <a:p>
            <a:fld id="{186D936B-EF50-42CA-A1B8-D4F6B25F1FA8}" type="slidenum">
              <a:rPr lang="es-AR" smtClean="0"/>
              <a:pPr/>
              <a:t>29</a:t>
            </a:fld>
            <a:endParaRPr lang="es-AR"/>
          </a:p>
        </p:txBody>
      </p:sp>
      <p:sp>
        <p:nvSpPr>
          <p:cNvPr id="12" name="11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45444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48680"/>
            <a:ext cx="8352928" cy="3785652"/>
          </a:xfrm>
          <a:prstGeom prst="rect">
            <a:avLst/>
          </a:prstGeom>
          <a:noFill/>
        </p:spPr>
        <p:txBody>
          <a:bodyPr wrap="square" rtlCol="0">
            <a:spAutoFit/>
          </a:bodyPr>
          <a:lstStyle/>
          <a:p>
            <a:r>
              <a:rPr lang="es-AR" sz="2400" b="1" dirty="0"/>
              <a:t>Forwards</a:t>
            </a:r>
          </a:p>
          <a:p>
            <a:endParaRPr lang="es-AR" dirty="0"/>
          </a:p>
          <a:p>
            <a:r>
              <a:rPr lang="es-AR" u="sng" dirty="0"/>
              <a:t>Cash </a:t>
            </a:r>
            <a:r>
              <a:rPr lang="es-AR" u="sng" dirty="0" err="1"/>
              <a:t>Flow</a:t>
            </a:r>
            <a:endParaRPr lang="es-AR" u="sng" dirty="0"/>
          </a:p>
          <a:p>
            <a:pPr marL="285750" indent="-285750">
              <a:buFont typeface="Arial" panose="020B0604020202020204" pitchFamily="34" charset="0"/>
              <a:buChar char="•"/>
            </a:pPr>
            <a:r>
              <a:rPr lang="es-AR" dirty="0"/>
              <a:t>Hoy: Cero. No tiene costo inicial.</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En T: </a:t>
            </a:r>
          </a:p>
          <a:p>
            <a:pPr marL="742950" lvl="1" indent="-285750">
              <a:buFont typeface="Wingdings" panose="05000000000000000000" pitchFamily="2" charset="2"/>
              <a:buChar char="§"/>
            </a:pPr>
            <a:r>
              <a:rPr lang="es-AR" dirty="0"/>
              <a:t>Comprador (Long) recibe el activo o dinero y paga F (fijado hoy). Ej.: Compro </a:t>
            </a:r>
            <a:r>
              <a:rPr lang="es-AR" dirty="0" err="1"/>
              <a:t>petroleo</a:t>
            </a:r>
            <a:r>
              <a:rPr lang="es-AR" dirty="0"/>
              <a:t> futuro para cubrirme ante una posible alza. </a:t>
            </a:r>
          </a:p>
          <a:p>
            <a:pPr marL="742950" lvl="1" indent="-285750">
              <a:buFont typeface="Wingdings" panose="05000000000000000000" pitchFamily="2" charset="2"/>
              <a:buChar char="§"/>
            </a:pPr>
            <a:r>
              <a:rPr lang="es-AR" dirty="0"/>
              <a:t>Vendedor  (Short) entrega el activo o dinero y recibe F (fijado hoy).  Ej. Vendo a Precio F un lote de soja para cubrirme a la baja.</a:t>
            </a:r>
          </a:p>
          <a:p>
            <a:pPr marL="285750" indent="-285750">
              <a:buFont typeface="Arial" panose="020B0604020202020204" pitchFamily="34" charset="0"/>
              <a:buChar char="•"/>
            </a:pPr>
            <a:endParaRPr lang="es-AR" dirty="0"/>
          </a:p>
          <a:p>
            <a:endParaRPr lang="es-AR" dirty="0"/>
          </a:p>
          <a:p>
            <a:endParaRPr lang="es-AR" dirty="0"/>
          </a:p>
        </p:txBody>
      </p:sp>
      <p:sp>
        <p:nvSpPr>
          <p:cNvPr id="2" name="1 Rectángulo"/>
          <p:cNvSpPr/>
          <p:nvPr/>
        </p:nvSpPr>
        <p:spPr>
          <a:xfrm>
            <a:off x="539552" y="3789040"/>
            <a:ext cx="7992888" cy="2308324"/>
          </a:xfrm>
          <a:prstGeom prst="rect">
            <a:avLst/>
          </a:prstGeom>
        </p:spPr>
        <p:txBody>
          <a:bodyPr wrap="square">
            <a:spAutoFit/>
          </a:bodyPr>
          <a:lstStyle/>
          <a:p>
            <a:pPr marL="285750" indent="-285750">
              <a:buFont typeface="Arial" panose="020B0604020202020204" pitchFamily="34" charset="0"/>
              <a:buChar char="•"/>
            </a:pPr>
            <a:r>
              <a:rPr lang="es-AR" dirty="0"/>
              <a:t>Si espero que ↑P → </a:t>
            </a:r>
            <a:r>
              <a:rPr lang="es-AR" dirty="0" err="1"/>
              <a:t>long</a:t>
            </a:r>
            <a:r>
              <a:rPr lang="es-AR" dirty="0"/>
              <a:t> = comprado: P de salida – P de entrada: si &gt; 0 → Gano  </a:t>
            </a:r>
          </a:p>
          <a:p>
            <a:pPr marL="285750" indent="-285750">
              <a:buFont typeface="Arial" panose="020B0604020202020204" pitchFamily="34" charset="0"/>
              <a:buChar char="•"/>
            </a:pPr>
            <a:r>
              <a:rPr lang="es-AR" dirty="0"/>
              <a:t>Si espero que ↓P → short = vendido: P de entrada – P de salida: si &gt; 0 → Gano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“Compro lo barato, vendo lo caro”</a:t>
            </a:r>
            <a:endParaRPr lang="es-AR" dirty="0"/>
          </a:p>
          <a:p>
            <a:pPr marL="285750" indent="-285750">
              <a:buFont typeface="Arial" panose="020B0604020202020204" pitchFamily="34" charset="0"/>
              <a:buChar char="•"/>
            </a:pPr>
            <a:endParaRPr lang="es-AR" dirty="0"/>
          </a:p>
          <a:p>
            <a:r>
              <a:rPr lang="es-AR" u="sng" dirty="0"/>
              <a:t> </a:t>
            </a:r>
            <a:r>
              <a:rPr lang="es-AR" u="sng" dirty="0" err="1"/>
              <a:t>Payoff</a:t>
            </a:r>
            <a:r>
              <a:rPr lang="es-AR" u="sng" dirty="0"/>
              <a:t> en T</a:t>
            </a:r>
          </a:p>
          <a:p>
            <a:pPr marL="285750" indent="-285750">
              <a:buFont typeface="Arial" panose="020B0604020202020204" pitchFamily="34" charset="0"/>
              <a:buChar char="•"/>
            </a:pPr>
            <a:r>
              <a:rPr lang="es-AR" dirty="0"/>
              <a:t>Comprador:  S(T) – F   =&gt;  Si   S(T) &gt; F  =&gt;  Gano, </a:t>
            </a:r>
            <a:r>
              <a:rPr lang="es-AR" dirty="0" err="1"/>
              <a:t>Payoff</a:t>
            </a:r>
            <a:r>
              <a:rPr lang="es-AR" dirty="0"/>
              <a:t> &gt; 0</a:t>
            </a:r>
          </a:p>
          <a:p>
            <a:pPr marL="285750" indent="-285750">
              <a:buFont typeface="Arial" panose="020B0604020202020204" pitchFamily="34" charset="0"/>
              <a:buChar char="•"/>
            </a:pPr>
            <a:r>
              <a:rPr lang="es-AR" dirty="0"/>
              <a:t>Vendedor:     F – S(T)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número de diapositiva"/>
          <p:cNvSpPr>
            <a:spLocks noGrp="1"/>
          </p:cNvSpPr>
          <p:nvPr>
            <p:ph type="sldNum" sz="quarter" idx="12"/>
          </p:nvPr>
        </p:nvSpPr>
        <p:spPr/>
        <p:txBody>
          <a:bodyPr/>
          <a:lstStyle/>
          <a:p>
            <a:fld id="{186D936B-EF50-42CA-A1B8-D4F6B25F1FA8}" type="slidenum">
              <a:rPr lang="es-AR" smtClean="0"/>
              <a:pPr/>
              <a:t>3</a:t>
            </a:fld>
            <a:endParaRPr lang="es-AR"/>
          </a:p>
        </p:txBody>
      </p:sp>
      <p:sp>
        <p:nvSpPr>
          <p:cNvPr id="6" name="5 CuadroTexto"/>
          <p:cNvSpPr txBox="1"/>
          <p:nvPr/>
        </p:nvSpPr>
        <p:spPr>
          <a:xfrm>
            <a:off x="164779" y="44624"/>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236592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número de diapositiva"/>
          <p:cNvSpPr>
            <a:spLocks noGrp="1"/>
          </p:cNvSpPr>
          <p:nvPr>
            <p:ph type="sldNum" sz="quarter" idx="12"/>
          </p:nvPr>
        </p:nvSpPr>
        <p:spPr/>
        <p:txBody>
          <a:bodyPr/>
          <a:lstStyle/>
          <a:p>
            <a:fld id="{186D936B-EF50-42CA-A1B8-D4F6B25F1FA8}" type="slidenum">
              <a:rPr lang="es-AR" smtClean="0"/>
              <a:pPr/>
              <a:t>30</a:t>
            </a:fld>
            <a:endParaRPr lang="es-AR"/>
          </a:p>
        </p:txBody>
      </p:sp>
      <p:sp>
        <p:nvSpPr>
          <p:cNvPr id="11" name="10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
        <p:nvSpPr>
          <p:cNvPr id="2" name="1 Rectángulo"/>
          <p:cNvSpPr/>
          <p:nvPr/>
        </p:nvSpPr>
        <p:spPr>
          <a:xfrm>
            <a:off x="143508" y="3198168"/>
            <a:ext cx="8856984" cy="461665"/>
          </a:xfrm>
          <a:prstGeom prst="rect">
            <a:avLst/>
          </a:prstGeom>
        </p:spPr>
        <p:txBody>
          <a:bodyPr wrap="square">
            <a:spAutoFit/>
          </a:bodyPr>
          <a:lstStyle/>
          <a:p>
            <a:pPr algn="ctr"/>
            <a:r>
              <a:rPr lang="es-AR" sz="2400" b="1" dirty="0"/>
              <a:t>Gracias!</a:t>
            </a:r>
            <a:endParaRPr lang="es-AR" dirty="0"/>
          </a:p>
        </p:txBody>
      </p:sp>
    </p:spTree>
    <p:extLst>
      <p:ext uri="{BB962C8B-B14F-4D97-AF65-F5344CB8AC3E}">
        <p14:creationId xmlns:p14="http://schemas.microsoft.com/office/powerpoint/2010/main" val="154507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CuadroTexto"/>
              <p:cNvSpPr txBox="1"/>
              <p:nvPr/>
            </p:nvSpPr>
            <p:spPr>
              <a:xfrm>
                <a:off x="519059" y="287771"/>
                <a:ext cx="8352928" cy="3988592"/>
              </a:xfrm>
              <a:prstGeom prst="rect">
                <a:avLst/>
              </a:prstGeom>
              <a:noFill/>
            </p:spPr>
            <p:txBody>
              <a:bodyPr wrap="square" rtlCol="0">
                <a:spAutoFit/>
              </a:bodyPr>
              <a:lstStyle/>
              <a:p>
                <a:r>
                  <a:rPr lang="es-AR" sz="2400" b="1" dirty="0"/>
                  <a:t>Forwards</a:t>
                </a:r>
              </a:p>
              <a:p>
                <a:r>
                  <a:rPr lang="es-ES" dirty="0"/>
                  <a:t> </a:t>
                </a:r>
                <a:endParaRPr lang="es-AR" dirty="0"/>
              </a:p>
              <a:p>
                <a:r>
                  <a:rPr lang="es-ES" u="sng" dirty="0"/>
                  <a:t>Valuación: como se capitaliza el dinero?</a:t>
                </a:r>
                <a:endParaRPr lang="es-AR" u="sng" dirty="0"/>
              </a:p>
              <a:p>
                <a:pPr marL="285750" lvl="0" indent="-285750">
                  <a:buFont typeface="Arial" panose="020B0604020202020204" pitchFamily="34" charset="0"/>
                  <a:buChar char="•"/>
                </a:pPr>
                <a:r>
                  <a:rPr lang="es-ES" dirty="0"/>
                  <a:t>r: tasa de interés anual</a:t>
                </a:r>
                <a:endParaRPr lang="es-AR" dirty="0"/>
              </a:p>
              <a:p>
                <a:pPr marL="285750" lvl="0" indent="-285750">
                  <a:buFont typeface="Arial" panose="020B0604020202020204" pitchFamily="34" charset="0"/>
                  <a:buChar char="•"/>
                </a:pPr>
                <a:r>
                  <a:rPr lang="es-ES" dirty="0"/>
                  <a:t>Frecuencia de capitalización: m</a:t>
                </a:r>
                <a:endParaRPr lang="es-AR" dirty="0"/>
              </a:p>
              <a:p>
                <a:pPr marL="285750" lvl="0" indent="-285750">
                  <a:buFont typeface="Arial" panose="020B0604020202020204" pitchFamily="34" charset="0"/>
                  <a:buChar char="•"/>
                </a:pPr>
                <a:r>
                  <a:rPr lang="es-ES" dirty="0"/>
                  <a:t>Vencimiento: T</a:t>
                </a:r>
                <a:endParaRPr lang="es-AR" dirty="0"/>
              </a:p>
              <a:p>
                <a:pPr marL="285750" lvl="0" indent="-285750">
                  <a:buFont typeface="Arial" panose="020B0604020202020204" pitchFamily="34" charset="0"/>
                  <a:buChar char="•"/>
                </a:pPr>
                <a:r>
                  <a:rPr lang="es-ES" dirty="0"/>
                  <a:t>Capital Inicial: CI</a:t>
                </a:r>
              </a:p>
              <a:p>
                <a:pPr marL="742950" lvl="1" indent="-285750">
                  <a:buFont typeface="Courier New" panose="02070309020205020404" pitchFamily="49" charset="0"/>
                  <a:buChar char="o"/>
                </a:pPr>
                <a:r>
                  <a:rPr lang="es-ES" dirty="0"/>
                  <a:t>Capital final con capitalización discreta: </a:t>
                </a:r>
                <a14:m>
                  <m:oMath xmlns:m="http://schemas.openxmlformats.org/officeDocument/2006/math">
                    <m:r>
                      <a:rPr lang="es-AR" b="0" i="1" smtClean="0">
                        <a:latin typeface="Cambria Math"/>
                      </a:rPr>
                      <m:t>𝐶𝐼</m:t>
                    </m:r>
                    <m:r>
                      <a:rPr lang="es-AR" b="0" i="1" smtClean="0">
                        <a:latin typeface="Cambria Math"/>
                      </a:rPr>
                      <m:t> ∗</m:t>
                    </m:r>
                    <m:sSup>
                      <m:sSupPr>
                        <m:ctrlPr>
                          <a:rPr lang="es-AR" i="1">
                            <a:latin typeface="Cambria Math" panose="02040503050406030204" pitchFamily="18" charset="0"/>
                          </a:rPr>
                        </m:ctrlPr>
                      </m:sSupPr>
                      <m:e>
                        <m:d>
                          <m:dPr>
                            <m:ctrlPr>
                              <a:rPr lang="es-AR" i="1">
                                <a:latin typeface="Cambria Math" panose="02040503050406030204" pitchFamily="18" charset="0"/>
                              </a:rPr>
                            </m:ctrlPr>
                          </m:dPr>
                          <m:e>
                            <m:r>
                              <a:rPr lang="es-ES" i="1">
                                <a:latin typeface="Cambria Math"/>
                              </a:rPr>
                              <m:t>1+</m:t>
                            </m:r>
                            <m:f>
                              <m:fPr>
                                <m:ctrlPr>
                                  <a:rPr lang="es-AR" i="1">
                                    <a:latin typeface="Cambria Math" panose="02040503050406030204" pitchFamily="18" charset="0"/>
                                  </a:rPr>
                                </m:ctrlPr>
                              </m:fPr>
                              <m:num>
                                <m:r>
                                  <a:rPr lang="es-ES" i="1">
                                    <a:latin typeface="Cambria Math"/>
                                  </a:rPr>
                                  <m:t>𝑟</m:t>
                                </m:r>
                              </m:num>
                              <m:den>
                                <m:r>
                                  <a:rPr lang="es-ES" i="1">
                                    <a:latin typeface="Cambria Math"/>
                                  </a:rPr>
                                  <m:t>𝑚</m:t>
                                </m:r>
                              </m:den>
                            </m:f>
                          </m:e>
                        </m:d>
                      </m:e>
                      <m:sup>
                        <m:r>
                          <a:rPr lang="es-ES" i="1">
                            <a:latin typeface="Cambria Math"/>
                          </a:rPr>
                          <m:t>𝑇</m:t>
                        </m:r>
                        <m:r>
                          <a:rPr lang="es-ES" i="1">
                            <a:latin typeface="Cambria Math"/>
                          </a:rPr>
                          <m:t>.</m:t>
                        </m:r>
                        <m:r>
                          <a:rPr lang="es-ES" i="1">
                            <a:latin typeface="Cambria Math"/>
                          </a:rPr>
                          <m:t>𝑚</m:t>
                        </m:r>
                      </m:sup>
                    </m:sSup>
                  </m:oMath>
                </a14:m>
                <a:endParaRPr lang="es-ES" i="1" dirty="0"/>
              </a:p>
              <a:p>
                <a:pPr marL="742950" lvl="1" indent="-285750">
                  <a:buFont typeface="Courier New" panose="02070309020205020404" pitchFamily="49" charset="0"/>
                  <a:buChar char="o"/>
                </a:pPr>
                <a:r>
                  <a:rPr lang="es-ES" dirty="0"/>
                  <a:t>Capital final con capitalización continua: </a:t>
                </a:r>
                <a14:m>
                  <m:oMath xmlns:m="http://schemas.openxmlformats.org/officeDocument/2006/math">
                    <m:r>
                      <a:rPr lang="es-AR" b="0" i="1" smtClean="0">
                        <a:latin typeface="Cambria Math"/>
                      </a:rPr>
                      <m:t>𝐶𝐼</m:t>
                    </m:r>
                    <m:r>
                      <a:rPr lang="es-ES" i="1">
                        <a:latin typeface="Cambria Math"/>
                      </a:rPr>
                      <m:t>∗</m:t>
                    </m:r>
                    <m:sSup>
                      <m:sSupPr>
                        <m:ctrlPr>
                          <a:rPr lang="es-AR" i="1">
                            <a:latin typeface="Cambria Math" panose="02040503050406030204" pitchFamily="18" charset="0"/>
                          </a:rPr>
                        </m:ctrlPr>
                      </m:sSupPr>
                      <m:e>
                        <m:r>
                          <a:rPr lang="es-ES" i="1">
                            <a:latin typeface="Cambria Math"/>
                          </a:rPr>
                          <m:t>𝑒</m:t>
                        </m:r>
                      </m:e>
                      <m:sup>
                        <m:r>
                          <a:rPr lang="es-ES" i="1">
                            <a:latin typeface="Cambria Math"/>
                          </a:rPr>
                          <m:t>𝑟</m:t>
                        </m:r>
                        <m:r>
                          <a:rPr lang="es-ES" i="1">
                            <a:latin typeface="Cambria Math"/>
                          </a:rPr>
                          <m:t>.</m:t>
                        </m:r>
                        <m:r>
                          <a:rPr lang="es-ES" i="1">
                            <a:latin typeface="Cambria Math"/>
                          </a:rPr>
                          <m:t>𝑇</m:t>
                        </m:r>
                      </m:sup>
                    </m:sSup>
                  </m:oMath>
                </a14:m>
                <a:endParaRPr lang="es-AR" dirty="0"/>
              </a:p>
              <a:p>
                <a:endParaRPr lang="es-ES" dirty="0"/>
              </a:p>
              <a:p>
                <a:pPr marL="285750" indent="-285750">
                  <a:buFont typeface="Arial" panose="020B0604020202020204" pitchFamily="34" charset="0"/>
                  <a:buChar char="•"/>
                </a:pPr>
                <a:endParaRPr lang="es-AR" dirty="0"/>
              </a:p>
              <a:p>
                <a:endParaRPr lang="es-AR" dirty="0"/>
              </a:p>
              <a:p>
                <a:endParaRPr lang="es-A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19059" y="287771"/>
                <a:ext cx="8352928" cy="3988592"/>
              </a:xfrm>
              <a:prstGeom prst="rect">
                <a:avLst/>
              </a:prstGeom>
              <a:blipFill rotWithShape="1">
                <a:blip r:embed="rId2" cstate="print"/>
                <a:stretch>
                  <a:fillRect l="-1095" t="-122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1 Rectángulo"/>
              <p:cNvSpPr/>
              <p:nvPr/>
            </p:nvSpPr>
            <p:spPr>
              <a:xfrm>
                <a:off x="539552" y="2868984"/>
                <a:ext cx="7920880" cy="3693319"/>
              </a:xfrm>
              <a:prstGeom prst="rect">
                <a:avLst/>
              </a:prstGeom>
            </p:spPr>
            <p:txBody>
              <a:bodyPr wrap="square">
                <a:spAutoFit/>
              </a:bodyPr>
              <a:lstStyle/>
              <a:p>
                <a:endParaRPr lang="es-AR" dirty="0"/>
              </a:p>
              <a:p>
                <a:r>
                  <a:rPr lang="es-ES" u="sng" dirty="0"/>
                  <a:t>Precio justo</a:t>
                </a:r>
                <a:endParaRPr lang="es-AR" u="sng" dirty="0"/>
              </a:p>
              <a:p>
                <a:pPr marL="285750" lvl="0" indent="-285750">
                  <a:buFont typeface="Arial" panose="020B0604020202020204" pitchFamily="34" charset="0"/>
                  <a:buChar char="•"/>
                </a:pPr>
                <a:r>
                  <a:rPr lang="es-ES" dirty="0"/>
                  <a:t>Hoy: Junio 2022.</a:t>
                </a:r>
                <a:endParaRPr lang="es-AR" dirty="0"/>
              </a:p>
              <a:p>
                <a:pPr marL="285750" lvl="0" indent="-285750">
                  <a:buFont typeface="Arial" panose="020B0604020202020204" pitchFamily="34" charset="0"/>
                  <a:buChar char="•"/>
                </a:pPr>
                <a:r>
                  <a:rPr lang="es-ES" dirty="0"/>
                  <a:t>Contrato </a:t>
                </a:r>
                <a:r>
                  <a:rPr lang="es-ES" dirty="0" err="1"/>
                  <a:t>Fwd</a:t>
                </a:r>
                <a:r>
                  <a:rPr lang="es-ES" dirty="0"/>
                  <a:t> sobre una activo para junio 2022.</a:t>
                </a:r>
                <a:endParaRPr lang="es-AR" dirty="0"/>
              </a:p>
              <a:p>
                <a:pPr marL="285750" lvl="0" indent="-285750">
                  <a:buFont typeface="Arial" panose="020B0604020202020204" pitchFamily="34" charset="0"/>
                  <a:buChar char="•"/>
                </a:pPr>
                <a:r>
                  <a:rPr lang="es-ES" dirty="0"/>
                  <a:t>Comprador y vendedor están de acuerdo en comprar/vender a precio F, con entrega en Junio 2022, sin entregar/recibir dinero hoy.</a:t>
                </a:r>
              </a:p>
              <a:p>
                <a:pPr marL="285750" lvl="0" indent="-285750">
                  <a:buFont typeface="Arial" panose="020B0604020202020204" pitchFamily="34" charset="0"/>
                  <a:buChar char="•"/>
                </a:pPr>
                <a:endParaRPr lang="es-ES" dirty="0"/>
              </a:p>
              <a:p>
                <a:pPr lvl="0"/>
                <a:r>
                  <a:rPr lang="es-ES" dirty="0"/>
                  <a:t>Precio justo de F?</a:t>
                </a:r>
                <a:endParaRPr lang="es-AR" dirty="0"/>
              </a:p>
              <a:p>
                <a:pPr marL="285750" lvl="0" indent="-285750">
                  <a:buFont typeface="Arial" panose="020B0604020202020204" pitchFamily="34" charset="0"/>
                  <a:buChar char="•"/>
                </a:pPr>
                <a:r>
                  <a:rPr lang="es-ES" dirty="0"/>
                  <a:t>F se fija de tal manera que el valor de un nuevo contrato </a:t>
                </a:r>
                <a:r>
                  <a:rPr lang="es-ES" dirty="0" err="1"/>
                  <a:t>Fwd</a:t>
                </a:r>
                <a:r>
                  <a:rPr lang="es-ES" dirty="0"/>
                  <a:t> sea igual a cero: </a:t>
                </a:r>
                <a14:m>
                  <m:oMath xmlns:m="http://schemas.openxmlformats.org/officeDocument/2006/math">
                    <m:r>
                      <a:rPr lang="es-ES" i="1">
                        <a:latin typeface="Cambria Math"/>
                      </a:rPr>
                      <m:t>𝑉𝐼</m:t>
                    </m:r>
                    <m:r>
                      <a:rPr lang="es-ES" i="1">
                        <a:latin typeface="Cambria Math"/>
                      </a:rPr>
                      <m:t>=0.</m:t>
                    </m:r>
                  </m:oMath>
                </a14:m>
                <a:endParaRPr lang="es-AR" dirty="0"/>
              </a:p>
              <a:p>
                <a:pPr marL="285750" lvl="0" indent="-285750">
                  <a:buFont typeface="Arial" panose="020B0604020202020204" pitchFamily="34" charset="0"/>
                  <a:buChar char="•"/>
                </a:pPr>
                <a:r>
                  <a:rPr lang="es-AR" dirty="0"/>
                  <a:t>Proponemos una formula para F y demostramos que si el precio de mercado fuese diferente, entonces existirían posibilidades de arbitraje.</a:t>
                </a:r>
              </a:p>
              <a:p>
                <a:pPr lvl="0"/>
                <a:endParaRPr lang="es-AR" dirty="0"/>
              </a:p>
            </p:txBody>
          </p:sp>
        </mc:Choice>
        <mc:Fallback xmlns="">
          <p:sp>
            <p:nvSpPr>
              <p:cNvPr id="2" name="1 Rectángulo"/>
              <p:cNvSpPr>
                <a:spLocks noRot="1" noChangeAspect="1" noMove="1" noResize="1" noEditPoints="1" noAdjustHandles="1" noChangeArrowheads="1" noChangeShapeType="1" noTextEdit="1"/>
              </p:cNvSpPr>
              <p:nvPr/>
            </p:nvSpPr>
            <p:spPr>
              <a:xfrm>
                <a:off x="539552" y="2868984"/>
                <a:ext cx="7920880" cy="3693319"/>
              </a:xfrm>
              <a:prstGeom prst="rect">
                <a:avLst/>
              </a:prstGeom>
              <a:blipFill>
                <a:blip r:embed="rId3"/>
                <a:stretch>
                  <a:fillRect l="-693"/>
                </a:stretch>
              </a:blipFill>
            </p:spPr>
            <p:txBody>
              <a:bodyPr/>
              <a:lstStyle/>
              <a:p>
                <a:r>
                  <a:rPr lang="es-ES">
                    <a:noFill/>
                  </a:rPr>
                  <a:t> </a:t>
                </a:r>
              </a:p>
            </p:txBody>
          </p:sp>
        </mc:Fallback>
      </mc:AlternateContent>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número de diapositiva"/>
          <p:cNvSpPr>
            <a:spLocks noGrp="1"/>
          </p:cNvSpPr>
          <p:nvPr>
            <p:ph type="sldNum" sz="quarter" idx="12"/>
          </p:nvPr>
        </p:nvSpPr>
        <p:spPr/>
        <p:txBody>
          <a:bodyPr/>
          <a:lstStyle/>
          <a:p>
            <a:fld id="{186D936B-EF50-42CA-A1B8-D4F6B25F1FA8}" type="slidenum">
              <a:rPr lang="es-AR" smtClean="0"/>
              <a:pPr/>
              <a:t>4</a:t>
            </a:fld>
            <a:endParaRPr lang="es-AR"/>
          </a:p>
        </p:txBody>
      </p:sp>
      <p:sp>
        <p:nvSpPr>
          <p:cNvPr id="6" name="5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42319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CuadroTexto"/>
              <p:cNvSpPr txBox="1"/>
              <p:nvPr/>
            </p:nvSpPr>
            <p:spPr>
              <a:xfrm>
                <a:off x="538759" y="260648"/>
                <a:ext cx="8352928" cy="2959593"/>
              </a:xfrm>
              <a:prstGeom prst="rect">
                <a:avLst/>
              </a:prstGeom>
              <a:noFill/>
            </p:spPr>
            <p:txBody>
              <a:bodyPr wrap="square" rtlCol="0">
                <a:spAutoFit/>
              </a:bodyPr>
              <a:lstStyle/>
              <a:p>
                <a:r>
                  <a:rPr lang="es-AR" sz="2400" b="1" dirty="0"/>
                  <a:t>Forwards</a:t>
                </a:r>
              </a:p>
              <a:p>
                <a:endParaRPr lang="es-AR" dirty="0"/>
              </a:p>
              <a:p>
                <a:r>
                  <a:rPr lang="es-ES" u="sng" dirty="0"/>
                  <a:t>Valuación por ausencia de arbitraje</a:t>
                </a:r>
                <a:endParaRPr lang="es-AR" u="sng" dirty="0"/>
              </a:p>
              <a:p>
                <a:r>
                  <a:rPr lang="es-ES" dirty="0"/>
                  <a:t>Arbitraje: ganar plata sin capital propio y sin riesgo.</a:t>
                </a:r>
                <a:endParaRPr lang="es-AR" dirty="0"/>
              </a:p>
              <a:p>
                <a:r>
                  <a:rPr lang="es-ES" dirty="0"/>
                  <a:t> </a:t>
                </a:r>
                <a:endParaRPr lang="es-AR" dirty="0"/>
              </a:p>
              <a:p>
                <a:r>
                  <a:rPr lang="es-ES" dirty="0"/>
                  <a:t>Supuestos:</a:t>
                </a:r>
                <a:endParaRPr lang="es-AR" dirty="0"/>
              </a:p>
              <a:p>
                <a:pPr marL="285750" lvl="0" indent="-285750">
                  <a:buFont typeface="Arial" panose="020B0604020202020204" pitchFamily="34" charset="0"/>
                  <a:buChar char="•"/>
                </a:pPr>
                <a:r>
                  <a:rPr lang="es-ES" dirty="0"/>
                  <a:t>r: tomamos dinero prestado y me prestan a la misma tasa.</a:t>
                </a:r>
                <a:endParaRPr lang="es-AR" dirty="0"/>
              </a:p>
              <a:p>
                <a:pPr marL="285750" lvl="0" indent="-285750">
                  <a:buFont typeface="Arial" panose="020B0604020202020204" pitchFamily="34" charset="0"/>
                  <a:buChar char="•"/>
                </a:pPr>
                <a:r>
                  <a:rPr lang="es-ES" dirty="0"/>
                  <a:t>Precio spot hoy: </a:t>
                </a:r>
                <a14:m>
                  <m:oMath xmlns:m="http://schemas.openxmlformats.org/officeDocument/2006/math">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oMath>
                </a14:m>
                <a:endParaRPr lang="es-AR" dirty="0"/>
              </a:p>
              <a:p>
                <a:pPr marL="285750" lvl="0" indent="-285750">
                  <a:buFont typeface="Arial" panose="020B0604020202020204" pitchFamily="34" charset="0"/>
                  <a:buChar char="•"/>
                </a:pPr>
                <a:r>
                  <a:rPr lang="es-ES" dirty="0"/>
                  <a:t>Asumimos que se puede tomar prestado el activo a costo cero</a:t>
                </a:r>
                <a:endParaRPr lang="es-AR" dirty="0"/>
              </a:p>
              <a:p>
                <a:pPr/>
                <a14:m>
                  <m:oMathPara xmlns:m="http://schemas.openxmlformats.org/officeDocument/2006/math">
                    <m:oMathParaPr>
                      <m:jc m:val="centerGroup"/>
                    </m:oMathParaPr>
                    <m:oMath xmlns:m="http://schemas.openxmlformats.org/officeDocument/2006/math">
                      <m:r>
                        <a:rPr lang="es-ES" i="1">
                          <a:latin typeface="Cambria Math"/>
                        </a:rPr>
                        <m:t>→</m:t>
                      </m:r>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r>
                        <a:rPr lang="es-ES" i="1">
                          <a:latin typeface="Cambria Math"/>
                        </a:rPr>
                        <m:t>∗</m:t>
                      </m:r>
                      <m:sSup>
                        <m:sSupPr>
                          <m:ctrlPr>
                            <a:rPr lang="es-AR" i="1">
                              <a:latin typeface="Cambria Math" panose="02040503050406030204" pitchFamily="18" charset="0"/>
                            </a:rPr>
                          </m:ctrlPr>
                        </m:sSupPr>
                        <m:e>
                          <m:r>
                            <a:rPr lang="es-ES" i="1">
                              <a:latin typeface="Cambria Math"/>
                            </a:rPr>
                            <m:t>𝑒</m:t>
                          </m:r>
                        </m:e>
                        <m:sup>
                          <m:r>
                            <a:rPr lang="es-ES" i="1">
                              <a:latin typeface="Cambria Math"/>
                            </a:rPr>
                            <m:t>𝑟</m:t>
                          </m:r>
                          <m:r>
                            <a:rPr lang="es-ES" i="1">
                              <a:latin typeface="Cambria Math"/>
                            </a:rPr>
                            <m:t>.</m:t>
                          </m:r>
                          <m:r>
                            <a:rPr lang="es-ES" i="1">
                              <a:latin typeface="Cambria Math"/>
                            </a:rPr>
                            <m:t>𝑇</m:t>
                          </m:r>
                        </m:sup>
                      </m:sSup>
                    </m:oMath>
                  </m:oMathPara>
                </a14:m>
                <a:endParaRPr lang="es-A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38759" y="260648"/>
                <a:ext cx="8352928" cy="2959593"/>
              </a:xfrm>
              <a:prstGeom prst="rect">
                <a:avLst/>
              </a:prstGeom>
              <a:blipFill rotWithShape="1">
                <a:blip r:embed="rId2" cstate="print"/>
                <a:stretch>
                  <a:fillRect l="-1094" t="-164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1 Rectángulo"/>
              <p:cNvSpPr/>
              <p:nvPr/>
            </p:nvSpPr>
            <p:spPr>
              <a:xfrm>
                <a:off x="538908" y="3068960"/>
                <a:ext cx="8137547" cy="3139321"/>
              </a:xfrm>
              <a:prstGeom prst="rect">
                <a:avLst/>
              </a:prstGeom>
            </p:spPr>
            <p:txBody>
              <a:bodyPr wrap="square">
                <a:spAutoFit/>
              </a:bodyPr>
              <a:lstStyle/>
              <a:p>
                <a:r>
                  <a:rPr lang="es-ES" u="sng" dirty="0"/>
                  <a:t>Si </a:t>
                </a:r>
                <a14:m>
                  <m:oMath xmlns:m="http://schemas.openxmlformats.org/officeDocument/2006/math">
                    <m:sSub>
                      <m:sSubPr>
                        <m:ctrlPr>
                          <a:rPr lang="es-AR" i="1" u="sng">
                            <a:latin typeface="Cambria Math" panose="02040503050406030204" pitchFamily="18" charset="0"/>
                          </a:rPr>
                        </m:ctrlPr>
                      </m:sSubPr>
                      <m:e>
                        <m:r>
                          <a:rPr lang="es-ES" i="1" u="sng">
                            <a:latin typeface="Cambria Math"/>
                          </a:rPr>
                          <m:t>𝐹</m:t>
                        </m:r>
                        <m:r>
                          <a:rPr lang="es-ES" i="1" u="sng">
                            <a:latin typeface="Cambria Math"/>
                          </a:rPr>
                          <m:t>&gt;</m:t>
                        </m:r>
                        <m:r>
                          <a:rPr lang="es-ES" i="1" u="sng">
                            <a:latin typeface="Cambria Math"/>
                          </a:rPr>
                          <m:t>𝑆</m:t>
                        </m:r>
                      </m:e>
                      <m:sub>
                        <m:r>
                          <a:rPr lang="es-ES" i="1" u="sng">
                            <a:latin typeface="Cambria Math"/>
                          </a:rPr>
                          <m:t>0</m:t>
                        </m:r>
                      </m:sub>
                    </m:sSub>
                    <m:r>
                      <a:rPr lang="es-ES" i="1" u="sng">
                        <a:latin typeface="Cambria Math"/>
                      </a:rPr>
                      <m:t>∗</m:t>
                    </m:r>
                    <m:sSup>
                      <m:sSupPr>
                        <m:ctrlPr>
                          <a:rPr lang="es-AR" i="1" u="sng">
                            <a:latin typeface="Cambria Math" panose="02040503050406030204" pitchFamily="18" charset="0"/>
                          </a:rPr>
                        </m:ctrlPr>
                      </m:sSupPr>
                      <m:e>
                        <m:r>
                          <a:rPr lang="es-ES" i="1" u="sng">
                            <a:latin typeface="Cambria Math"/>
                          </a:rPr>
                          <m:t>𝑒</m:t>
                        </m:r>
                      </m:e>
                      <m:sup>
                        <m:r>
                          <a:rPr lang="es-ES" i="1" u="sng">
                            <a:latin typeface="Cambria Math"/>
                          </a:rPr>
                          <m:t>𝑟</m:t>
                        </m:r>
                        <m:r>
                          <a:rPr lang="es-ES" i="1" u="sng">
                            <a:latin typeface="Cambria Math"/>
                          </a:rPr>
                          <m:t>.</m:t>
                        </m:r>
                        <m:r>
                          <a:rPr lang="es-ES" i="1" u="sng">
                            <a:latin typeface="Cambria Math"/>
                          </a:rPr>
                          <m:t>𝑇</m:t>
                        </m:r>
                      </m:sup>
                    </m:sSup>
                  </m:oMath>
                </a14:m>
                <a:endParaRPr lang="es-AR" u="sng" dirty="0"/>
              </a:p>
              <a:p>
                <a:endParaRPr lang="es-ES" dirty="0"/>
              </a:p>
              <a:p>
                <a:r>
                  <a:rPr lang="es-ES" dirty="0"/>
                  <a:t>Hoy: </a:t>
                </a:r>
                <a:endParaRPr lang="es-AR" dirty="0"/>
              </a:p>
              <a:p>
                <a:r>
                  <a:rPr lang="es-ES" dirty="0"/>
                  <a:t>1) Vendo el activo </a:t>
                </a:r>
                <a:r>
                  <a:rPr lang="es-ES" dirty="0" err="1"/>
                  <a:t>Fwd</a:t>
                </a:r>
                <a:r>
                  <a:rPr lang="es-ES" dirty="0"/>
                  <a:t> a precio F</a:t>
                </a:r>
                <a:endParaRPr lang="es-AR" dirty="0"/>
              </a:p>
              <a:p>
                <a:r>
                  <a:rPr lang="es-ES" dirty="0"/>
                  <a:t>2) Tomo prestado </a:t>
                </a:r>
                <a14:m>
                  <m:oMath xmlns:m="http://schemas.openxmlformats.org/officeDocument/2006/math">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oMath>
                </a14:m>
                <a:r>
                  <a:rPr lang="es-ES" dirty="0"/>
                  <a:t> del banco y compro el activo a </a:t>
                </a:r>
                <a14:m>
                  <m:oMath xmlns:m="http://schemas.openxmlformats.org/officeDocument/2006/math">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oMath>
                </a14:m>
                <a:endParaRPr lang="es-AR" dirty="0"/>
              </a:p>
              <a:p>
                <a:r>
                  <a:rPr lang="es-ES" dirty="0"/>
                  <a:t>En T:</a:t>
                </a:r>
                <a:endParaRPr lang="es-AR" dirty="0"/>
              </a:p>
              <a:p>
                <a:r>
                  <a:rPr lang="es-ES" dirty="0"/>
                  <a:t>3) Recibo F</a:t>
                </a:r>
                <a:endParaRPr lang="es-AR" dirty="0"/>
              </a:p>
              <a:p>
                <a:r>
                  <a:rPr lang="es-ES" dirty="0"/>
                  <a:t>4) Entrego el activo.</a:t>
                </a:r>
                <a:endParaRPr lang="es-AR" dirty="0"/>
              </a:p>
              <a:p>
                <a:r>
                  <a:rPr lang="es-ES" dirty="0"/>
                  <a:t>5) Devuelvo el préstamo, pago </a:t>
                </a:r>
                <a14:m>
                  <m:oMath xmlns:m="http://schemas.openxmlformats.org/officeDocument/2006/math">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r>
                      <a:rPr lang="es-ES" i="1">
                        <a:latin typeface="Cambria Math"/>
                      </a:rPr>
                      <m:t>∗</m:t>
                    </m:r>
                    <m:sSup>
                      <m:sSupPr>
                        <m:ctrlPr>
                          <a:rPr lang="es-AR" i="1">
                            <a:latin typeface="Cambria Math" panose="02040503050406030204" pitchFamily="18" charset="0"/>
                          </a:rPr>
                        </m:ctrlPr>
                      </m:sSupPr>
                      <m:e>
                        <m:r>
                          <a:rPr lang="es-ES" i="1">
                            <a:latin typeface="Cambria Math"/>
                          </a:rPr>
                          <m:t>𝑒</m:t>
                        </m:r>
                      </m:e>
                      <m:sup>
                        <m:r>
                          <a:rPr lang="es-ES" i="1">
                            <a:latin typeface="Cambria Math"/>
                          </a:rPr>
                          <m:t>𝑟</m:t>
                        </m:r>
                        <m:r>
                          <a:rPr lang="es-ES" i="1">
                            <a:latin typeface="Cambria Math"/>
                          </a:rPr>
                          <m:t>.</m:t>
                        </m:r>
                        <m:r>
                          <a:rPr lang="es-ES" i="1">
                            <a:latin typeface="Cambria Math"/>
                          </a:rPr>
                          <m:t>𝑇</m:t>
                        </m:r>
                      </m:sup>
                    </m:sSup>
                  </m:oMath>
                </a14:m>
                <a:endParaRPr lang="es-AR" dirty="0"/>
              </a:p>
              <a:p>
                <a:endParaRPr lang="es-ES" dirty="0"/>
              </a:p>
              <a:p>
                <a:endParaRPr lang="es-AR" dirty="0"/>
              </a:p>
            </p:txBody>
          </p:sp>
        </mc:Choice>
        <mc:Fallback xmlns="">
          <p:sp>
            <p:nvSpPr>
              <p:cNvPr id="2" name="1 Rectángulo"/>
              <p:cNvSpPr>
                <a:spLocks noRot="1" noChangeAspect="1" noMove="1" noResize="1" noEditPoints="1" noAdjustHandles="1" noChangeArrowheads="1" noChangeShapeType="1" noTextEdit="1"/>
              </p:cNvSpPr>
              <p:nvPr/>
            </p:nvSpPr>
            <p:spPr>
              <a:xfrm>
                <a:off x="538908" y="3068960"/>
                <a:ext cx="8137547" cy="3139321"/>
              </a:xfrm>
              <a:prstGeom prst="rect">
                <a:avLst/>
              </a:prstGeom>
              <a:blipFill rotWithShape="1">
                <a:blip r:embed="rId3" cstate="print"/>
                <a:stretch>
                  <a:fillRect l="-599" t="-97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539552" y="5746090"/>
                <a:ext cx="7776864" cy="646331"/>
              </a:xfrm>
              <a:prstGeom prst="rect">
                <a:avLst/>
              </a:prstGeom>
            </p:spPr>
            <p:txBody>
              <a:bodyPr wrap="square">
                <a:spAutoFit/>
              </a:bodyPr>
              <a:lstStyle/>
              <a:p>
                <a:r>
                  <a:rPr lang="es-ES" dirty="0"/>
                  <a:t>Neto: </a:t>
                </a:r>
                <a14:m>
                  <m:oMath xmlns:m="http://schemas.openxmlformats.org/officeDocument/2006/math">
                    <m:r>
                      <a:rPr lang="es-ES" i="1">
                        <a:latin typeface="Cambria Math"/>
                      </a:rPr>
                      <m:t>𝐹</m:t>
                    </m:r>
                    <m:r>
                      <a:rPr lang="es-ES" i="1">
                        <a:latin typeface="Cambria Math"/>
                      </a:rPr>
                      <m:t>−</m:t>
                    </m:r>
                    <m:sSub>
                      <m:sSubPr>
                        <m:ctrlPr>
                          <a:rPr lang="es-AR" i="1">
                            <a:latin typeface="Cambria Math" panose="02040503050406030204" pitchFamily="18" charset="0"/>
                          </a:rPr>
                        </m:ctrlPr>
                      </m:sSubPr>
                      <m:e>
                        <m:r>
                          <a:rPr lang="es-ES" i="1">
                            <a:latin typeface="Cambria Math"/>
                          </a:rPr>
                          <m:t>𝑆</m:t>
                        </m:r>
                      </m:e>
                      <m:sub>
                        <m:r>
                          <a:rPr lang="es-ES" i="1">
                            <a:latin typeface="Cambria Math"/>
                          </a:rPr>
                          <m:t>0</m:t>
                        </m:r>
                      </m:sub>
                    </m:sSub>
                    <m:r>
                      <a:rPr lang="es-ES" i="1">
                        <a:latin typeface="Cambria Math"/>
                      </a:rPr>
                      <m:t>∗</m:t>
                    </m:r>
                    <m:sSup>
                      <m:sSupPr>
                        <m:ctrlPr>
                          <a:rPr lang="es-AR" i="1">
                            <a:latin typeface="Cambria Math" panose="02040503050406030204" pitchFamily="18" charset="0"/>
                          </a:rPr>
                        </m:ctrlPr>
                      </m:sSupPr>
                      <m:e>
                        <m:r>
                          <a:rPr lang="es-ES" i="1">
                            <a:latin typeface="Cambria Math"/>
                          </a:rPr>
                          <m:t>𝑒</m:t>
                        </m:r>
                      </m:e>
                      <m:sup>
                        <m:r>
                          <a:rPr lang="es-ES" i="1">
                            <a:latin typeface="Cambria Math"/>
                          </a:rPr>
                          <m:t>𝑟</m:t>
                        </m:r>
                        <m:r>
                          <a:rPr lang="es-ES" i="1">
                            <a:latin typeface="Cambria Math"/>
                          </a:rPr>
                          <m:t>.</m:t>
                        </m:r>
                        <m:r>
                          <a:rPr lang="es-ES" i="1">
                            <a:latin typeface="Cambria Math"/>
                          </a:rPr>
                          <m:t>𝑇</m:t>
                        </m:r>
                      </m:sup>
                    </m:sSup>
                    <m:r>
                      <a:rPr lang="es-ES" i="1">
                        <a:latin typeface="Cambria Math"/>
                      </a:rPr>
                      <m:t>&gt;0→</m:t>
                    </m:r>
                    <m:r>
                      <a:rPr lang="es-ES" i="1">
                        <a:latin typeface="Cambria Math"/>
                      </a:rPr>
                      <m:t>𝐺𝑎𝑛𝑎𝑛𝑐𝑖𝑎</m:t>
                    </m:r>
                    <m:func>
                      <m:funcPr>
                        <m:ctrlPr>
                          <a:rPr lang="es-AR" i="1">
                            <a:latin typeface="Cambria Math" panose="02040503050406030204" pitchFamily="18" charset="0"/>
                          </a:rPr>
                        </m:ctrlPr>
                      </m:funcPr>
                      <m:fName>
                        <m:r>
                          <m:rPr>
                            <m:sty m:val="p"/>
                          </m:rPr>
                          <a:rPr lang="es-ES">
                            <a:latin typeface="Cambria Math"/>
                          </a:rPr>
                          <m:t>sin</m:t>
                        </m:r>
                      </m:fName>
                      <m:e>
                        <m:r>
                          <a:rPr lang="es-ES" i="1">
                            <a:latin typeface="Cambria Math"/>
                          </a:rPr>
                          <m:t>𝑟𝑖𝑒𝑠𝑔𝑜</m:t>
                        </m:r>
                        <m:r>
                          <a:rPr lang="es-ES" i="1">
                            <a:latin typeface="Cambria Math"/>
                          </a:rPr>
                          <m:t> </m:t>
                        </m:r>
                        <m:r>
                          <a:rPr lang="es-ES" i="1">
                            <a:latin typeface="Cambria Math"/>
                          </a:rPr>
                          <m:t>𝑛𝑖</m:t>
                        </m:r>
                        <m:r>
                          <a:rPr lang="es-ES" i="1">
                            <a:latin typeface="Cambria Math"/>
                          </a:rPr>
                          <m:t> </m:t>
                        </m:r>
                        <m:r>
                          <a:rPr lang="es-ES" i="1">
                            <a:latin typeface="Cambria Math"/>
                          </a:rPr>
                          <m:t>𝐶𝑎𝑝𝑖𝑡𝑎𝑙</m:t>
                        </m:r>
                        <m:r>
                          <a:rPr lang="es-ES" i="1">
                            <a:latin typeface="Cambria Math"/>
                          </a:rPr>
                          <m:t> </m:t>
                        </m:r>
                        <m:r>
                          <a:rPr lang="es-ES" i="1">
                            <a:latin typeface="Cambria Math"/>
                          </a:rPr>
                          <m:t>𝐼𝑛𝑖𝑐𝑖𝑎𝑙</m:t>
                        </m:r>
                        <m:r>
                          <a:rPr lang="es-ES" i="1">
                            <a:latin typeface="Cambria Math"/>
                          </a:rPr>
                          <m:t> →</m:t>
                        </m:r>
                        <m:r>
                          <a:rPr lang="es-ES" i="1">
                            <a:latin typeface="Cambria Math"/>
                          </a:rPr>
                          <m:t>𝐴𝑟𝑏𝑖𝑡𝑟𝑎𝑗𝑒</m:t>
                        </m:r>
                      </m:e>
                    </m:func>
                  </m:oMath>
                </a14:m>
                <a:endParaRPr lang="es-AR" dirty="0"/>
              </a:p>
            </p:txBody>
          </p:sp>
        </mc:Choice>
        <mc:Fallback xmlns="">
          <p:sp>
            <p:nvSpPr>
              <p:cNvPr id="3" name="2 Rectángulo"/>
              <p:cNvSpPr>
                <a:spLocks noRot="1" noChangeAspect="1" noMove="1" noResize="1" noEditPoints="1" noAdjustHandles="1" noChangeArrowheads="1" noChangeShapeType="1" noTextEdit="1"/>
              </p:cNvSpPr>
              <p:nvPr/>
            </p:nvSpPr>
            <p:spPr>
              <a:xfrm>
                <a:off x="539552" y="5746090"/>
                <a:ext cx="7776864" cy="646331"/>
              </a:xfrm>
              <a:prstGeom prst="rect">
                <a:avLst/>
              </a:prstGeom>
              <a:blipFill rotWithShape="1">
                <a:blip r:embed="rId4" cstate="print"/>
                <a:stretch>
                  <a:fillRect l="-706" t="-4717" b="-6604"/>
                </a:stretch>
              </a:blipFill>
            </p:spPr>
            <p:txBody>
              <a:bodyPr/>
              <a:lstStyle/>
              <a:p>
                <a:r>
                  <a:rPr lang="es-AR">
                    <a:noFill/>
                  </a:rPr>
                  <a:t> </a:t>
                </a:r>
              </a:p>
            </p:txBody>
          </p:sp>
        </mc:Fallback>
      </mc:AlternateContent>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Marcador de número de diapositiva"/>
          <p:cNvSpPr>
            <a:spLocks noGrp="1"/>
          </p:cNvSpPr>
          <p:nvPr>
            <p:ph type="sldNum" sz="quarter" idx="12"/>
          </p:nvPr>
        </p:nvSpPr>
        <p:spPr/>
        <p:txBody>
          <a:bodyPr/>
          <a:lstStyle/>
          <a:p>
            <a:fld id="{186D936B-EF50-42CA-A1B8-D4F6B25F1FA8}" type="slidenum">
              <a:rPr lang="es-AR" smtClean="0"/>
              <a:pPr/>
              <a:t>5</a:t>
            </a:fld>
            <a:endParaRPr lang="es-AR"/>
          </a:p>
        </p:txBody>
      </p:sp>
      <p:sp>
        <p:nvSpPr>
          <p:cNvPr id="7" name="6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208437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CuadroTexto"/>
              <p:cNvSpPr txBox="1"/>
              <p:nvPr/>
            </p:nvSpPr>
            <p:spPr>
              <a:xfrm>
                <a:off x="539552" y="442318"/>
                <a:ext cx="8352928" cy="5747599"/>
              </a:xfrm>
              <a:prstGeom prst="rect">
                <a:avLst/>
              </a:prstGeom>
              <a:noFill/>
            </p:spPr>
            <p:txBody>
              <a:bodyPr wrap="square" rtlCol="0">
                <a:spAutoFit/>
              </a:bodyPr>
              <a:lstStyle/>
              <a:p>
                <a:r>
                  <a:rPr lang="es-AR" sz="2400" b="1" dirty="0"/>
                  <a:t>Forwards</a:t>
                </a:r>
              </a:p>
              <a:p>
                <a:endParaRPr lang="es-AR" dirty="0"/>
              </a:p>
              <a:p>
                <a:r>
                  <a:rPr lang="es-AR" u="sng" dirty="0"/>
                  <a:t>Valor de un contrato </a:t>
                </a:r>
                <a:r>
                  <a:rPr lang="es-AR" u="sng" dirty="0" err="1"/>
                  <a:t>Fwd</a:t>
                </a:r>
                <a:r>
                  <a:rPr lang="es-AR" u="sng" dirty="0"/>
                  <a:t> antiguo</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En t=0 entramos en un contrato </a:t>
                </a:r>
                <a:r>
                  <a:rPr lang="es-AR" dirty="0" err="1"/>
                  <a:t>Fwd</a:t>
                </a:r>
                <a:r>
                  <a:rPr lang="es-AR" dirty="0"/>
                  <a:t> a comprar soja en T, pagando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b="0" i="1" smtClean="0">
                        <a:latin typeface="Cambria Math"/>
                      </a:rPr>
                      <m:t>. </m:t>
                    </m:r>
                  </m:oMath>
                </a14:m>
                <a:r>
                  <a:rPr lang="es-AR" dirty="0"/>
                  <a:t>El valor del contrato en t=0 es 0.</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En t=n (0&lt;n&lt;T) hay un nuevo precio </a:t>
                </a:r>
                <a:r>
                  <a:rPr lang="es-AR" dirty="0" err="1"/>
                  <a:t>Fwd</a:t>
                </a:r>
                <a:r>
                  <a:rPr lang="es-AR" dirty="0"/>
                  <a:t>: </a:t>
                </a:r>
                <a14:m>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𝑡</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𝑆</m:t>
                        </m:r>
                      </m:e>
                      <m:sub>
                        <m:r>
                          <a:rPr lang="es-AR" b="0" i="1" smtClean="0">
                            <a:latin typeface="Cambria Math"/>
                          </a:rPr>
                          <m:t>𝑡</m:t>
                        </m:r>
                      </m:sub>
                    </m:sSub>
                    <m:r>
                      <a:rPr lang="es-AR" b="0" i="1" smtClean="0">
                        <a:latin typeface="Cambria Math"/>
                      </a:rPr>
                      <m:t>∗</m:t>
                    </m:r>
                    <m:sSup>
                      <m:sSupPr>
                        <m:ctrlPr>
                          <a:rPr lang="es-AR" b="0" i="1" smtClean="0">
                            <a:latin typeface="Cambria Math" panose="02040503050406030204" pitchFamily="18" charset="0"/>
                          </a:rPr>
                        </m:ctrlPr>
                      </m:sSupPr>
                      <m:e>
                        <m:r>
                          <a:rPr lang="es-AR" b="0" i="1" smtClean="0">
                            <a:latin typeface="Cambria Math"/>
                          </a:rPr>
                          <m:t>𝑒</m:t>
                        </m:r>
                      </m:e>
                      <m:sup>
                        <m:r>
                          <a:rPr lang="es-AR" b="0" i="1" smtClean="0">
                            <a:latin typeface="Cambria Math"/>
                          </a:rPr>
                          <m:t>𝑟</m:t>
                        </m:r>
                        <m:r>
                          <a:rPr lang="es-AR" b="0" i="1" smtClean="0">
                            <a:latin typeface="Cambria Math"/>
                          </a:rPr>
                          <m:t>(</m:t>
                        </m:r>
                        <m:r>
                          <a:rPr lang="es-AR" b="0" i="1" smtClean="0">
                            <a:latin typeface="Cambria Math"/>
                          </a:rPr>
                          <m:t>𝑇</m:t>
                        </m:r>
                        <m:r>
                          <a:rPr lang="es-AR" b="0" i="1" smtClean="0">
                            <a:latin typeface="Cambria Math"/>
                          </a:rPr>
                          <m:t>−</m:t>
                        </m:r>
                        <m:r>
                          <a:rPr lang="es-AR" b="0" i="1" smtClean="0">
                            <a:latin typeface="Cambria Math"/>
                          </a:rPr>
                          <m:t>𝑡</m:t>
                        </m:r>
                        <m:r>
                          <a:rPr lang="es-AR" b="0" i="1" smtClean="0">
                            <a:latin typeface="Cambria Math"/>
                          </a:rPr>
                          <m:t>)</m:t>
                        </m:r>
                      </m:sup>
                    </m:sSup>
                  </m:oMath>
                </a14:m>
                <a:r>
                  <a:rPr lang="es-AR" dirty="0"/>
                  <a:t> </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Cuanto vale hoy el contrato original?</a:t>
                </a:r>
              </a:p>
              <a:p>
                <a:pPr lvl="1"/>
                <a:r>
                  <a:rPr lang="es-AR" dirty="0"/>
                  <a:t>Si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𝐹</m:t>
                        </m:r>
                      </m:e>
                      <m:sub>
                        <m:r>
                          <a:rPr lang="es-AR" b="0" i="1" smtClean="0">
                            <a:latin typeface="Cambria Math"/>
                          </a:rPr>
                          <m:t>𝑡</m:t>
                        </m:r>
                      </m:sub>
                    </m:sSub>
                    <m:r>
                      <a:rPr lang="es-AR" i="1" smtClean="0">
                        <a:latin typeface="Cambria Math"/>
                        <a:ea typeface="Cambria Math"/>
                      </a:rPr>
                      <m:t>&gt;</m:t>
                    </m:r>
                    <m:sSub>
                      <m:sSubPr>
                        <m:ctrlPr>
                          <a:rPr lang="es-AR" i="1" smtClean="0">
                            <a:latin typeface="Cambria Math" panose="02040503050406030204" pitchFamily="18" charset="0"/>
                            <a:ea typeface="Cambria Math"/>
                          </a:rPr>
                        </m:ctrlPr>
                      </m:sSubPr>
                      <m:e>
                        <m:r>
                          <a:rPr lang="es-AR" b="0" i="1" smtClean="0">
                            <a:latin typeface="Cambria Math"/>
                            <a:ea typeface="Cambria Math"/>
                          </a:rPr>
                          <m:t>𝐹</m:t>
                        </m:r>
                      </m:e>
                      <m:sub>
                        <m:r>
                          <a:rPr lang="es-AR" b="0" i="1" smtClean="0">
                            <a:latin typeface="Cambria Math"/>
                            <a:ea typeface="Cambria Math"/>
                          </a:rPr>
                          <m:t>0</m:t>
                        </m:r>
                      </m:sub>
                    </m:sSub>
                    <m:r>
                      <a:rPr lang="es-AR" i="1" smtClean="0">
                        <a:latin typeface="Cambria Math"/>
                        <a:ea typeface="Cambria Math"/>
                      </a:rPr>
                      <m:t>→</m:t>
                    </m:r>
                  </m:oMath>
                </a14:m>
                <a:r>
                  <a:rPr lang="es-AR" dirty="0"/>
                  <a:t>  Gano dinero, ya que nuestro contrato nos permite recibir soja en T pagando menos que lo que el mercado exige hoy.</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Aislamos el valor del contrato entrando en un contrato opuesto (al precio vigente hoy). </a:t>
                </a:r>
                <a:r>
                  <a:rPr lang="es-AR" dirty="0" err="1"/>
                  <a:t>Payoff</a:t>
                </a:r>
                <a:r>
                  <a:rPr lang="es-AR" dirty="0"/>
                  <a:t>: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a:rPr>
                          <m:t>𝑆</m:t>
                        </m:r>
                      </m:e>
                      <m:sub>
                        <m:r>
                          <a:rPr lang="es-AR" b="0" i="1" smtClean="0">
                            <a:latin typeface="Cambria Math"/>
                          </a:rPr>
                          <m:t>𝑇</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r>
                      <a:rPr lang="es-AR" b="0" i="1" smtClean="0">
                        <a:latin typeface="Cambria Math"/>
                      </a:rPr>
                      <m:t>+</m:t>
                    </m:r>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𝑡</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𝑆</m:t>
                            </m:r>
                          </m:e>
                          <m:sub>
                            <m:r>
                              <a:rPr lang="es-AR" b="0" i="1" smtClean="0">
                                <a:latin typeface="Cambria Math"/>
                              </a:rPr>
                              <m:t>𝑇</m:t>
                            </m:r>
                          </m:sub>
                        </m:sSub>
                      </m:e>
                    </m:d>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𝑡</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oMath>
                </a14:m>
                <a:endParaRPr lang="es-AR" dirty="0"/>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Hoy vale: </a:t>
                </a:r>
                <a14:m>
                  <m:oMath xmlns:m="http://schemas.openxmlformats.org/officeDocument/2006/math">
                    <m:d>
                      <m:dPr>
                        <m:ctrlPr>
                          <a:rPr lang="es-AR"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𝑡</m:t>
                            </m:r>
                          </m:sub>
                        </m:sSub>
                        <m:r>
                          <a:rPr lang="es-AR" b="0" i="1" smtClean="0">
                            <a:latin typeface="Cambria Math"/>
                          </a:rPr>
                          <m:t>−</m:t>
                        </m:r>
                        <m:sSub>
                          <m:sSubPr>
                            <m:ctrlPr>
                              <a:rPr lang="es-AR" b="0" i="1" smtClean="0">
                                <a:latin typeface="Cambria Math" panose="02040503050406030204" pitchFamily="18" charset="0"/>
                              </a:rPr>
                            </m:ctrlPr>
                          </m:sSubPr>
                          <m:e>
                            <m:r>
                              <a:rPr lang="es-AR" b="0" i="1" smtClean="0">
                                <a:latin typeface="Cambria Math"/>
                              </a:rPr>
                              <m:t>𝐹</m:t>
                            </m:r>
                          </m:e>
                          <m:sub>
                            <m:r>
                              <a:rPr lang="es-AR" b="0" i="1" smtClean="0">
                                <a:latin typeface="Cambria Math"/>
                              </a:rPr>
                              <m:t>0</m:t>
                            </m:r>
                          </m:sub>
                        </m:sSub>
                      </m:e>
                    </m:d>
                    <m:r>
                      <a:rPr lang="es-AR" b="0" i="1" smtClean="0">
                        <a:latin typeface="Cambria Math"/>
                      </a:rPr>
                      <m:t>∗</m:t>
                    </m:r>
                    <m:sSup>
                      <m:sSupPr>
                        <m:ctrlPr>
                          <a:rPr lang="es-AR" b="0" i="1" smtClean="0">
                            <a:latin typeface="Cambria Math" panose="02040503050406030204" pitchFamily="18" charset="0"/>
                          </a:rPr>
                        </m:ctrlPr>
                      </m:sSupPr>
                      <m:e>
                        <m:r>
                          <a:rPr lang="es-AR" b="0" i="1" smtClean="0">
                            <a:latin typeface="Cambria Math"/>
                          </a:rPr>
                          <m:t>𝑒</m:t>
                        </m:r>
                      </m:e>
                      <m:sup>
                        <m:r>
                          <a:rPr lang="es-AR" b="0" i="1" smtClean="0">
                            <a:latin typeface="Cambria Math"/>
                          </a:rPr>
                          <m:t>−</m:t>
                        </m:r>
                        <m:r>
                          <a:rPr lang="es-AR" b="0" i="1" smtClean="0">
                            <a:latin typeface="Cambria Math"/>
                          </a:rPr>
                          <m:t>𝑟</m:t>
                        </m:r>
                        <m:r>
                          <a:rPr lang="es-AR" b="0" i="1" smtClean="0">
                            <a:latin typeface="Cambria Math"/>
                          </a:rPr>
                          <m:t>(</m:t>
                        </m:r>
                        <m:r>
                          <a:rPr lang="es-AR" b="0" i="1" smtClean="0">
                            <a:latin typeface="Cambria Math"/>
                          </a:rPr>
                          <m:t>𝑇</m:t>
                        </m:r>
                        <m:r>
                          <a:rPr lang="es-AR" b="0" i="1" smtClean="0">
                            <a:latin typeface="Cambria Math"/>
                          </a:rPr>
                          <m:t>−</m:t>
                        </m:r>
                        <m:r>
                          <a:rPr lang="es-AR" b="0" i="1" smtClean="0">
                            <a:latin typeface="Cambria Math"/>
                          </a:rPr>
                          <m:t>𝑡</m:t>
                        </m:r>
                        <m:r>
                          <a:rPr lang="es-AR" b="0" i="1" smtClean="0">
                            <a:latin typeface="Cambria Math"/>
                          </a:rPr>
                          <m:t>)</m:t>
                        </m:r>
                      </m:sup>
                    </m:sSup>
                  </m:oMath>
                </a14:m>
                <a:endParaRPr lang="es-AR" dirty="0"/>
              </a:p>
              <a:p>
                <a:pPr marL="285750" indent="-285750">
                  <a:buFont typeface="Arial" panose="020B0604020202020204" pitchFamily="34" charset="0"/>
                  <a:buChar char="•"/>
                </a:pPr>
                <a:endParaRPr lang="es-AR" dirty="0"/>
              </a:p>
              <a:p>
                <a:endParaRPr lang="es-AR" dirty="0"/>
              </a:p>
              <a:p>
                <a:endParaRPr lang="es-A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39552" y="442318"/>
                <a:ext cx="8352928" cy="5747599"/>
              </a:xfrm>
              <a:prstGeom prst="rect">
                <a:avLst/>
              </a:prstGeom>
              <a:blipFill rotWithShape="1">
                <a:blip r:embed="rId2" cstate="print"/>
                <a:stretch>
                  <a:fillRect l="-1168" t="-849"/>
                </a:stretch>
              </a:blipFill>
            </p:spPr>
            <p:txBody>
              <a:bodyPr/>
              <a:lstStyle/>
              <a:p>
                <a:r>
                  <a:rPr lang="es-AR">
                    <a:noFill/>
                  </a:rPr>
                  <a:t> </a:t>
                </a:r>
              </a:p>
            </p:txBody>
          </p:sp>
        </mc:Fallback>
      </mc:AlternateContent>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6</a:t>
            </a:fld>
            <a:endParaRPr lang="es-AR"/>
          </a:p>
        </p:txBody>
      </p:sp>
      <p:sp>
        <p:nvSpPr>
          <p:cNvPr id="5" name="4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Tree>
    <p:extLst>
      <p:ext uri="{BB962C8B-B14F-4D97-AF65-F5344CB8AC3E}">
        <p14:creationId xmlns:p14="http://schemas.microsoft.com/office/powerpoint/2010/main" val="3018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42318"/>
            <a:ext cx="8352928" cy="2123658"/>
          </a:xfrm>
          <a:prstGeom prst="rect">
            <a:avLst/>
          </a:prstGeom>
          <a:noFill/>
        </p:spPr>
        <p:txBody>
          <a:bodyPr wrap="square" rtlCol="0">
            <a:spAutoFit/>
          </a:bodyPr>
          <a:lstStyle/>
          <a:p>
            <a:r>
              <a:rPr lang="es-AR" sz="2400" b="1" dirty="0"/>
              <a:t>Forwards vs Futuros</a:t>
            </a:r>
          </a:p>
          <a:p>
            <a:endParaRPr lang="es-AR" dirty="0"/>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endParaRPr lang="es-AR" dirty="0"/>
          </a:p>
          <a:p>
            <a:endParaRPr lang="es-AR"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7</a:t>
            </a:fld>
            <a:endParaRPr lang="es-AR"/>
          </a:p>
        </p:txBody>
      </p:sp>
      <p:sp>
        <p:nvSpPr>
          <p:cNvPr id="5" name="4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graphicFrame>
        <p:nvGraphicFramePr>
          <p:cNvPr id="6" name="Tabla 5"/>
          <p:cNvGraphicFramePr>
            <a:graphicFrameLocks noGrp="1"/>
          </p:cNvGraphicFramePr>
          <p:nvPr>
            <p:extLst>
              <p:ext uri="{D42A27DB-BD31-4B8C-83A1-F6EECF244321}">
                <p14:modId xmlns:p14="http://schemas.microsoft.com/office/powerpoint/2010/main" val="2949269221"/>
              </p:ext>
            </p:extLst>
          </p:nvPr>
        </p:nvGraphicFramePr>
        <p:xfrm>
          <a:off x="1283804" y="1397000"/>
          <a:ext cx="6576392" cy="1854200"/>
        </p:xfrm>
        <a:graphic>
          <a:graphicData uri="http://schemas.openxmlformats.org/drawingml/2006/table">
            <a:tbl>
              <a:tblPr firstRow="1" bandRow="1">
                <a:tableStyleId>{5202B0CA-FC54-4496-8BCA-5EF66A818D29}</a:tableStyleId>
              </a:tblPr>
              <a:tblGrid>
                <a:gridCol w="3288196">
                  <a:extLst>
                    <a:ext uri="{9D8B030D-6E8A-4147-A177-3AD203B41FA5}">
                      <a16:colId xmlns:a16="http://schemas.microsoft.com/office/drawing/2014/main" val="20000"/>
                    </a:ext>
                  </a:extLst>
                </a:gridCol>
                <a:gridCol w="3288196">
                  <a:extLst>
                    <a:ext uri="{9D8B030D-6E8A-4147-A177-3AD203B41FA5}">
                      <a16:colId xmlns:a16="http://schemas.microsoft.com/office/drawing/2014/main" val="20001"/>
                    </a:ext>
                  </a:extLst>
                </a:gridCol>
              </a:tblGrid>
              <a:tr h="370840">
                <a:tc>
                  <a:txBody>
                    <a:bodyPr/>
                    <a:lstStyle/>
                    <a:p>
                      <a:r>
                        <a:rPr lang="es-AR" dirty="0"/>
                        <a:t>Forwards</a:t>
                      </a:r>
                    </a:p>
                  </a:txBody>
                  <a:tcPr/>
                </a:tc>
                <a:tc>
                  <a:txBody>
                    <a:bodyPr/>
                    <a:lstStyle/>
                    <a:p>
                      <a:r>
                        <a:rPr lang="es-AR" dirty="0"/>
                        <a:t>Futuros</a:t>
                      </a:r>
                    </a:p>
                  </a:txBody>
                  <a:tcPr/>
                </a:tc>
                <a:extLst>
                  <a:ext uri="{0D108BD9-81ED-4DB2-BD59-A6C34878D82A}">
                    <a16:rowId xmlns:a16="http://schemas.microsoft.com/office/drawing/2014/main" val="10000"/>
                  </a:ext>
                </a:extLst>
              </a:tr>
              <a:tr h="370840">
                <a:tc>
                  <a:txBody>
                    <a:bodyPr/>
                    <a:lstStyle/>
                    <a:p>
                      <a:r>
                        <a:rPr lang="es-AR" dirty="0"/>
                        <a:t>Contrato privado entre 2</a:t>
                      </a:r>
                      <a:r>
                        <a:rPr lang="es-AR" baseline="0" dirty="0"/>
                        <a:t> </a:t>
                      </a:r>
                      <a:r>
                        <a:rPr lang="es-AR" dirty="0"/>
                        <a:t>partes</a:t>
                      </a:r>
                    </a:p>
                  </a:txBody>
                  <a:tcPr/>
                </a:tc>
                <a:tc>
                  <a:txBody>
                    <a:bodyPr/>
                    <a:lstStyle/>
                    <a:p>
                      <a:r>
                        <a:rPr lang="es-AR" dirty="0"/>
                        <a:t>Cotiza en mercado</a:t>
                      </a:r>
                    </a:p>
                  </a:txBody>
                  <a:tcPr/>
                </a:tc>
                <a:extLst>
                  <a:ext uri="{0D108BD9-81ED-4DB2-BD59-A6C34878D82A}">
                    <a16:rowId xmlns:a16="http://schemas.microsoft.com/office/drawing/2014/main" val="10001"/>
                  </a:ext>
                </a:extLst>
              </a:tr>
              <a:tr h="370840">
                <a:tc>
                  <a:txBody>
                    <a:bodyPr/>
                    <a:lstStyle/>
                    <a:p>
                      <a:r>
                        <a:rPr lang="es-AR" dirty="0"/>
                        <a:t>No estandarizado</a:t>
                      </a:r>
                    </a:p>
                  </a:txBody>
                  <a:tcPr/>
                </a:tc>
                <a:tc>
                  <a:txBody>
                    <a:bodyPr/>
                    <a:lstStyle/>
                    <a:p>
                      <a:r>
                        <a:rPr lang="es-AR" dirty="0"/>
                        <a:t>Estandarizado</a:t>
                      </a:r>
                    </a:p>
                  </a:txBody>
                  <a:tcPr/>
                </a:tc>
                <a:extLst>
                  <a:ext uri="{0D108BD9-81ED-4DB2-BD59-A6C34878D82A}">
                    <a16:rowId xmlns:a16="http://schemas.microsoft.com/office/drawing/2014/main" val="10002"/>
                  </a:ext>
                </a:extLst>
              </a:tr>
              <a:tr h="370840">
                <a:tc>
                  <a:txBody>
                    <a:bodyPr/>
                    <a:lstStyle/>
                    <a:p>
                      <a:r>
                        <a:rPr lang="es-AR" dirty="0" err="1"/>
                        <a:t>Settlement</a:t>
                      </a:r>
                      <a:r>
                        <a:rPr lang="es-AR" baseline="0" dirty="0"/>
                        <a:t> al final del contrato</a:t>
                      </a:r>
                      <a:endParaRPr lang="es-AR" dirty="0"/>
                    </a:p>
                  </a:txBody>
                  <a:tcPr/>
                </a:tc>
                <a:tc>
                  <a:txBody>
                    <a:bodyPr/>
                    <a:lstStyle/>
                    <a:p>
                      <a:r>
                        <a:rPr lang="es-AR" dirty="0" err="1"/>
                        <a:t>Mtm</a:t>
                      </a:r>
                      <a:r>
                        <a:rPr lang="es-AR" dirty="0"/>
                        <a:t> diario (margen)</a:t>
                      </a:r>
                    </a:p>
                  </a:txBody>
                  <a:tcPr/>
                </a:tc>
                <a:extLst>
                  <a:ext uri="{0D108BD9-81ED-4DB2-BD59-A6C34878D82A}">
                    <a16:rowId xmlns:a16="http://schemas.microsoft.com/office/drawing/2014/main" val="10003"/>
                  </a:ext>
                </a:extLst>
              </a:tr>
              <a:tr h="370840">
                <a:tc>
                  <a:txBody>
                    <a:bodyPr/>
                    <a:lstStyle/>
                    <a:p>
                      <a:r>
                        <a:rPr lang="es-AR" dirty="0"/>
                        <a:t>Existe</a:t>
                      </a:r>
                      <a:r>
                        <a:rPr lang="es-AR" baseline="0" dirty="0"/>
                        <a:t> riesgo de crédito</a:t>
                      </a:r>
                      <a:endParaRPr lang="es-AR" dirty="0"/>
                    </a:p>
                  </a:txBody>
                  <a:tcPr/>
                </a:tc>
                <a:tc>
                  <a:txBody>
                    <a:bodyPr/>
                    <a:lstStyle/>
                    <a:p>
                      <a:r>
                        <a:rPr lang="es-AR" dirty="0"/>
                        <a:t>Riesgo</a:t>
                      </a:r>
                      <a:r>
                        <a:rPr lang="es-AR" baseline="0" dirty="0"/>
                        <a:t> de crédito inexistente</a:t>
                      </a:r>
                      <a:endParaRPr lang="es-A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1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86D936B-EF50-42CA-A1B8-D4F6B25F1FA8}" type="slidenum">
              <a:rPr lang="es-AR" smtClean="0"/>
              <a:pPr/>
              <a:t>8</a:t>
            </a:fld>
            <a:endParaRPr lang="es-AR"/>
          </a:p>
        </p:txBody>
      </p:sp>
      <p:sp>
        <p:nvSpPr>
          <p:cNvPr id="5" name="4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sp>
        <p:nvSpPr>
          <p:cNvPr id="6" name="5 CuadroTexto"/>
          <p:cNvSpPr txBox="1"/>
          <p:nvPr/>
        </p:nvSpPr>
        <p:spPr>
          <a:xfrm>
            <a:off x="539552" y="292586"/>
            <a:ext cx="8352928" cy="400110"/>
          </a:xfrm>
          <a:prstGeom prst="rect">
            <a:avLst/>
          </a:prstGeom>
          <a:noFill/>
        </p:spPr>
        <p:txBody>
          <a:bodyPr wrap="square" rtlCol="0">
            <a:spAutoFit/>
          </a:bodyPr>
          <a:lstStyle/>
          <a:p>
            <a:r>
              <a:rPr lang="es-AR" sz="2000" b="1" dirty="0" err="1"/>
              <a:t>Margenes</a:t>
            </a:r>
            <a:endParaRPr lang="es-AR" dirty="0"/>
          </a:p>
        </p:txBody>
      </p:sp>
      <p:grpSp>
        <p:nvGrpSpPr>
          <p:cNvPr id="16" name="15 Grupo"/>
          <p:cNvGrpSpPr/>
          <p:nvPr/>
        </p:nvGrpSpPr>
        <p:grpSpPr>
          <a:xfrm>
            <a:off x="1187624" y="980728"/>
            <a:ext cx="2304256" cy="2376144"/>
            <a:chOff x="467544" y="980728"/>
            <a:chExt cx="2304256" cy="2376144"/>
          </a:xfrm>
        </p:grpSpPr>
        <p:grpSp>
          <p:nvGrpSpPr>
            <p:cNvPr id="13" name="12 Grupo"/>
            <p:cNvGrpSpPr/>
            <p:nvPr/>
          </p:nvGrpSpPr>
          <p:grpSpPr>
            <a:xfrm>
              <a:off x="467544" y="1196752"/>
              <a:ext cx="1368152" cy="2160120"/>
              <a:chOff x="467544" y="1196752"/>
              <a:chExt cx="1368152" cy="2160120"/>
            </a:xfrm>
          </p:grpSpPr>
          <p:sp>
            <p:nvSpPr>
              <p:cNvPr id="7" name="6 Rectángulo"/>
              <p:cNvSpPr/>
              <p:nvPr/>
            </p:nvSpPr>
            <p:spPr>
              <a:xfrm>
                <a:off x="467544" y="1196752"/>
                <a:ext cx="1080000" cy="1080000"/>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467544" y="2276872"/>
                <a:ext cx="1080000" cy="1080000"/>
              </a:xfrm>
              <a:prstGeom prst="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recto de flecha"/>
              <p:cNvCxnSpPr/>
              <p:nvPr/>
            </p:nvCxnSpPr>
            <p:spPr>
              <a:xfrm>
                <a:off x="1547664" y="1196752"/>
                <a:ext cx="288032" cy="0"/>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1547664" y="2276872"/>
                <a:ext cx="288032"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4" name="13 CuadroTexto"/>
            <p:cNvSpPr txBox="1"/>
            <p:nvPr/>
          </p:nvSpPr>
          <p:spPr>
            <a:xfrm>
              <a:off x="1835696" y="980728"/>
              <a:ext cx="648072" cy="461665"/>
            </a:xfrm>
            <a:prstGeom prst="rect">
              <a:avLst/>
            </a:prstGeom>
            <a:noFill/>
          </p:spPr>
          <p:txBody>
            <a:bodyPr wrap="square" rtlCol="0">
              <a:spAutoFit/>
            </a:bodyPr>
            <a:lstStyle/>
            <a:p>
              <a:r>
                <a:rPr lang="es-AR" sz="1200" dirty="0" err="1"/>
                <a:t>Initial</a:t>
              </a:r>
              <a:r>
                <a:rPr lang="es-AR" sz="1200" dirty="0"/>
                <a:t> </a:t>
              </a:r>
              <a:r>
                <a:rPr lang="es-AR" sz="1200" dirty="0" err="1"/>
                <a:t>Margin</a:t>
              </a:r>
              <a:endParaRPr lang="es-ES" sz="1200" dirty="0"/>
            </a:p>
          </p:txBody>
        </p:sp>
        <p:sp>
          <p:nvSpPr>
            <p:cNvPr id="15" name="14 CuadroTexto"/>
            <p:cNvSpPr txBox="1"/>
            <p:nvPr/>
          </p:nvSpPr>
          <p:spPr>
            <a:xfrm>
              <a:off x="1763688" y="1988840"/>
              <a:ext cx="1008112" cy="461665"/>
            </a:xfrm>
            <a:prstGeom prst="rect">
              <a:avLst/>
            </a:prstGeom>
            <a:noFill/>
          </p:spPr>
          <p:txBody>
            <a:bodyPr wrap="square" rtlCol="0">
              <a:spAutoFit/>
            </a:bodyPr>
            <a:lstStyle/>
            <a:p>
              <a:r>
                <a:rPr lang="es-AR" sz="1200" dirty="0" err="1"/>
                <a:t>Maintenance</a:t>
              </a:r>
              <a:r>
                <a:rPr lang="es-AR" sz="1200" dirty="0"/>
                <a:t> </a:t>
              </a:r>
              <a:r>
                <a:rPr lang="es-AR" sz="1200" dirty="0" err="1"/>
                <a:t>Margin</a:t>
              </a:r>
              <a:endParaRPr lang="es-ES" sz="1200" dirty="0"/>
            </a:p>
          </p:txBody>
        </p:sp>
      </p:grpSp>
      <p:grpSp>
        <p:nvGrpSpPr>
          <p:cNvPr id="44" name="43 Grupo"/>
          <p:cNvGrpSpPr/>
          <p:nvPr/>
        </p:nvGrpSpPr>
        <p:grpSpPr>
          <a:xfrm>
            <a:off x="6156176" y="980728"/>
            <a:ext cx="2304256" cy="2376144"/>
            <a:chOff x="5436096" y="980728"/>
            <a:chExt cx="2304256" cy="2376144"/>
          </a:xfrm>
        </p:grpSpPr>
        <p:grpSp>
          <p:nvGrpSpPr>
            <p:cNvPr id="25" name="24 Grupo"/>
            <p:cNvGrpSpPr/>
            <p:nvPr/>
          </p:nvGrpSpPr>
          <p:grpSpPr>
            <a:xfrm>
              <a:off x="5436096" y="980728"/>
              <a:ext cx="2304256" cy="2376144"/>
              <a:chOff x="467544" y="980728"/>
              <a:chExt cx="2304256" cy="2376144"/>
            </a:xfrm>
          </p:grpSpPr>
          <p:grpSp>
            <p:nvGrpSpPr>
              <p:cNvPr id="26" name="12 Grupo"/>
              <p:cNvGrpSpPr/>
              <p:nvPr/>
            </p:nvGrpSpPr>
            <p:grpSpPr>
              <a:xfrm>
                <a:off x="467544" y="1196752"/>
                <a:ext cx="1368152" cy="2160120"/>
                <a:chOff x="467544" y="1196752"/>
                <a:chExt cx="1368152" cy="2160120"/>
              </a:xfrm>
            </p:grpSpPr>
            <p:sp>
              <p:nvSpPr>
                <p:cNvPr id="29" name="28 Rectángulo"/>
                <p:cNvSpPr/>
                <p:nvPr/>
              </p:nvSpPr>
              <p:spPr>
                <a:xfrm>
                  <a:off x="467544" y="1196752"/>
                  <a:ext cx="1080000" cy="1080000"/>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p:cNvSpPr/>
                <p:nvPr/>
              </p:nvSpPr>
              <p:spPr>
                <a:xfrm>
                  <a:off x="467544" y="2276872"/>
                  <a:ext cx="1080000" cy="1080000"/>
                </a:xfrm>
                <a:prstGeom prst="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1" name="30 Conector recto de flecha"/>
                <p:cNvCxnSpPr/>
                <p:nvPr/>
              </p:nvCxnSpPr>
              <p:spPr>
                <a:xfrm>
                  <a:off x="1547664" y="1196752"/>
                  <a:ext cx="288032" cy="0"/>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1547664" y="2276872"/>
                  <a:ext cx="288032"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7" name="26 CuadroTexto"/>
              <p:cNvSpPr txBox="1"/>
              <p:nvPr/>
            </p:nvSpPr>
            <p:spPr>
              <a:xfrm>
                <a:off x="1835696" y="980728"/>
                <a:ext cx="648072" cy="461665"/>
              </a:xfrm>
              <a:prstGeom prst="rect">
                <a:avLst/>
              </a:prstGeom>
              <a:noFill/>
            </p:spPr>
            <p:txBody>
              <a:bodyPr wrap="square" rtlCol="0">
                <a:spAutoFit/>
              </a:bodyPr>
              <a:lstStyle/>
              <a:p>
                <a:r>
                  <a:rPr lang="es-AR" sz="1200" dirty="0" err="1"/>
                  <a:t>Initial</a:t>
                </a:r>
                <a:r>
                  <a:rPr lang="es-AR" sz="1200" dirty="0"/>
                  <a:t> </a:t>
                </a:r>
                <a:r>
                  <a:rPr lang="es-AR" sz="1200" dirty="0" err="1"/>
                  <a:t>Margin</a:t>
                </a:r>
                <a:endParaRPr lang="es-ES" sz="1200" dirty="0"/>
              </a:p>
            </p:txBody>
          </p:sp>
          <p:sp>
            <p:nvSpPr>
              <p:cNvPr id="28" name="27 CuadroTexto"/>
              <p:cNvSpPr txBox="1"/>
              <p:nvPr/>
            </p:nvSpPr>
            <p:spPr>
              <a:xfrm>
                <a:off x="1763688" y="1959223"/>
                <a:ext cx="1008112" cy="461665"/>
              </a:xfrm>
              <a:prstGeom prst="rect">
                <a:avLst/>
              </a:prstGeom>
              <a:noFill/>
            </p:spPr>
            <p:txBody>
              <a:bodyPr wrap="square" rtlCol="0">
                <a:spAutoFit/>
              </a:bodyPr>
              <a:lstStyle/>
              <a:p>
                <a:r>
                  <a:rPr lang="es-AR" sz="1200" dirty="0" err="1"/>
                  <a:t>Maintenance</a:t>
                </a:r>
                <a:r>
                  <a:rPr lang="es-AR" sz="1200" dirty="0"/>
                  <a:t> </a:t>
                </a:r>
                <a:r>
                  <a:rPr lang="es-AR" sz="1200" dirty="0" err="1"/>
                  <a:t>Margin</a:t>
                </a:r>
                <a:endParaRPr lang="es-ES" sz="1200" dirty="0"/>
              </a:p>
            </p:txBody>
          </p:sp>
        </p:grpSp>
        <p:sp>
          <p:nvSpPr>
            <p:cNvPr id="36" name="35 Flecha abajo"/>
            <p:cNvSpPr/>
            <p:nvPr/>
          </p:nvSpPr>
          <p:spPr>
            <a:xfrm flipV="1">
              <a:off x="5508104" y="1484784"/>
              <a:ext cx="144016" cy="1008112"/>
            </a:xfrm>
            <a:prstGeom prst="downArrow">
              <a:avLst/>
            </a:prstGeom>
            <a:solidFill>
              <a:schemeClr val="tx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CuadroTexto"/>
            <p:cNvSpPr txBox="1"/>
            <p:nvPr/>
          </p:nvSpPr>
          <p:spPr>
            <a:xfrm>
              <a:off x="5580112" y="1268760"/>
              <a:ext cx="1080120" cy="1015663"/>
            </a:xfrm>
            <a:prstGeom prst="rect">
              <a:avLst/>
            </a:prstGeom>
            <a:noFill/>
          </p:spPr>
          <p:txBody>
            <a:bodyPr wrap="square" rtlCol="0">
              <a:spAutoFit/>
            </a:bodyPr>
            <a:lstStyle/>
            <a:p>
              <a:r>
                <a:rPr lang="es-AR" sz="1200" dirty="0"/>
                <a:t>Repongo hasta el </a:t>
              </a:r>
              <a:r>
                <a:rPr lang="es-AR" sz="1200" dirty="0" err="1"/>
                <a:t>Initial</a:t>
              </a:r>
              <a:r>
                <a:rPr lang="es-AR" sz="1200" dirty="0"/>
                <a:t> </a:t>
              </a:r>
              <a:r>
                <a:rPr lang="es-AR" sz="1200" dirty="0" err="1"/>
                <a:t>Margin</a:t>
              </a:r>
              <a:r>
                <a:rPr lang="es-AR" sz="1200" dirty="0"/>
                <a:t> (</a:t>
              </a:r>
              <a:r>
                <a:rPr lang="es-AR" sz="1200" dirty="0" err="1"/>
                <a:t>Variation</a:t>
              </a:r>
              <a:r>
                <a:rPr lang="es-AR" sz="1200" dirty="0"/>
                <a:t> </a:t>
              </a:r>
              <a:r>
                <a:rPr lang="es-AR" sz="1200" dirty="0" err="1"/>
                <a:t>Margin</a:t>
              </a:r>
              <a:r>
                <a:rPr lang="es-AR" sz="1200" dirty="0"/>
                <a:t>)</a:t>
              </a:r>
              <a:endParaRPr lang="es-ES" sz="1200" dirty="0"/>
            </a:p>
          </p:txBody>
        </p:sp>
      </p:grpSp>
      <p:grpSp>
        <p:nvGrpSpPr>
          <p:cNvPr id="43" name="42 Grupo"/>
          <p:cNvGrpSpPr/>
          <p:nvPr/>
        </p:nvGrpSpPr>
        <p:grpSpPr>
          <a:xfrm>
            <a:off x="3707904" y="980728"/>
            <a:ext cx="2304256" cy="2376264"/>
            <a:chOff x="2987824" y="980728"/>
            <a:chExt cx="2304256" cy="2376264"/>
          </a:xfrm>
        </p:grpSpPr>
        <p:grpSp>
          <p:nvGrpSpPr>
            <p:cNvPr id="17" name="16 Grupo"/>
            <p:cNvGrpSpPr/>
            <p:nvPr/>
          </p:nvGrpSpPr>
          <p:grpSpPr>
            <a:xfrm>
              <a:off x="2987824" y="980728"/>
              <a:ext cx="2304256" cy="2376144"/>
              <a:chOff x="467544" y="980728"/>
              <a:chExt cx="2304256" cy="2376144"/>
            </a:xfrm>
          </p:grpSpPr>
          <p:grpSp>
            <p:nvGrpSpPr>
              <p:cNvPr id="18" name="12 Grupo"/>
              <p:cNvGrpSpPr/>
              <p:nvPr/>
            </p:nvGrpSpPr>
            <p:grpSpPr>
              <a:xfrm>
                <a:off x="467544" y="1196752"/>
                <a:ext cx="1368152" cy="2160120"/>
                <a:chOff x="467544" y="1196752"/>
                <a:chExt cx="1368152" cy="2160120"/>
              </a:xfrm>
            </p:grpSpPr>
            <p:sp>
              <p:nvSpPr>
                <p:cNvPr id="21" name="20 Rectángulo"/>
                <p:cNvSpPr/>
                <p:nvPr/>
              </p:nvSpPr>
              <p:spPr>
                <a:xfrm>
                  <a:off x="467544" y="1196752"/>
                  <a:ext cx="1080000" cy="1080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Rectángulo"/>
                <p:cNvSpPr/>
                <p:nvPr/>
              </p:nvSpPr>
              <p:spPr>
                <a:xfrm>
                  <a:off x="467544" y="2276872"/>
                  <a:ext cx="1080000" cy="1080000"/>
                </a:xfrm>
                <a:prstGeom prst="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 name="22 Conector recto de flecha"/>
                <p:cNvCxnSpPr/>
                <p:nvPr/>
              </p:nvCxnSpPr>
              <p:spPr>
                <a:xfrm>
                  <a:off x="1547664" y="1196752"/>
                  <a:ext cx="288032" cy="0"/>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547664" y="2276872"/>
                  <a:ext cx="288032"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9" name="18 CuadroTexto"/>
              <p:cNvSpPr txBox="1"/>
              <p:nvPr/>
            </p:nvSpPr>
            <p:spPr>
              <a:xfrm>
                <a:off x="1835696" y="980728"/>
                <a:ext cx="648072" cy="461665"/>
              </a:xfrm>
              <a:prstGeom prst="rect">
                <a:avLst/>
              </a:prstGeom>
              <a:noFill/>
            </p:spPr>
            <p:txBody>
              <a:bodyPr wrap="square" rtlCol="0">
                <a:spAutoFit/>
              </a:bodyPr>
              <a:lstStyle/>
              <a:p>
                <a:r>
                  <a:rPr lang="es-AR" sz="1200" dirty="0" err="1"/>
                  <a:t>Initial</a:t>
                </a:r>
                <a:r>
                  <a:rPr lang="es-AR" sz="1200" dirty="0"/>
                  <a:t> </a:t>
                </a:r>
                <a:r>
                  <a:rPr lang="es-AR" sz="1200" dirty="0" err="1"/>
                  <a:t>Margin</a:t>
                </a:r>
                <a:endParaRPr lang="es-ES" sz="1200" dirty="0"/>
              </a:p>
            </p:txBody>
          </p:sp>
          <p:sp>
            <p:nvSpPr>
              <p:cNvPr id="20" name="19 CuadroTexto"/>
              <p:cNvSpPr txBox="1"/>
              <p:nvPr/>
            </p:nvSpPr>
            <p:spPr>
              <a:xfrm>
                <a:off x="1763688" y="1988840"/>
                <a:ext cx="1008112" cy="461665"/>
              </a:xfrm>
              <a:prstGeom prst="rect">
                <a:avLst/>
              </a:prstGeom>
              <a:noFill/>
            </p:spPr>
            <p:txBody>
              <a:bodyPr wrap="square" rtlCol="0">
                <a:spAutoFit/>
              </a:bodyPr>
              <a:lstStyle/>
              <a:p>
                <a:r>
                  <a:rPr lang="es-AR" sz="1200" dirty="0" err="1"/>
                  <a:t>Maintenance</a:t>
                </a:r>
                <a:r>
                  <a:rPr lang="es-AR" sz="1200" dirty="0"/>
                  <a:t> </a:t>
                </a:r>
                <a:r>
                  <a:rPr lang="es-AR" sz="1200" dirty="0" err="1"/>
                  <a:t>Margin</a:t>
                </a:r>
                <a:endParaRPr lang="es-ES" sz="1200" dirty="0"/>
              </a:p>
            </p:txBody>
          </p:sp>
        </p:grpSp>
        <p:sp>
          <p:nvSpPr>
            <p:cNvPr id="33" name="32 Rectángulo"/>
            <p:cNvSpPr/>
            <p:nvPr/>
          </p:nvSpPr>
          <p:spPr>
            <a:xfrm>
              <a:off x="2987824" y="2276872"/>
              <a:ext cx="1080000" cy="287912"/>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33 Flecha abajo"/>
            <p:cNvSpPr/>
            <p:nvPr/>
          </p:nvSpPr>
          <p:spPr>
            <a:xfrm>
              <a:off x="3059832" y="1484784"/>
              <a:ext cx="144016" cy="1008112"/>
            </a:xfrm>
            <a:prstGeom prst="downArrow">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CuadroTexto"/>
            <p:cNvSpPr txBox="1"/>
            <p:nvPr/>
          </p:nvSpPr>
          <p:spPr>
            <a:xfrm>
              <a:off x="3203848" y="1484784"/>
              <a:ext cx="792088" cy="646331"/>
            </a:xfrm>
            <a:prstGeom prst="rect">
              <a:avLst/>
            </a:prstGeom>
            <a:noFill/>
          </p:spPr>
          <p:txBody>
            <a:bodyPr wrap="square" rtlCol="0">
              <a:spAutoFit/>
            </a:bodyPr>
            <a:lstStyle/>
            <a:p>
              <a:r>
                <a:rPr lang="es-AR" sz="1200" dirty="0"/>
                <a:t>Perdida en la posición</a:t>
              </a:r>
              <a:endParaRPr lang="es-ES" sz="1200" dirty="0"/>
            </a:p>
          </p:txBody>
        </p:sp>
        <p:sp>
          <p:nvSpPr>
            <p:cNvPr id="39" name="38 Explosión 1"/>
            <p:cNvSpPr/>
            <p:nvPr/>
          </p:nvSpPr>
          <p:spPr>
            <a:xfrm>
              <a:off x="3995936" y="2492896"/>
              <a:ext cx="1224136" cy="864096"/>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39 CuadroTexto"/>
            <p:cNvSpPr txBox="1"/>
            <p:nvPr/>
          </p:nvSpPr>
          <p:spPr>
            <a:xfrm>
              <a:off x="4283968" y="2679303"/>
              <a:ext cx="648072" cy="461665"/>
            </a:xfrm>
            <a:prstGeom prst="rect">
              <a:avLst/>
            </a:prstGeom>
            <a:noFill/>
          </p:spPr>
          <p:txBody>
            <a:bodyPr wrap="square" rtlCol="0">
              <a:spAutoFit/>
            </a:bodyPr>
            <a:lstStyle/>
            <a:p>
              <a:r>
                <a:rPr lang="es-AR" sz="1200" b="1" dirty="0" err="1"/>
                <a:t>Margin</a:t>
              </a:r>
              <a:r>
                <a:rPr lang="es-AR" sz="1200" b="1" dirty="0"/>
                <a:t> </a:t>
              </a:r>
              <a:r>
                <a:rPr lang="es-AR" sz="1200" b="1" dirty="0" err="1"/>
                <a:t>Call</a:t>
              </a:r>
              <a:endParaRPr lang="es-ES" sz="1200" b="1" dirty="0"/>
            </a:p>
          </p:txBody>
        </p:sp>
      </p:grpSp>
      <p:sp>
        <p:nvSpPr>
          <p:cNvPr id="45" name="44 Rectángulo"/>
          <p:cNvSpPr/>
          <p:nvPr/>
        </p:nvSpPr>
        <p:spPr>
          <a:xfrm>
            <a:off x="0" y="3528298"/>
            <a:ext cx="9144000" cy="2492990"/>
          </a:xfrm>
          <a:prstGeom prst="rect">
            <a:avLst/>
          </a:prstGeom>
        </p:spPr>
        <p:txBody>
          <a:bodyPr wrap="square">
            <a:spAutoFit/>
          </a:bodyPr>
          <a:lstStyle/>
          <a:p>
            <a:r>
              <a:rPr lang="en-US" sz="1200" b="1" dirty="0"/>
              <a:t>Initial margin </a:t>
            </a:r>
            <a:r>
              <a:rPr lang="en-US" sz="1200" dirty="0"/>
              <a:t>is the cash deposit required to be put forward when opening a new futures position which is determined based on a percentage of the full contract value.</a:t>
            </a:r>
          </a:p>
          <a:p>
            <a:endParaRPr lang="en-US" sz="1200" dirty="0"/>
          </a:p>
          <a:p>
            <a:r>
              <a:rPr lang="en-US" sz="1200" b="1" dirty="0"/>
              <a:t>Maintenance Margin </a:t>
            </a:r>
            <a:r>
              <a:rPr lang="en-US" sz="1200" dirty="0"/>
              <a:t>is the minimum amount of margin balance that you need to have in your account in order to keep your futures position valid. Maintenance margin is the minimum amount of money which your broker or the exchange require you to have in your account so that losses can be deducted from it. Anything lower than that increases the risk that you may not have enough money to be deductible against losses. </a:t>
            </a:r>
          </a:p>
          <a:p>
            <a:endParaRPr lang="en-US" sz="1200" dirty="0"/>
          </a:p>
          <a:p>
            <a:r>
              <a:rPr lang="en-US" sz="1200" dirty="0"/>
              <a:t>Once your margin balance falls below maintenance margin level, you will receive what is known as a "</a:t>
            </a:r>
            <a:r>
              <a:rPr lang="en-US" sz="1200" b="1" dirty="0"/>
              <a:t>Margin Call</a:t>
            </a:r>
            <a:r>
              <a:rPr lang="en-US" sz="1200" dirty="0"/>
              <a:t>" from your broker requiring you to top up cash into your account.</a:t>
            </a:r>
          </a:p>
          <a:p>
            <a:endParaRPr lang="en-US" sz="1200" dirty="0"/>
          </a:p>
          <a:p>
            <a:r>
              <a:rPr lang="en-US" sz="1200" dirty="0"/>
              <a:t>The additional amount of cash that is needed to bring your margin balance back up to the initial margin level from the maintenance margin level is known as the "</a:t>
            </a:r>
            <a:r>
              <a:rPr lang="en-US" sz="1200" b="1" dirty="0"/>
              <a:t>Variation Margin</a:t>
            </a:r>
            <a:r>
              <a:rPr lang="en-US" sz="1200" dirty="0"/>
              <a:t>".  What if you do not have the money to fulfill the Variation Margin requirement? Your futures position will then be forcefully liquidated by your broker and you will no longer own that position. Whatever losses that have accrued would be realized. </a:t>
            </a:r>
          </a:p>
        </p:txBody>
      </p:sp>
    </p:spTree>
    <p:extLst>
      <p:ext uri="{BB962C8B-B14F-4D97-AF65-F5344CB8AC3E}">
        <p14:creationId xmlns:p14="http://schemas.microsoft.com/office/powerpoint/2010/main" val="30184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280003"/>
            <a:ext cx="8352928" cy="2123658"/>
          </a:xfrm>
          <a:prstGeom prst="rect">
            <a:avLst/>
          </a:prstGeom>
          <a:noFill/>
        </p:spPr>
        <p:txBody>
          <a:bodyPr wrap="square" rtlCol="0">
            <a:spAutoFit/>
          </a:bodyPr>
          <a:lstStyle/>
          <a:p>
            <a:r>
              <a:rPr lang="es-AR" sz="2000" b="1" dirty="0"/>
              <a:t>1.26</a:t>
            </a:r>
            <a:endParaRPr lang="es-AR" sz="2400" b="1" dirty="0"/>
          </a:p>
          <a:p>
            <a:r>
              <a:rPr lang="en-US" dirty="0"/>
              <a:t>On July 1, 2002, a company enters into a forward contract to buy 10 million Japanese yen on January 1, 2003. On September 1, 2002, it enters into a forward contract to sell 10 million Japanese yen on January 1, 2003. Describe the payoff from this strategy. </a:t>
            </a:r>
            <a:endParaRPr lang="es-AR" dirty="0"/>
          </a:p>
          <a:p>
            <a:endParaRPr lang="es-AR" dirty="0"/>
          </a:p>
          <a:p>
            <a:endParaRPr lang="es-AR" dirty="0"/>
          </a:p>
          <a:p>
            <a:endParaRPr lang="es-AR" dirty="0"/>
          </a:p>
        </p:txBody>
      </p:sp>
      <mc:AlternateContent xmlns:mc="http://schemas.openxmlformats.org/markup-compatibility/2006" xmlns:a14="http://schemas.microsoft.com/office/drawing/2010/main">
        <mc:Choice Requires="a14">
          <p:sp>
            <p:nvSpPr>
              <p:cNvPr id="2" name="1 Rectángulo"/>
              <p:cNvSpPr/>
              <p:nvPr/>
            </p:nvSpPr>
            <p:spPr>
              <a:xfrm>
                <a:off x="595614" y="2386313"/>
                <a:ext cx="3143237" cy="1257011"/>
              </a:xfrm>
              <a:prstGeom prst="rect">
                <a:avLst/>
              </a:prstGeom>
            </p:spPr>
            <p:txBody>
              <a:bodyPr wrap="square">
                <a:spAutoFit/>
              </a:bodyPr>
              <a:lstStyle/>
              <a:p>
                <a:pPr marL="285750" indent="-285750">
                  <a:buFont typeface="Arial" panose="020B0604020202020204" pitchFamily="34" charset="0"/>
                  <a:buChar char="•"/>
                </a:pPr>
                <a:r>
                  <a:rPr lang="en-US" b="1" dirty="0"/>
                  <a:t>LONG</a:t>
                </a:r>
                <a:r>
                  <a:rPr lang="en-US" dirty="0"/>
                  <a:t>  </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1</m:t>
                        </m:r>
                      </m:sub>
                    </m:sSub>
                  </m:oMath>
                </a14:m>
                <a:r>
                  <a:rPr lang="en-US" dirty="0"/>
                  <a:t>: </a:t>
                </a:r>
                <a14:m>
                  <m:oMath xmlns:m="http://schemas.openxmlformats.org/officeDocument/2006/math">
                    <m:sSub>
                      <m:sSubPr>
                        <m:ctrlPr>
                          <a:rPr lang="es-AR" i="1" smtClean="0">
                            <a:latin typeface="Cambria Math" panose="02040503050406030204" pitchFamily="18" charset="0"/>
                          </a:rPr>
                        </m:ctrlPr>
                      </m:sSubPr>
                      <m:e>
                        <m:sSup>
                          <m:sSupPr>
                            <m:ctrlPr>
                              <a:rPr lang="es-AR" i="1" smtClean="0">
                                <a:latin typeface="Cambria Math" panose="02040503050406030204" pitchFamily="18" charset="0"/>
                              </a:rPr>
                            </m:ctrlPr>
                          </m:sSupPr>
                          <m:e>
                            <m:r>
                              <a:rPr lang="es-AR" b="0" i="1" smtClean="0">
                                <a:latin typeface="Cambria Math"/>
                              </a:rPr>
                              <m:t>𝐹</m:t>
                            </m:r>
                          </m:e>
                          <m:sup>
                            <m:r>
                              <a:rPr lang="es-AR" b="0" i="1" smtClean="0">
                                <a:latin typeface="Cambria Math"/>
                              </a:rPr>
                              <m:t>𝐽𝑎𝑛</m:t>
                            </m:r>
                            <m:r>
                              <a:rPr lang="es-AR" b="0" i="1" smtClean="0">
                                <a:latin typeface="Cambria Math"/>
                              </a:rPr>
                              <m:t> 03</m:t>
                            </m:r>
                          </m:sup>
                        </m:sSup>
                      </m:e>
                      <m:sub>
                        <m:r>
                          <a:rPr lang="es-AR" b="0" i="1" smtClean="0">
                            <a:latin typeface="Cambria Math"/>
                          </a:rPr>
                          <m:t>(</m:t>
                        </m:r>
                        <m:r>
                          <a:rPr lang="es-AR" b="0" i="1" smtClean="0">
                            <a:latin typeface="Cambria Math"/>
                          </a:rPr>
                          <m:t>𝐽𝑢𝑙</m:t>
                        </m:r>
                        <m:r>
                          <a:rPr lang="es-AR" b="0" i="1" smtClean="0">
                            <a:latin typeface="Cambria Math"/>
                          </a:rPr>
                          <m:t> 02)</m:t>
                        </m:r>
                      </m:sub>
                    </m:sSub>
                  </m:oMath>
                </a14:m>
                <a:endParaRPr lang="es-AR" dirty="0"/>
              </a:p>
              <a:p>
                <a:pPr marL="742950" lvl="1" indent="-285750">
                  <a:buFont typeface="Wingdings" panose="05000000000000000000" pitchFamily="2" charset="2"/>
                  <a:buChar char="§"/>
                </a:pPr>
                <a:r>
                  <a:rPr lang="en-US" dirty="0"/>
                  <a:t>t: July 1, 2002. </a:t>
                </a:r>
                <a:endParaRPr lang="es-AR" dirty="0"/>
              </a:p>
              <a:p>
                <a:pPr marL="742950" lvl="1" indent="-285750">
                  <a:buFont typeface="Wingdings" panose="05000000000000000000" pitchFamily="2" charset="2"/>
                  <a:buChar char="§"/>
                </a:pPr>
                <a:r>
                  <a:rPr lang="en-US" dirty="0"/>
                  <a:t>T: January 1, 2003.</a:t>
                </a:r>
                <a:endParaRPr lang="es-AR" dirty="0"/>
              </a:p>
              <a:p>
                <a:pPr marL="742950" lvl="1" indent="-285750">
                  <a:buFont typeface="Wingdings" panose="05000000000000000000" pitchFamily="2" charset="2"/>
                  <a:buChar char="§"/>
                </a:pPr>
                <a:r>
                  <a:rPr lang="en-US" dirty="0"/>
                  <a:t>Buy 10 million JPY</a:t>
                </a:r>
                <a:endParaRPr lang="es-AR" dirty="0"/>
              </a:p>
            </p:txBody>
          </p:sp>
        </mc:Choice>
        <mc:Fallback xmlns="">
          <p:sp>
            <p:nvSpPr>
              <p:cNvPr id="2" name="1 Rectángulo"/>
              <p:cNvSpPr>
                <a:spLocks noRot="1" noChangeAspect="1" noMove="1" noResize="1" noEditPoints="1" noAdjustHandles="1" noChangeArrowheads="1" noChangeShapeType="1" noTextEdit="1"/>
              </p:cNvSpPr>
              <p:nvPr/>
            </p:nvSpPr>
            <p:spPr>
              <a:xfrm>
                <a:off x="595614" y="2386313"/>
                <a:ext cx="3143237" cy="1257011"/>
              </a:xfrm>
              <a:prstGeom prst="rect">
                <a:avLst/>
              </a:prstGeom>
              <a:blipFill rotWithShape="1">
                <a:blip r:embed="rId2" cstate="print"/>
                <a:stretch>
                  <a:fillRect l="-1359" t="-1449" b="-434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755576" y="1832445"/>
                <a:ext cx="3215432" cy="40729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s-AR" i="1" smtClean="0">
                            <a:latin typeface="Cambria Math" panose="02040503050406030204" pitchFamily="18" charset="0"/>
                          </a:rPr>
                        </m:ctrlPr>
                      </m:sSubPr>
                      <m:e>
                        <m:sSup>
                          <m:sSupPr>
                            <m:ctrlPr>
                              <a:rPr lang="es-AR" i="1" smtClean="0">
                                <a:latin typeface="Cambria Math" panose="02040503050406030204" pitchFamily="18" charset="0"/>
                              </a:rPr>
                            </m:ctrlPr>
                          </m:sSupPr>
                          <m:e>
                            <m:r>
                              <a:rPr lang="es-AR" b="0" i="1" smtClean="0">
                                <a:latin typeface="Cambria Math"/>
                              </a:rPr>
                              <m:t>𝐹</m:t>
                            </m:r>
                          </m:e>
                          <m:sup>
                            <m:r>
                              <a:rPr lang="es-AR" b="0" i="1" smtClean="0">
                                <a:latin typeface="Cambria Math"/>
                              </a:rPr>
                              <m:t>𝐹𝑒𝑐h𝑎</m:t>
                            </m:r>
                            <m:r>
                              <a:rPr lang="es-AR" b="0" i="1" smtClean="0">
                                <a:latin typeface="Cambria Math"/>
                              </a:rPr>
                              <m:t> </m:t>
                            </m:r>
                            <m:r>
                              <a:rPr lang="es-AR" b="0" i="1" smtClean="0">
                                <a:latin typeface="Cambria Math"/>
                              </a:rPr>
                              <m:t>𝑇</m:t>
                            </m:r>
                          </m:sup>
                        </m:sSup>
                      </m:e>
                      <m:sub>
                        <m:r>
                          <a:rPr lang="es-AR" b="0" i="1" smtClean="0">
                            <a:latin typeface="Cambria Math"/>
                          </a:rPr>
                          <m:t>(</m:t>
                        </m:r>
                        <m:r>
                          <a:rPr lang="es-AR" b="0" i="1" smtClean="0">
                            <a:latin typeface="Cambria Math"/>
                          </a:rPr>
                          <m:t>𝐹𝑒𝑐h𝑎</m:t>
                        </m:r>
                        <m:r>
                          <a:rPr lang="es-AR" b="0" i="1" smtClean="0">
                            <a:latin typeface="Cambria Math"/>
                          </a:rPr>
                          <m:t> </m:t>
                        </m:r>
                        <m:r>
                          <a:rPr lang="es-AR" b="0" i="1" smtClean="0">
                            <a:latin typeface="Cambria Math"/>
                          </a:rPr>
                          <m:t>𝑒𝑛</m:t>
                        </m:r>
                        <m:r>
                          <a:rPr lang="es-AR" b="0" i="1" smtClean="0">
                            <a:latin typeface="Cambria Math"/>
                          </a:rPr>
                          <m:t> </m:t>
                        </m:r>
                        <m:r>
                          <a:rPr lang="es-AR" b="0" i="1" smtClean="0">
                            <a:latin typeface="Cambria Math"/>
                          </a:rPr>
                          <m:t>𝑙𝑎</m:t>
                        </m:r>
                        <m:r>
                          <a:rPr lang="es-AR" b="0" i="1" smtClean="0">
                            <a:latin typeface="Cambria Math"/>
                          </a:rPr>
                          <m:t> </m:t>
                        </m:r>
                        <m:r>
                          <a:rPr lang="es-AR" b="0" i="1" smtClean="0">
                            <a:latin typeface="Cambria Math"/>
                          </a:rPr>
                          <m:t>𝑞𝑢𝑒</m:t>
                        </m:r>
                        <m:r>
                          <a:rPr lang="es-AR" b="0" i="1" smtClean="0">
                            <a:latin typeface="Cambria Math"/>
                          </a:rPr>
                          <m:t> </m:t>
                        </m:r>
                        <m:r>
                          <a:rPr lang="es-AR" b="0" i="1" smtClean="0">
                            <a:latin typeface="Cambria Math"/>
                          </a:rPr>
                          <m:t>𝑒𝑛𝑡𝑟𝑜</m:t>
                        </m:r>
                        <m:r>
                          <a:rPr lang="es-AR" b="0" i="1" smtClean="0">
                            <a:latin typeface="Cambria Math"/>
                          </a:rPr>
                          <m:t>)</m:t>
                        </m:r>
                      </m:sub>
                    </m:sSub>
                  </m:oMath>
                </a14:m>
                <a:endParaRPr lang="es-A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755576" y="1832445"/>
                <a:ext cx="3215432" cy="407291"/>
              </a:xfrm>
              <a:prstGeom prst="rect">
                <a:avLst/>
              </a:prstGeom>
              <a:blipFill rotWithShape="1">
                <a:blip r:embed="rId3" cstate="print"/>
                <a:stretch>
                  <a:fillRect l="-1328" b="-1212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463210" y="2384306"/>
                <a:ext cx="3143237" cy="1257011"/>
              </a:xfrm>
              <a:prstGeom prst="rect">
                <a:avLst/>
              </a:prstGeom>
            </p:spPr>
            <p:txBody>
              <a:bodyPr wrap="square">
                <a:spAutoFit/>
              </a:bodyPr>
              <a:lstStyle/>
              <a:p>
                <a:pPr marL="285750" indent="-285750">
                  <a:buFont typeface="Arial" panose="020B0604020202020204" pitchFamily="34" charset="0"/>
                  <a:buChar char="•"/>
                </a:pPr>
                <a:r>
                  <a:rPr lang="en-US" b="1" dirty="0"/>
                  <a:t>SHORT</a:t>
                </a:r>
                <a:r>
                  <a:rPr lang="en-US" dirty="0"/>
                  <a:t>  </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2</m:t>
                        </m:r>
                      </m:sub>
                    </m:sSub>
                  </m:oMath>
                </a14:m>
                <a:r>
                  <a:rPr lang="en-US" dirty="0"/>
                  <a:t>: </a:t>
                </a:r>
                <a14:m>
                  <m:oMath xmlns:m="http://schemas.openxmlformats.org/officeDocument/2006/math">
                    <m:sSub>
                      <m:sSubPr>
                        <m:ctrlPr>
                          <a:rPr lang="es-AR" i="1" smtClean="0">
                            <a:latin typeface="Cambria Math" panose="02040503050406030204" pitchFamily="18" charset="0"/>
                          </a:rPr>
                        </m:ctrlPr>
                      </m:sSubPr>
                      <m:e>
                        <m:sSup>
                          <m:sSupPr>
                            <m:ctrlPr>
                              <a:rPr lang="es-AR" i="1" smtClean="0">
                                <a:latin typeface="Cambria Math" panose="02040503050406030204" pitchFamily="18" charset="0"/>
                              </a:rPr>
                            </m:ctrlPr>
                          </m:sSupPr>
                          <m:e>
                            <m:r>
                              <a:rPr lang="es-AR" b="0" i="1" smtClean="0">
                                <a:latin typeface="Cambria Math"/>
                              </a:rPr>
                              <m:t>𝐹</m:t>
                            </m:r>
                          </m:e>
                          <m:sup>
                            <m:r>
                              <a:rPr lang="es-AR" b="0" i="1" smtClean="0">
                                <a:latin typeface="Cambria Math"/>
                              </a:rPr>
                              <m:t>𝐽𝑎𝑛</m:t>
                            </m:r>
                            <m:r>
                              <a:rPr lang="es-AR" b="0" i="1" smtClean="0">
                                <a:latin typeface="Cambria Math"/>
                              </a:rPr>
                              <m:t> 03</m:t>
                            </m:r>
                          </m:sup>
                        </m:sSup>
                      </m:e>
                      <m:sub>
                        <m:r>
                          <a:rPr lang="es-AR" b="0" i="1" smtClean="0">
                            <a:latin typeface="Cambria Math"/>
                          </a:rPr>
                          <m:t>(</m:t>
                        </m:r>
                        <m:r>
                          <a:rPr lang="es-AR" b="0" i="1" smtClean="0">
                            <a:latin typeface="Cambria Math"/>
                          </a:rPr>
                          <m:t>𝑆𝑒𝑝𝑡</m:t>
                        </m:r>
                        <m:r>
                          <a:rPr lang="es-AR" b="0" i="1" smtClean="0">
                            <a:latin typeface="Cambria Math"/>
                          </a:rPr>
                          <m:t> 02)</m:t>
                        </m:r>
                      </m:sub>
                    </m:sSub>
                  </m:oMath>
                </a14:m>
                <a:endParaRPr lang="es-AR" dirty="0"/>
              </a:p>
              <a:p>
                <a:pPr marL="742950" lvl="1" indent="-285750">
                  <a:buFont typeface="Wingdings" panose="05000000000000000000" pitchFamily="2" charset="2"/>
                  <a:buChar char="§"/>
                </a:pPr>
                <a:r>
                  <a:rPr lang="en-US" dirty="0"/>
                  <a:t>t: September 1, 2002. </a:t>
                </a:r>
                <a:endParaRPr lang="es-AR" dirty="0"/>
              </a:p>
              <a:p>
                <a:pPr marL="742950" lvl="1" indent="-285750">
                  <a:buFont typeface="Wingdings" panose="05000000000000000000" pitchFamily="2" charset="2"/>
                  <a:buChar char="§"/>
                </a:pPr>
                <a:r>
                  <a:rPr lang="en-US" dirty="0"/>
                  <a:t>T: January 1, 2003.</a:t>
                </a:r>
                <a:endParaRPr lang="es-AR" dirty="0"/>
              </a:p>
              <a:p>
                <a:pPr marL="742950" lvl="1" indent="-285750">
                  <a:buFont typeface="Wingdings" panose="05000000000000000000" pitchFamily="2" charset="2"/>
                  <a:buChar char="§"/>
                </a:pPr>
                <a:r>
                  <a:rPr lang="en-US" dirty="0"/>
                  <a:t>Sell 10 million JPY</a:t>
                </a:r>
                <a:endParaRPr lang="es-AR" dirty="0"/>
              </a:p>
            </p:txBody>
          </p:sp>
        </mc:Choice>
        <mc:Fallback xmlns="">
          <p:sp>
            <p:nvSpPr>
              <p:cNvPr id="6" name="5 Rectángulo"/>
              <p:cNvSpPr>
                <a:spLocks noRot="1" noChangeAspect="1" noMove="1" noResize="1" noEditPoints="1" noAdjustHandles="1" noChangeArrowheads="1" noChangeShapeType="1" noTextEdit="1"/>
              </p:cNvSpPr>
              <p:nvPr/>
            </p:nvSpPr>
            <p:spPr>
              <a:xfrm>
                <a:off x="4463210" y="2384306"/>
                <a:ext cx="3143237" cy="1257011"/>
              </a:xfrm>
              <a:prstGeom prst="rect">
                <a:avLst/>
              </a:prstGeom>
              <a:blipFill rotWithShape="1">
                <a:blip r:embed="rId4" cstate="print"/>
                <a:stretch>
                  <a:fillRect l="-1163" t="-1456" b="-485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595615" y="3821914"/>
                <a:ext cx="7848872" cy="2620974"/>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s-AR" b="0" i="1" smtClean="0">
                        <a:latin typeface="Cambria Math"/>
                      </a:rPr>
                      <m:t>𝑆</m:t>
                    </m:r>
                    <m:d>
                      <m:dPr>
                        <m:ctrlPr>
                          <a:rPr lang="es-AR" b="0" i="1" smtClean="0">
                            <a:latin typeface="Cambria Math" panose="02040503050406030204" pitchFamily="18" charset="0"/>
                          </a:rPr>
                        </m:ctrlPr>
                      </m:dPr>
                      <m:e>
                        <m:r>
                          <a:rPr lang="es-AR" b="0" i="1" smtClean="0">
                            <a:latin typeface="Cambria Math"/>
                          </a:rPr>
                          <m:t>𝑇</m:t>
                        </m:r>
                      </m:e>
                    </m:d>
                  </m:oMath>
                </a14:m>
                <a:r>
                  <a:rPr lang="en-US" dirty="0"/>
                  <a:t>: Spot en January 1, 2003</a:t>
                </a:r>
                <a:endParaRPr lang="es-AR"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Valor del 1er </a:t>
                </a:r>
                <a:r>
                  <a:rPr lang="en-US" dirty="0" err="1"/>
                  <a:t>contrato</a:t>
                </a:r>
                <a:r>
                  <a:rPr lang="en-US" dirty="0"/>
                  <a:t> en T (LONG): </a:t>
                </a:r>
                <a14:m>
                  <m:oMath xmlns:m="http://schemas.openxmlformats.org/officeDocument/2006/math">
                    <m:r>
                      <a:rPr lang="es-AR">
                        <a:latin typeface="Cambria Math"/>
                      </a:rPr>
                      <m:t> </m:t>
                    </m:r>
                    <m:r>
                      <a:rPr lang="es-AR" b="0" i="0" smtClean="0">
                        <a:latin typeface="Cambria Math"/>
                      </a:rPr>
                      <m:t>      </m:t>
                    </m:r>
                    <m:r>
                      <a:rPr lang="es-AR" b="0" i="1" smtClean="0">
                        <a:latin typeface="Cambria Math"/>
                      </a:rPr>
                      <m:t>𝑆</m:t>
                    </m:r>
                    <m:d>
                      <m:dPr>
                        <m:ctrlPr>
                          <a:rPr lang="es-AR" b="0" i="1" smtClean="0">
                            <a:latin typeface="Cambria Math" panose="02040503050406030204" pitchFamily="18" charset="0"/>
                          </a:rPr>
                        </m:ctrlPr>
                      </m:dPr>
                      <m:e>
                        <m:r>
                          <a:rPr lang="es-AR" b="0" i="1" smtClean="0">
                            <a:latin typeface="Cambria Math"/>
                          </a:rPr>
                          <m:t>𝑇</m:t>
                        </m:r>
                      </m:e>
                    </m:d>
                    <m:r>
                      <a:rPr lang="es-AR" b="0" i="1" smtClean="0">
                        <a:latin typeface="Cambria Math"/>
                      </a:rPr>
                      <m:t>−</m:t>
                    </m:r>
                    <m:sSub>
                      <m:sSubPr>
                        <m:ctrlPr>
                          <a:rPr lang="en-US" i="1" dirty="0" smtClean="0">
                            <a:latin typeface="Cambria Math" panose="02040503050406030204" pitchFamily="18" charset="0"/>
                          </a:rPr>
                        </m:ctrlPr>
                      </m:sSubPr>
                      <m:e>
                        <m:r>
                          <a:rPr lang="es-AR" b="0" i="1" dirty="0" smtClean="0">
                            <a:latin typeface="Cambria Math"/>
                          </a:rPr>
                          <m:t> </m:t>
                        </m:r>
                        <m:r>
                          <a:rPr lang="es-AR" b="0" i="1" dirty="0" smtClean="0">
                            <a:latin typeface="Cambria Math"/>
                          </a:rPr>
                          <m:t>𝐹</m:t>
                        </m:r>
                      </m:e>
                      <m:sub>
                        <m:r>
                          <a:rPr lang="es-AR" b="0" i="1" dirty="0" smtClean="0">
                            <a:latin typeface="Cambria Math"/>
                          </a:rPr>
                          <m:t>1</m:t>
                        </m:r>
                      </m:sub>
                    </m:sSub>
                  </m:oMath>
                </a14:m>
                <a:endParaRPr lang="es-AR" dirty="0"/>
              </a:p>
              <a:p>
                <a:pPr marL="285750" indent="-285750">
                  <a:buFont typeface="Arial" panose="020B0604020202020204" pitchFamily="34" charset="0"/>
                  <a:buChar char="•"/>
                </a:pPr>
                <a:r>
                  <a:rPr lang="en-US" dirty="0"/>
                  <a:t>Valor del 2do </a:t>
                </a:r>
                <a:r>
                  <a:rPr lang="en-US" dirty="0" err="1"/>
                  <a:t>contrato</a:t>
                </a:r>
                <a:r>
                  <a:rPr lang="en-US" dirty="0"/>
                  <a:t> en T (SHORT):</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      </m:t>
                        </m:r>
                        <m:r>
                          <a:rPr lang="es-AR" b="0" i="1" dirty="0" smtClean="0">
                            <a:latin typeface="Cambria Math"/>
                          </a:rPr>
                          <m:t>𝐹</m:t>
                        </m:r>
                      </m:e>
                      <m:sub>
                        <m:r>
                          <a:rPr lang="es-AR" b="0" i="1" dirty="0" smtClean="0">
                            <a:latin typeface="Cambria Math"/>
                          </a:rPr>
                          <m:t>2</m:t>
                        </m:r>
                      </m:sub>
                    </m:sSub>
                    <m:r>
                      <a:rPr lang="es-AR" b="0" i="1" dirty="0" smtClean="0">
                        <a:latin typeface="Cambria Math"/>
                      </a:rPr>
                      <m:t>−</m:t>
                    </m:r>
                    <m:r>
                      <a:rPr lang="es-AR" b="0" i="1" smtClean="0">
                        <a:latin typeface="Cambria Math"/>
                      </a:rPr>
                      <m:t>𝑆</m:t>
                    </m:r>
                    <m:d>
                      <m:dPr>
                        <m:ctrlPr>
                          <a:rPr lang="es-AR" b="0" i="1" smtClean="0">
                            <a:latin typeface="Cambria Math" panose="02040503050406030204" pitchFamily="18" charset="0"/>
                          </a:rPr>
                        </m:ctrlPr>
                      </m:dPr>
                      <m:e>
                        <m:r>
                          <a:rPr lang="es-AR" b="0" i="1" smtClean="0">
                            <a:latin typeface="Cambria Math"/>
                          </a:rPr>
                          <m:t>𝑇</m:t>
                        </m:r>
                      </m:e>
                    </m:d>
                    <m:r>
                      <a:rPr lang="es-AR" b="0" i="1" smtClean="0">
                        <a:latin typeface="Cambria Math"/>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Payoff en T: </a:t>
                </a:r>
                <a14:m>
                  <m:oMath xmlns:m="http://schemas.openxmlformats.org/officeDocument/2006/math">
                    <m:d>
                      <m:dPr>
                        <m:ctrlPr>
                          <a:rPr lang="es-AR" b="0" i="1" dirty="0" smtClean="0">
                            <a:latin typeface="Cambria Math" panose="02040503050406030204" pitchFamily="18" charset="0"/>
                          </a:rPr>
                        </m:ctrlPr>
                      </m:dPr>
                      <m:e>
                        <m:r>
                          <a:rPr lang="es-AR" b="0" i="1" smtClean="0">
                            <a:latin typeface="Cambria Math"/>
                          </a:rPr>
                          <m:t>𝑆</m:t>
                        </m:r>
                        <m:d>
                          <m:dPr>
                            <m:ctrlPr>
                              <a:rPr lang="es-AR" b="0" i="1" smtClean="0">
                                <a:latin typeface="Cambria Math" panose="02040503050406030204" pitchFamily="18" charset="0"/>
                              </a:rPr>
                            </m:ctrlPr>
                          </m:dPr>
                          <m:e>
                            <m:r>
                              <a:rPr lang="es-AR" b="0" i="1" smtClean="0">
                                <a:latin typeface="Cambria Math"/>
                              </a:rPr>
                              <m:t>𝑇</m:t>
                            </m:r>
                          </m:e>
                        </m:d>
                        <m:r>
                          <a:rPr lang="es-AR" b="0" i="1" smtClean="0">
                            <a:latin typeface="Cambria Math"/>
                          </a:rPr>
                          <m:t> −</m:t>
                        </m:r>
                        <m:sSub>
                          <m:sSubPr>
                            <m:ctrlPr>
                              <a:rPr lang="en-US" i="1" dirty="0" smtClean="0">
                                <a:latin typeface="Cambria Math" panose="02040503050406030204" pitchFamily="18" charset="0"/>
                              </a:rPr>
                            </m:ctrlPr>
                          </m:sSubPr>
                          <m:e>
                            <m:r>
                              <a:rPr lang="es-AR" b="0" i="1" dirty="0" smtClean="0">
                                <a:latin typeface="Cambria Math"/>
                              </a:rPr>
                              <m:t> </m:t>
                            </m:r>
                            <m:r>
                              <a:rPr lang="es-AR" b="0" i="1" dirty="0" smtClean="0">
                                <a:latin typeface="Cambria Math"/>
                              </a:rPr>
                              <m:t>𝐹</m:t>
                            </m:r>
                          </m:e>
                          <m:sub>
                            <m:r>
                              <a:rPr lang="es-AR" b="0" i="1" dirty="0" smtClean="0">
                                <a:latin typeface="Cambria Math"/>
                              </a:rPr>
                              <m:t>1</m:t>
                            </m:r>
                          </m:sub>
                        </m:sSub>
                      </m:e>
                    </m:d>
                    <m:r>
                      <a:rPr lang="es-AR" b="0" i="1" dirty="0" smtClean="0">
                        <a:latin typeface="Cambria Math"/>
                      </a:rPr>
                      <m:t>+</m:t>
                    </m:r>
                    <m:d>
                      <m:dPr>
                        <m:ctrlPr>
                          <a:rPr lang="es-AR" b="0" i="1" dirty="0" smtClean="0">
                            <a:latin typeface="Cambria Math" panose="02040503050406030204" pitchFamily="18" charset="0"/>
                          </a:rPr>
                        </m:ctrlPr>
                      </m:dPr>
                      <m:e>
                        <m:r>
                          <a:rPr lang="es-AR" b="0" i="1" smtClean="0">
                            <a:latin typeface="Cambria Math"/>
                          </a:rPr>
                          <m:t> </m:t>
                        </m:r>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2</m:t>
                            </m:r>
                          </m:sub>
                        </m:sSub>
                        <m:r>
                          <a:rPr lang="es-AR" b="0" i="1" dirty="0" smtClean="0">
                            <a:latin typeface="Cambria Math"/>
                          </a:rPr>
                          <m:t>−</m:t>
                        </m:r>
                        <m:r>
                          <a:rPr lang="es-AR" b="0" i="1" smtClean="0">
                            <a:latin typeface="Cambria Math"/>
                          </a:rPr>
                          <m:t>𝑆</m:t>
                        </m:r>
                        <m:d>
                          <m:dPr>
                            <m:ctrlPr>
                              <a:rPr lang="es-AR" b="0" i="1" smtClean="0">
                                <a:latin typeface="Cambria Math" panose="02040503050406030204" pitchFamily="18" charset="0"/>
                              </a:rPr>
                            </m:ctrlPr>
                          </m:dPr>
                          <m:e>
                            <m:r>
                              <a:rPr lang="es-AR" b="0" i="1" smtClean="0">
                                <a:latin typeface="Cambria Math"/>
                              </a:rPr>
                              <m:t>𝑇</m:t>
                            </m:r>
                          </m:e>
                        </m:d>
                      </m:e>
                    </m:d>
                    <m:r>
                      <a:rPr lang="es-AR" b="0" i="1" dirty="0" smtClean="0">
                        <a:latin typeface="Cambria Math"/>
                      </a:rPr>
                      <m:t>=</m:t>
                    </m:r>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2</m:t>
                        </m:r>
                      </m:sub>
                    </m:sSub>
                    <m:r>
                      <a:rPr lang="es-AR" b="0" i="1" dirty="0" smtClean="0">
                        <a:latin typeface="Cambria Math"/>
                      </a:rPr>
                      <m:t>−</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s-AR" b="0" i="1" dirty="0" smtClean="0">
                            <a:latin typeface="Cambria Math"/>
                          </a:rPr>
                          <m:t>𝐹</m:t>
                        </m:r>
                      </m:e>
                      <m:sub>
                        <m:r>
                          <a:rPr lang="es-AR" b="0" i="1" dirty="0" smtClean="0">
                            <a:latin typeface="Cambria Math"/>
                          </a:rPr>
                          <m:t>1</m:t>
                        </m:r>
                      </m:sub>
                    </m:sSub>
                  </m:oMath>
                </a14:m>
                <a:endParaRPr lang="es-ES" dirty="0"/>
              </a:p>
              <a:p>
                <a:endParaRPr lang="es-ES" dirty="0"/>
              </a:p>
              <a:p>
                <a:r>
                  <a:rPr lang="es-ES" dirty="0"/>
                  <a:t>Por lo tanto, si el precio </a:t>
                </a:r>
                <a:r>
                  <a:rPr lang="es-ES" dirty="0" err="1"/>
                  <a:t>Fwd</a:t>
                </a:r>
                <a:r>
                  <a:rPr lang="es-ES" dirty="0"/>
                  <a:t> con </a:t>
                </a:r>
                <a:r>
                  <a:rPr lang="es-ES" dirty="0" err="1"/>
                  <a:t>maturity</a:t>
                </a:r>
                <a:r>
                  <a:rPr lang="es-ES" dirty="0"/>
                  <a:t> en </a:t>
                </a:r>
                <a:r>
                  <a:rPr lang="es-ES" dirty="0" err="1"/>
                  <a:t>Jan</a:t>
                </a:r>
                <a:r>
                  <a:rPr lang="es-ES" dirty="0"/>
                  <a:t> 1 2003 sube entre </a:t>
                </a:r>
                <a:r>
                  <a:rPr lang="es-ES" dirty="0" err="1"/>
                  <a:t>July</a:t>
                </a:r>
                <a:r>
                  <a:rPr lang="es-ES" dirty="0"/>
                  <a:t> 1 2002 y Sept 1, 2002, estaríamos generando una ganancia.</a:t>
                </a:r>
                <a:endParaRPr lang="es-AR" dirty="0"/>
              </a:p>
            </p:txBody>
          </p:sp>
        </mc:Choice>
        <mc:Fallback xmlns="">
          <p:sp>
            <p:nvSpPr>
              <p:cNvPr id="7" name="6 Rectángulo"/>
              <p:cNvSpPr>
                <a:spLocks noRot="1" noChangeAspect="1" noMove="1" noResize="1" noEditPoints="1" noAdjustHandles="1" noChangeArrowheads="1" noChangeShapeType="1" noTextEdit="1"/>
              </p:cNvSpPr>
              <p:nvPr/>
            </p:nvSpPr>
            <p:spPr>
              <a:xfrm>
                <a:off x="595615" y="3821914"/>
                <a:ext cx="7848872" cy="2620974"/>
              </a:xfrm>
              <a:prstGeom prst="rect">
                <a:avLst/>
              </a:prstGeom>
              <a:blipFill rotWithShape="1">
                <a:blip r:embed="rId5" cstate="print"/>
                <a:stretch>
                  <a:fillRect l="-699" t="-1163" b="-2791"/>
                </a:stretch>
              </a:blipFill>
            </p:spPr>
            <p:txBody>
              <a:bodyPr/>
              <a:lstStyle/>
              <a:p>
                <a:r>
                  <a:rPr lang="en-US">
                    <a:noFill/>
                  </a:rPr>
                  <a:t> </a:t>
                </a:r>
              </a:p>
            </p:txBody>
          </p:sp>
        </mc:Fallback>
      </mc:AlternateContent>
      <p:sp>
        <p:nvSpPr>
          <p:cNvPr id="3" name="2 Marcador de número de diapositiva"/>
          <p:cNvSpPr>
            <a:spLocks noGrp="1"/>
          </p:cNvSpPr>
          <p:nvPr>
            <p:ph type="sldNum" sz="quarter" idx="12"/>
          </p:nvPr>
        </p:nvSpPr>
        <p:spPr/>
        <p:txBody>
          <a:bodyPr/>
          <a:lstStyle/>
          <a:p>
            <a:fld id="{186D936B-EF50-42CA-A1B8-D4F6B25F1FA8}" type="slidenum">
              <a:rPr lang="es-AR" smtClean="0"/>
              <a:pPr/>
              <a:t>9</a:t>
            </a:fld>
            <a:endParaRPr lang="es-AR"/>
          </a:p>
        </p:txBody>
      </p:sp>
      <p:sp>
        <p:nvSpPr>
          <p:cNvPr id="9" name="8 CuadroTexto"/>
          <p:cNvSpPr txBox="1"/>
          <p:nvPr/>
        </p:nvSpPr>
        <p:spPr>
          <a:xfrm>
            <a:off x="164779" y="79388"/>
            <a:ext cx="8856984" cy="369332"/>
          </a:xfrm>
          <a:prstGeom prst="rect">
            <a:avLst/>
          </a:prstGeom>
          <a:noFill/>
        </p:spPr>
        <p:txBody>
          <a:bodyPr wrap="square" rtlCol="0">
            <a:spAutoFit/>
          </a:bodyPr>
          <a:lstStyle/>
          <a:p>
            <a:r>
              <a:rPr lang="es-AR" dirty="0" err="1">
                <a:solidFill>
                  <a:schemeClr val="bg1">
                    <a:lumMod val="65000"/>
                  </a:schemeClr>
                </a:solidFill>
                <a:latin typeface="Calibri" panose="020F0502020204030204" pitchFamily="34" charset="0"/>
              </a:rPr>
              <a:t>MFin</a:t>
            </a:r>
            <a:r>
              <a:rPr lang="es-AR" dirty="0">
                <a:solidFill>
                  <a:schemeClr val="bg1">
                    <a:lumMod val="65000"/>
                  </a:schemeClr>
                </a:solidFill>
                <a:latin typeface="Calibri" panose="020F0502020204030204" pitchFamily="34" charset="0"/>
              </a:rPr>
              <a:t> UTDT 2022								FOS</a:t>
            </a:r>
          </a:p>
        </p:txBody>
      </p:sp>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528" y="6381328"/>
            <a:ext cx="2714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636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animBg="1"/>
      <p:bldP spid="6" grpId="0" animBg="1"/>
      <p:bldP spid="7"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11749</TotalTime>
  <Words>2749</Words>
  <Application>Microsoft Office PowerPoint</Application>
  <PresentationFormat>Presentación en pantalla (4:3)</PresentationFormat>
  <Paragraphs>359</Paragraphs>
  <Slides>30</Slides>
  <Notes>1</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dc:creator>
  <cp:lastModifiedBy>Usuario desconocido</cp:lastModifiedBy>
  <cp:revision>116</cp:revision>
  <dcterms:created xsi:type="dcterms:W3CDTF">2014-06-27T00:36:21Z</dcterms:created>
  <dcterms:modified xsi:type="dcterms:W3CDTF">2022-10-01T11:55:28Z</dcterms:modified>
</cp:coreProperties>
</file>