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18" r:id="rId2"/>
    <p:sldId id="341" r:id="rId3"/>
    <p:sldId id="331" r:id="rId4"/>
    <p:sldId id="339" r:id="rId5"/>
    <p:sldId id="340" r:id="rId6"/>
    <p:sldId id="332" r:id="rId7"/>
    <p:sldId id="342" r:id="rId8"/>
    <p:sldId id="333" r:id="rId9"/>
    <p:sldId id="346" r:id="rId10"/>
    <p:sldId id="347" r:id="rId11"/>
    <p:sldId id="344" r:id="rId12"/>
  </p:sldIdLst>
  <p:sldSz cx="12188825" cy="6858000"/>
  <p:notesSz cx="6858000" cy="9144000"/>
  <p:custDataLst>
    <p:tags r:id="rId15"/>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6F07"/>
    <a:srgbClr val="D49913"/>
    <a:srgbClr val="C88D09"/>
    <a:srgbClr val="734B00"/>
    <a:srgbClr val="898A8C"/>
    <a:srgbClr val="AF7700"/>
    <a:srgbClr val="B29446"/>
    <a:srgbClr val="E1AC30"/>
    <a:srgbClr val="FBC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29" autoAdjust="0"/>
  </p:normalViewPr>
  <p:slideViewPr>
    <p:cSldViewPr showGuides="1">
      <p:cViewPr varScale="1">
        <p:scale>
          <a:sx n="113" d="100"/>
          <a:sy n="113" d="100"/>
        </p:scale>
        <p:origin x="510" y="10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2" d="100"/>
          <a:sy n="72" d="100"/>
        </p:scale>
        <p:origin x="414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A91F1-7E8C-41C9-A838-D658A98417D5}" type="doc">
      <dgm:prSet loTypeId="urn:microsoft.com/office/officeart/2005/8/layout/list1" loCatId="list" qsTypeId="urn:microsoft.com/office/officeart/2005/8/quickstyle/simple1" qsCatId="simple" csTypeId="urn:microsoft.com/office/officeart/2005/8/colors/accent6_2" csCatId="accent6" phldr="1"/>
      <dgm:spPr/>
      <dgm:t>
        <a:bodyPr rtlCol="0"/>
        <a:lstStyle/>
        <a:p>
          <a:pPr rtl="0"/>
          <a:endParaRPr lang="en-US"/>
        </a:p>
      </dgm:t>
    </dgm:pt>
    <dgm:pt modelId="{B7F093E9-7C2E-44B4-8B3B-6CBE0FE3E35E}">
      <dgm:prSet phldrT="[Text]"/>
      <dgm:spPr/>
      <dgm:t>
        <a:bodyPr rtlCol="0"/>
        <a:lstStyle/>
        <a:p>
          <a:pPr rtl="0"/>
          <a:r>
            <a:rPr lang="es-ES" noProof="0" dirty="0"/>
            <a:t>Posición global neta positiva de moneda extranjera</a:t>
          </a:r>
        </a:p>
      </dgm:t>
      <dgm:extLst>
        <a:ext uri="{E40237B7-FDA0-4F09-8148-C483321AD2D9}">
          <dgm14:cNvPr xmlns:dgm14="http://schemas.microsoft.com/office/drawing/2010/diagram" id="0" name="" title="Step 2 title"/>
        </a:ext>
      </dgm:extLst>
    </dgm:pt>
    <dgm:pt modelId="{975EB889-7FE2-4B31-A57C-D6644EDC0C5B}" type="parTrans" cxnId="{05382DB0-93E0-41A2-9F05-DBE0C57CD836}">
      <dgm:prSet/>
      <dgm:spPr/>
      <dgm:t>
        <a:bodyPr rtlCol="0"/>
        <a:lstStyle/>
        <a:p>
          <a:pPr rtl="0"/>
          <a:endParaRPr lang="es-ES" noProof="0" dirty="0"/>
        </a:p>
      </dgm:t>
    </dgm:pt>
    <dgm:pt modelId="{A2D02C68-2709-4715-A187-1730828C882F}" type="sibTrans" cxnId="{05382DB0-93E0-41A2-9F05-DBE0C57CD836}">
      <dgm:prSet/>
      <dgm:spPr/>
      <dgm:t>
        <a:bodyPr rtlCol="0"/>
        <a:lstStyle/>
        <a:p>
          <a:pPr rtl="0"/>
          <a:endParaRPr lang="es-ES" noProof="0" dirty="0"/>
        </a:p>
      </dgm:t>
    </dgm:pt>
    <dgm:pt modelId="{45D65E2E-57FB-46B9-A23E-155578272902}">
      <dgm:prSet phldrT="[Text]"/>
      <dgm:spPr/>
      <dgm:t>
        <a:bodyPr rtlCol="0"/>
        <a:lstStyle/>
        <a:p>
          <a:pPr rtl="0"/>
          <a:endParaRPr lang="es-ES" noProof="0" dirty="0"/>
        </a:p>
      </dgm:t>
    </dgm:pt>
    <dgm:pt modelId="{D504A610-38C8-4BDE-BB8B-E71AB9A63BD2}" type="parTrans" cxnId="{FE68F8E0-776A-49A3-8850-D44015EFEFE4}">
      <dgm:prSet/>
      <dgm:spPr/>
      <dgm:t>
        <a:bodyPr rtlCol="0"/>
        <a:lstStyle/>
        <a:p>
          <a:pPr rtl="0"/>
          <a:endParaRPr lang="es-ES" noProof="0" dirty="0"/>
        </a:p>
      </dgm:t>
    </dgm:pt>
    <dgm:pt modelId="{C35F0E74-D801-4FFD-B331-4EF428DDF3B5}" type="sibTrans" cxnId="{FE68F8E0-776A-49A3-8850-D44015EFEFE4}">
      <dgm:prSet/>
      <dgm:spPr/>
      <dgm:t>
        <a:bodyPr rtlCol="0"/>
        <a:lstStyle/>
        <a:p>
          <a:pPr rtl="0"/>
          <a:endParaRPr lang="es-ES" noProof="0" dirty="0"/>
        </a:p>
      </dgm:t>
    </dgm:pt>
    <dgm:pt modelId="{3D6FB82D-8702-4FD5-B446-B15492C8E8D3}">
      <dgm:prSet phldrT="[Text]" custT="1"/>
      <dgm:spPr/>
      <dgm:t>
        <a:bodyPr rtlCol="0"/>
        <a:lstStyle/>
        <a:p>
          <a:pPr rtl="0">
            <a:buFont typeface="Arial" panose="020B0604020202020204" pitchFamily="34" charset="0"/>
            <a:buChar char="•"/>
          </a:pPr>
          <a:r>
            <a:rPr lang="es-ES" sz="1800" noProof="0" dirty="0">
              <a:solidFill>
                <a:schemeClr val="tx1"/>
              </a:solidFill>
            </a:rPr>
            <a:t>Posición global neta</a:t>
          </a:r>
          <a:endParaRPr lang="es-ES" sz="2200" noProof="0" dirty="0">
            <a:solidFill>
              <a:schemeClr val="bg1"/>
            </a:solidFill>
          </a:endParaRPr>
        </a:p>
      </dgm:t>
      <dgm:extLst>
        <a:ext uri="{E40237B7-FDA0-4F09-8148-C483321AD2D9}">
          <dgm14:cNvPr xmlns:dgm14="http://schemas.microsoft.com/office/drawing/2010/diagram" id="0" name="" title="Step 2 task"/>
        </a:ext>
      </dgm:extLst>
    </dgm:pt>
    <dgm:pt modelId="{01064A5F-A089-4040-BEA5-E691D4390BDE}" type="parTrans" cxnId="{8C4DF61B-AB41-4B3C-AC5A-E6632D6E5366}">
      <dgm:prSet/>
      <dgm:spPr/>
      <dgm:t>
        <a:bodyPr rtlCol="0"/>
        <a:lstStyle/>
        <a:p>
          <a:pPr rtl="0"/>
          <a:endParaRPr lang="es-ES" noProof="0" dirty="0"/>
        </a:p>
      </dgm:t>
    </dgm:pt>
    <dgm:pt modelId="{C0A9B8D0-1A45-4904-98C0-4C9491006681}" type="sibTrans" cxnId="{8C4DF61B-AB41-4B3C-AC5A-E6632D6E5366}">
      <dgm:prSet/>
      <dgm:spPr/>
      <dgm:t>
        <a:bodyPr rtlCol="0"/>
        <a:lstStyle/>
        <a:p>
          <a:pPr rtl="0"/>
          <a:endParaRPr lang="es-ES" noProof="0" dirty="0"/>
        </a:p>
      </dgm:t>
    </dgm:pt>
    <dgm:pt modelId="{9A97DD9A-212E-426A-9594-7FEEEC4E1E2E}">
      <dgm:prSet phldrT="[Text]"/>
      <dgm:spPr/>
      <dgm:t>
        <a:bodyPr rtlCol="0"/>
        <a:lstStyle/>
        <a:p>
          <a:pPr rtl="0"/>
          <a:r>
            <a:rPr lang="es-ES" noProof="0" dirty="0"/>
            <a:t>Posición global neta negativa de moneda extranjera</a:t>
          </a:r>
        </a:p>
      </dgm:t>
      <dgm:extLst>
        <a:ext uri="{E40237B7-FDA0-4F09-8148-C483321AD2D9}">
          <dgm14:cNvPr xmlns:dgm14="http://schemas.microsoft.com/office/drawing/2010/diagram" id="0" name="" title="Step 1 title"/>
        </a:ext>
      </dgm:extLst>
    </dgm:pt>
    <dgm:pt modelId="{A822033B-D112-4812-B9AC-0AEDBC4B3389}" type="sibTrans" cxnId="{6EE1A5DD-79E9-4FC2-BFBE-DA7B4C71D980}">
      <dgm:prSet/>
      <dgm:spPr/>
      <dgm:t>
        <a:bodyPr rtlCol="0"/>
        <a:lstStyle/>
        <a:p>
          <a:pPr rtl="0"/>
          <a:endParaRPr lang="es-ES" noProof="0" dirty="0"/>
        </a:p>
      </dgm:t>
    </dgm:pt>
    <dgm:pt modelId="{CFB8B198-74C4-4710-BA7C-5F16A52BB9D3}" type="parTrans" cxnId="{6EE1A5DD-79E9-4FC2-BFBE-DA7B4C71D980}">
      <dgm:prSet/>
      <dgm:spPr/>
      <dgm:t>
        <a:bodyPr rtlCol="0"/>
        <a:lstStyle/>
        <a:p>
          <a:pPr rtl="0"/>
          <a:endParaRPr lang="es-ES" noProof="0" dirty="0"/>
        </a:p>
      </dgm:t>
    </dgm:pt>
    <dgm:pt modelId="{1583862E-2911-45D0-B802-4816FBFAD3E6}">
      <dgm:prSet phldrT="[Text]"/>
      <dgm:spPr/>
      <dgm:t>
        <a:bodyPr rtlCol="0"/>
        <a:lstStyle/>
        <a:p>
          <a:pPr rtl="0"/>
          <a:endParaRPr lang="es-ES" noProof="0" dirty="0"/>
        </a:p>
      </dgm:t>
      <dgm:extLst>
        <a:ext uri="{E40237B7-FDA0-4F09-8148-C483321AD2D9}">
          <dgm14:cNvPr xmlns:dgm14="http://schemas.microsoft.com/office/drawing/2010/diagram" id="0" name="" title="Step 1 task"/>
        </a:ext>
      </dgm:extLst>
    </dgm:pt>
    <dgm:pt modelId="{9553D6D6-BDF9-412B-B570-F562808A21F6}" type="parTrans" cxnId="{6D3B6500-A144-4FF1-9329-71D75CCF2A9E}">
      <dgm:prSet/>
      <dgm:spPr/>
      <dgm:t>
        <a:bodyPr/>
        <a:lstStyle/>
        <a:p>
          <a:endParaRPr lang="es-AR"/>
        </a:p>
      </dgm:t>
    </dgm:pt>
    <dgm:pt modelId="{A0CAA61C-7E6B-42FF-A3E9-8F1585F8060D}" type="sibTrans" cxnId="{6D3B6500-A144-4FF1-9329-71D75CCF2A9E}">
      <dgm:prSet/>
      <dgm:spPr/>
      <dgm:t>
        <a:bodyPr/>
        <a:lstStyle/>
        <a:p>
          <a:endParaRPr lang="es-AR"/>
        </a:p>
      </dgm:t>
    </dgm:pt>
    <dgm:pt modelId="{C1A10250-6B1B-45AD-89C4-333B4131E2EA}">
      <dgm:prSet phldrT="[Text]"/>
      <dgm:spPr/>
      <dgm:t>
        <a:bodyPr rtlCol="0"/>
        <a:lstStyle/>
        <a:p>
          <a:pPr rtl="0"/>
          <a:endParaRPr lang="es-ES" noProof="0" dirty="0"/>
        </a:p>
      </dgm:t>
    </dgm:pt>
    <dgm:pt modelId="{BBE11897-AB7C-47C0-8A28-CAFFABACF41B}" type="parTrans" cxnId="{E65CBB12-C205-4111-B562-FA90DE2C58D9}">
      <dgm:prSet/>
      <dgm:spPr/>
      <dgm:t>
        <a:bodyPr/>
        <a:lstStyle/>
        <a:p>
          <a:endParaRPr lang="es-AR"/>
        </a:p>
      </dgm:t>
    </dgm:pt>
    <dgm:pt modelId="{BEF71F23-6637-4D7E-B4E6-A21534E91FA6}" type="sibTrans" cxnId="{E65CBB12-C205-4111-B562-FA90DE2C58D9}">
      <dgm:prSet/>
      <dgm:spPr/>
      <dgm:t>
        <a:bodyPr/>
        <a:lstStyle/>
        <a:p>
          <a:endParaRPr lang="es-AR"/>
        </a:p>
      </dgm:t>
    </dgm:pt>
    <dgm:pt modelId="{27A655CD-1474-4AAA-8336-AAD3515964F5}">
      <dgm:prSet phldrT="[Text]" custT="1"/>
      <dgm:spPr/>
      <dgm:t>
        <a:bodyPr rtlCol="0"/>
        <a:lstStyle/>
        <a:p>
          <a:pPr rtl="0">
            <a:buFont typeface="Arial" panose="020B0604020202020204" pitchFamily="34" charset="0"/>
            <a:buChar char="•"/>
          </a:pPr>
          <a:r>
            <a:rPr lang="es-ES" sz="1800" noProof="0" dirty="0">
              <a:solidFill>
                <a:schemeClr val="tx1"/>
              </a:solidFill>
            </a:rPr>
            <a:t>Posición de contado</a:t>
          </a:r>
        </a:p>
      </dgm:t>
    </dgm:pt>
    <dgm:pt modelId="{B9E7BDBA-FCEB-410B-8980-4A9145A9326B}" type="parTrans" cxnId="{D3C5A909-68DA-47B1-91C6-57D6E715150E}">
      <dgm:prSet/>
      <dgm:spPr/>
      <dgm:t>
        <a:bodyPr/>
        <a:lstStyle/>
        <a:p>
          <a:endParaRPr lang="es-AR"/>
        </a:p>
      </dgm:t>
    </dgm:pt>
    <dgm:pt modelId="{4502A3EF-E83C-4267-8430-4A039861899F}" type="sibTrans" cxnId="{D3C5A909-68DA-47B1-91C6-57D6E715150E}">
      <dgm:prSet/>
      <dgm:spPr/>
      <dgm:t>
        <a:bodyPr/>
        <a:lstStyle/>
        <a:p>
          <a:endParaRPr lang="es-AR"/>
        </a:p>
      </dgm:t>
    </dgm:pt>
    <dgm:pt modelId="{BF2881D7-900F-4C8E-9F09-9C05371A57B2}" type="pres">
      <dgm:prSet presAssocID="{1DBA91F1-7E8C-41C9-A838-D658A98417D5}" presName="linear" presStyleCnt="0">
        <dgm:presLayoutVars>
          <dgm:dir/>
          <dgm:animLvl val="lvl"/>
          <dgm:resizeHandles val="exact"/>
        </dgm:presLayoutVars>
      </dgm:prSet>
      <dgm:spPr/>
    </dgm:pt>
    <dgm:pt modelId="{9FB0A25D-1E70-42A1-9576-9E02D777FD4E}" type="pres">
      <dgm:prSet presAssocID="{9A97DD9A-212E-426A-9594-7FEEEC4E1E2E}" presName="parentLin" presStyleCnt="0"/>
      <dgm:spPr/>
    </dgm:pt>
    <dgm:pt modelId="{BE73E007-796D-4489-903F-12724FB5CC09}" type="pres">
      <dgm:prSet presAssocID="{9A97DD9A-212E-426A-9594-7FEEEC4E1E2E}" presName="parentLeftMargin" presStyleLbl="node1" presStyleIdx="0" presStyleCnt="2"/>
      <dgm:spPr/>
    </dgm:pt>
    <dgm:pt modelId="{31FF8910-63AB-4043-A89B-AB8E707B7A48}" type="pres">
      <dgm:prSet presAssocID="{9A97DD9A-212E-426A-9594-7FEEEC4E1E2E}" presName="parentText" presStyleLbl="node1" presStyleIdx="0" presStyleCnt="2">
        <dgm:presLayoutVars>
          <dgm:chMax val="0"/>
          <dgm:bulletEnabled val="1"/>
        </dgm:presLayoutVars>
      </dgm:prSet>
      <dgm:spPr/>
    </dgm:pt>
    <dgm:pt modelId="{7EB05BDB-5555-4796-8535-314A88387643}" type="pres">
      <dgm:prSet presAssocID="{9A97DD9A-212E-426A-9594-7FEEEC4E1E2E}" presName="negativeSpace" presStyleCnt="0"/>
      <dgm:spPr/>
    </dgm:pt>
    <dgm:pt modelId="{A3E10D09-1C38-4A24-82EE-5A6C623231D5}" type="pres">
      <dgm:prSet presAssocID="{9A97DD9A-212E-426A-9594-7FEEEC4E1E2E}" presName="childText" presStyleLbl="conFgAcc1" presStyleIdx="0" presStyleCnt="2">
        <dgm:presLayoutVars>
          <dgm:bulletEnabled val="1"/>
        </dgm:presLayoutVars>
      </dgm:prSet>
      <dgm:spPr/>
    </dgm:pt>
    <dgm:pt modelId="{4ADA33E3-F576-4BEE-8839-FD6C876D98B5}" type="pres">
      <dgm:prSet presAssocID="{A822033B-D112-4812-B9AC-0AEDBC4B3389}" presName="spaceBetweenRectangles" presStyleCnt="0"/>
      <dgm:spPr/>
    </dgm:pt>
    <dgm:pt modelId="{90673E8C-1446-4013-AA38-FC1EE3BD6C54}" type="pres">
      <dgm:prSet presAssocID="{B7F093E9-7C2E-44B4-8B3B-6CBE0FE3E35E}" presName="parentLin" presStyleCnt="0"/>
      <dgm:spPr/>
    </dgm:pt>
    <dgm:pt modelId="{1012288B-580C-4D8E-A1DB-5619E6992D98}" type="pres">
      <dgm:prSet presAssocID="{B7F093E9-7C2E-44B4-8B3B-6CBE0FE3E35E}" presName="parentLeftMargin" presStyleLbl="node1" presStyleIdx="0" presStyleCnt="2"/>
      <dgm:spPr/>
    </dgm:pt>
    <dgm:pt modelId="{E828DDC4-0756-415A-B957-94B602877A4A}" type="pres">
      <dgm:prSet presAssocID="{B7F093E9-7C2E-44B4-8B3B-6CBE0FE3E35E}" presName="parentText" presStyleLbl="node1" presStyleIdx="1" presStyleCnt="2">
        <dgm:presLayoutVars>
          <dgm:chMax val="0"/>
          <dgm:bulletEnabled val="1"/>
        </dgm:presLayoutVars>
      </dgm:prSet>
      <dgm:spPr/>
    </dgm:pt>
    <dgm:pt modelId="{60EE3688-F309-4931-8F7F-576379D488AD}" type="pres">
      <dgm:prSet presAssocID="{B7F093E9-7C2E-44B4-8B3B-6CBE0FE3E35E}" presName="negativeSpace" presStyleCnt="0"/>
      <dgm:spPr/>
    </dgm:pt>
    <dgm:pt modelId="{3ABBBA71-EF6A-41E4-B9DB-7884A5F441C0}" type="pres">
      <dgm:prSet presAssocID="{B7F093E9-7C2E-44B4-8B3B-6CBE0FE3E35E}" presName="childText" presStyleLbl="conFgAcc1" presStyleIdx="1" presStyleCnt="2" custLinFactNeighborX="-1106" custLinFactNeighborY="12801">
        <dgm:presLayoutVars>
          <dgm:bulletEnabled val="1"/>
        </dgm:presLayoutVars>
      </dgm:prSet>
      <dgm:spPr/>
    </dgm:pt>
  </dgm:ptLst>
  <dgm:cxnLst>
    <dgm:cxn modelId="{6D3B6500-A144-4FF1-9329-71D75CCF2A9E}" srcId="{9A97DD9A-212E-426A-9594-7FEEEC4E1E2E}" destId="{1583862E-2911-45D0-B802-4816FBFAD3E6}" srcOrd="0" destOrd="0" parTransId="{9553D6D6-BDF9-412B-B570-F562808A21F6}" sibTransId="{A0CAA61C-7E6B-42FF-A3E9-8F1585F8060D}"/>
    <dgm:cxn modelId="{D3C5A909-68DA-47B1-91C6-57D6E715150E}" srcId="{B7F093E9-7C2E-44B4-8B3B-6CBE0FE3E35E}" destId="{27A655CD-1474-4AAA-8336-AAD3515964F5}" srcOrd="1" destOrd="0" parTransId="{B9E7BDBA-FCEB-410B-8980-4A9145A9326B}" sibTransId="{4502A3EF-E83C-4267-8430-4A039861899F}"/>
    <dgm:cxn modelId="{DD33160A-812B-4609-9999-1AEB54494921}" type="presOf" srcId="{9A97DD9A-212E-426A-9594-7FEEEC4E1E2E}" destId="{BE73E007-796D-4489-903F-12724FB5CC09}" srcOrd="0" destOrd="0" presId="urn:microsoft.com/office/officeart/2005/8/layout/list1"/>
    <dgm:cxn modelId="{E65CBB12-C205-4111-B562-FA90DE2C58D9}" srcId="{9A97DD9A-212E-426A-9594-7FEEEC4E1E2E}" destId="{C1A10250-6B1B-45AD-89C4-333B4131E2EA}" srcOrd="1" destOrd="0" parTransId="{BBE11897-AB7C-47C0-8A28-CAFFABACF41B}" sibTransId="{BEF71F23-6637-4D7E-B4E6-A21534E91FA6}"/>
    <dgm:cxn modelId="{8C4DF61B-AB41-4B3C-AC5A-E6632D6E5366}" srcId="{B7F093E9-7C2E-44B4-8B3B-6CBE0FE3E35E}" destId="{3D6FB82D-8702-4FD5-B446-B15492C8E8D3}" srcOrd="0" destOrd="0" parTransId="{01064A5F-A089-4040-BEA5-E691D4390BDE}" sibTransId="{C0A9B8D0-1A45-4904-98C0-4C9491006681}"/>
    <dgm:cxn modelId="{A1F48E39-912F-4B4A-8122-1BAD089080B4}" type="presOf" srcId="{3D6FB82D-8702-4FD5-B446-B15492C8E8D3}" destId="{3ABBBA71-EF6A-41E4-B9DB-7884A5F441C0}" srcOrd="0" destOrd="0" presId="urn:microsoft.com/office/officeart/2005/8/layout/list1"/>
    <dgm:cxn modelId="{6F20E262-6F5A-4C67-8242-A26414FCDECD}" type="presOf" srcId="{C1A10250-6B1B-45AD-89C4-333B4131E2EA}" destId="{A3E10D09-1C38-4A24-82EE-5A6C623231D5}" srcOrd="0" destOrd="1" presId="urn:microsoft.com/office/officeart/2005/8/layout/list1"/>
    <dgm:cxn modelId="{E5CAFD82-66A9-45EC-9A06-C6501841BCB5}" type="presOf" srcId="{45D65E2E-57FB-46B9-A23E-155578272902}" destId="{A3E10D09-1C38-4A24-82EE-5A6C623231D5}" srcOrd="0" destOrd="2" presId="urn:microsoft.com/office/officeart/2005/8/layout/list1"/>
    <dgm:cxn modelId="{97F54785-09DC-41A6-A3BE-E40425E3AE7B}" type="presOf" srcId="{1DBA91F1-7E8C-41C9-A838-D658A98417D5}" destId="{BF2881D7-900F-4C8E-9F09-9C05371A57B2}" srcOrd="0" destOrd="0" presId="urn:microsoft.com/office/officeart/2005/8/layout/list1"/>
    <dgm:cxn modelId="{EB873A8C-8EA6-4733-8546-BA5A4DB16745}" type="presOf" srcId="{9A97DD9A-212E-426A-9594-7FEEEC4E1E2E}" destId="{31FF8910-63AB-4043-A89B-AB8E707B7A48}" srcOrd="1" destOrd="0" presId="urn:microsoft.com/office/officeart/2005/8/layout/list1"/>
    <dgm:cxn modelId="{05382DB0-93E0-41A2-9F05-DBE0C57CD836}" srcId="{1DBA91F1-7E8C-41C9-A838-D658A98417D5}" destId="{B7F093E9-7C2E-44B4-8B3B-6CBE0FE3E35E}" srcOrd="1" destOrd="0" parTransId="{975EB889-7FE2-4B31-A57C-D6644EDC0C5B}" sibTransId="{A2D02C68-2709-4715-A187-1730828C882F}"/>
    <dgm:cxn modelId="{8F5AFDC3-F9D2-4A39-8886-25F589A19EC9}" type="presOf" srcId="{B7F093E9-7C2E-44B4-8B3B-6CBE0FE3E35E}" destId="{E828DDC4-0756-415A-B957-94B602877A4A}" srcOrd="1" destOrd="0" presId="urn:microsoft.com/office/officeart/2005/8/layout/list1"/>
    <dgm:cxn modelId="{B81CB0C5-AA1E-4155-88E7-A19EC27EBDB1}" type="presOf" srcId="{B7F093E9-7C2E-44B4-8B3B-6CBE0FE3E35E}" destId="{1012288B-580C-4D8E-A1DB-5619E6992D98}" srcOrd="0" destOrd="0" presId="urn:microsoft.com/office/officeart/2005/8/layout/list1"/>
    <dgm:cxn modelId="{7EF935D2-599E-41B2-8DA6-23BC55D5094C}" type="presOf" srcId="{27A655CD-1474-4AAA-8336-AAD3515964F5}" destId="{3ABBBA71-EF6A-41E4-B9DB-7884A5F441C0}" srcOrd="0" destOrd="1" presId="urn:microsoft.com/office/officeart/2005/8/layout/list1"/>
    <dgm:cxn modelId="{6EE1A5DD-79E9-4FC2-BFBE-DA7B4C71D980}" srcId="{1DBA91F1-7E8C-41C9-A838-D658A98417D5}" destId="{9A97DD9A-212E-426A-9594-7FEEEC4E1E2E}" srcOrd="0" destOrd="0" parTransId="{CFB8B198-74C4-4710-BA7C-5F16A52BB9D3}" sibTransId="{A822033B-D112-4812-B9AC-0AEDBC4B3389}"/>
    <dgm:cxn modelId="{FE68F8E0-776A-49A3-8850-D44015EFEFE4}" srcId="{9A97DD9A-212E-426A-9594-7FEEEC4E1E2E}" destId="{45D65E2E-57FB-46B9-A23E-155578272902}" srcOrd="2" destOrd="0" parTransId="{D504A610-38C8-4BDE-BB8B-E71AB9A63BD2}" sibTransId="{C35F0E74-D801-4FFD-B331-4EF428DDF3B5}"/>
    <dgm:cxn modelId="{00180DF9-7139-4898-8F20-0AED9C5968F9}" type="presOf" srcId="{1583862E-2911-45D0-B802-4816FBFAD3E6}" destId="{A3E10D09-1C38-4A24-82EE-5A6C623231D5}" srcOrd="0" destOrd="0" presId="urn:microsoft.com/office/officeart/2005/8/layout/list1"/>
    <dgm:cxn modelId="{75CF6746-D341-48CC-AC7A-8E28A3A34903}" type="presParOf" srcId="{BF2881D7-900F-4C8E-9F09-9C05371A57B2}" destId="{9FB0A25D-1E70-42A1-9576-9E02D777FD4E}" srcOrd="0" destOrd="0" presId="urn:microsoft.com/office/officeart/2005/8/layout/list1"/>
    <dgm:cxn modelId="{6008D119-B2B8-4210-90F1-3231FCCB360E}" type="presParOf" srcId="{9FB0A25D-1E70-42A1-9576-9E02D777FD4E}" destId="{BE73E007-796D-4489-903F-12724FB5CC09}" srcOrd="0" destOrd="0" presId="urn:microsoft.com/office/officeart/2005/8/layout/list1"/>
    <dgm:cxn modelId="{0D930E14-E5E7-4C18-993D-6C4629C49FFE}" type="presParOf" srcId="{9FB0A25D-1E70-42A1-9576-9E02D777FD4E}" destId="{31FF8910-63AB-4043-A89B-AB8E707B7A48}" srcOrd="1" destOrd="0" presId="urn:microsoft.com/office/officeart/2005/8/layout/list1"/>
    <dgm:cxn modelId="{2B48FCFF-0983-40D5-9E49-FBDD9260800D}" type="presParOf" srcId="{BF2881D7-900F-4C8E-9F09-9C05371A57B2}" destId="{7EB05BDB-5555-4796-8535-314A88387643}" srcOrd="1" destOrd="0" presId="urn:microsoft.com/office/officeart/2005/8/layout/list1"/>
    <dgm:cxn modelId="{CAC5FDEF-616A-43F2-AC6D-BE154E15F6A3}" type="presParOf" srcId="{BF2881D7-900F-4C8E-9F09-9C05371A57B2}" destId="{A3E10D09-1C38-4A24-82EE-5A6C623231D5}" srcOrd="2" destOrd="0" presId="urn:microsoft.com/office/officeart/2005/8/layout/list1"/>
    <dgm:cxn modelId="{2AFDE3E6-B3DC-4E29-B9EE-959DF16B49A0}" type="presParOf" srcId="{BF2881D7-900F-4C8E-9F09-9C05371A57B2}" destId="{4ADA33E3-F576-4BEE-8839-FD6C876D98B5}" srcOrd="3" destOrd="0" presId="urn:microsoft.com/office/officeart/2005/8/layout/list1"/>
    <dgm:cxn modelId="{AAB6C715-034C-4ABB-A74F-E133A1CC10B5}" type="presParOf" srcId="{BF2881D7-900F-4C8E-9F09-9C05371A57B2}" destId="{90673E8C-1446-4013-AA38-FC1EE3BD6C54}" srcOrd="4" destOrd="0" presId="urn:microsoft.com/office/officeart/2005/8/layout/list1"/>
    <dgm:cxn modelId="{C39AED7D-A80F-4E84-B472-D1D555C56C04}" type="presParOf" srcId="{90673E8C-1446-4013-AA38-FC1EE3BD6C54}" destId="{1012288B-580C-4D8E-A1DB-5619E6992D98}" srcOrd="0" destOrd="0" presId="urn:microsoft.com/office/officeart/2005/8/layout/list1"/>
    <dgm:cxn modelId="{29ECFFA8-798D-4B86-BB13-F40133521FFC}" type="presParOf" srcId="{90673E8C-1446-4013-AA38-FC1EE3BD6C54}" destId="{E828DDC4-0756-415A-B957-94B602877A4A}" srcOrd="1" destOrd="0" presId="urn:microsoft.com/office/officeart/2005/8/layout/list1"/>
    <dgm:cxn modelId="{3F26CCE7-2DEA-4038-8F9A-0CC3254B1EAA}" type="presParOf" srcId="{BF2881D7-900F-4C8E-9F09-9C05371A57B2}" destId="{60EE3688-F309-4931-8F7F-576379D488AD}" srcOrd="5" destOrd="0" presId="urn:microsoft.com/office/officeart/2005/8/layout/list1"/>
    <dgm:cxn modelId="{C9C8EBE6-E1E8-489B-8F4B-A149BBF5E280}" type="presParOf" srcId="{BF2881D7-900F-4C8E-9F09-9C05371A57B2}" destId="{3ABBBA71-EF6A-41E4-B9DB-7884A5F441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10D09-1C38-4A24-82EE-5A6C623231D5}">
      <dsp:nvSpPr>
        <dsp:cNvPr id="0" name=""/>
        <dsp:cNvSpPr/>
      </dsp:nvSpPr>
      <dsp:spPr>
        <a:xfrm>
          <a:off x="0" y="930863"/>
          <a:ext cx="9722297" cy="1628549"/>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4558" tIns="458216" rIns="754558" bIns="156464" numCol="1" spcCol="1270" rtlCol="0" anchor="t" anchorCtr="0">
          <a:noAutofit/>
        </a:bodyPr>
        <a:lstStyle/>
        <a:p>
          <a:pPr marL="228600" lvl="1" indent="-228600" algn="l" defTabSz="977900" rtl="0">
            <a:lnSpc>
              <a:spcPct val="90000"/>
            </a:lnSpc>
            <a:spcBef>
              <a:spcPct val="0"/>
            </a:spcBef>
            <a:spcAft>
              <a:spcPct val="15000"/>
            </a:spcAft>
            <a:buChar char="•"/>
          </a:pPr>
          <a:endParaRPr lang="es-ES" sz="2200" kern="1200" noProof="0" dirty="0"/>
        </a:p>
        <a:p>
          <a:pPr marL="228600" lvl="1" indent="-228600" algn="l" defTabSz="977900" rtl="0">
            <a:lnSpc>
              <a:spcPct val="90000"/>
            </a:lnSpc>
            <a:spcBef>
              <a:spcPct val="0"/>
            </a:spcBef>
            <a:spcAft>
              <a:spcPct val="15000"/>
            </a:spcAft>
            <a:buChar char="•"/>
          </a:pPr>
          <a:endParaRPr lang="es-ES" sz="2200" kern="1200" noProof="0" dirty="0"/>
        </a:p>
        <a:p>
          <a:pPr marL="228600" lvl="1" indent="-228600" algn="l" defTabSz="977900" rtl="0">
            <a:lnSpc>
              <a:spcPct val="90000"/>
            </a:lnSpc>
            <a:spcBef>
              <a:spcPct val="0"/>
            </a:spcBef>
            <a:spcAft>
              <a:spcPct val="15000"/>
            </a:spcAft>
            <a:buChar char="•"/>
          </a:pPr>
          <a:endParaRPr lang="es-ES" sz="2200" kern="1200" noProof="0" dirty="0"/>
        </a:p>
      </dsp:txBody>
      <dsp:txXfrm>
        <a:off x="0" y="930863"/>
        <a:ext cx="9722297" cy="1628549"/>
      </dsp:txXfrm>
    </dsp:sp>
    <dsp:sp modelId="{31FF8910-63AB-4043-A89B-AB8E707B7A48}">
      <dsp:nvSpPr>
        <dsp:cNvPr id="0" name=""/>
        <dsp:cNvSpPr/>
      </dsp:nvSpPr>
      <dsp:spPr>
        <a:xfrm>
          <a:off x="486114" y="606143"/>
          <a:ext cx="6805607" cy="6494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236" tIns="0" rIns="257236" bIns="0" numCol="1" spcCol="1270" rtlCol="0" anchor="ctr" anchorCtr="0">
          <a:noAutofit/>
        </a:bodyPr>
        <a:lstStyle/>
        <a:p>
          <a:pPr marL="0" lvl="0" indent="0" algn="l" defTabSz="977900" rtl="0">
            <a:lnSpc>
              <a:spcPct val="90000"/>
            </a:lnSpc>
            <a:spcBef>
              <a:spcPct val="0"/>
            </a:spcBef>
            <a:spcAft>
              <a:spcPct val="35000"/>
            </a:spcAft>
            <a:buNone/>
          </a:pPr>
          <a:r>
            <a:rPr lang="es-ES" sz="2200" kern="1200" noProof="0" dirty="0"/>
            <a:t>Posición global neta negativa de moneda extranjera</a:t>
          </a:r>
        </a:p>
      </dsp:txBody>
      <dsp:txXfrm>
        <a:off x="517817" y="637846"/>
        <a:ext cx="6742201" cy="586034"/>
      </dsp:txXfrm>
    </dsp:sp>
    <dsp:sp modelId="{3ABBBA71-EF6A-41E4-B9DB-7884A5F441C0}">
      <dsp:nvSpPr>
        <dsp:cNvPr id="0" name=""/>
        <dsp:cNvSpPr/>
      </dsp:nvSpPr>
      <dsp:spPr>
        <a:xfrm>
          <a:off x="0" y="3044501"/>
          <a:ext cx="9722297" cy="11434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4558" tIns="458216" rIns="754558" bIns="128016" numCol="1" spcCol="1270" rtlCol="0" anchor="t" anchorCtr="0">
          <a:noAutofit/>
        </a:bodyPr>
        <a:lstStyle/>
        <a:p>
          <a:pPr marL="171450" lvl="1" indent="-171450" algn="l" defTabSz="800100" rtl="0">
            <a:lnSpc>
              <a:spcPct val="90000"/>
            </a:lnSpc>
            <a:spcBef>
              <a:spcPct val="0"/>
            </a:spcBef>
            <a:spcAft>
              <a:spcPct val="15000"/>
            </a:spcAft>
            <a:buFont typeface="Arial" panose="020B0604020202020204" pitchFamily="34" charset="0"/>
            <a:buChar char="•"/>
          </a:pPr>
          <a:r>
            <a:rPr lang="es-ES" sz="1800" kern="1200" noProof="0" dirty="0">
              <a:solidFill>
                <a:schemeClr val="tx1"/>
              </a:solidFill>
            </a:rPr>
            <a:t>Posición global neta</a:t>
          </a:r>
          <a:endParaRPr lang="es-ES" sz="2200" kern="1200" noProof="0" dirty="0">
            <a:solidFill>
              <a:schemeClr val="bg1"/>
            </a:solidFill>
          </a:endParaRPr>
        </a:p>
        <a:p>
          <a:pPr marL="171450" lvl="1" indent="-171450" algn="l" defTabSz="800100" rtl="0">
            <a:lnSpc>
              <a:spcPct val="90000"/>
            </a:lnSpc>
            <a:spcBef>
              <a:spcPct val="0"/>
            </a:spcBef>
            <a:spcAft>
              <a:spcPct val="15000"/>
            </a:spcAft>
            <a:buFont typeface="Arial" panose="020B0604020202020204" pitchFamily="34" charset="0"/>
            <a:buChar char="•"/>
          </a:pPr>
          <a:r>
            <a:rPr lang="es-ES" sz="1800" kern="1200" noProof="0" dirty="0">
              <a:solidFill>
                <a:schemeClr val="tx1"/>
              </a:solidFill>
            </a:rPr>
            <a:t>Posición de contado</a:t>
          </a:r>
        </a:p>
      </dsp:txBody>
      <dsp:txXfrm>
        <a:off x="0" y="3044501"/>
        <a:ext cx="9722297" cy="1143450"/>
      </dsp:txXfrm>
    </dsp:sp>
    <dsp:sp modelId="{E828DDC4-0756-415A-B957-94B602877A4A}">
      <dsp:nvSpPr>
        <dsp:cNvPr id="0" name=""/>
        <dsp:cNvSpPr/>
      </dsp:nvSpPr>
      <dsp:spPr>
        <a:xfrm>
          <a:off x="486114" y="2678214"/>
          <a:ext cx="6805607" cy="6494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236" tIns="0" rIns="257236" bIns="0" numCol="1" spcCol="1270" rtlCol="0" anchor="ctr" anchorCtr="0">
          <a:noAutofit/>
        </a:bodyPr>
        <a:lstStyle/>
        <a:p>
          <a:pPr marL="0" lvl="0" indent="0" algn="l" defTabSz="977900" rtl="0">
            <a:lnSpc>
              <a:spcPct val="90000"/>
            </a:lnSpc>
            <a:spcBef>
              <a:spcPct val="0"/>
            </a:spcBef>
            <a:spcAft>
              <a:spcPct val="35000"/>
            </a:spcAft>
            <a:buNone/>
          </a:pPr>
          <a:r>
            <a:rPr lang="es-ES" sz="2200" kern="1200" noProof="0" dirty="0"/>
            <a:t>Posición global neta positiva de moneda extranjera</a:t>
          </a:r>
        </a:p>
      </dsp:txBody>
      <dsp:txXfrm>
        <a:off x="517817" y="2709917"/>
        <a:ext cx="674220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253022F-0B09-481B-BA59-D678956762D3}" type="datetime1">
              <a:rPr lang="es-ES" smtClean="0"/>
              <a:t>29/09/2022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8ED99B-9732-49FC-9C16-B56FEB1B1092}" type="slidenum">
              <a:rPr lang="es-ES" smtClean="0"/>
              <a:t>‹#›</a:t>
            </a:fld>
            <a:endParaRPr lang="es-ES"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526EB5B5-990B-44C6-806B-707F286040A3}" type="datetime1">
              <a:rPr lang="es-ES" noProof="0" smtClean="0"/>
              <a:t>29/09/2022</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s-ES" noProof="0" smtClean="0"/>
              <a:t>‹#›</a:t>
            </a:fld>
            <a:endParaRPr lang="es-E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1</a:t>
            </a:fld>
            <a:endParaRPr lang="es-ES" dirty="0"/>
          </a:p>
        </p:txBody>
      </p:sp>
    </p:spTree>
    <p:extLst>
      <p:ext uri="{BB962C8B-B14F-4D97-AF65-F5344CB8AC3E}">
        <p14:creationId xmlns:p14="http://schemas.microsoft.com/office/powerpoint/2010/main" val="3567442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10</a:t>
            </a:fld>
            <a:endParaRPr lang="es-ES" dirty="0"/>
          </a:p>
        </p:txBody>
      </p:sp>
    </p:spTree>
    <p:extLst>
      <p:ext uri="{BB962C8B-B14F-4D97-AF65-F5344CB8AC3E}">
        <p14:creationId xmlns:p14="http://schemas.microsoft.com/office/powerpoint/2010/main" val="2325346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11</a:t>
            </a:fld>
            <a:endParaRPr lang="es-ES" dirty="0"/>
          </a:p>
        </p:txBody>
      </p:sp>
    </p:spTree>
    <p:extLst>
      <p:ext uri="{BB962C8B-B14F-4D97-AF65-F5344CB8AC3E}">
        <p14:creationId xmlns:p14="http://schemas.microsoft.com/office/powerpoint/2010/main" val="296749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2</a:t>
            </a:fld>
            <a:endParaRPr lang="es-ES" dirty="0"/>
          </a:p>
        </p:txBody>
      </p:sp>
    </p:spTree>
    <p:extLst>
      <p:ext uri="{BB962C8B-B14F-4D97-AF65-F5344CB8AC3E}">
        <p14:creationId xmlns:p14="http://schemas.microsoft.com/office/powerpoint/2010/main" val="170693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3</a:t>
            </a:fld>
            <a:endParaRPr lang="es-ES" dirty="0"/>
          </a:p>
        </p:txBody>
      </p:sp>
    </p:spTree>
    <p:extLst>
      <p:ext uri="{BB962C8B-B14F-4D97-AF65-F5344CB8AC3E}">
        <p14:creationId xmlns:p14="http://schemas.microsoft.com/office/powerpoint/2010/main" val="39656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4</a:t>
            </a:fld>
            <a:endParaRPr lang="es-ES" dirty="0"/>
          </a:p>
        </p:txBody>
      </p:sp>
    </p:spTree>
    <p:extLst>
      <p:ext uri="{BB962C8B-B14F-4D97-AF65-F5344CB8AC3E}">
        <p14:creationId xmlns:p14="http://schemas.microsoft.com/office/powerpoint/2010/main" val="39317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5</a:t>
            </a:fld>
            <a:endParaRPr lang="es-ES" dirty="0"/>
          </a:p>
        </p:txBody>
      </p:sp>
    </p:spTree>
    <p:extLst>
      <p:ext uri="{BB962C8B-B14F-4D97-AF65-F5344CB8AC3E}">
        <p14:creationId xmlns:p14="http://schemas.microsoft.com/office/powerpoint/2010/main" val="342390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6</a:t>
            </a:fld>
            <a:endParaRPr lang="es-ES" dirty="0"/>
          </a:p>
        </p:txBody>
      </p:sp>
    </p:spTree>
    <p:extLst>
      <p:ext uri="{BB962C8B-B14F-4D97-AF65-F5344CB8AC3E}">
        <p14:creationId xmlns:p14="http://schemas.microsoft.com/office/powerpoint/2010/main" val="2436372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7</a:t>
            </a:fld>
            <a:endParaRPr lang="es-ES" dirty="0"/>
          </a:p>
        </p:txBody>
      </p:sp>
    </p:spTree>
    <p:extLst>
      <p:ext uri="{BB962C8B-B14F-4D97-AF65-F5344CB8AC3E}">
        <p14:creationId xmlns:p14="http://schemas.microsoft.com/office/powerpoint/2010/main" val="55259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8</a:t>
            </a:fld>
            <a:endParaRPr lang="es-ES" dirty="0"/>
          </a:p>
        </p:txBody>
      </p:sp>
    </p:spTree>
    <p:extLst>
      <p:ext uri="{BB962C8B-B14F-4D97-AF65-F5344CB8AC3E}">
        <p14:creationId xmlns:p14="http://schemas.microsoft.com/office/powerpoint/2010/main" val="63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9</a:t>
            </a:fld>
            <a:endParaRPr lang="es-ES" dirty="0"/>
          </a:p>
        </p:txBody>
      </p:sp>
    </p:spTree>
    <p:extLst>
      <p:ext uri="{BB962C8B-B14F-4D97-AF65-F5344CB8AC3E}">
        <p14:creationId xmlns:p14="http://schemas.microsoft.com/office/powerpoint/2010/main" val="509815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0824" y="1600200"/>
            <a:ext cx="5945188" cy="3048000"/>
          </a:xfrm>
        </p:spPr>
        <p:txBody>
          <a:bodyPr rtlCol="0" anchor="b">
            <a:normAutofit/>
          </a:bodyPr>
          <a:lstStyle>
            <a:lvl1pPr>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hasCustomPrompt="1"/>
          </p:nvPr>
        </p:nvSpPr>
        <p:spPr>
          <a:xfrm>
            <a:off x="1520825" y="4898572"/>
            <a:ext cx="5945187" cy="1270453"/>
          </a:xfrm>
        </p:spPr>
        <p:txBody>
          <a:bodyPr rtlCol="0">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dirty="0"/>
              <a:t>Editar el estilo de subtítulo del patrón</a:t>
            </a:r>
          </a:p>
        </p:txBody>
      </p:sp>
      <p:cxnSp>
        <p:nvCxnSpPr>
          <p:cNvPr id="6" name="Conector recto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upo 4"/>
          <p:cNvGrpSpPr/>
          <p:nvPr userDrawn="1"/>
        </p:nvGrpSpPr>
        <p:grpSpPr>
          <a:xfrm>
            <a:off x="7923213" y="0"/>
            <a:ext cx="4265612" cy="6858000"/>
            <a:chOff x="7923213" y="0"/>
            <a:chExt cx="4265612" cy="6858000"/>
          </a:xfrm>
        </p:grpSpPr>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ángulo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accent1">
                    <a:lumMod val="50000"/>
                  </a:schemeClr>
                </a:solidFill>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0FD02CE-073D-4917-B07F-84A2C23D069E}" type="datetime1">
              <a:rPr lang="es-ES" noProof="0" smtClean="0"/>
              <a:t>29/09/2022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523412" y="646112"/>
            <a:ext cx="1828801" cy="5522913"/>
          </a:xfrm>
        </p:spPr>
        <p:txBody>
          <a:bodyPr vert="eaVert" rtlCol="0"/>
          <a:lstStyle>
            <a:lvl1pPr>
              <a:defRPr>
                <a:solidFill>
                  <a:schemeClr val="accent1">
                    <a:lumMod val="50000"/>
                  </a:schemeClr>
                </a:solidFill>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646112"/>
            <a:ext cx="7620000" cy="5522913"/>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0AF55FE9-0363-4C8B-8DF3-6FE685753F74}" type="datetime1">
              <a:rPr lang="es-ES" noProof="0" smtClean="0"/>
              <a:t>29/09/2022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a:t>
            </a:fld>
            <a:endParaRPr lang="es-ES" noProof="0" dirty="0"/>
          </a:p>
        </p:txBody>
      </p:sp>
      <p:cxnSp>
        <p:nvCxnSpPr>
          <p:cNvPr id="7" name="Conector recto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accent1">
                    <a:lumMod val="50000"/>
                  </a:schemeClr>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D4DF76A-7FD8-4F0E-925B-26994FC33A36}" type="datetime1">
              <a:rPr lang="es-ES" noProof="0" smtClean="0"/>
              <a:t>29/09/2022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a:t>
            </a:fld>
            <a:endParaRPr lang="es-ES" noProof="0" dirty="0"/>
          </a:p>
        </p:txBody>
      </p:sp>
      <p:cxnSp>
        <p:nvCxnSpPr>
          <p:cNvPr id="7" name="Conector recto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0" y="2237096"/>
            <a:ext cx="8229601" cy="2411103"/>
          </a:xfrm>
        </p:spPr>
        <p:txBody>
          <a:bodyPr rtlCol="0" anchor="b">
            <a:normAutofit/>
          </a:bodyPr>
          <a:lstStyle>
            <a:lvl1pPr algn="l">
              <a:lnSpc>
                <a:spcPct val="80000"/>
              </a:lnSpc>
              <a:defRPr sz="4800" b="0" cap="none"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2" y="4876800"/>
            <a:ext cx="8229601" cy="1292225"/>
          </a:xfrm>
        </p:spPr>
        <p:txBody>
          <a:bodyPr rtlCol="0"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grpSp>
        <p:nvGrpSpPr>
          <p:cNvPr id="7" name="Grupo 6"/>
          <p:cNvGrpSpPr/>
          <p:nvPr userDrawn="1"/>
        </p:nvGrpSpPr>
        <p:grpSpPr>
          <a:xfrm>
            <a:off x="11123611" y="0"/>
            <a:ext cx="1065214" cy="6868886"/>
            <a:chOff x="11123611" y="0"/>
            <a:chExt cx="1065214" cy="6868886"/>
          </a:xfrm>
        </p:grpSpPr>
        <p:pic>
          <p:nvPicPr>
            <p:cNvPr id="10" name="Imagen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ángulo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5864BD5-19A8-4505-9A42-43354291CC10}" type="datetime1">
              <a:rPr lang="es-ES" noProof="0" smtClean="0"/>
              <a:t>29/09/2022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a:t>
            </a:fld>
            <a:endParaRPr lang="es-ES" noProof="0" dirty="0"/>
          </a:p>
        </p:txBody>
      </p:sp>
      <p:cxnSp>
        <p:nvCxnSpPr>
          <p:cNvPr id="9" name="Conector recto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488168" y="1984248"/>
            <a:ext cx="4800600"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51612" y="1984248"/>
            <a:ext cx="4800601"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34E2FB2D-F1E1-4BF6-84B7-3BABD2B17A6E}" type="datetime1">
              <a:rPr lang="es-ES" noProof="0" smtClean="0"/>
              <a:t>29/09/2022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a:t>
            </a:fld>
            <a:endParaRPr lang="es-ES" noProof="0" dirty="0"/>
          </a:p>
        </p:txBody>
      </p:sp>
      <p:cxnSp>
        <p:nvCxnSpPr>
          <p:cNvPr id="8" name="Conector recto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224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16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516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799C0748-3B6B-41E6-B335-A2EED6966772}" type="datetime1">
              <a:rPr lang="es-ES" noProof="0" smtClean="0"/>
              <a:t>29/09/2022</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a:t>‹#›</a:t>
            </a:fld>
            <a:endParaRPr lang="es-ES" noProof="0" dirty="0"/>
          </a:p>
        </p:txBody>
      </p:sp>
      <p:cxnSp>
        <p:nvCxnSpPr>
          <p:cNvPr id="10" name="Conector recto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accent1">
                    <a:lumMod val="50000"/>
                  </a:schemeClr>
                </a:solidFill>
              </a:defRPr>
            </a:lvl1pPr>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955E8415-C00F-40AE-9CF0-75F4FDA15CB1}" type="datetime1">
              <a:rPr lang="es-ES" noProof="0" smtClean="0"/>
              <a:t>29/09/2022</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a:t>
            </a:fld>
            <a:endParaRPr lang="es-ES" noProof="0" dirty="0"/>
          </a:p>
        </p:txBody>
      </p:sp>
      <p:cxnSp>
        <p:nvCxnSpPr>
          <p:cNvPr id="6" name="Conector recto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C1E00E5E-750B-45DD-8C72-E05D0623D057}" type="datetime1">
              <a:rPr lang="es-ES" noProof="0" smtClean="0"/>
              <a:t>29/09/2022</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3" y="685800"/>
            <a:ext cx="4114800" cy="1925637"/>
          </a:xfrm>
        </p:spPr>
        <p:txBody>
          <a:bodyPr rtlCol="0" anchor="b">
            <a:noAutofit/>
          </a:bodyPr>
          <a:lstStyle>
            <a:lvl1pPr algn="l">
              <a:lnSpc>
                <a:spcPct val="80000"/>
              </a:lnSpc>
              <a:defRPr sz="4000" b="0">
                <a:solidFill>
                  <a:schemeClr val="accent1">
                    <a:lumMod val="50000"/>
                  </a:schemeClr>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6094414" y="685800"/>
            <a:ext cx="5257799"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522413" y="2895599"/>
            <a:ext cx="4114800" cy="1752601"/>
          </a:xfrm>
        </p:spPr>
        <p:txBody>
          <a:bodyPr rtlCol="0">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D4496AF6-7FBF-408A-A979-151F3A6B0597}" type="datetime1">
              <a:rPr lang="es-ES" noProof="0" smtClean="0"/>
              <a:t>29/09/2022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a:t>
            </a:fld>
            <a:endParaRPr lang="es-ES" noProof="0" dirty="0"/>
          </a:p>
        </p:txBody>
      </p:sp>
      <p:cxnSp>
        <p:nvCxnSpPr>
          <p:cNvPr id="8" name="Conector recto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3" y="685800"/>
            <a:ext cx="4114800" cy="1925638"/>
          </a:xfrm>
        </p:spPr>
        <p:txBody>
          <a:bodyPr rtlCol="0" anchor="b">
            <a:normAutofit/>
          </a:bodyPr>
          <a:lstStyle>
            <a:lvl1pPr algn="l">
              <a:lnSpc>
                <a:spcPct val="80000"/>
              </a:lnSpc>
              <a:defRPr sz="4000" b="0" i="0" baseline="0">
                <a:solidFill>
                  <a:schemeClr val="accent1">
                    <a:lumMod val="50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522413" y="2895599"/>
            <a:ext cx="4114800" cy="1752601"/>
          </a:xfrm>
        </p:spPr>
        <p:txBody>
          <a:bodyPr rtlCol="0">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0" name="Conector recto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pPr rtl="0"/>
            <a:r>
              <a:rPr lang="es-ES" noProof="0" dirty="0"/>
              <a:t>Agregar un pie de página</a:t>
            </a:r>
          </a:p>
        </p:txBody>
      </p:sp>
      <p:sp>
        <p:nvSpPr>
          <p:cNvPr id="4" name="Marcador de posición de fech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pPr rtl="0"/>
            <a:fld id="{6A77CC5E-30E4-4403-A172-B5EEA6D2C05F}" type="datetime1">
              <a:rPr lang="es-ES" noProof="0" smtClean="0"/>
              <a:t>29/09/2022</a:t>
            </a:fld>
            <a:endParaRPr lang="es-ES" noProof="0" dirty="0"/>
          </a:p>
        </p:txBody>
      </p:sp>
      <p:sp>
        <p:nvSpPr>
          <p:cNvPr id="6" name="Marcador de posición de número de diapositiva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pPr rtl="0"/>
            <a:fld id="{2A013F82-EE5E-44EE-A61D-E31C6657F26F}" type="slidenum">
              <a:rPr lang="es-ES" noProof="0" smtClean="0"/>
              <a:pPr rtl="0"/>
              <a:t>‹#›</a:t>
            </a:fld>
            <a:endParaRPr lang="es-ES" noProof="0" dirty="0"/>
          </a:p>
        </p:txBody>
      </p:sp>
      <p:pic>
        <p:nvPicPr>
          <p:cNvPr id="9" name="Imagen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ángulo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pPr>
              <a:lnSpc>
                <a:spcPct val="100000"/>
              </a:lnSpc>
            </a:pPr>
            <a:r>
              <a:rPr lang="es-AR" sz="5400" dirty="0">
                <a:solidFill>
                  <a:schemeClr val="accent1">
                    <a:lumMod val="50000"/>
                  </a:schemeClr>
                </a:solidFill>
              </a:rPr>
              <a:t>Introducción al Trading, Monedas y Tasas de Interés</a:t>
            </a:r>
          </a:p>
        </p:txBody>
      </p:sp>
      <p:sp>
        <p:nvSpPr>
          <p:cNvPr id="3" name="Subtítulo 2"/>
          <p:cNvSpPr>
            <a:spLocks noGrp="1"/>
          </p:cNvSpPr>
          <p:nvPr>
            <p:ph type="subTitle" idx="1"/>
          </p:nvPr>
        </p:nvSpPr>
        <p:spPr/>
        <p:txBody>
          <a:bodyPr rtlCol="0"/>
          <a:lstStyle/>
          <a:p>
            <a:r>
              <a:rPr lang="es-AR" dirty="0"/>
              <a:t> Posición Global Neta en Moneda Extranjera y Posición de Contado.</a:t>
            </a:r>
            <a:endParaRPr lang="es-ES" dirty="0"/>
          </a:p>
        </p:txBody>
      </p:sp>
      <p:sp>
        <p:nvSpPr>
          <p:cNvPr id="4" name="Rectángulo 3">
            <a:extLst>
              <a:ext uri="{FF2B5EF4-FFF2-40B4-BE49-F238E27FC236}">
                <a16:creationId xmlns:a16="http://schemas.microsoft.com/office/drawing/2014/main" id="{CF3924A7-2C57-4739-9A1E-F6C653D69C2E}"/>
              </a:ext>
            </a:extLst>
          </p:cNvPr>
          <p:cNvSpPr/>
          <p:nvPr/>
        </p:nvSpPr>
        <p:spPr>
          <a:xfrm>
            <a:off x="7920880" y="0"/>
            <a:ext cx="4267946" cy="6858000"/>
          </a:xfrm>
          <a:prstGeom prst="rect">
            <a:avLst/>
          </a:prstGeom>
          <a:solidFill>
            <a:schemeClr val="tx2">
              <a:alpha val="4196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Rectángulo 4">
            <a:extLst>
              <a:ext uri="{FF2B5EF4-FFF2-40B4-BE49-F238E27FC236}">
                <a16:creationId xmlns:a16="http://schemas.microsoft.com/office/drawing/2014/main" id="{080C8F95-8D42-46D7-8811-571391057293}"/>
              </a:ext>
            </a:extLst>
          </p:cNvPr>
          <p:cNvSpPr/>
          <p:nvPr/>
        </p:nvSpPr>
        <p:spPr>
          <a:xfrm>
            <a:off x="-14334" y="0"/>
            <a:ext cx="1080290" cy="6858000"/>
          </a:xfrm>
          <a:prstGeom prst="rect">
            <a:avLst/>
          </a:prstGeom>
          <a:solidFill>
            <a:schemeClr val="tx2">
              <a:alpha val="4196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7" name="Imagen 6">
            <a:extLst>
              <a:ext uri="{FF2B5EF4-FFF2-40B4-BE49-F238E27FC236}">
                <a16:creationId xmlns:a16="http://schemas.microsoft.com/office/drawing/2014/main" id="{11A6907B-72B3-42DE-AAA6-018C0A178955}"/>
              </a:ext>
            </a:extLst>
          </p:cNvPr>
          <p:cNvPicPr>
            <a:picLocks noChangeAspect="1"/>
          </p:cNvPicPr>
          <p:nvPr/>
        </p:nvPicPr>
        <p:blipFill>
          <a:blip r:embed="rId3"/>
          <a:stretch>
            <a:fillRect/>
          </a:stretch>
        </p:blipFill>
        <p:spPr>
          <a:xfrm>
            <a:off x="9348717" y="116632"/>
            <a:ext cx="2819400" cy="552450"/>
          </a:xfrm>
          <a:prstGeom prst="rect">
            <a:avLst/>
          </a:prstGeom>
          <a:ln>
            <a:noFill/>
          </a:ln>
          <a:effectLst>
            <a:softEdge rad="76200"/>
          </a:effectLst>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1A57441-D64D-47CB-9624-D892D2D66545}"/>
              </a:ext>
            </a:extLst>
          </p:cNvPr>
          <p:cNvPicPr>
            <a:picLocks noChangeAspect="1"/>
          </p:cNvPicPr>
          <p:nvPr/>
        </p:nvPicPr>
        <p:blipFill>
          <a:blip r:embed="rId3"/>
          <a:stretch>
            <a:fillRect/>
          </a:stretch>
        </p:blipFill>
        <p:spPr>
          <a:xfrm>
            <a:off x="9348717" y="116632"/>
            <a:ext cx="2819400" cy="552450"/>
          </a:xfrm>
          <a:prstGeom prst="rect">
            <a:avLst/>
          </a:prstGeom>
          <a:ln>
            <a:noFill/>
          </a:ln>
          <a:effectLst>
            <a:softEdge rad="76200"/>
          </a:effectLst>
        </p:spPr>
      </p:pic>
      <p:sp>
        <p:nvSpPr>
          <p:cNvPr id="7" name="Rectángulo 6">
            <a:extLst>
              <a:ext uri="{FF2B5EF4-FFF2-40B4-BE49-F238E27FC236}">
                <a16:creationId xmlns:a16="http://schemas.microsoft.com/office/drawing/2014/main" id="{3DFC2F73-ED55-4010-BA48-489EFC458A08}"/>
              </a:ext>
            </a:extLst>
          </p:cNvPr>
          <p:cNvSpPr/>
          <p:nvPr/>
        </p:nvSpPr>
        <p:spPr>
          <a:xfrm>
            <a:off x="1572514" y="1749616"/>
            <a:ext cx="9217024" cy="2215991"/>
          </a:xfrm>
          <a:prstGeom prst="rect">
            <a:avLst/>
          </a:prstGeom>
          <a:solidFill>
            <a:schemeClr val="bg1"/>
          </a:solidFill>
        </p:spPr>
        <p:txBody>
          <a:bodyPr wrap="square">
            <a:spAutoFit/>
          </a:bodyPr>
          <a:lstStyle/>
          <a:p>
            <a:r>
              <a:rPr lang="es-MX" sz="2400" dirty="0"/>
              <a:t>Excluir para la determinación de la PGNME </a:t>
            </a:r>
            <a:r>
              <a:rPr lang="es-MX" sz="2400" b="1" u="sng" dirty="0"/>
              <a:t>los contratos de préstamo en pesos con retribución variable basada en la variación de la cotización del dólar estadounidense </a:t>
            </a:r>
            <a:r>
              <a:rPr lang="es-MX" sz="2400" dirty="0"/>
              <a:t>que no estén cubiertos con inversiones a plazo con retribución variable en función del dólar estadounidense</a:t>
            </a:r>
          </a:p>
          <a:p>
            <a:endParaRPr lang="es-AR" dirty="0"/>
          </a:p>
        </p:txBody>
      </p:sp>
      <p:sp>
        <p:nvSpPr>
          <p:cNvPr id="8" name="Título 1">
            <a:extLst>
              <a:ext uri="{FF2B5EF4-FFF2-40B4-BE49-F238E27FC236}">
                <a16:creationId xmlns:a16="http://schemas.microsoft.com/office/drawing/2014/main" id="{CCE099DB-4392-4D8A-8381-90F96A51CDA0}"/>
              </a:ext>
            </a:extLst>
          </p:cNvPr>
          <p:cNvSpPr>
            <a:spLocks noGrp="1"/>
          </p:cNvSpPr>
          <p:nvPr>
            <p:ph type="title"/>
          </p:nvPr>
        </p:nvSpPr>
        <p:spPr>
          <a:xfrm>
            <a:off x="1485900" y="533229"/>
            <a:ext cx="8100391" cy="601740"/>
          </a:xfrm>
        </p:spPr>
        <p:txBody>
          <a:bodyPr rtlCol="0">
            <a:normAutofit/>
          </a:bodyPr>
          <a:lstStyle/>
          <a:p>
            <a:r>
              <a:rPr lang="es-ES" sz="3200" dirty="0">
                <a:solidFill>
                  <a:schemeClr val="accent1">
                    <a:lumMod val="50000"/>
                  </a:schemeClr>
                </a:solidFill>
              </a:rPr>
              <a:t>Disposiciones Transitorias</a:t>
            </a:r>
          </a:p>
        </p:txBody>
      </p:sp>
      <p:cxnSp>
        <p:nvCxnSpPr>
          <p:cNvPr id="9" name="Conector recto 8">
            <a:extLst>
              <a:ext uri="{FF2B5EF4-FFF2-40B4-BE49-F238E27FC236}">
                <a16:creationId xmlns:a16="http://schemas.microsoft.com/office/drawing/2014/main" id="{37560387-DA98-4975-8F12-980DC346DE03}"/>
              </a:ext>
            </a:extLst>
          </p:cNvPr>
          <p:cNvCxnSpPr>
            <a:cxnSpLocks/>
          </p:cNvCxnSpPr>
          <p:nvPr/>
        </p:nvCxnSpPr>
        <p:spPr>
          <a:xfrm>
            <a:off x="1638300" y="1134969"/>
            <a:ext cx="8928992" cy="0"/>
          </a:xfrm>
          <a:prstGeom prst="line">
            <a:avLst/>
          </a:prstGeom>
          <a:ln>
            <a:solidFill>
              <a:srgbClr val="986F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25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pPr>
              <a:lnSpc>
                <a:spcPct val="100000"/>
              </a:lnSpc>
            </a:pPr>
            <a:r>
              <a:rPr lang="es-AR" sz="5400" dirty="0">
                <a:solidFill>
                  <a:schemeClr val="accent1">
                    <a:lumMod val="50000"/>
                  </a:schemeClr>
                </a:solidFill>
              </a:rPr>
              <a:t>Gracias</a:t>
            </a:r>
          </a:p>
        </p:txBody>
      </p:sp>
      <p:sp>
        <p:nvSpPr>
          <p:cNvPr id="4" name="Rectángulo 3">
            <a:extLst>
              <a:ext uri="{FF2B5EF4-FFF2-40B4-BE49-F238E27FC236}">
                <a16:creationId xmlns:a16="http://schemas.microsoft.com/office/drawing/2014/main" id="{CF3924A7-2C57-4739-9A1E-F6C653D69C2E}"/>
              </a:ext>
            </a:extLst>
          </p:cNvPr>
          <p:cNvSpPr/>
          <p:nvPr/>
        </p:nvSpPr>
        <p:spPr>
          <a:xfrm>
            <a:off x="7920880" y="0"/>
            <a:ext cx="4267946" cy="6858000"/>
          </a:xfrm>
          <a:prstGeom prst="rect">
            <a:avLst/>
          </a:prstGeom>
          <a:solidFill>
            <a:schemeClr val="tx2">
              <a:alpha val="4196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Rectángulo 4">
            <a:extLst>
              <a:ext uri="{FF2B5EF4-FFF2-40B4-BE49-F238E27FC236}">
                <a16:creationId xmlns:a16="http://schemas.microsoft.com/office/drawing/2014/main" id="{080C8F95-8D42-46D7-8811-571391057293}"/>
              </a:ext>
            </a:extLst>
          </p:cNvPr>
          <p:cNvSpPr/>
          <p:nvPr/>
        </p:nvSpPr>
        <p:spPr>
          <a:xfrm>
            <a:off x="-14334" y="0"/>
            <a:ext cx="1080290" cy="6858000"/>
          </a:xfrm>
          <a:prstGeom prst="rect">
            <a:avLst/>
          </a:prstGeom>
          <a:solidFill>
            <a:schemeClr val="tx2">
              <a:alpha val="4196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7" name="Imagen 6">
            <a:extLst>
              <a:ext uri="{FF2B5EF4-FFF2-40B4-BE49-F238E27FC236}">
                <a16:creationId xmlns:a16="http://schemas.microsoft.com/office/drawing/2014/main" id="{11A6907B-72B3-42DE-AAA6-018C0A178955}"/>
              </a:ext>
            </a:extLst>
          </p:cNvPr>
          <p:cNvPicPr>
            <a:picLocks noChangeAspect="1"/>
          </p:cNvPicPr>
          <p:nvPr/>
        </p:nvPicPr>
        <p:blipFill>
          <a:blip r:embed="rId3"/>
          <a:stretch>
            <a:fillRect/>
          </a:stretch>
        </p:blipFill>
        <p:spPr>
          <a:xfrm>
            <a:off x="9348717" y="116632"/>
            <a:ext cx="2819400" cy="552450"/>
          </a:xfrm>
          <a:prstGeom prst="rect">
            <a:avLst/>
          </a:prstGeom>
          <a:ln>
            <a:noFill/>
          </a:ln>
          <a:effectLst>
            <a:softEdge rad="76200"/>
          </a:effectLst>
        </p:spPr>
      </p:pic>
    </p:spTree>
    <p:extLst>
      <p:ext uri="{BB962C8B-B14F-4D97-AF65-F5344CB8AC3E}">
        <p14:creationId xmlns:p14="http://schemas.microsoft.com/office/powerpoint/2010/main" val="264061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22413" y="685800"/>
            <a:ext cx="4114800" cy="1925638"/>
          </a:xfrm>
        </p:spPr>
        <p:txBody>
          <a:bodyPr rtlCol="0" anchor="b">
            <a:normAutofit/>
          </a:bodyPr>
          <a:lstStyle/>
          <a:p>
            <a:r>
              <a:rPr lang="es-ES" dirty="0"/>
              <a:t>Índice </a:t>
            </a:r>
            <a:endParaRPr lang="es-AR" b="1" dirty="0"/>
          </a:p>
        </p:txBody>
      </p:sp>
      <p:sp>
        <p:nvSpPr>
          <p:cNvPr id="3" name="Subtítulo 2"/>
          <p:cNvSpPr>
            <a:spLocks noGrp="1"/>
          </p:cNvSpPr>
          <p:nvPr>
            <p:ph type="body" sz="half" idx="2"/>
          </p:nvPr>
        </p:nvSpPr>
        <p:spPr>
          <a:xfrm>
            <a:off x="1522413" y="2895599"/>
            <a:ext cx="4114800" cy="2590800"/>
          </a:xfrm>
        </p:spPr>
        <p:txBody>
          <a:bodyPr rtlCol="0">
            <a:normAutofit/>
          </a:bodyPr>
          <a:lstStyle/>
          <a:p>
            <a:pPr marL="457200" indent="-457200">
              <a:buFont typeface="Arial" panose="020B0604020202020204" pitchFamily="34" charset="0"/>
              <a:buChar char="•"/>
            </a:pPr>
            <a:r>
              <a:rPr lang="es-AR" dirty="0"/>
              <a:t>Posición Global Neta en Moneda Extranjera </a:t>
            </a:r>
          </a:p>
          <a:p>
            <a:pPr marL="457200" indent="-457200">
              <a:buFont typeface="Arial" panose="020B0604020202020204" pitchFamily="34" charset="0"/>
              <a:buChar char="•"/>
            </a:pPr>
            <a:r>
              <a:rPr lang="es-AR" dirty="0"/>
              <a:t>Posición de Contado.</a:t>
            </a:r>
          </a:p>
          <a:p>
            <a:pPr marL="457200" indent="-457200">
              <a:buFont typeface="Arial" panose="020B0604020202020204" pitchFamily="34" charset="0"/>
              <a:buChar char="•"/>
            </a:pPr>
            <a:r>
              <a:rPr lang="es-AR" dirty="0"/>
              <a:t>Cargos y Sanciones</a:t>
            </a:r>
          </a:p>
          <a:p>
            <a:pPr marL="457200" indent="-457200">
              <a:buFont typeface="Arial" panose="020B0604020202020204" pitchFamily="34" charset="0"/>
              <a:buChar char="•"/>
            </a:pPr>
            <a:r>
              <a:rPr lang="es-AR" dirty="0"/>
              <a:t>Disposiciones Transitorias</a:t>
            </a:r>
          </a:p>
          <a:p>
            <a:pPr marL="457200" indent="-457200">
              <a:buFont typeface="Arial" panose="020B0604020202020204" pitchFamily="34" charset="0"/>
              <a:buChar char="•"/>
            </a:pPr>
            <a:endParaRPr lang="es-AR" dirty="0"/>
          </a:p>
        </p:txBody>
      </p:sp>
      <p:sp>
        <p:nvSpPr>
          <p:cNvPr id="11" name="Rectángulo 10">
            <a:extLst>
              <a:ext uri="{FF2B5EF4-FFF2-40B4-BE49-F238E27FC236}">
                <a16:creationId xmlns:a16="http://schemas.microsoft.com/office/drawing/2014/main" id="{FAC6B111-9AF2-41BB-B009-70D9FFAD6403}"/>
              </a:ext>
            </a:extLst>
          </p:cNvPr>
          <p:cNvSpPr/>
          <p:nvPr/>
        </p:nvSpPr>
        <p:spPr>
          <a:xfrm>
            <a:off x="6670476" y="0"/>
            <a:ext cx="5518349" cy="6858000"/>
          </a:xfrm>
          <a:prstGeom prst="rect">
            <a:avLst/>
          </a:prstGeom>
          <a:gradFill flip="none" rotWithShape="1">
            <a:gsLst>
              <a:gs pos="0">
                <a:srgbClr val="C88D09"/>
              </a:gs>
              <a:gs pos="100000">
                <a:srgbClr val="734B00"/>
              </a:gs>
            </a:gsLst>
            <a:lin ang="0" scaled="1"/>
            <a:tileRect/>
          </a:gradFill>
          <a:ln>
            <a:solidFill>
              <a:srgbClr val="734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Conector recto 14">
            <a:extLst>
              <a:ext uri="{FF2B5EF4-FFF2-40B4-BE49-F238E27FC236}">
                <a16:creationId xmlns:a16="http://schemas.microsoft.com/office/drawing/2014/main" id="{DD3BD699-BDC7-4B5E-A090-1687285218B9}"/>
              </a:ext>
            </a:extLst>
          </p:cNvPr>
          <p:cNvCxnSpPr>
            <a:cxnSpLocks/>
          </p:cNvCxnSpPr>
          <p:nvPr/>
        </p:nvCxnSpPr>
        <p:spPr>
          <a:xfrm>
            <a:off x="6526460" y="0"/>
            <a:ext cx="0" cy="6858000"/>
          </a:xfrm>
          <a:prstGeom prst="line">
            <a:avLst/>
          </a:prstGeom>
          <a:ln w="133350" cmpd="thickThin">
            <a:solidFill>
              <a:srgbClr val="C88D09"/>
            </a:solidFill>
          </a:ln>
        </p:spPr>
        <p:style>
          <a:lnRef idx="1">
            <a:schemeClr val="accent1"/>
          </a:lnRef>
          <a:fillRef idx="0">
            <a:schemeClr val="accent1"/>
          </a:fillRef>
          <a:effectRef idx="0">
            <a:schemeClr val="accent1"/>
          </a:effectRef>
          <a:fontRef idx="minor">
            <a:schemeClr val="tx1"/>
          </a:fontRef>
        </p:style>
      </p:cxnSp>
      <p:pic>
        <p:nvPicPr>
          <p:cNvPr id="17" name="Imagen 16">
            <a:extLst>
              <a:ext uri="{FF2B5EF4-FFF2-40B4-BE49-F238E27FC236}">
                <a16:creationId xmlns:a16="http://schemas.microsoft.com/office/drawing/2014/main" id="{98CD8096-7609-4915-9E29-9B077408A606}"/>
              </a:ext>
            </a:extLst>
          </p:cNvPr>
          <p:cNvPicPr>
            <a:picLocks noChangeAspect="1"/>
          </p:cNvPicPr>
          <p:nvPr/>
        </p:nvPicPr>
        <p:blipFill>
          <a:blip r:embed="rId3"/>
          <a:stretch>
            <a:fillRect/>
          </a:stretch>
        </p:blipFill>
        <p:spPr>
          <a:xfrm>
            <a:off x="9369425" y="0"/>
            <a:ext cx="2819400" cy="552450"/>
          </a:xfrm>
          <a:prstGeom prst="rect">
            <a:avLst/>
          </a:prstGeom>
          <a:ln>
            <a:noFill/>
          </a:ln>
          <a:effectLst>
            <a:softEdge rad="76200"/>
          </a:effectLst>
        </p:spPr>
      </p:pic>
    </p:spTree>
    <p:extLst>
      <p:ext uri="{BB962C8B-B14F-4D97-AF65-F5344CB8AC3E}">
        <p14:creationId xmlns:p14="http://schemas.microsoft.com/office/powerpoint/2010/main" val="77625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AR" dirty="0"/>
              <a:t>Posición Global Neta en Moneda Extranjera </a:t>
            </a:r>
          </a:p>
        </p:txBody>
      </p:sp>
      <p:pic>
        <p:nvPicPr>
          <p:cNvPr id="5" name="Imagen 4">
            <a:extLst>
              <a:ext uri="{FF2B5EF4-FFF2-40B4-BE49-F238E27FC236}">
                <a16:creationId xmlns:a16="http://schemas.microsoft.com/office/drawing/2014/main" id="{78A92EB6-899B-455A-A706-56AC465A1B5C}"/>
              </a:ext>
            </a:extLst>
          </p:cNvPr>
          <p:cNvPicPr>
            <a:picLocks noChangeAspect="1"/>
          </p:cNvPicPr>
          <p:nvPr/>
        </p:nvPicPr>
        <p:blipFill>
          <a:blip r:embed="rId3"/>
          <a:stretch>
            <a:fillRect/>
          </a:stretch>
        </p:blipFill>
        <p:spPr>
          <a:xfrm>
            <a:off x="9369425" y="26133"/>
            <a:ext cx="2819400" cy="552450"/>
          </a:xfrm>
          <a:prstGeom prst="rect">
            <a:avLst/>
          </a:prstGeom>
          <a:ln>
            <a:noFill/>
          </a:ln>
          <a:effectLst>
            <a:softEdge rad="76200"/>
          </a:effectLst>
        </p:spPr>
      </p:pic>
      <p:pic>
        <p:nvPicPr>
          <p:cNvPr id="4" name="Imagen 3">
            <a:extLst>
              <a:ext uri="{FF2B5EF4-FFF2-40B4-BE49-F238E27FC236}">
                <a16:creationId xmlns:a16="http://schemas.microsoft.com/office/drawing/2014/main" id="{70BCCFE9-5A9A-4823-8C0A-7CFDB8F0CCCB}"/>
              </a:ext>
            </a:extLst>
          </p:cNvPr>
          <p:cNvPicPr>
            <a:picLocks noChangeAspect="1"/>
          </p:cNvPicPr>
          <p:nvPr/>
        </p:nvPicPr>
        <p:blipFill>
          <a:blip r:embed="rId4"/>
          <a:stretch>
            <a:fillRect/>
          </a:stretch>
        </p:blipFill>
        <p:spPr>
          <a:xfrm>
            <a:off x="10126860" y="3358985"/>
            <a:ext cx="2040227" cy="1800200"/>
          </a:xfrm>
          <a:prstGeom prst="rect">
            <a:avLst/>
          </a:prstGeom>
        </p:spPr>
      </p:pic>
      <p:sp>
        <p:nvSpPr>
          <p:cNvPr id="6" name="Rectángulo 5">
            <a:extLst>
              <a:ext uri="{FF2B5EF4-FFF2-40B4-BE49-F238E27FC236}">
                <a16:creationId xmlns:a16="http://schemas.microsoft.com/office/drawing/2014/main" id="{F2EDD614-1D84-4FD4-ABF5-E53A825F3732}"/>
              </a:ext>
            </a:extLst>
          </p:cNvPr>
          <p:cNvSpPr/>
          <p:nvPr/>
        </p:nvSpPr>
        <p:spPr>
          <a:xfrm>
            <a:off x="1554855" y="2458592"/>
            <a:ext cx="8424936" cy="3600986"/>
          </a:xfrm>
          <a:prstGeom prst="rect">
            <a:avLst/>
          </a:prstGeom>
        </p:spPr>
        <p:txBody>
          <a:bodyPr wrap="square">
            <a:spAutoFit/>
          </a:bodyPr>
          <a:lstStyle/>
          <a:p>
            <a:r>
              <a:rPr lang="es-AR" dirty="0"/>
              <a:t>En la (PGNME) se considerará la totalidad de los </a:t>
            </a:r>
            <a:r>
              <a:rPr lang="es-AR" b="1" dirty="0"/>
              <a:t>activos, pasivos, compromisos y demás instrumentos y operaciones por intermediación financiera en moneda extranjera o vinculados con la evolución del tipo de cambio</a:t>
            </a:r>
            <a:r>
              <a:rPr lang="es-AR" dirty="0"/>
              <a:t>, incluyendo:</a:t>
            </a:r>
          </a:p>
          <a:p>
            <a:endParaRPr lang="es-AR" sz="1200" dirty="0"/>
          </a:p>
          <a:p>
            <a:pPr marL="742950" lvl="1" indent="-285750">
              <a:buFont typeface="Arial" panose="020B0604020202020204" pitchFamily="34" charset="0"/>
              <a:buChar char="•"/>
            </a:pPr>
            <a:r>
              <a:rPr lang="es-AR" dirty="0"/>
              <a:t>las operaciones al contado, a término y otros contratos de derivados.</a:t>
            </a:r>
          </a:p>
          <a:p>
            <a:pPr marL="742950" lvl="1" indent="-285750">
              <a:buFont typeface="Arial" panose="020B0604020202020204" pitchFamily="34" charset="0"/>
              <a:buChar char="•"/>
            </a:pPr>
            <a:r>
              <a:rPr lang="es-AR" dirty="0"/>
              <a:t>los depósitos en moneda extranjera en las cuentas abiertas en el Banco Central de la República Argentina (BCRA).</a:t>
            </a:r>
          </a:p>
          <a:p>
            <a:pPr marL="742950" lvl="1" indent="-285750">
              <a:buFont typeface="Arial" panose="020B0604020202020204" pitchFamily="34" charset="0"/>
              <a:buChar char="•"/>
            </a:pPr>
            <a:r>
              <a:rPr lang="es-AR" dirty="0"/>
              <a:t>la posición en oro.</a:t>
            </a:r>
          </a:p>
          <a:p>
            <a:pPr marL="742950" lvl="1" indent="-285750">
              <a:buFont typeface="Arial" panose="020B0604020202020204" pitchFamily="34" charset="0"/>
              <a:buChar char="•"/>
            </a:pPr>
            <a:r>
              <a:rPr lang="es-AR" dirty="0"/>
              <a:t>los instrumentos de regulación monetaria del BCRA en moneda extranjera.</a:t>
            </a:r>
          </a:p>
          <a:p>
            <a:pPr marL="742950" lvl="1" indent="-285750">
              <a:buFont typeface="Arial" panose="020B0604020202020204" pitchFamily="34" charset="0"/>
              <a:buChar char="•"/>
            </a:pPr>
            <a:r>
              <a:rPr lang="es-AR" dirty="0"/>
              <a:t>la deuda subordinada en moneda extranjera.</a:t>
            </a:r>
          </a:p>
          <a:p>
            <a:pPr marL="742950" lvl="1" indent="-285750">
              <a:buFont typeface="Arial" panose="020B0604020202020204" pitchFamily="34" charset="0"/>
              <a:buChar char="•"/>
            </a:pPr>
            <a:r>
              <a:rPr lang="es-AR" dirty="0"/>
              <a:t>los instrumentos representativos de deuda en moneda extranjera.</a:t>
            </a:r>
          </a:p>
          <a:p>
            <a:pPr marL="742950" lvl="1" indent="-285750">
              <a:buFont typeface="Arial" panose="020B0604020202020204" pitchFamily="34" charset="0"/>
              <a:buChar char="•"/>
            </a:pPr>
            <a:endParaRPr lang="es-AR" dirty="0"/>
          </a:p>
          <a:p>
            <a:pPr marL="742950" lvl="1" indent="-285750">
              <a:buFont typeface="Arial" panose="020B0604020202020204" pitchFamily="34" charset="0"/>
              <a:buChar char="•"/>
            </a:pPr>
            <a:endParaRPr lang="es-AR" dirty="0"/>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359025" y="-387350"/>
            <a:ext cx="9829800" cy="1219200"/>
          </a:xfrm>
        </p:spPr>
        <p:txBody>
          <a:bodyPr rtlCol="0">
            <a:normAutofit/>
          </a:bodyPr>
          <a:lstStyle/>
          <a:p>
            <a:r>
              <a:rPr lang="es-AR" sz="2400" dirty="0"/>
              <a:t>Posición Global Neta en Moneda Extranjera </a:t>
            </a:r>
          </a:p>
        </p:txBody>
      </p:sp>
      <p:pic>
        <p:nvPicPr>
          <p:cNvPr id="5" name="Imagen 4">
            <a:extLst>
              <a:ext uri="{FF2B5EF4-FFF2-40B4-BE49-F238E27FC236}">
                <a16:creationId xmlns:a16="http://schemas.microsoft.com/office/drawing/2014/main" id="{78A92EB6-899B-455A-A706-56AC465A1B5C}"/>
              </a:ext>
            </a:extLst>
          </p:cNvPr>
          <p:cNvPicPr>
            <a:picLocks noChangeAspect="1"/>
          </p:cNvPicPr>
          <p:nvPr/>
        </p:nvPicPr>
        <p:blipFill>
          <a:blip r:embed="rId3"/>
          <a:stretch>
            <a:fillRect/>
          </a:stretch>
        </p:blipFill>
        <p:spPr>
          <a:xfrm>
            <a:off x="9369425" y="26133"/>
            <a:ext cx="2819400" cy="552450"/>
          </a:xfrm>
          <a:prstGeom prst="rect">
            <a:avLst/>
          </a:prstGeom>
          <a:ln>
            <a:noFill/>
          </a:ln>
          <a:effectLst>
            <a:softEdge rad="76200"/>
          </a:effectLst>
        </p:spPr>
      </p:pic>
      <p:sp>
        <p:nvSpPr>
          <p:cNvPr id="13" name="Rectángulo 12">
            <a:extLst>
              <a:ext uri="{FF2B5EF4-FFF2-40B4-BE49-F238E27FC236}">
                <a16:creationId xmlns:a16="http://schemas.microsoft.com/office/drawing/2014/main" id="{1C31B046-49B5-4D52-87DF-41FC06CEFBA7}"/>
              </a:ext>
            </a:extLst>
          </p:cNvPr>
          <p:cNvSpPr/>
          <p:nvPr/>
        </p:nvSpPr>
        <p:spPr>
          <a:xfrm>
            <a:off x="1609643" y="827420"/>
            <a:ext cx="2599238" cy="369332"/>
          </a:xfrm>
          <a:prstGeom prst="rect">
            <a:avLst/>
          </a:prstGeom>
        </p:spPr>
        <p:txBody>
          <a:bodyPr wrap="none">
            <a:spAutoFit/>
          </a:bodyPr>
          <a:lstStyle/>
          <a:p>
            <a:r>
              <a:rPr lang="es-AR" dirty="0"/>
              <a:t>También se computarán </a:t>
            </a:r>
          </a:p>
        </p:txBody>
      </p:sp>
      <p:cxnSp>
        <p:nvCxnSpPr>
          <p:cNvPr id="16" name="Conector recto 15">
            <a:extLst>
              <a:ext uri="{FF2B5EF4-FFF2-40B4-BE49-F238E27FC236}">
                <a16:creationId xmlns:a16="http://schemas.microsoft.com/office/drawing/2014/main" id="{120B5C89-D441-4E3D-8D22-0FF0A0866D1A}"/>
              </a:ext>
            </a:extLst>
          </p:cNvPr>
          <p:cNvCxnSpPr/>
          <p:nvPr/>
        </p:nvCxnSpPr>
        <p:spPr>
          <a:xfrm>
            <a:off x="1609643" y="1700808"/>
            <a:ext cx="97520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upo 18">
            <a:extLst>
              <a:ext uri="{FF2B5EF4-FFF2-40B4-BE49-F238E27FC236}">
                <a16:creationId xmlns:a16="http://schemas.microsoft.com/office/drawing/2014/main" id="{E46187E6-3801-40B7-90C2-4DD42F7E3921}"/>
              </a:ext>
            </a:extLst>
          </p:cNvPr>
          <p:cNvGrpSpPr/>
          <p:nvPr/>
        </p:nvGrpSpPr>
        <p:grpSpPr>
          <a:xfrm>
            <a:off x="2078540" y="1412776"/>
            <a:ext cx="9732136" cy="762076"/>
            <a:chOff x="2078540" y="1292567"/>
            <a:chExt cx="9273670" cy="762076"/>
          </a:xfrm>
        </p:grpSpPr>
        <p:sp>
          <p:nvSpPr>
            <p:cNvPr id="3" name="Rectángulo 2">
              <a:extLst>
                <a:ext uri="{FF2B5EF4-FFF2-40B4-BE49-F238E27FC236}">
                  <a16:creationId xmlns:a16="http://schemas.microsoft.com/office/drawing/2014/main" id="{EE615D0F-869B-4557-9FF5-EF35333951FC}"/>
                </a:ext>
              </a:extLst>
            </p:cNvPr>
            <p:cNvSpPr/>
            <p:nvPr/>
          </p:nvSpPr>
          <p:spPr>
            <a:xfrm>
              <a:off x="3286099" y="1292567"/>
              <a:ext cx="8066111" cy="738664"/>
            </a:xfrm>
            <a:prstGeom prst="rect">
              <a:avLst/>
            </a:prstGeom>
            <a:ln>
              <a:solidFill>
                <a:schemeClr val="bg1">
                  <a:lumMod val="85000"/>
                </a:schemeClr>
              </a:solidFill>
            </a:ln>
          </p:spPr>
          <p:txBody>
            <a:bodyPr wrap="square">
              <a:spAutoFit/>
            </a:bodyPr>
            <a:lstStyle/>
            <a:p>
              <a:r>
                <a:rPr lang="es-AR" sz="1400" dirty="0"/>
                <a:t>Las </a:t>
              </a:r>
              <a:r>
                <a:rPr lang="es-AR" sz="1400" u="sng" dirty="0"/>
                <a:t>operaciones a término </a:t>
              </a:r>
              <a:r>
                <a:rPr lang="es-AR" sz="1400" dirty="0"/>
                <a:t>que se celebren dentro de un acuerdo marco en el ámbito de mercados autorizados por CNV con la modalidad de liquidación por diferencia, </a:t>
              </a:r>
              <a:r>
                <a:rPr lang="es-AR" sz="1400" u="sng" dirty="0"/>
                <a:t>sin entrega </a:t>
              </a:r>
              <a:r>
                <a:rPr lang="es-AR" sz="1400" dirty="0"/>
                <a:t>del activo subyacente negociado.</a:t>
              </a:r>
            </a:p>
          </p:txBody>
        </p:sp>
        <p:pic>
          <p:nvPicPr>
            <p:cNvPr id="8" name="Gráfico 7" descr="Marca de verificación">
              <a:extLst>
                <a:ext uri="{FF2B5EF4-FFF2-40B4-BE49-F238E27FC236}">
                  <a16:creationId xmlns:a16="http://schemas.microsoft.com/office/drawing/2014/main" id="{EDDD4A2F-9CCD-46B5-A794-706D52A506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8540" y="1315981"/>
              <a:ext cx="738662" cy="738662"/>
            </a:xfrm>
            <a:prstGeom prst="rect">
              <a:avLst/>
            </a:prstGeom>
          </p:spPr>
        </p:pic>
      </p:grpSp>
      <p:grpSp>
        <p:nvGrpSpPr>
          <p:cNvPr id="18" name="Grupo 17">
            <a:extLst>
              <a:ext uri="{FF2B5EF4-FFF2-40B4-BE49-F238E27FC236}">
                <a16:creationId xmlns:a16="http://schemas.microsoft.com/office/drawing/2014/main" id="{0E667F81-9DAF-4DDF-B885-03B1CE57383F}"/>
              </a:ext>
            </a:extLst>
          </p:cNvPr>
          <p:cNvGrpSpPr/>
          <p:nvPr/>
        </p:nvGrpSpPr>
        <p:grpSpPr>
          <a:xfrm>
            <a:off x="2061965" y="2252515"/>
            <a:ext cx="9749531" cy="738664"/>
            <a:chOff x="2061965" y="2516703"/>
            <a:chExt cx="9290245" cy="738664"/>
          </a:xfrm>
        </p:grpSpPr>
        <p:sp>
          <p:nvSpPr>
            <p:cNvPr id="9" name="Rectángulo 8">
              <a:extLst>
                <a:ext uri="{FF2B5EF4-FFF2-40B4-BE49-F238E27FC236}">
                  <a16:creationId xmlns:a16="http://schemas.microsoft.com/office/drawing/2014/main" id="{04333129-D255-447D-8BCA-37A3C26358DA}"/>
                </a:ext>
              </a:extLst>
            </p:cNvPr>
            <p:cNvSpPr/>
            <p:nvPr/>
          </p:nvSpPr>
          <p:spPr>
            <a:xfrm>
              <a:off x="3286099" y="2516703"/>
              <a:ext cx="8066111" cy="738664"/>
            </a:xfrm>
            <a:prstGeom prst="rect">
              <a:avLst/>
            </a:prstGeom>
            <a:ln>
              <a:solidFill>
                <a:schemeClr val="bg1">
                  <a:lumMod val="85000"/>
                </a:schemeClr>
              </a:solidFill>
            </a:ln>
          </p:spPr>
          <p:txBody>
            <a:bodyPr wrap="square">
              <a:spAutoFit/>
            </a:bodyPr>
            <a:lstStyle/>
            <a:p>
              <a:r>
                <a:rPr lang="es-AR" sz="1400" dirty="0"/>
                <a:t>Los certificados de participación o títulos de deuda emitidos por fideicomisos financieros y los derechos de crédito respecto de los fideicomisos ordinarios, en la proporción que corresponda, cuando su subyacente esté constituido por activos en moneda extranjera.</a:t>
              </a:r>
            </a:p>
          </p:txBody>
        </p:sp>
        <p:pic>
          <p:nvPicPr>
            <p:cNvPr id="10" name="Gráfico 9" descr="Marca de verificación">
              <a:extLst>
                <a:ext uri="{FF2B5EF4-FFF2-40B4-BE49-F238E27FC236}">
                  <a16:creationId xmlns:a16="http://schemas.microsoft.com/office/drawing/2014/main" id="{C10EC855-EEA5-4684-87E0-03D8BF7B48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1965" y="2516705"/>
              <a:ext cx="738662" cy="738662"/>
            </a:xfrm>
            <a:prstGeom prst="rect">
              <a:avLst/>
            </a:prstGeom>
          </p:spPr>
        </p:pic>
      </p:grpSp>
      <p:cxnSp>
        <p:nvCxnSpPr>
          <p:cNvPr id="21" name="Conector recto 20">
            <a:extLst>
              <a:ext uri="{FF2B5EF4-FFF2-40B4-BE49-F238E27FC236}">
                <a16:creationId xmlns:a16="http://schemas.microsoft.com/office/drawing/2014/main" id="{83F42203-9882-41EA-9FED-0EA76C0FBE19}"/>
              </a:ext>
            </a:extLst>
          </p:cNvPr>
          <p:cNvCxnSpPr>
            <a:cxnSpLocks/>
          </p:cNvCxnSpPr>
          <p:nvPr/>
        </p:nvCxnSpPr>
        <p:spPr>
          <a:xfrm>
            <a:off x="1557908" y="831776"/>
            <a:ext cx="10244355" cy="0"/>
          </a:xfrm>
          <a:prstGeom prst="line">
            <a:avLst/>
          </a:prstGeom>
          <a:ln>
            <a:solidFill>
              <a:srgbClr val="B29446"/>
            </a:solidFill>
          </a:ln>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B147839F-13C5-4CE0-BC68-06A0C13A6B15}"/>
              </a:ext>
            </a:extLst>
          </p:cNvPr>
          <p:cNvGrpSpPr/>
          <p:nvPr/>
        </p:nvGrpSpPr>
        <p:grpSpPr>
          <a:xfrm>
            <a:off x="2061964" y="3140968"/>
            <a:ext cx="9752065" cy="1384995"/>
            <a:chOff x="2059550" y="4026768"/>
            <a:chExt cx="9292660" cy="1384995"/>
          </a:xfrm>
        </p:grpSpPr>
        <p:sp>
          <p:nvSpPr>
            <p:cNvPr id="24" name="Rectángulo 23">
              <a:extLst>
                <a:ext uri="{FF2B5EF4-FFF2-40B4-BE49-F238E27FC236}">
                  <a16:creationId xmlns:a16="http://schemas.microsoft.com/office/drawing/2014/main" id="{C6137763-08AB-4DE6-BA6E-5B6E796AC295}"/>
                </a:ext>
              </a:extLst>
            </p:cNvPr>
            <p:cNvSpPr/>
            <p:nvPr/>
          </p:nvSpPr>
          <p:spPr>
            <a:xfrm>
              <a:off x="3286099" y="4026768"/>
              <a:ext cx="8066111" cy="1384995"/>
            </a:xfrm>
            <a:prstGeom prst="rect">
              <a:avLst/>
            </a:prstGeom>
            <a:ln>
              <a:solidFill>
                <a:schemeClr val="bg1">
                  <a:lumMod val="85000"/>
                </a:schemeClr>
              </a:solidFill>
            </a:ln>
          </p:spPr>
          <p:txBody>
            <a:bodyPr wrap="square">
              <a:spAutoFit/>
            </a:bodyPr>
            <a:lstStyle/>
            <a:p>
              <a:r>
                <a:rPr lang="es-AR" sz="1400" dirty="0"/>
                <a:t>El importe de la posición neta de las operaciones con materias primas o productos básicos –“</a:t>
              </a:r>
              <a:r>
                <a:rPr lang="es-AR" sz="1400" dirty="0" err="1"/>
                <a:t>commodities</a:t>
              </a:r>
              <a:r>
                <a:rPr lang="es-AR" sz="1400" dirty="0"/>
                <a:t>”– previstas en los puntos 3.6. y 6.1.3. de las normas sobre “Operaciones al contado a liquidar y a término, pases, cauciones, otros derivados y con fondos comunes de inversión”. A este efecto, se deberán netear todas las posiciones con signo opuesto independientemente de que se traten de distintos productos, vencimientos o de que no exista posibilidad legal de compensación contractual entre ellas. </a:t>
              </a:r>
            </a:p>
          </p:txBody>
        </p:sp>
        <p:pic>
          <p:nvPicPr>
            <p:cNvPr id="25" name="Gráfico 24" descr="Marca de verificación">
              <a:extLst>
                <a:ext uri="{FF2B5EF4-FFF2-40B4-BE49-F238E27FC236}">
                  <a16:creationId xmlns:a16="http://schemas.microsoft.com/office/drawing/2014/main" id="{66052133-10D2-4828-A352-509A137283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59550" y="4344594"/>
              <a:ext cx="738662" cy="738662"/>
            </a:xfrm>
            <a:prstGeom prst="rect">
              <a:avLst/>
            </a:prstGeom>
          </p:spPr>
        </p:pic>
      </p:grpSp>
      <p:grpSp>
        <p:nvGrpSpPr>
          <p:cNvPr id="26" name="Grupo 25">
            <a:extLst>
              <a:ext uri="{FF2B5EF4-FFF2-40B4-BE49-F238E27FC236}">
                <a16:creationId xmlns:a16="http://schemas.microsoft.com/office/drawing/2014/main" id="{92820BED-27E0-4276-B360-9ABEB0BC3C99}"/>
              </a:ext>
            </a:extLst>
          </p:cNvPr>
          <p:cNvGrpSpPr/>
          <p:nvPr/>
        </p:nvGrpSpPr>
        <p:grpSpPr>
          <a:xfrm>
            <a:off x="2061965" y="4498457"/>
            <a:ext cx="9740298" cy="738662"/>
            <a:chOff x="2070763" y="3886665"/>
            <a:chExt cx="9281447" cy="738662"/>
          </a:xfrm>
        </p:grpSpPr>
        <p:sp>
          <p:nvSpPr>
            <p:cNvPr id="27" name="Rectángulo 26">
              <a:extLst>
                <a:ext uri="{FF2B5EF4-FFF2-40B4-BE49-F238E27FC236}">
                  <a16:creationId xmlns:a16="http://schemas.microsoft.com/office/drawing/2014/main" id="{68BA86B3-53AA-4AA3-A1FC-BAC4722FE5A4}"/>
                </a:ext>
              </a:extLst>
            </p:cNvPr>
            <p:cNvSpPr/>
            <p:nvPr/>
          </p:nvSpPr>
          <p:spPr>
            <a:xfrm>
              <a:off x="3286099" y="4026768"/>
              <a:ext cx="8066111" cy="523220"/>
            </a:xfrm>
            <a:prstGeom prst="rect">
              <a:avLst/>
            </a:prstGeom>
            <a:ln>
              <a:solidFill>
                <a:schemeClr val="bg1">
                  <a:lumMod val="85000"/>
                </a:schemeClr>
              </a:solidFill>
            </a:ln>
          </p:spPr>
          <p:txBody>
            <a:bodyPr wrap="square">
              <a:spAutoFit/>
            </a:bodyPr>
            <a:lstStyle/>
            <a:p>
              <a:r>
                <a:rPr lang="es-AR" sz="1400" dirty="0"/>
                <a:t>El valor de la posición en monedas distintas del dólar estadounidense se expresará en esa moneda, aplicándose el respectivo tipo de pase que publica el BCRA.</a:t>
              </a:r>
            </a:p>
          </p:txBody>
        </p:sp>
        <p:pic>
          <p:nvPicPr>
            <p:cNvPr id="28" name="Gráfico 27" descr="Marca de verificación">
              <a:extLst>
                <a:ext uri="{FF2B5EF4-FFF2-40B4-BE49-F238E27FC236}">
                  <a16:creationId xmlns:a16="http://schemas.microsoft.com/office/drawing/2014/main" id="{69AC17A2-754F-4790-A4DE-77963D9F72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763" y="3886665"/>
              <a:ext cx="738662" cy="738662"/>
            </a:xfrm>
            <a:prstGeom prst="rect">
              <a:avLst/>
            </a:prstGeom>
          </p:spPr>
        </p:pic>
      </p:grpSp>
      <p:grpSp>
        <p:nvGrpSpPr>
          <p:cNvPr id="29" name="Grupo 28">
            <a:extLst>
              <a:ext uri="{FF2B5EF4-FFF2-40B4-BE49-F238E27FC236}">
                <a16:creationId xmlns:a16="http://schemas.microsoft.com/office/drawing/2014/main" id="{B6A0B9EB-28EA-4E66-BAE3-7CEB9EE4657B}"/>
              </a:ext>
            </a:extLst>
          </p:cNvPr>
          <p:cNvGrpSpPr/>
          <p:nvPr/>
        </p:nvGrpSpPr>
        <p:grpSpPr>
          <a:xfrm>
            <a:off x="2078539" y="5309312"/>
            <a:ext cx="9723723" cy="954107"/>
            <a:chOff x="2076125" y="4026768"/>
            <a:chExt cx="9276085" cy="954107"/>
          </a:xfrm>
        </p:grpSpPr>
        <p:sp>
          <p:nvSpPr>
            <p:cNvPr id="30" name="Rectángulo 29">
              <a:extLst>
                <a:ext uri="{FF2B5EF4-FFF2-40B4-BE49-F238E27FC236}">
                  <a16:creationId xmlns:a16="http://schemas.microsoft.com/office/drawing/2014/main" id="{FD5A6791-7673-4795-B6AD-C96855685FA5}"/>
                </a:ext>
              </a:extLst>
            </p:cNvPr>
            <p:cNvSpPr/>
            <p:nvPr/>
          </p:nvSpPr>
          <p:spPr>
            <a:xfrm>
              <a:off x="3286099" y="4026768"/>
              <a:ext cx="8066111" cy="954107"/>
            </a:xfrm>
            <a:prstGeom prst="rect">
              <a:avLst/>
            </a:prstGeom>
            <a:ln>
              <a:solidFill>
                <a:schemeClr val="bg1">
                  <a:lumMod val="85000"/>
                </a:schemeClr>
              </a:solidFill>
            </a:ln>
          </p:spPr>
          <p:txBody>
            <a:bodyPr wrap="square">
              <a:spAutoFit/>
            </a:bodyPr>
            <a:lstStyle/>
            <a:p>
              <a:r>
                <a:rPr lang="es-AR" sz="1400" dirty="0"/>
                <a:t>La disminución de activos en moneda extranjera por las </a:t>
              </a:r>
              <a:r>
                <a:rPr lang="es-AR" sz="1400" dirty="0" err="1"/>
                <a:t>precancelaciones</a:t>
              </a:r>
              <a:r>
                <a:rPr lang="es-AR" sz="1400" dirty="0"/>
                <a:t> de financiaciones locales a clientes del sector privado, a partir del 5.9.19, sólo podrá compensarse hasta el plazo original de su vencimiento con el aumento neto de tenencias de títulos valores del Tesoro Nacional en moneda extranjera. Al vencimiento original, podrá ser compensada con la compra de cualquier activo en moneda extranjera computable.</a:t>
              </a:r>
            </a:p>
          </p:txBody>
        </p:sp>
        <p:pic>
          <p:nvPicPr>
            <p:cNvPr id="31" name="Gráfico 30" descr="Marca de verificación">
              <a:extLst>
                <a:ext uri="{FF2B5EF4-FFF2-40B4-BE49-F238E27FC236}">
                  <a16:creationId xmlns:a16="http://schemas.microsoft.com/office/drawing/2014/main" id="{3E56B0D6-7798-4B0C-9B40-212BBECF55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6125" y="4026770"/>
              <a:ext cx="738662" cy="738662"/>
            </a:xfrm>
            <a:prstGeom prst="rect">
              <a:avLst/>
            </a:prstGeom>
          </p:spPr>
        </p:pic>
      </p:grpSp>
    </p:spTree>
    <p:extLst>
      <p:ext uri="{BB962C8B-B14F-4D97-AF65-F5344CB8AC3E}">
        <p14:creationId xmlns:p14="http://schemas.microsoft.com/office/powerpoint/2010/main" val="246044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4E6D940-0EE6-4029-B7BF-844665266DD3}"/>
              </a:ext>
            </a:extLst>
          </p:cNvPr>
          <p:cNvSpPr/>
          <p:nvPr/>
        </p:nvSpPr>
        <p:spPr>
          <a:xfrm>
            <a:off x="1341884" y="971436"/>
            <a:ext cx="10729192" cy="34789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a:xfrm>
            <a:off x="1522413" y="-387424"/>
            <a:ext cx="9829798" cy="1219200"/>
          </a:xfrm>
        </p:spPr>
        <p:txBody>
          <a:bodyPr rtlCol="0">
            <a:normAutofit/>
          </a:bodyPr>
          <a:lstStyle/>
          <a:p>
            <a:r>
              <a:rPr lang="es-AR" sz="2400" dirty="0"/>
              <a:t>Posición Global Neta en Moneda Extranjera </a:t>
            </a:r>
          </a:p>
        </p:txBody>
      </p:sp>
      <p:pic>
        <p:nvPicPr>
          <p:cNvPr id="5" name="Imagen 4">
            <a:extLst>
              <a:ext uri="{FF2B5EF4-FFF2-40B4-BE49-F238E27FC236}">
                <a16:creationId xmlns:a16="http://schemas.microsoft.com/office/drawing/2014/main" id="{78A92EB6-899B-455A-A706-56AC465A1B5C}"/>
              </a:ext>
            </a:extLst>
          </p:cNvPr>
          <p:cNvPicPr>
            <a:picLocks noChangeAspect="1"/>
          </p:cNvPicPr>
          <p:nvPr/>
        </p:nvPicPr>
        <p:blipFill>
          <a:blip r:embed="rId3"/>
          <a:stretch>
            <a:fillRect/>
          </a:stretch>
        </p:blipFill>
        <p:spPr>
          <a:xfrm>
            <a:off x="9369425" y="26133"/>
            <a:ext cx="2819400" cy="552450"/>
          </a:xfrm>
          <a:prstGeom prst="rect">
            <a:avLst/>
          </a:prstGeom>
          <a:ln>
            <a:noFill/>
          </a:ln>
          <a:effectLst>
            <a:softEdge rad="76200"/>
          </a:effectLst>
        </p:spPr>
      </p:pic>
      <p:sp>
        <p:nvSpPr>
          <p:cNvPr id="13" name="Rectángulo 12">
            <a:extLst>
              <a:ext uri="{FF2B5EF4-FFF2-40B4-BE49-F238E27FC236}">
                <a16:creationId xmlns:a16="http://schemas.microsoft.com/office/drawing/2014/main" id="{1C31B046-49B5-4D52-87DF-41FC06CEFBA7}"/>
              </a:ext>
            </a:extLst>
          </p:cNvPr>
          <p:cNvSpPr/>
          <p:nvPr/>
        </p:nvSpPr>
        <p:spPr>
          <a:xfrm>
            <a:off x="1609643" y="971436"/>
            <a:ext cx="1341778" cy="369332"/>
          </a:xfrm>
          <a:prstGeom prst="rect">
            <a:avLst/>
          </a:prstGeom>
        </p:spPr>
        <p:txBody>
          <a:bodyPr wrap="none">
            <a:spAutoFit/>
          </a:bodyPr>
          <a:lstStyle/>
          <a:p>
            <a:r>
              <a:rPr lang="es-AR" dirty="0"/>
              <a:t>Exclusiones</a:t>
            </a:r>
          </a:p>
        </p:txBody>
      </p:sp>
      <p:cxnSp>
        <p:nvCxnSpPr>
          <p:cNvPr id="21" name="Conector recto 20">
            <a:extLst>
              <a:ext uri="{FF2B5EF4-FFF2-40B4-BE49-F238E27FC236}">
                <a16:creationId xmlns:a16="http://schemas.microsoft.com/office/drawing/2014/main" id="{83F42203-9882-41EA-9FED-0EA76C0FBE19}"/>
              </a:ext>
            </a:extLst>
          </p:cNvPr>
          <p:cNvCxnSpPr>
            <a:cxnSpLocks/>
          </p:cNvCxnSpPr>
          <p:nvPr/>
        </p:nvCxnSpPr>
        <p:spPr>
          <a:xfrm>
            <a:off x="1557908" y="831776"/>
            <a:ext cx="10244355" cy="0"/>
          </a:xfrm>
          <a:prstGeom prst="line">
            <a:avLst/>
          </a:prstGeom>
          <a:ln>
            <a:solidFill>
              <a:srgbClr val="B29446"/>
            </a:solidFill>
          </a:ln>
        </p:spPr>
        <p:style>
          <a:lnRef idx="1">
            <a:schemeClr val="accent1"/>
          </a:lnRef>
          <a:fillRef idx="0">
            <a:schemeClr val="accent1"/>
          </a:fillRef>
          <a:effectRef idx="0">
            <a:schemeClr val="accent1"/>
          </a:effectRef>
          <a:fontRef idx="minor">
            <a:schemeClr val="tx1"/>
          </a:fontRef>
        </p:style>
      </p:cxnSp>
      <p:grpSp>
        <p:nvGrpSpPr>
          <p:cNvPr id="37" name="Grupo 36">
            <a:extLst>
              <a:ext uri="{FF2B5EF4-FFF2-40B4-BE49-F238E27FC236}">
                <a16:creationId xmlns:a16="http://schemas.microsoft.com/office/drawing/2014/main" id="{5F2F82E0-B37F-4983-99E3-2A279AD1FD23}"/>
              </a:ext>
            </a:extLst>
          </p:cNvPr>
          <p:cNvGrpSpPr/>
          <p:nvPr/>
        </p:nvGrpSpPr>
        <p:grpSpPr>
          <a:xfrm>
            <a:off x="1921010" y="1583455"/>
            <a:ext cx="9871733" cy="719043"/>
            <a:chOff x="1921010" y="1121397"/>
            <a:chExt cx="9871733" cy="719043"/>
          </a:xfrm>
        </p:grpSpPr>
        <p:sp>
          <p:nvSpPr>
            <p:cNvPr id="3" name="Rectángulo 2">
              <a:extLst>
                <a:ext uri="{FF2B5EF4-FFF2-40B4-BE49-F238E27FC236}">
                  <a16:creationId xmlns:a16="http://schemas.microsoft.com/office/drawing/2014/main" id="{EE615D0F-869B-4557-9FF5-EF35333951FC}"/>
                </a:ext>
              </a:extLst>
            </p:cNvPr>
            <p:cNvSpPr/>
            <p:nvPr/>
          </p:nvSpPr>
          <p:spPr>
            <a:xfrm>
              <a:off x="3327865" y="1321579"/>
              <a:ext cx="8464878" cy="307777"/>
            </a:xfrm>
            <a:prstGeom prst="rect">
              <a:avLst/>
            </a:prstGeom>
            <a:ln>
              <a:solidFill>
                <a:schemeClr val="bg1">
                  <a:lumMod val="85000"/>
                </a:schemeClr>
              </a:solidFill>
            </a:ln>
          </p:spPr>
          <p:txBody>
            <a:bodyPr wrap="square">
              <a:spAutoFit/>
            </a:bodyPr>
            <a:lstStyle/>
            <a:p>
              <a:r>
                <a:rPr lang="es-AR" sz="1400" dirty="0"/>
                <a:t>Los activos deducibles para determinar la responsabilidad patrimonial computable (RPC).</a:t>
              </a:r>
            </a:p>
          </p:txBody>
        </p:sp>
        <p:pic>
          <p:nvPicPr>
            <p:cNvPr id="6" name="Gráfico 5" descr="Cerrar">
              <a:extLst>
                <a:ext uri="{FF2B5EF4-FFF2-40B4-BE49-F238E27FC236}">
                  <a16:creationId xmlns:a16="http://schemas.microsoft.com/office/drawing/2014/main" id="{DAB1FF8A-08B9-4BDD-B8C1-B529CDE003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1010" y="1121397"/>
              <a:ext cx="719043" cy="719043"/>
            </a:xfrm>
            <a:prstGeom prst="rect">
              <a:avLst/>
            </a:prstGeom>
          </p:spPr>
        </p:pic>
      </p:grpSp>
      <p:grpSp>
        <p:nvGrpSpPr>
          <p:cNvPr id="22" name="Grupo 21">
            <a:extLst>
              <a:ext uri="{FF2B5EF4-FFF2-40B4-BE49-F238E27FC236}">
                <a16:creationId xmlns:a16="http://schemas.microsoft.com/office/drawing/2014/main" id="{C59D6C09-AD3D-43DC-9F36-FD464A43681A}"/>
              </a:ext>
            </a:extLst>
          </p:cNvPr>
          <p:cNvGrpSpPr/>
          <p:nvPr/>
        </p:nvGrpSpPr>
        <p:grpSpPr>
          <a:xfrm>
            <a:off x="1921010" y="2424465"/>
            <a:ext cx="9892200" cy="719043"/>
            <a:chOff x="1921010" y="1962407"/>
            <a:chExt cx="9892200" cy="719043"/>
          </a:xfrm>
        </p:grpSpPr>
        <p:sp>
          <p:nvSpPr>
            <p:cNvPr id="9" name="Rectángulo 8">
              <a:extLst>
                <a:ext uri="{FF2B5EF4-FFF2-40B4-BE49-F238E27FC236}">
                  <a16:creationId xmlns:a16="http://schemas.microsoft.com/office/drawing/2014/main" id="{04333129-D255-447D-8BCA-37A3C26358DA}"/>
                </a:ext>
              </a:extLst>
            </p:cNvPr>
            <p:cNvSpPr/>
            <p:nvPr/>
          </p:nvSpPr>
          <p:spPr>
            <a:xfrm>
              <a:off x="3348331" y="2163148"/>
              <a:ext cx="8464879" cy="307777"/>
            </a:xfrm>
            <a:prstGeom prst="rect">
              <a:avLst/>
            </a:prstGeom>
            <a:ln>
              <a:solidFill>
                <a:schemeClr val="bg1">
                  <a:lumMod val="85000"/>
                </a:schemeClr>
              </a:solidFill>
            </a:ln>
          </p:spPr>
          <p:txBody>
            <a:bodyPr wrap="square">
              <a:spAutoFit/>
            </a:bodyPr>
            <a:lstStyle/>
            <a:p>
              <a:r>
                <a:rPr lang="es-AR" sz="1400" dirty="0"/>
                <a:t>Los conceptos incluidos que registre la entidad financiera en sus sucursales en el exterior.</a:t>
              </a:r>
            </a:p>
          </p:txBody>
        </p:sp>
        <p:pic>
          <p:nvPicPr>
            <p:cNvPr id="32" name="Gráfico 31" descr="Cerrar">
              <a:extLst>
                <a:ext uri="{FF2B5EF4-FFF2-40B4-BE49-F238E27FC236}">
                  <a16:creationId xmlns:a16="http://schemas.microsoft.com/office/drawing/2014/main" id="{0638DDE1-67BF-4E30-A2C7-4715240376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1010" y="1962407"/>
              <a:ext cx="719043" cy="719043"/>
            </a:xfrm>
            <a:prstGeom prst="rect">
              <a:avLst/>
            </a:prstGeom>
          </p:spPr>
        </p:pic>
      </p:grpSp>
      <p:grpSp>
        <p:nvGrpSpPr>
          <p:cNvPr id="20" name="Grupo 19">
            <a:extLst>
              <a:ext uri="{FF2B5EF4-FFF2-40B4-BE49-F238E27FC236}">
                <a16:creationId xmlns:a16="http://schemas.microsoft.com/office/drawing/2014/main" id="{C71FFE41-4407-4FCD-82B7-4C45B12AA6A4}"/>
              </a:ext>
            </a:extLst>
          </p:cNvPr>
          <p:cNvGrpSpPr/>
          <p:nvPr/>
        </p:nvGrpSpPr>
        <p:grpSpPr>
          <a:xfrm>
            <a:off x="1916334" y="3265475"/>
            <a:ext cx="9896876" cy="719043"/>
            <a:chOff x="1916334" y="2803417"/>
            <a:chExt cx="9896876" cy="719043"/>
          </a:xfrm>
        </p:grpSpPr>
        <p:sp>
          <p:nvSpPr>
            <p:cNvPr id="11" name="Rectángulo 10">
              <a:extLst>
                <a:ext uri="{FF2B5EF4-FFF2-40B4-BE49-F238E27FC236}">
                  <a16:creationId xmlns:a16="http://schemas.microsoft.com/office/drawing/2014/main" id="{DB96582D-E849-4313-BE37-C20704C38714}"/>
                </a:ext>
              </a:extLst>
            </p:cNvPr>
            <p:cNvSpPr/>
            <p:nvPr/>
          </p:nvSpPr>
          <p:spPr>
            <a:xfrm>
              <a:off x="3348331" y="3004717"/>
              <a:ext cx="8464879" cy="307777"/>
            </a:xfrm>
            <a:prstGeom prst="rect">
              <a:avLst/>
            </a:prstGeom>
            <a:ln>
              <a:solidFill>
                <a:schemeClr val="bg1">
                  <a:lumMod val="85000"/>
                </a:schemeClr>
              </a:solidFill>
            </a:ln>
          </p:spPr>
          <p:txBody>
            <a:bodyPr wrap="square">
              <a:spAutoFit/>
            </a:bodyPr>
            <a:lstStyle/>
            <a:p>
              <a:r>
                <a:rPr lang="es-AR" sz="1400" dirty="0"/>
                <a:t>Los títulos públicos nacionales en pesos con rendimiento en moneda dual.</a:t>
              </a:r>
            </a:p>
          </p:txBody>
        </p:sp>
        <p:pic>
          <p:nvPicPr>
            <p:cNvPr id="33" name="Gráfico 32" descr="Cerrar">
              <a:extLst>
                <a:ext uri="{FF2B5EF4-FFF2-40B4-BE49-F238E27FC236}">
                  <a16:creationId xmlns:a16="http://schemas.microsoft.com/office/drawing/2014/main" id="{7105C92D-39C6-4B0C-B4FA-3F61C162AE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6334" y="2803417"/>
              <a:ext cx="719043" cy="719043"/>
            </a:xfrm>
            <a:prstGeom prst="rect">
              <a:avLst/>
            </a:prstGeom>
          </p:spPr>
        </p:pic>
      </p:grpSp>
      <p:grpSp>
        <p:nvGrpSpPr>
          <p:cNvPr id="15" name="Grupo 14">
            <a:extLst>
              <a:ext uri="{FF2B5EF4-FFF2-40B4-BE49-F238E27FC236}">
                <a16:creationId xmlns:a16="http://schemas.microsoft.com/office/drawing/2014/main" id="{548EB6AE-D456-41E8-9EE7-915B74E15185}"/>
              </a:ext>
            </a:extLst>
          </p:cNvPr>
          <p:cNvGrpSpPr/>
          <p:nvPr/>
        </p:nvGrpSpPr>
        <p:grpSpPr>
          <a:xfrm>
            <a:off x="1916333" y="4112417"/>
            <a:ext cx="9896877" cy="719043"/>
            <a:chOff x="1916333" y="3650359"/>
            <a:chExt cx="9896877" cy="719043"/>
          </a:xfrm>
        </p:grpSpPr>
        <p:sp>
          <p:nvSpPr>
            <p:cNvPr id="24" name="Rectángulo 23">
              <a:extLst>
                <a:ext uri="{FF2B5EF4-FFF2-40B4-BE49-F238E27FC236}">
                  <a16:creationId xmlns:a16="http://schemas.microsoft.com/office/drawing/2014/main" id="{C6137763-08AB-4DE6-BA6E-5B6E796AC295}"/>
                </a:ext>
              </a:extLst>
            </p:cNvPr>
            <p:cNvSpPr/>
            <p:nvPr/>
          </p:nvSpPr>
          <p:spPr>
            <a:xfrm>
              <a:off x="3348331" y="3748270"/>
              <a:ext cx="8464879" cy="523220"/>
            </a:xfrm>
            <a:prstGeom prst="rect">
              <a:avLst/>
            </a:prstGeom>
            <a:ln>
              <a:solidFill>
                <a:schemeClr val="bg1">
                  <a:lumMod val="85000"/>
                </a:schemeClr>
              </a:solidFill>
            </a:ln>
          </p:spPr>
          <p:txBody>
            <a:bodyPr wrap="square">
              <a:spAutoFit/>
            </a:bodyPr>
            <a:lstStyle/>
            <a:p>
              <a:r>
                <a:rPr lang="es-AR" sz="1400" dirty="0"/>
                <a:t>Los saldos correspondientes a las “Cuentas especiales para titulares con actividad agrícola” y a las “Cuentas especiales para exportadores”. </a:t>
              </a:r>
            </a:p>
          </p:txBody>
        </p:sp>
        <p:pic>
          <p:nvPicPr>
            <p:cNvPr id="34" name="Gráfico 33" descr="Cerrar">
              <a:extLst>
                <a:ext uri="{FF2B5EF4-FFF2-40B4-BE49-F238E27FC236}">
                  <a16:creationId xmlns:a16="http://schemas.microsoft.com/office/drawing/2014/main" id="{1EBEB1C3-B894-460E-992E-2068287474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6333" y="3650359"/>
              <a:ext cx="719043" cy="719043"/>
            </a:xfrm>
            <a:prstGeom prst="rect">
              <a:avLst/>
            </a:prstGeom>
          </p:spPr>
        </p:pic>
      </p:grpSp>
      <p:grpSp>
        <p:nvGrpSpPr>
          <p:cNvPr id="14" name="Grupo 13">
            <a:extLst>
              <a:ext uri="{FF2B5EF4-FFF2-40B4-BE49-F238E27FC236}">
                <a16:creationId xmlns:a16="http://schemas.microsoft.com/office/drawing/2014/main" id="{98E17A3A-944A-4B0E-A186-F79372DD4471}"/>
              </a:ext>
            </a:extLst>
          </p:cNvPr>
          <p:cNvGrpSpPr/>
          <p:nvPr/>
        </p:nvGrpSpPr>
        <p:grpSpPr>
          <a:xfrm>
            <a:off x="1916332" y="4959359"/>
            <a:ext cx="9876411" cy="719043"/>
            <a:chOff x="1916332" y="4497301"/>
            <a:chExt cx="9876411" cy="719043"/>
          </a:xfrm>
        </p:grpSpPr>
        <p:sp>
          <p:nvSpPr>
            <p:cNvPr id="27" name="Rectángulo 26">
              <a:extLst>
                <a:ext uri="{FF2B5EF4-FFF2-40B4-BE49-F238E27FC236}">
                  <a16:creationId xmlns:a16="http://schemas.microsoft.com/office/drawing/2014/main" id="{68BA86B3-53AA-4AA3-A1FC-BAC4722FE5A4}"/>
                </a:ext>
              </a:extLst>
            </p:cNvPr>
            <p:cNvSpPr/>
            <p:nvPr/>
          </p:nvSpPr>
          <p:spPr>
            <a:xfrm>
              <a:off x="3327864" y="4592454"/>
              <a:ext cx="8464879" cy="523220"/>
            </a:xfrm>
            <a:prstGeom prst="rect">
              <a:avLst/>
            </a:prstGeom>
            <a:ln>
              <a:solidFill>
                <a:schemeClr val="bg1">
                  <a:lumMod val="85000"/>
                </a:schemeClr>
              </a:solidFill>
            </a:ln>
          </p:spPr>
          <p:txBody>
            <a:bodyPr wrap="square">
              <a:spAutoFit/>
            </a:bodyPr>
            <a:lstStyle/>
            <a:p>
              <a:r>
                <a:rPr lang="es-AR" sz="1400" dirty="0"/>
                <a:t>Las Letras internas intransferibles del Banco Central de la República Argentina en pesos liquidables por el Tipo de Cambio de Referencia Comunicación “A” 3500 (LEDIV) a tasa cero. </a:t>
              </a:r>
            </a:p>
          </p:txBody>
        </p:sp>
        <p:pic>
          <p:nvPicPr>
            <p:cNvPr id="35" name="Gráfico 34" descr="Cerrar">
              <a:extLst>
                <a:ext uri="{FF2B5EF4-FFF2-40B4-BE49-F238E27FC236}">
                  <a16:creationId xmlns:a16="http://schemas.microsoft.com/office/drawing/2014/main" id="{0BF8D8DF-BF8B-4766-BD1C-B67DB89AE8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6332" y="4497301"/>
              <a:ext cx="719043" cy="719043"/>
            </a:xfrm>
            <a:prstGeom prst="rect">
              <a:avLst/>
            </a:prstGeom>
          </p:spPr>
        </p:pic>
      </p:grpSp>
      <p:grpSp>
        <p:nvGrpSpPr>
          <p:cNvPr id="7" name="Grupo 6">
            <a:extLst>
              <a:ext uri="{FF2B5EF4-FFF2-40B4-BE49-F238E27FC236}">
                <a16:creationId xmlns:a16="http://schemas.microsoft.com/office/drawing/2014/main" id="{8B090E23-F879-43E0-BD90-F498373EDFD9}"/>
              </a:ext>
            </a:extLst>
          </p:cNvPr>
          <p:cNvGrpSpPr/>
          <p:nvPr/>
        </p:nvGrpSpPr>
        <p:grpSpPr>
          <a:xfrm>
            <a:off x="1916332" y="5806301"/>
            <a:ext cx="9866891" cy="719043"/>
            <a:chOff x="1916332" y="5344243"/>
            <a:chExt cx="9866891" cy="719043"/>
          </a:xfrm>
        </p:grpSpPr>
        <p:sp>
          <p:nvSpPr>
            <p:cNvPr id="30" name="Rectángulo 29">
              <a:extLst>
                <a:ext uri="{FF2B5EF4-FFF2-40B4-BE49-F238E27FC236}">
                  <a16:creationId xmlns:a16="http://schemas.microsoft.com/office/drawing/2014/main" id="{FD5A6791-7673-4795-B6AD-C96855685FA5}"/>
                </a:ext>
              </a:extLst>
            </p:cNvPr>
            <p:cNvSpPr/>
            <p:nvPr/>
          </p:nvSpPr>
          <p:spPr>
            <a:xfrm>
              <a:off x="3327864" y="5442154"/>
              <a:ext cx="8455359" cy="523220"/>
            </a:xfrm>
            <a:prstGeom prst="rect">
              <a:avLst/>
            </a:prstGeom>
            <a:ln>
              <a:solidFill>
                <a:schemeClr val="bg1">
                  <a:lumMod val="85000"/>
                </a:schemeClr>
              </a:solidFill>
            </a:ln>
          </p:spPr>
          <p:txBody>
            <a:bodyPr wrap="square">
              <a:spAutoFit/>
            </a:bodyPr>
            <a:lstStyle/>
            <a:p>
              <a:r>
                <a:rPr lang="es-AR" sz="1400" dirty="0"/>
                <a:t>Los títulos públicos y privados en pesos ajustables por el tipo de cambio –sin superar el neto entre los depósitos del punto 1.2.4. y las LEDIV</a:t>
              </a:r>
            </a:p>
          </p:txBody>
        </p:sp>
        <p:pic>
          <p:nvPicPr>
            <p:cNvPr id="36" name="Gráfico 35" descr="Cerrar">
              <a:extLst>
                <a:ext uri="{FF2B5EF4-FFF2-40B4-BE49-F238E27FC236}">
                  <a16:creationId xmlns:a16="http://schemas.microsoft.com/office/drawing/2014/main" id="{496E3068-1B64-4F00-8B7B-4FA78AE20E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6332" y="5344243"/>
              <a:ext cx="719043" cy="719043"/>
            </a:xfrm>
            <a:prstGeom prst="rect">
              <a:avLst/>
            </a:prstGeom>
          </p:spPr>
        </p:pic>
      </p:grpSp>
    </p:spTree>
    <p:extLst>
      <p:ext uri="{BB962C8B-B14F-4D97-AF65-F5344CB8AC3E}">
        <p14:creationId xmlns:p14="http://schemas.microsoft.com/office/powerpoint/2010/main" val="138743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AR" dirty="0"/>
              <a:t>Posición Global Neta en Moneda Extranjera</a:t>
            </a:r>
            <a:endParaRPr lang="es-ES" dirty="0"/>
          </a:p>
        </p:txBody>
      </p:sp>
      <p:graphicFrame>
        <p:nvGraphicFramePr>
          <p:cNvPr id="5" name="Marcador de posición de contenido 4" descr="Lista vertical de cuadros en la que se muestran tres grupos organizados uno debajo del otro con viñetas de descripción de las tareas para cada grupo"/>
          <p:cNvGraphicFramePr>
            <a:graphicFrameLocks noGrp="1"/>
          </p:cNvGraphicFramePr>
          <p:nvPr>
            <p:ph sz="half" idx="2"/>
            <p:extLst>
              <p:ext uri="{D42A27DB-BD31-4B8C-83A1-F6EECF244321}">
                <p14:modId xmlns:p14="http://schemas.microsoft.com/office/powerpoint/2010/main" val="560981029"/>
              </p:ext>
            </p:extLst>
          </p:nvPr>
        </p:nvGraphicFramePr>
        <p:xfrm>
          <a:off x="1629916" y="1772816"/>
          <a:ext cx="9722297"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n 5">
            <a:extLst>
              <a:ext uri="{FF2B5EF4-FFF2-40B4-BE49-F238E27FC236}">
                <a16:creationId xmlns:a16="http://schemas.microsoft.com/office/drawing/2014/main" id="{B8A29574-2E8A-4BA0-9B38-131AB050BF7F}"/>
              </a:ext>
            </a:extLst>
          </p:cNvPr>
          <p:cNvPicPr>
            <a:picLocks noChangeAspect="1"/>
          </p:cNvPicPr>
          <p:nvPr/>
        </p:nvPicPr>
        <p:blipFill>
          <a:blip r:embed="rId8"/>
          <a:stretch>
            <a:fillRect/>
          </a:stretch>
        </p:blipFill>
        <p:spPr>
          <a:xfrm>
            <a:off x="9348717" y="116632"/>
            <a:ext cx="2819400" cy="552450"/>
          </a:xfrm>
          <a:prstGeom prst="rect">
            <a:avLst/>
          </a:prstGeom>
          <a:ln>
            <a:noFill/>
          </a:ln>
          <a:effectLst>
            <a:softEdge rad="76200"/>
          </a:effectLst>
        </p:spPr>
      </p:pic>
      <p:sp>
        <p:nvSpPr>
          <p:cNvPr id="4" name="Rectángulo 3">
            <a:extLst>
              <a:ext uri="{FF2B5EF4-FFF2-40B4-BE49-F238E27FC236}">
                <a16:creationId xmlns:a16="http://schemas.microsoft.com/office/drawing/2014/main" id="{E7A5C10D-80A0-476B-85C4-89464181AAD3}"/>
              </a:ext>
            </a:extLst>
          </p:cNvPr>
          <p:cNvSpPr/>
          <p:nvPr/>
        </p:nvSpPr>
        <p:spPr>
          <a:xfrm>
            <a:off x="2338129" y="3140968"/>
            <a:ext cx="8868851" cy="923330"/>
          </a:xfrm>
          <a:prstGeom prst="rect">
            <a:avLst/>
          </a:prstGeom>
        </p:spPr>
        <p:txBody>
          <a:bodyPr wrap="square">
            <a:spAutoFit/>
          </a:bodyPr>
          <a:lstStyle/>
          <a:p>
            <a:r>
              <a:rPr lang="es-AR" dirty="0"/>
              <a:t>Esta posición –en promedio mensual de saldos diarios </a:t>
            </a:r>
            <a:r>
              <a:rPr lang="es-AR" dirty="0">
                <a:solidFill>
                  <a:schemeClr val="bg1">
                    <a:lumMod val="75000"/>
                  </a:schemeClr>
                </a:solidFill>
              </a:rPr>
              <a:t>convertidos a pesos al tipo de cambio de referencia del cierre del mes anterior al de cómputo de esta relación</a:t>
            </a:r>
            <a:r>
              <a:rPr lang="es-AR" dirty="0"/>
              <a:t>– no podrá superar el 30 % de la RPC del mes anterior al que corresponda. </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315D8347-2963-4FC7-AE24-7C40DEA0E88C}"/>
              </a:ext>
            </a:extLst>
          </p:cNvPr>
          <p:cNvSpPr/>
          <p:nvPr/>
        </p:nvSpPr>
        <p:spPr>
          <a:xfrm>
            <a:off x="1629916" y="3429000"/>
            <a:ext cx="9865096" cy="3282900"/>
          </a:xfrm>
          <a:prstGeom prst="rect">
            <a:avLst/>
          </a:prstGeom>
          <a:ln>
            <a:solidFill>
              <a:srgbClr val="D49913"/>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7" name="Grupo 16">
            <a:extLst>
              <a:ext uri="{FF2B5EF4-FFF2-40B4-BE49-F238E27FC236}">
                <a16:creationId xmlns:a16="http://schemas.microsoft.com/office/drawing/2014/main" id="{E358ABF7-FC28-4160-9FD6-CD3DE88BEF94}"/>
              </a:ext>
            </a:extLst>
          </p:cNvPr>
          <p:cNvGrpSpPr/>
          <p:nvPr/>
        </p:nvGrpSpPr>
        <p:grpSpPr>
          <a:xfrm>
            <a:off x="1675727" y="2924944"/>
            <a:ext cx="2877036" cy="605618"/>
            <a:chOff x="0" y="724043"/>
            <a:chExt cx="2706548" cy="284999"/>
          </a:xfrm>
        </p:grpSpPr>
        <p:sp>
          <p:nvSpPr>
            <p:cNvPr id="18" name="Rectángulo: esquinas redondeadas 17">
              <a:extLst>
                <a:ext uri="{FF2B5EF4-FFF2-40B4-BE49-F238E27FC236}">
                  <a16:creationId xmlns:a16="http://schemas.microsoft.com/office/drawing/2014/main" id="{540D37A4-A163-41BE-AA94-A4C8B9B548E4}"/>
                </a:ext>
              </a:extLst>
            </p:cNvPr>
            <p:cNvSpPr/>
            <p:nvPr/>
          </p:nvSpPr>
          <p:spPr>
            <a:xfrm>
              <a:off x="0" y="724043"/>
              <a:ext cx="2706548" cy="284999"/>
            </a:xfrm>
            <a:prstGeom prst="roundRect">
              <a:avLst/>
            </a:prstGeom>
            <a:solidFill>
              <a:srgbClr val="D4991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ángulo: esquinas redondeadas 5">
              <a:extLst>
                <a:ext uri="{FF2B5EF4-FFF2-40B4-BE49-F238E27FC236}">
                  <a16:creationId xmlns:a16="http://schemas.microsoft.com/office/drawing/2014/main" id="{1D51729B-C4F3-4B74-8125-FACE7F744858}"/>
                </a:ext>
              </a:extLst>
            </p:cNvPr>
            <p:cNvSpPr txBox="1"/>
            <p:nvPr/>
          </p:nvSpPr>
          <p:spPr>
            <a:xfrm>
              <a:off x="13913" y="737956"/>
              <a:ext cx="2678722" cy="2571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899" tIns="0" rIns="243899" bIns="0" numCol="1" spcCol="1270" anchor="ctr" anchorCtr="0">
              <a:noAutofit/>
            </a:bodyPr>
            <a:lstStyle/>
            <a:p>
              <a:pPr marL="0" lvl="0" indent="0" algn="l" defTabSz="711200">
                <a:lnSpc>
                  <a:spcPct val="90000"/>
                </a:lnSpc>
                <a:spcBef>
                  <a:spcPct val="0"/>
                </a:spcBef>
                <a:spcAft>
                  <a:spcPct val="35000"/>
                </a:spcAft>
                <a:buNone/>
              </a:pPr>
              <a:r>
                <a:rPr lang="es-ES" sz="1600" kern="1200" noProof="0" dirty="0"/>
                <a:t>Posición  de contado</a:t>
              </a:r>
              <a:endParaRPr lang="es-AR" sz="1600" kern="1200" dirty="0"/>
            </a:p>
          </p:txBody>
        </p:sp>
      </p:grpSp>
      <p:sp>
        <p:nvSpPr>
          <p:cNvPr id="10" name="Rectángulo 9">
            <a:extLst>
              <a:ext uri="{FF2B5EF4-FFF2-40B4-BE49-F238E27FC236}">
                <a16:creationId xmlns:a16="http://schemas.microsoft.com/office/drawing/2014/main" id="{6B82AD3C-4DF2-4CE7-982C-1C49E5369606}"/>
              </a:ext>
            </a:extLst>
          </p:cNvPr>
          <p:cNvSpPr/>
          <p:nvPr/>
        </p:nvSpPr>
        <p:spPr>
          <a:xfrm>
            <a:off x="1629916" y="1628799"/>
            <a:ext cx="9865096" cy="1272755"/>
          </a:xfrm>
          <a:prstGeom prst="rect">
            <a:avLst/>
          </a:prstGeom>
          <a:ln>
            <a:solidFill>
              <a:srgbClr val="D49913"/>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3" name="Grupo 12">
            <a:extLst>
              <a:ext uri="{FF2B5EF4-FFF2-40B4-BE49-F238E27FC236}">
                <a16:creationId xmlns:a16="http://schemas.microsoft.com/office/drawing/2014/main" id="{599020EF-C20B-4ECE-A594-0DB184475B93}"/>
              </a:ext>
            </a:extLst>
          </p:cNvPr>
          <p:cNvGrpSpPr/>
          <p:nvPr/>
        </p:nvGrpSpPr>
        <p:grpSpPr>
          <a:xfrm>
            <a:off x="1696107" y="1213504"/>
            <a:ext cx="2877036" cy="601740"/>
            <a:chOff x="0" y="309200"/>
            <a:chExt cx="2706548" cy="392759"/>
          </a:xfrm>
        </p:grpSpPr>
        <p:sp>
          <p:nvSpPr>
            <p:cNvPr id="14" name="Rectángulo: esquinas redondeadas 13">
              <a:extLst>
                <a:ext uri="{FF2B5EF4-FFF2-40B4-BE49-F238E27FC236}">
                  <a16:creationId xmlns:a16="http://schemas.microsoft.com/office/drawing/2014/main" id="{E1A0E096-89EA-4FF7-94E7-8F1275944243}"/>
                </a:ext>
              </a:extLst>
            </p:cNvPr>
            <p:cNvSpPr/>
            <p:nvPr/>
          </p:nvSpPr>
          <p:spPr>
            <a:xfrm>
              <a:off x="0" y="309200"/>
              <a:ext cx="2706548" cy="392759"/>
            </a:xfrm>
            <a:prstGeom prst="roundRect">
              <a:avLst/>
            </a:prstGeom>
            <a:solidFill>
              <a:srgbClr val="D49913"/>
            </a:solidFill>
            <a:ln>
              <a:solidFill>
                <a:schemeClr val="lt1">
                  <a:hueOff val="0"/>
                  <a:satOff val="0"/>
                  <a:lumOff val="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5" name="Rectángulo: esquinas redondeadas 5">
              <a:extLst>
                <a:ext uri="{FF2B5EF4-FFF2-40B4-BE49-F238E27FC236}">
                  <a16:creationId xmlns:a16="http://schemas.microsoft.com/office/drawing/2014/main" id="{CF7849DB-FCE7-4AEC-ADB1-57DAEC143C94}"/>
                </a:ext>
              </a:extLst>
            </p:cNvPr>
            <p:cNvSpPr txBox="1"/>
            <p:nvPr/>
          </p:nvSpPr>
          <p:spPr>
            <a:xfrm>
              <a:off x="19173" y="328373"/>
              <a:ext cx="2668202" cy="3544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899" tIns="0" rIns="243899" bIns="0" numCol="1" spcCol="1270" anchor="ctr" anchorCtr="0">
              <a:noAutofit/>
            </a:bodyPr>
            <a:lstStyle/>
            <a:p>
              <a:pPr marL="0" lvl="0" indent="0" algn="l" defTabSz="711200">
                <a:lnSpc>
                  <a:spcPct val="90000"/>
                </a:lnSpc>
                <a:spcBef>
                  <a:spcPct val="0"/>
                </a:spcBef>
                <a:spcAft>
                  <a:spcPct val="35000"/>
                </a:spcAft>
                <a:buNone/>
              </a:pPr>
              <a:r>
                <a:rPr lang="es-ES" sz="1600" kern="1200" noProof="0" dirty="0"/>
                <a:t>Posición global neta </a:t>
              </a:r>
              <a:endParaRPr lang="es-AR" sz="1600" kern="1200" dirty="0"/>
            </a:p>
          </p:txBody>
        </p:sp>
      </p:grpSp>
      <p:sp>
        <p:nvSpPr>
          <p:cNvPr id="2" name="Título 1"/>
          <p:cNvSpPr>
            <a:spLocks noGrp="1"/>
          </p:cNvSpPr>
          <p:nvPr>
            <p:ph type="title"/>
          </p:nvPr>
        </p:nvSpPr>
        <p:spPr>
          <a:xfrm>
            <a:off x="1485900" y="533229"/>
            <a:ext cx="8100391" cy="601740"/>
          </a:xfrm>
        </p:spPr>
        <p:txBody>
          <a:bodyPr rtlCol="0">
            <a:normAutofit fontScale="90000"/>
          </a:bodyPr>
          <a:lstStyle/>
          <a:p>
            <a:r>
              <a:rPr lang="es-ES" dirty="0"/>
              <a:t>Posición global neta positiva de moneda extranjera</a:t>
            </a:r>
          </a:p>
        </p:txBody>
      </p:sp>
      <p:pic>
        <p:nvPicPr>
          <p:cNvPr id="6" name="Imagen 5">
            <a:extLst>
              <a:ext uri="{FF2B5EF4-FFF2-40B4-BE49-F238E27FC236}">
                <a16:creationId xmlns:a16="http://schemas.microsoft.com/office/drawing/2014/main" id="{B8A29574-2E8A-4BA0-9B38-131AB050BF7F}"/>
              </a:ext>
            </a:extLst>
          </p:cNvPr>
          <p:cNvPicPr>
            <a:picLocks noChangeAspect="1"/>
          </p:cNvPicPr>
          <p:nvPr/>
        </p:nvPicPr>
        <p:blipFill>
          <a:blip r:embed="rId3"/>
          <a:stretch>
            <a:fillRect/>
          </a:stretch>
        </p:blipFill>
        <p:spPr>
          <a:xfrm>
            <a:off x="9348717" y="116632"/>
            <a:ext cx="2819400" cy="552450"/>
          </a:xfrm>
          <a:prstGeom prst="rect">
            <a:avLst/>
          </a:prstGeom>
          <a:ln>
            <a:noFill/>
          </a:ln>
          <a:effectLst>
            <a:softEdge rad="76200"/>
          </a:effectLst>
        </p:spPr>
      </p:pic>
      <p:sp>
        <p:nvSpPr>
          <p:cNvPr id="11" name="Rectángulo 10">
            <a:extLst>
              <a:ext uri="{FF2B5EF4-FFF2-40B4-BE49-F238E27FC236}">
                <a16:creationId xmlns:a16="http://schemas.microsoft.com/office/drawing/2014/main" id="{6BC8F697-E508-4C17-B7B8-61736B271AE3}"/>
              </a:ext>
            </a:extLst>
          </p:cNvPr>
          <p:cNvSpPr/>
          <p:nvPr/>
        </p:nvSpPr>
        <p:spPr>
          <a:xfrm>
            <a:off x="1696107" y="1755393"/>
            <a:ext cx="9798905" cy="1169551"/>
          </a:xfrm>
          <a:prstGeom prst="rect">
            <a:avLst/>
          </a:prstGeom>
        </p:spPr>
        <p:txBody>
          <a:bodyPr wrap="square">
            <a:spAutoFit/>
          </a:bodyPr>
          <a:lstStyle/>
          <a:p>
            <a:pPr algn="just"/>
            <a:r>
              <a:rPr lang="es-AR" sz="1400" dirty="0"/>
              <a:t>Esta posición diaria –saldo diario convertido a pesos al tipo de cambio de referencia del cierre del mes anterior al de cómputo de esta relación– no podrá superar el 5 % de la RPC del mes anterior al que corresponda. Toda variación en esta posición que se origine en operaciones de canje dispuestas por el Poder Ejecutivo Nacional solo podrá ser cubierta con alguna de las aplicaciones previstas en la Sección 2. de las normas sobre “Política de crédito” o con operaciones a término de moneda extranjera liquidables en pesos. </a:t>
            </a:r>
          </a:p>
        </p:txBody>
      </p:sp>
      <p:sp>
        <p:nvSpPr>
          <p:cNvPr id="12" name="Rectángulo 11">
            <a:extLst>
              <a:ext uri="{FF2B5EF4-FFF2-40B4-BE49-F238E27FC236}">
                <a16:creationId xmlns:a16="http://schemas.microsoft.com/office/drawing/2014/main" id="{750A32D7-6F06-450A-A680-A077E376F370}"/>
              </a:ext>
            </a:extLst>
          </p:cNvPr>
          <p:cNvSpPr/>
          <p:nvPr/>
        </p:nvSpPr>
        <p:spPr>
          <a:xfrm>
            <a:off x="1682013" y="3603357"/>
            <a:ext cx="9684567" cy="3108543"/>
          </a:xfrm>
          <a:prstGeom prst="rect">
            <a:avLst/>
          </a:prstGeom>
        </p:spPr>
        <p:txBody>
          <a:bodyPr wrap="square">
            <a:spAutoFit/>
          </a:bodyPr>
          <a:lstStyle/>
          <a:p>
            <a:pPr algn="just"/>
            <a:r>
              <a:rPr lang="es-AR" sz="1400" dirty="0"/>
              <a:t>Comprende la posición global neta de moneda extranjera definida en la Sección 1. menos: </a:t>
            </a:r>
          </a:p>
          <a:p>
            <a:pPr marL="342900" indent="-342900" algn="just">
              <a:buAutoNum type="alphaLcParenR"/>
            </a:pPr>
            <a:r>
              <a:rPr lang="es-AR" sz="1400" dirty="0"/>
              <a:t>La posición neta en operaciones a término, al contado a liquidar, futuros, opciones y otros productos derivados; </a:t>
            </a:r>
          </a:p>
          <a:p>
            <a:pPr marL="342900" indent="-342900" algn="just">
              <a:buAutoNum type="alphaLcParenR"/>
            </a:pPr>
            <a:r>
              <a:rPr lang="es-AR" sz="1400" dirty="0"/>
              <a:t>La posición neta de instrumentos vinculados con la evolución del valor de la moneda extranjera (excepto los imputados en el inciso d); </a:t>
            </a:r>
          </a:p>
          <a:p>
            <a:pPr marL="342900" indent="-342900" algn="just">
              <a:buAutoNum type="alphaLcParenR"/>
            </a:pPr>
            <a:r>
              <a:rPr lang="es-AR" sz="1400" dirty="0"/>
              <a:t>La diferencia positiva entre los saldos de efectivo en caja y el defecto de aplicación de recursos en moneda extranjera –según lo previsto en el punto 1.8. de las normas sobre “Efectivo mínimo”– medido en promedio de saldos diarios acumulado hasta el día de cómputo de la posición de contado; siempre y cuando el efectivo en caja no supere el equivalente al 10 % de los depósitos en moneda extranjera medido al día hábil anterior; y </a:t>
            </a:r>
          </a:p>
          <a:p>
            <a:pPr marL="342900" indent="-342900" algn="just">
              <a:buAutoNum type="alphaLcParenR"/>
            </a:pPr>
            <a:r>
              <a:rPr lang="es-AR" sz="1400" dirty="0"/>
              <a:t>Prefinanciaciones de exportaciones cuyo fondeo en moneda extranjera, por ese mismo importe, se impute a pasivos vinculados con la evolución del valor de la moneda extranjera. </a:t>
            </a:r>
          </a:p>
          <a:p>
            <a:pPr marL="342900" indent="-342900" algn="just">
              <a:buAutoNum type="alphaLcParenR"/>
            </a:pPr>
            <a:r>
              <a:rPr lang="es-AR" sz="1400" dirty="0"/>
              <a:t>El saldo de las garantías constituidas por las operaciones con tarjetas de débito, compra y crédito en el exterior por hasta un importe equivalente a cinco días corridos de consumos. Esta posición diaria –saldo diario convertido a pesos al tipo de cambio de referencia del cierre del mes anterior al de cómputo de esta relación– no podrá superar el importe del 0 % de la RPC del mes anterior al que corresponda.</a:t>
            </a:r>
          </a:p>
        </p:txBody>
      </p:sp>
      <p:cxnSp>
        <p:nvCxnSpPr>
          <p:cNvPr id="8" name="Conector recto 7">
            <a:extLst>
              <a:ext uri="{FF2B5EF4-FFF2-40B4-BE49-F238E27FC236}">
                <a16:creationId xmlns:a16="http://schemas.microsoft.com/office/drawing/2014/main" id="{D44418F5-1D0F-4935-9B76-F6C072AD12BA}"/>
              </a:ext>
            </a:extLst>
          </p:cNvPr>
          <p:cNvCxnSpPr/>
          <p:nvPr/>
        </p:nvCxnSpPr>
        <p:spPr>
          <a:xfrm>
            <a:off x="1629916" y="1134969"/>
            <a:ext cx="9865096" cy="0"/>
          </a:xfrm>
          <a:prstGeom prst="line">
            <a:avLst/>
          </a:prstGeom>
          <a:ln>
            <a:solidFill>
              <a:srgbClr val="986F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1A57441-D64D-47CB-9624-D892D2D66545}"/>
              </a:ext>
            </a:extLst>
          </p:cNvPr>
          <p:cNvPicPr>
            <a:picLocks noChangeAspect="1"/>
          </p:cNvPicPr>
          <p:nvPr/>
        </p:nvPicPr>
        <p:blipFill>
          <a:blip r:embed="rId3"/>
          <a:stretch>
            <a:fillRect/>
          </a:stretch>
        </p:blipFill>
        <p:spPr>
          <a:xfrm>
            <a:off x="9348717" y="116632"/>
            <a:ext cx="2819400" cy="552450"/>
          </a:xfrm>
          <a:prstGeom prst="rect">
            <a:avLst/>
          </a:prstGeom>
          <a:ln>
            <a:noFill/>
          </a:ln>
          <a:effectLst>
            <a:softEdge rad="76200"/>
          </a:effectLst>
        </p:spPr>
      </p:pic>
      <p:sp>
        <p:nvSpPr>
          <p:cNvPr id="7" name="Rectángulo 6">
            <a:extLst>
              <a:ext uri="{FF2B5EF4-FFF2-40B4-BE49-F238E27FC236}">
                <a16:creationId xmlns:a16="http://schemas.microsoft.com/office/drawing/2014/main" id="{3DFC2F73-ED55-4010-BA48-489EFC458A08}"/>
              </a:ext>
            </a:extLst>
          </p:cNvPr>
          <p:cNvSpPr/>
          <p:nvPr/>
        </p:nvSpPr>
        <p:spPr>
          <a:xfrm>
            <a:off x="1582858" y="1539801"/>
            <a:ext cx="9217024"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s-AR" dirty="0"/>
              <a:t>Los excesos a estas relaciones estarán sujetos a un cargo de 1,5 veces la tasa promedio que resulte de la licitación de Letras de Liquidez en pesos de menor plazo. </a:t>
            </a:r>
          </a:p>
          <a:p>
            <a:endParaRPr lang="es-AR" dirty="0"/>
          </a:p>
          <a:p>
            <a:pPr marL="285750" indent="-285750">
              <a:buFont typeface="Arial" panose="020B0604020202020204" pitchFamily="34" charset="0"/>
              <a:buChar char="•"/>
            </a:pPr>
            <a:r>
              <a:rPr lang="es-AR" dirty="0"/>
              <a:t>Cuando se verifique esta posición corresponderá ingresar el cargo que resulte mayor.</a:t>
            </a:r>
          </a:p>
          <a:p>
            <a:endParaRPr lang="es-AR" dirty="0"/>
          </a:p>
          <a:p>
            <a:pPr marL="285750" indent="-285750">
              <a:buFont typeface="Arial" panose="020B0604020202020204" pitchFamily="34" charset="0"/>
              <a:buChar char="•"/>
            </a:pPr>
            <a:r>
              <a:rPr lang="es-AR" dirty="0"/>
              <a:t>Todos los cargos no ingresados en tiempo y forma estarán sujetos (durante el periodo de incumplimiento) a un interés equivalente a la tasa que surja de adicionar un 50% a la aplicable a excesos en estas relaciones</a:t>
            </a:r>
          </a:p>
        </p:txBody>
      </p:sp>
      <p:sp>
        <p:nvSpPr>
          <p:cNvPr id="8" name="Título 1">
            <a:extLst>
              <a:ext uri="{FF2B5EF4-FFF2-40B4-BE49-F238E27FC236}">
                <a16:creationId xmlns:a16="http://schemas.microsoft.com/office/drawing/2014/main" id="{CCE099DB-4392-4D8A-8381-90F96A51CDA0}"/>
              </a:ext>
            </a:extLst>
          </p:cNvPr>
          <p:cNvSpPr>
            <a:spLocks noGrp="1"/>
          </p:cNvSpPr>
          <p:nvPr>
            <p:ph type="title"/>
          </p:nvPr>
        </p:nvSpPr>
        <p:spPr>
          <a:xfrm>
            <a:off x="1485900" y="533229"/>
            <a:ext cx="8100391" cy="601740"/>
          </a:xfrm>
        </p:spPr>
        <p:txBody>
          <a:bodyPr rtlCol="0">
            <a:normAutofit/>
          </a:bodyPr>
          <a:lstStyle/>
          <a:p>
            <a:r>
              <a:rPr lang="es-ES" sz="3200" dirty="0">
                <a:solidFill>
                  <a:schemeClr val="accent1">
                    <a:lumMod val="50000"/>
                  </a:schemeClr>
                </a:solidFill>
              </a:rPr>
              <a:t>Cargos</a:t>
            </a:r>
          </a:p>
        </p:txBody>
      </p:sp>
      <p:cxnSp>
        <p:nvCxnSpPr>
          <p:cNvPr id="9" name="Conector recto 8">
            <a:extLst>
              <a:ext uri="{FF2B5EF4-FFF2-40B4-BE49-F238E27FC236}">
                <a16:creationId xmlns:a16="http://schemas.microsoft.com/office/drawing/2014/main" id="{37560387-DA98-4975-8F12-980DC346DE03}"/>
              </a:ext>
            </a:extLst>
          </p:cNvPr>
          <p:cNvCxnSpPr>
            <a:cxnSpLocks/>
          </p:cNvCxnSpPr>
          <p:nvPr/>
        </p:nvCxnSpPr>
        <p:spPr>
          <a:xfrm>
            <a:off x="1638300" y="1134969"/>
            <a:ext cx="8928992" cy="0"/>
          </a:xfrm>
          <a:prstGeom prst="line">
            <a:avLst/>
          </a:prstGeom>
          <a:ln>
            <a:solidFill>
              <a:srgbClr val="986F07"/>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40381B7B-0DC6-4240-9BAC-14D16526F1E3}"/>
              </a:ext>
            </a:extLst>
          </p:cNvPr>
          <p:cNvSpPr/>
          <p:nvPr/>
        </p:nvSpPr>
        <p:spPr>
          <a:xfrm>
            <a:off x="1616328" y="5374957"/>
            <a:ext cx="8942580" cy="646331"/>
          </a:xfrm>
          <a:prstGeom prst="rect">
            <a:avLst/>
          </a:prstGeom>
        </p:spPr>
        <p:txBody>
          <a:bodyPr wrap="square">
            <a:spAutoFit/>
          </a:bodyPr>
          <a:lstStyle/>
          <a:p>
            <a:r>
              <a:rPr lang="es-AR" dirty="0"/>
              <a:t>Sin perjuicio de la aplicación de lo previsto en los cargos, serán de aplicación las disposiciones del artículo 41 y concordantes de la Ley de Entidades Financieras.</a:t>
            </a:r>
          </a:p>
        </p:txBody>
      </p:sp>
      <p:sp>
        <p:nvSpPr>
          <p:cNvPr id="15" name="Rectángulo 14">
            <a:extLst>
              <a:ext uri="{FF2B5EF4-FFF2-40B4-BE49-F238E27FC236}">
                <a16:creationId xmlns:a16="http://schemas.microsoft.com/office/drawing/2014/main" id="{648AD772-6998-47A1-A3B9-62264FEBF3A0}"/>
              </a:ext>
            </a:extLst>
          </p:cNvPr>
          <p:cNvSpPr/>
          <p:nvPr/>
        </p:nvSpPr>
        <p:spPr>
          <a:xfrm>
            <a:off x="1616328" y="4725144"/>
            <a:ext cx="9183554" cy="342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Título 1">
            <a:extLst>
              <a:ext uri="{FF2B5EF4-FFF2-40B4-BE49-F238E27FC236}">
                <a16:creationId xmlns:a16="http://schemas.microsoft.com/office/drawing/2014/main" id="{8254B185-9C63-466F-B50D-559B244CE2E4}"/>
              </a:ext>
            </a:extLst>
          </p:cNvPr>
          <p:cNvSpPr txBox="1">
            <a:spLocks/>
          </p:cNvSpPr>
          <p:nvPr/>
        </p:nvSpPr>
        <p:spPr>
          <a:xfrm>
            <a:off x="1638300" y="4483444"/>
            <a:ext cx="8100391" cy="60174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baseline="0">
                <a:solidFill>
                  <a:schemeClr val="tx1"/>
                </a:solidFill>
                <a:latin typeface="+mj-lt"/>
                <a:ea typeface="+mj-ea"/>
                <a:cs typeface="+mj-cs"/>
              </a:defRPr>
            </a:lvl1pPr>
          </a:lstStyle>
          <a:p>
            <a:r>
              <a:rPr lang="es-ES" sz="3200" dirty="0">
                <a:solidFill>
                  <a:schemeClr val="accent1">
                    <a:lumMod val="50000"/>
                  </a:schemeClr>
                </a:solidFill>
              </a:rPr>
              <a:t>Sanciones</a:t>
            </a:r>
          </a:p>
        </p:txBody>
      </p:sp>
      <p:cxnSp>
        <p:nvCxnSpPr>
          <p:cNvPr id="16" name="Conector recto 15">
            <a:extLst>
              <a:ext uri="{FF2B5EF4-FFF2-40B4-BE49-F238E27FC236}">
                <a16:creationId xmlns:a16="http://schemas.microsoft.com/office/drawing/2014/main" id="{1A0842B5-D82D-4862-B859-FC437944E652}"/>
              </a:ext>
            </a:extLst>
          </p:cNvPr>
          <p:cNvCxnSpPr>
            <a:cxnSpLocks/>
          </p:cNvCxnSpPr>
          <p:nvPr/>
        </p:nvCxnSpPr>
        <p:spPr>
          <a:xfrm>
            <a:off x="1629916" y="5013176"/>
            <a:ext cx="8928992" cy="0"/>
          </a:xfrm>
          <a:prstGeom prst="line">
            <a:avLst/>
          </a:prstGeom>
          <a:ln>
            <a:solidFill>
              <a:srgbClr val="986F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1A57441-D64D-47CB-9624-D892D2D66545}"/>
              </a:ext>
            </a:extLst>
          </p:cNvPr>
          <p:cNvPicPr>
            <a:picLocks noChangeAspect="1"/>
          </p:cNvPicPr>
          <p:nvPr/>
        </p:nvPicPr>
        <p:blipFill>
          <a:blip r:embed="rId3"/>
          <a:stretch>
            <a:fillRect/>
          </a:stretch>
        </p:blipFill>
        <p:spPr>
          <a:xfrm>
            <a:off x="9348717" y="116632"/>
            <a:ext cx="2819400" cy="552450"/>
          </a:xfrm>
          <a:prstGeom prst="rect">
            <a:avLst/>
          </a:prstGeom>
          <a:ln>
            <a:noFill/>
          </a:ln>
          <a:effectLst>
            <a:softEdge rad="76200"/>
          </a:effectLst>
        </p:spPr>
      </p:pic>
      <p:sp>
        <p:nvSpPr>
          <p:cNvPr id="7" name="Rectángulo 6">
            <a:extLst>
              <a:ext uri="{FF2B5EF4-FFF2-40B4-BE49-F238E27FC236}">
                <a16:creationId xmlns:a16="http://schemas.microsoft.com/office/drawing/2014/main" id="{3DFC2F73-ED55-4010-BA48-489EFC458A08}"/>
              </a:ext>
            </a:extLst>
          </p:cNvPr>
          <p:cNvSpPr/>
          <p:nvPr/>
        </p:nvSpPr>
        <p:spPr>
          <a:xfrm>
            <a:off x="1509216" y="1303614"/>
            <a:ext cx="9217024" cy="3087961"/>
          </a:xfrm>
          <a:prstGeom prst="rect">
            <a:avLst/>
          </a:prstGeom>
          <a:solidFill>
            <a:schemeClr val="bg1"/>
          </a:solidFill>
        </p:spPr>
        <p:txBody>
          <a:bodyPr wrap="square">
            <a:spAutoFit/>
          </a:bodyPr>
          <a:lstStyle/>
          <a:p>
            <a:r>
              <a:rPr lang="es-MX" dirty="0"/>
              <a:t>Admitir que la PGNME positiva pueda llegar </a:t>
            </a:r>
            <a:r>
              <a:rPr lang="es-MX" b="1" u="sng" dirty="0"/>
              <a:t>hasta el 30 % de la RPC</a:t>
            </a:r>
            <a:r>
              <a:rPr lang="es-MX" dirty="0"/>
              <a:t>, en tanto el exceso total respecto del límite general se origine únicamente como consecuencia de:</a:t>
            </a:r>
          </a:p>
          <a:p>
            <a:pPr marL="285750" indent="-285750">
              <a:lnSpc>
                <a:spcPct val="150000"/>
              </a:lnSpc>
              <a:buFont typeface="Arial" panose="020B0604020202020204" pitchFamily="34" charset="0"/>
              <a:buChar char="•"/>
            </a:pPr>
            <a:r>
              <a:rPr lang="es-MX" dirty="0"/>
              <a:t>incremento de la posición en letras del Tesoro Nacional en dólares estadounidenses respecto de las mantenidas al 15.6.18; y/o</a:t>
            </a:r>
          </a:p>
          <a:p>
            <a:pPr marL="285750" indent="-285750">
              <a:lnSpc>
                <a:spcPct val="150000"/>
              </a:lnSpc>
              <a:buFont typeface="Arial" panose="020B0604020202020204" pitchFamily="34" charset="0"/>
              <a:buChar char="•"/>
            </a:pPr>
            <a:r>
              <a:rPr lang="es-MX" dirty="0"/>
              <a:t>posición en letras del Tesoro Nacional en dólares estadounidenses al 15.6.18 mantenidas como exceso admitido al límite vigente a esa fecha; y/o</a:t>
            </a:r>
          </a:p>
          <a:p>
            <a:pPr marL="285750" indent="-285750">
              <a:lnSpc>
                <a:spcPct val="150000"/>
              </a:lnSpc>
              <a:buFont typeface="Arial" panose="020B0604020202020204" pitchFamily="34" charset="0"/>
              <a:buChar char="•"/>
            </a:pPr>
            <a:r>
              <a:rPr lang="es-MX" dirty="0"/>
              <a:t>incremento de la posición en letras del Tesoro vinculadas al dólar estadounidense respecto de las mantenidas al 13.5.19.</a:t>
            </a:r>
            <a:endParaRPr lang="es-AR" dirty="0"/>
          </a:p>
        </p:txBody>
      </p:sp>
      <p:sp>
        <p:nvSpPr>
          <p:cNvPr id="8" name="Título 1">
            <a:extLst>
              <a:ext uri="{FF2B5EF4-FFF2-40B4-BE49-F238E27FC236}">
                <a16:creationId xmlns:a16="http://schemas.microsoft.com/office/drawing/2014/main" id="{CCE099DB-4392-4D8A-8381-90F96A51CDA0}"/>
              </a:ext>
            </a:extLst>
          </p:cNvPr>
          <p:cNvSpPr>
            <a:spLocks noGrp="1"/>
          </p:cNvSpPr>
          <p:nvPr>
            <p:ph type="title"/>
          </p:nvPr>
        </p:nvSpPr>
        <p:spPr>
          <a:xfrm>
            <a:off x="1485900" y="533229"/>
            <a:ext cx="8100391" cy="601740"/>
          </a:xfrm>
        </p:spPr>
        <p:txBody>
          <a:bodyPr rtlCol="0">
            <a:normAutofit/>
          </a:bodyPr>
          <a:lstStyle/>
          <a:p>
            <a:r>
              <a:rPr lang="es-ES" sz="3200" dirty="0">
                <a:solidFill>
                  <a:schemeClr val="accent1">
                    <a:lumMod val="50000"/>
                  </a:schemeClr>
                </a:solidFill>
              </a:rPr>
              <a:t>Disposiciones Transitorias</a:t>
            </a:r>
          </a:p>
        </p:txBody>
      </p:sp>
      <p:cxnSp>
        <p:nvCxnSpPr>
          <p:cNvPr id="9" name="Conector recto 8">
            <a:extLst>
              <a:ext uri="{FF2B5EF4-FFF2-40B4-BE49-F238E27FC236}">
                <a16:creationId xmlns:a16="http://schemas.microsoft.com/office/drawing/2014/main" id="{37560387-DA98-4975-8F12-980DC346DE03}"/>
              </a:ext>
            </a:extLst>
          </p:cNvPr>
          <p:cNvCxnSpPr>
            <a:cxnSpLocks/>
          </p:cNvCxnSpPr>
          <p:nvPr/>
        </p:nvCxnSpPr>
        <p:spPr>
          <a:xfrm>
            <a:off x="1638300" y="1134969"/>
            <a:ext cx="8928992" cy="0"/>
          </a:xfrm>
          <a:prstGeom prst="line">
            <a:avLst/>
          </a:prstGeom>
          <a:ln>
            <a:solidFill>
              <a:srgbClr val="986F07"/>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40381B7B-0DC6-4240-9BAC-14D16526F1E3}"/>
              </a:ext>
            </a:extLst>
          </p:cNvPr>
          <p:cNvSpPr/>
          <p:nvPr/>
        </p:nvSpPr>
        <p:spPr>
          <a:xfrm>
            <a:off x="1462277" y="5157192"/>
            <a:ext cx="8942580" cy="923330"/>
          </a:xfrm>
          <a:prstGeom prst="rect">
            <a:avLst/>
          </a:prstGeom>
        </p:spPr>
        <p:txBody>
          <a:bodyPr wrap="square">
            <a:spAutoFit/>
          </a:bodyPr>
          <a:lstStyle/>
          <a:p>
            <a:r>
              <a:rPr lang="es-MX" dirty="0"/>
              <a:t>Comprende los </a:t>
            </a:r>
            <a:r>
              <a:rPr lang="es-MX" b="1" u="sng" dirty="0"/>
              <a:t>títulos públicos en moneda extranjera que las entidades reciban en canje por las letras del Tesoro Nacional </a:t>
            </a:r>
            <a:r>
              <a:rPr lang="es-MX" dirty="0"/>
              <a:t>que tengan imputadas a este punto el día hábil inmediato anterior a aquel en que sean entregadas en canje.</a:t>
            </a:r>
            <a:endParaRPr lang="es-AR" dirty="0"/>
          </a:p>
        </p:txBody>
      </p:sp>
    </p:spTree>
    <p:extLst>
      <p:ext uri="{BB962C8B-B14F-4D97-AF65-F5344CB8AC3E}">
        <p14:creationId xmlns:p14="http://schemas.microsoft.com/office/powerpoint/2010/main" val="328995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ímbolos de moneda de 16 X 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338_TF02895262.potx" id="{076E4651-5B03-4613-8B40-387111E86A5B}" vid="{908E4584-E136-4698-AC88-CA0DD51E8FF5}"/>
    </a:ext>
  </a:extLst>
</a:theme>
</file>

<file path=ppt/theme/theme2.xml><?xml version="1.0" encoding="utf-8"?>
<a:theme xmlns:a="http://schemas.openxmlformats.org/drawingml/2006/main" name="Tema de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1415</TotalTime>
  <Words>1287</Words>
  <Application>Microsoft Office PowerPoint</Application>
  <PresentationFormat>Custom</PresentationFormat>
  <Paragraphs>75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Cambria</vt:lpstr>
      <vt:lpstr>Símbolos de moneda de 16 X 9</vt:lpstr>
      <vt:lpstr>Introducción al Trading, Monedas y Tasas de Interés</vt:lpstr>
      <vt:lpstr>Índice </vt:lpstr>
      <vt:lpstr>Posición Global Neta en Moneda Extranjera </vt:lpstr>
      <vt:lpstr>Posición Global Neta en Moneda Extranjera </vt:lpstr>
      <vt:lpstr>Posición Global Neta en Moneda Extranjera </vt:lpstr>
      <vt:lpstr>Posición Global Neta en Moneda Extranjera</vt:lpstr>
      <vt:lpstr>Posición global neta positiva de moneda extranjera</vt:lpstr>
      <vt:lpstr>Cargos</vt:lpstr>
      <vt:lpstr>Disposiciones Transitorias</vt:lpstr>
      <vt:lpstr>Disposiciones Transitorias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Trading, Monedas y Tasas de Interés</dc:title>
  <dc:creator>CROTTI NADIA MAGALI</dc:creator>
  <cp:lastModifiedBy>BERISSO QUINTANA DAVID EZEQUIE</cp:lastModifiedBy>
  <cp:revision>11</cp:revision>
  <dcterms:created xsi:type="dcterms:W3CDTF">2022-09-27T00:40:55Z</dcterms:created>
  <dcterms:modified xsi:type="dcterms:W3CDTF">2022-09-29T23:15:14Z</dcterms:modified>
</cp:coreProperties>
</file>