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0"/>
  </p:notesMasterIdLst>
  <p:handoutMasterIdLst>
    <p:handoutMasterId r:id="rId121"/>
  </p:handoutMasterIdLst>
  <p:sldIdLst>
    <p:sldId id="256" r:id="rId2"/>
    <p:sldId id="444" r:id="rId3"/>
    <p:sldId id="269" r:id="rId4"/>
    <p:sldId id="259" r:id="rId5"/>
    <p:sldId id="432" r:id="rId6"/>
    <p:sldId id="461" r:id="rId7"/>
    <p:sldId id="258" r:id="rId8"/>
    <p:sldId id="266" r:id="rId9"/>
    <p:sldId id="474" r:id="rId10"/>
    <p:sldId id="473" r:id="rId11"/>
    <p:sldId id="315" r:id="rId12"/>
    <p:sldId id="419" r:id="rId13"/>
    <p:sldId id="439" r:id="rId14"/>
    <p:sldId id="475" r:id="rId15"/>
    <p:sldId id="437" r:id="rId16"/>
    <p:sldId id="262" r:id="rId17"/>
    <p:sldId id="260" r:id="rId18"/>
    <p:sldId id="434" r:id="rId19"/>
    <p:sldId id="440" r:id="rId20"/>
    <p:sldId id="441" r:id="rId21"/>
    <p:sldId id="289" r:id="rId22"/>
    <p:sldId id="316" r:id="rId23"/>
    <p:sldId id="476" r:id="rId24"/>
    <p:sldId id="268" r:id="rId25"/>
    <p:sldId id="363" r:id="rId26"/>
    <p:sldId id="364" r:id="rId27"/>
    <p:sldId id="356" r:id="rId28"/>
    <p:sldId id="370" r:id="rId29"/>
    <p:sldId id="375" r:id="rId30"/>
    <p:sldId id="411" r:id="rId31"/>
    <p:sldId id="477" r:id="rId32"/>
    <p:sldId id="376" r:id="rId33"/>
    <p:sldId id="377" r:id="rId34"/>
    <p:sldId id="372" r:id="rId35"/>
    <p:sldId id="442" r:id="rId36"/>
    <p:sldId id="358" r:id="rId37"/>
    <p:sldId id="359" r:id="rId38"/>
    <p:sldId id="264" r:id="rId39"/>
    <p:sldId id="378" r:id="rId40"/>
    <p:sldId id="272" r:id="rId41"/>
    <p:sldId id="480" r:id="rId42"/>
    <p:sldId id="362" r:id="rId43"/>
    <p:sldId id="481" r:id="rId44"/>
    <p:sldId id="302" r:id="rId45"/>
    <p:sldId id="400" r:id="rId46"/>
    <p:sldId id="265" r:id="rId47"/>
    <p:sldId id="484" r:id="rId48"/>
    <p:sldId id="267" r:id="rId49"/>
    <p:sldId id="416" r:id="rId50"/>
    <p:sldId id="447" r:id="rId51"/>
    <p:sldId id="368" r:id="rId52"/>
    <p:sldId id="263" r:id="rId53"/>
    <p:sldId id="417" r:id="rId54"/>
    <p:sldId id="485" r:id="rId55"/>
    <p:sldId id="273" r:id="rId56"/>
    <p:sldId id="274" r:id="rId57"/>
    <p:sldId id="470" r:id="rId58"/>
    <p:sldId id="271" r:id="rId59"/>
    <p:sldId id="438" r:id="rId60"/>
    <p:sldId id="276" r:id="rId61"/>
    <p:sldId id="288" r:id="rId62"/>
    <p:sldId id="290" r:id="rId63"/>
    <p:sldId id="291" r:id="rId64"/>
    <p:sldId id="292" r:id="rId65"/>
    <p:sldId id="293" r:id="rId66"/>
    <p:sldId id="455" r:id="rId67"/>
    <p:sldId id="456" r:id="rId68"/>
    <p:sldId id="482" r:id="rId69"/>
    <p:sldId id="295" r:id="rId70"/>
    <p:sldId id="458" r:id="rId71"/>
    <p:sldId id="384" r:id="rId72"/>
    <p:sldId id="399" r:id="rId73"/>
    <p:sldId id="284" r:id="rId74"/>
    <p:sldId id="285" r:id="rId75"/>
    <p:sldId id="283" r:id="rId76"/>
    <p:sldId id="298" r:id="rId77"/>
    <p:sldId id="297" r:id="rId78"/>
    <p:sldId id="347" r:id="rId79"/>
    <p:sldId id="296" r:id="rId80"/>
    <p:sldId id="303" r:id="rId81"/>
    <p:sldId id="382" r:id="rId82"/>
    <p:sldId id="462" r:id="rId83"/>
    <p:sldId id="412" r:id="rId84"/>
    <p:sldId id="463" r:id="rId85"/>
    <p:sldId id="464" r:id="rId86"/>
    <p:sldId id="465" r:id="rId87"/>
    <p:sldId id="304" r:id="rId88"/>
    <p:sldId id="467" r:id="rId89"/>
    <p:sldId id="483" r:id="rId90"/>
    <p:sldId id="468" r:id="rId91"/>
    <p:sldId id="281" r:id="rId92"/>
    <p:sldId id="373" r:id="rId93"/>
    <p:sldId id="428" r:id="rId94"/>
    <p:sldId id="383" r:id="rId95"/>
    <p:sldId id="430" r:id="rId96"/>
    <p:sldId id="429" r:id="rId97"/>
    <p:sldId id="287" r:id="rId98"/>
    <p:sldId id="325" r:id="rId99"/>
    <p:sldId id="326" r:id="rId100"/>
    <p:sldId id="300" r:id="rId101"/>
    <p:sldId id="403" r:id="rId102"/>
    <p:sldId id="301" r:id="rId103"/>
    <p:sldId id="402" r:id="rId104"/>
    <p:sldId id="445" r:id="rId105"/>
    <p:sldId id="446" r:id="rId106"/>
    <p:sldId id="471" r:id="rId107"/>
    <p:sldId id="472" r:id="rId108"/>
    <p:sldId id="408" r:id="rId109"/>
    <p:sldId id="387" r:id="rId110"/>
    <p:sldId id="388" r:id="rId111"/>
    <p:sldId id="389" r:id="rId112"/>
    <p:sldId id="390" r:id="rId113"/>
    <p:sldId id="391" r:id="rId114"/>
    <p:sldId id="392" r:id="rId115"/>
    <p:sldId id="393" r:id="rId116"/>
    <p:sldId id="394" r:id="rId117"/>
    <p:sldId id="395" r:id="rId118"/>
    <p:sldId id="410" r:id="rId1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07" autoAdjust="0"/>
  </p:normalViewPr>
  <p:slideViewPr>
    <p:cSldViewPr snapToGrid="0" snapToObjects="1">
      <p:cViewPr varScale="1">
        <p:scale>
          <a:sx n="106" d="100"/>
          <a:sy n="106" d="100"/>
        </p:scale>
        <p:origin x="18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78549-F53F-5B48-83A7-9282EC2218CD}" type="datetimeFigureOut">
              <a:rPr lang="en-US" smtClean="0"/>
              <a:t>9/15/22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94934-1A45-3740-8FEA-9B59E87F3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964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3666E-7FCC-C346-8460-2F55B3C4CEB5}" type="datetimeFigureOut">
              <a:rPr lang="en-US" smtClean="0"/>
              <a:t>9/15/22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67B60-2E65-A848-9EB9-F21EAFAEF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851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67B60-2E65-A848-9EB9-F21EAFAEF33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81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67B60-2E65-A848-9EB9-F21EAFAEF33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31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67B60-2E65-A848-9EB9-F21EAFAEF33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08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B353-3DD7-3348-A8CC-2D8550BF57ED}" type="datetime1">
              <a:rPr lang="x-none" smtClean="0"/>
              <a:t>15/09/2022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0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F57D-9103-064F-A709-3BA0E0D8DF72}" type="datetime1">
              <a:rPr lang="x-none" smtClean="0"/>
              <a:t>15/09/2022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0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45FF-8428-534B-AAE5-F7D1F8BADFC1}" type="datetime1">
              <a:rPr lang="x-none" smtClean="0"/>
              <a:t>15/09/2022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1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155C-BBD5-7D41-AEF4-862123F00E18}" type="datetime1">
              <a:rPr lang="x-none" smtClean="0"/>
              <a:t>15/09/2022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6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F9EE-4994-0D45-9AF6-BF31BA949B52}" type="datetime1">
              <a:rPr lang="x-none" smtClean="0"/>
              <a:t>15/09/2022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32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228B-03BA-3142-A85B-C6455F748B0C}" type="datetime1">
              <a:rPr lang="x-none" smtClean="0"/>
              <a:t>15/09/2022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1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6FED1-DDA7-3F42-AB23-CFBA470DD393}" type="datetime1">
              <a:rPr lang="x-none" smtClean="0"/>
              <a:t>15/09/2022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0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4BD0-AD24-844A-AEC2-55FB001D71E2}" type="datetime1">
              <a:rPr lang="x-none" smtClean="0"/>
              <a:t>15/09/2022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7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E3F7-9506-AA4B-A762-E84292F16AE2}" type="datetime1">
              <a:rPr lang="x-none" smtClean="0"/>
              <a:t>15/09/2022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4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60DD7-23A2-8640-AF4B-C4295D12F297}" type="datetime1">
              <a:rPr lang="x-none" smtClean="0"/>
              <a:t>15/09/2022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1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19FF-764D-5B45-B951-8A92343A4E4E}" type="datetime1">
              <a:rPr lang="x-none" smtClean="0"/>
              <a:t>15/09/2022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9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CD945-6E35-E449-942C-F2A9DF28DD1B}" type="datetime1">
              <a:rPr lang="x-none" smtClean="0"/>
              <a:t>15/09/2022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Introducción al Trading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64833-F29E-904F-9A02-93F1D153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857" y="1557401"/>
            <a:ext cx="8672286" cy="1752146"/>
          </a:xfrm>
        </p:spPr>
        <p:txBody>
          <a:bodyPr>
            <a:noAutofit/>
          </a:bodyPr>
          <a:lstStyle/>
          <a:p>
            <a:r>
              <a:rPr lang="en-US" sz="4000" dirty="0"/>
              <a:t>UNIVERSIDAD TORCUATO DI TELLA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 err="1"/>
              <a:t>I</a:t>
            </a:r>
            <a:r>
              <a:rPr lang="en-US" dirty="0" err="1"/>
              <a:t>ntroducción</a:t>
            </a:r>
            <a:r>
              <a:rPr lang="en-US" dirty="0"/>
              <a:t> al Trading </a:t>
            </a:r>
            <a:br>
              <a:rPr lang="en-US" dirty="0"/>
            </a:br>
            <a:r>
              <a:rPr lang="en-US" dirty="0" err="1"/>
              <a:t>Tasas</a:t>
            </a:r>
            <a:r>
              <a:rPr lang="en-US" dirty="0"/>
              <a:t> de </a:t>
            </a:r>
            <a:r>
              <a:rPr lang="en-US" dirty="0" err="1"/>
              <a:t>Interés</a:t>
            </a:r>
            <a:r>
              <a:rPr lang="en-US" dirty="0"/>
              <a:t> y </a:t>
            </a:r>
            <a:r>
              <a:rPr lang="en-US" dirty="0" err="1"/>
              <a:t>Monedas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987" y="5182427"/>
            <a:ext cx="2571766" cy="11684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dirty="0" err="1"/>
              <a:t>Profesor</a:t>
            </a:r>
            <a:r>
              <a:rPr lang="en-US" sz="2400" dirty="0"/>
              <a:t> </a:t>
            </a:r>
            <a:r>
              <a:rPr lang="en-US" sz="2400" dirty="0" err="1"/>
              <a:t>Invitado</a:t>
            </a:r>
            <a:endParaRPr lang="en-US" sz="2400" dirty="0"/>
          </a:p>
          <a:p>
            <a:pPr algn="l"/>
            <a:r>
              <a:rPr lang="en-US" sz="2400" dirty="0"/>
              <a:t>Jorge </a:t>
            </a:r>
            <a:r>
              <a:rPr lang="en-US" sz="2400" dirty="0" err="1"/>
              <a:t>Lonegro</a:t>
            </a:r>
            <a:endParaRPr lang="en-US" sz="2400" dirty="0"/>
          </a:p>
          <a:p>
            <a:pPr algn="l"/>
            <a:r>
              <a:rPr lang="en-US" sz="2400" dirty="0" err="1"/>
              <a:t>Septiembre</a:t>
            </a:r>
            <a:r>
              <a:rPr lang="en-US" sz="2400" dirty="0"/>
              <a:t>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49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Sales &amp; Trading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5047A0-FA21-F348-A63D-3E13F0ADE9D5}"/>
              </a:ext>
            </a:extLst>
          </p:cNvPr>
          <p:cNvSpPr txBox="1"/>
          <p:nvPr/>
        </p:nvSpPr>
        <p:spPr>
          <a:xfrm>
            <a:off x="701040" y="1396940"/>
            <a:ext cx="6768904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R" sz="2400" dirty="0"/>
              <a:t>Para obtener ganancia hay que asumir riesgo</a:t>
            </a:r>
          </a:p>
          <a:p>
            <a:endParaRPr lang="en-A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R" sz="2000" dirty="0"/>
              <a:t>Riesgo de Credito: Operaciones que no se liquidan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R" sz="2000" dirty="0"/>
              <a:t>Riesgo de Precio: Movimientos de precio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R" sz="2000" dirty="0"/>
              <a:t>Riesgo de Liquidez: Imposibilidad de cerrar una posicion</a:t>
            </a:r>
          </a:p>
          <a:p>
            <a:endParaRPr lang="en-AR" sz="2000" dirty="0"/>
          </a:p>
          <a:p>
            <a:r>
              <a:rPr lang="en-AR" sz="2400" dirty="0"/>
              <a:t>Ademas hay servicio al cliente</a:t>
            </a:r>
          </a:p>
          <a:p>
            <a:endParaRPr lang="en-A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Pre-Trade: R</a:t>
            </a:r>
            <a:r>
              <a:rPr lang="en-AR" sz="2000" dirty="0"/>
              <a:t>evision de documentacion previo a la operacion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R" sz="2000" dirty="0"/>
              <a:t>Trade: Cierre de operacion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R" sz="2000" dirty="0"/>
              <a:t>Post-Trade: Controles previos a la liquidacion</a:t>
            </a:r>
          </a:p>
        </p:txBody>
      </p:sp>
    </p:spTree>
    <p:extLst>
      <p:ext uri="{BB962C8B-B14F-4D97-AF65-F5344CB8AC3E}">
        <p14:creationId xmlns:p14="http://schemas.microsoft.com/office/powerpoint/2010/main" val="106243286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Estrategias</a:t>
            </a:r>
            <a:r>
              <a:rPr lang="en-US" b="1" dirty="0"/>
              <a:t> de </a:t>
            </a:r>
            <a:r>
              <a:rPr lang="en-US" b="1" dirty="0" err="1"/>
              <a:t>Coberturas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deuda</a:t>
            </a:r>
            <a:r>
              <a:rPr lang="en-US" dirty="0"/>
              <a:t>: </a:t>
            </a:r>
          </a:p>
          <a:p>
            <a:r>
              <a:rPr lang="en-US" sz="2400" dirty="0" err="1"/>
              <a:t>Plazo</a:t>
            </a:r>
            <a:r>
              <a:rPr lang="en-US" sz="2400" dirty="0"/>
              <a:t>: 5 </a:t>
            </a:r>
            <a:r>
              <a:rPr lang="en-US" sz="2400" dirty="0" err="1"/>
              <a:t>años</a:t>
            </a:r>
            <a:endParaRPr lang="en-US" sz="2400" dirty="0"/>
          </a:p>
          <a:p>
            <a:r>
              <a:rPr lang="en-US" sz="2400" dirty="0"/>
              <a:t>Tasa: 5%pa </a:t>
            </a:r>
            <a:r>
              <a:rPr lang="en-US" sz="2400" dirty="0" err="1"/>
              <a:t>pagadera</a:t>
            </a:r>
            <a:r>
              <a:rPr lang="en-US" sz="2400" dirty="0"/>
              <a:t> </a:t>
            </a:r>
            <a:r>
              <a:rPr lang="en-US" sz="2400" dirty="0" err="1"/>
              <a:t>anualmente</a:t>
            </a:r>
            <a:endParaRPr lang="en-US" sz="2400" dirty="0"/>
          </a:p>
          <a:p>
            <a:r>
              <a:rPr lang="en-US" sz="2400" dirty="0"/>
              <a:t>Principal: Bullet al </a:t>
            </a:r>
            <a:r>
              <a:rPr lang="en-US" sz="2400" dirty="0" err="1"/>
              <a:t>vencimiento</a:t>
            </a:r>
            <a:endParaRPr lang="en-US" sz="2400" dirty="0"/>
          </a:p>
          <a:p>
            <a:r>
              <a:rPr lang="en-US" sz="2400" dirty="0" err="1"/>
              <a:t>Monto</a:t>
            </a:r>
            <a:r>
              <a:rPr lang="en-US" sz="2400" dirty="0"/>
              <a:t>: USD 10,000,000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Vamos</a:t>
            </a:r>
            <a:r>
              <a:rPr lang="en-US" sz="2400" dirty="0"/>
              <a:t> a </a:t>
            </a:r>
            <a:r>
              <a:rPr lang="en-US" sz="2400" dirty="0" err="1"/>
              <a:t>ver</a:t>
            </a:r>
            <a:r>
              <a:rPr lang="en-US" sz="2400" dirty="0"/>
              <a:t> 4 </a:t>
            </a:r>
            <a:r>
              <a:rPr lang="en-US" sz="2400" dirty="0" err="1"/>
              <a:t>mecanismos</a:t>
            </a:r>
            <a:r>
              <a:rPr lang="en-US" sz="2400" dirty="0"/>
              <a:t> de </a:t>
            </a:r>
            <a:r>
              <a:rPr lang="en-US" sz="2400" dirty="0" err="1"/>
              <a:t>cobertura</a:t>
            </a:r>
            <a:endParaRPr lang="en-US" sz="2400" dirty="0"/>
          </a:p>
          <a:p>
            <a:r>
              <a:rPr lang="en-US" sz="2400" dirty="0" err="1"/>
              <a:t>Cadena</a:t>
            </a:r>
            <a:r>
              <a:rPr lang="en-US" sz="2400" dirty="0"/>
              <a:t> de NDF</a:t>
            </a:r>
          </a:p>
          <a:p>
            <a:r>
              <a:rPr lang="en-US" sz="2400" dirty="0"/>
              <a:t>Par Forward</a:t>
            </a:r>
          </a:p>
          <a:p>
            <a:r>
              <a:rPr lang="en-US" sz="2400" dirty="0"/>
              <a:t>Cross Currency swap</a:t>
            </a:r>
          </a:p>
          <a:p>
            <a:r>
              <a:rPr lang="en-US" sz="2400" dirty="0"/>
              <a:t>Coupon-Only Cross Ccy Swap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7245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5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Un par forward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sucesión</a:t>
            </a:r>
            <a:r>
              <a:rPr lang="en-US" dirty="0"/>
              <a:t> de forwards </a:t>
            </a:r>
            <a:r>
              <a:rPr lang="en-US" dirty="0" err="1"/>
              <a:t>todo</a:t>
            </a:r>
            <a:r>
              <a:rPr lang="en-US" dirty="0"/>
              <a:t> con 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cambio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101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39309" y="5491381"/>
            <a:ext cx="44825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739309" y="3125480"/>
            <a:ext cx="0" cy="23659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81629" y="5630470"/>
            <a:ext cx="68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Plazo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60139" y="3146152"/>
            <a:ext cx="41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FX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975886" y="4208813"/>
            <a:ext cx="3577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72786" y="4024147"/>
            <a:ext cx="1332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 Forward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543905" y="3326190"/>
            <a:ext cx="2273905" cy="16207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19800" y="3146152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Cadena</a:t>
            </a:r>
            <a:r>
              <a:rPr lang="en-US" dirty="0"/>
              <a:t> de forwards</a:t>
            </a:r>
          </a:p>
        </p:txBody>
      </p:sp>
    </p:spTree>
    <p:extLst>
      <p:ext uri="{BB962C8B-B14F-4D97-AF65-F5344CB8AC3E}">
        <p14:creationId xmlns:p14="http://schemas.microsoft.com/office/powerpoint/2010/main" val="96170086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Cross Currency Swaps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err="1"/>
              <a:t>Bajo</a:t>
            </a:r>
            <a:r>
              <a:rPr lang="en-US" sz="2800" dirty="0"/>
              <a:t> un </a:t>
            </a:r>
            <a:r>
              <a:rPr lang="en-US" sz="2800" dirty="0" err="1"/>
              <a:t>Xccy</a:t>
            </a:r>
            <a:r>
              <a:rPr lang="en-US" sz="2800" dirty="0"/>
              <a:t> swap dos </a:t>
            </a:r>
            <a:r>
              <a:rPr lang="en-US" sz="2800" dirty="0" err="1"/>
              <a:t>partes</a:t>
            </a:r>
            <a:r>
              <a:rPr lang="en-US" sz="2800" dirty="0"/>
              <a:t> </a:t>
            </a:r>
            <a:r>
              <a:rPr lang="en-US" sz="2800" dirty="0" err="1"/>
              <a:t>intercambian</a:t>
            </a:r>
            <a:r>
              <a:rPr lang="en-US" sz="2800" dirty="0"/>
              <a:t> </a:t>
            </a:r>
            <a:r>
              <a:rPr lang="en-US" sz="2800" dirty="0" err="1"/>
              <a:t>flujos</a:t>
            </a:r>
            <a:r>
              <a:rPr lang="en-US" sz="2800" dirty="0"/>
              <a:t> en </a:t>
            </a:r>
            <a:r>
              <a:rPr lang="en-US" sz="2800" dirty="0" err="1"/>
              <a:t>distintas</a:t>
            </a:r>
            <a:r>
              <a:rPr lang="en-US" sz="2800" dirty="0"/>
              <a:t> </a:t>
            </a:r>
            <a:r>
              <a:rPr lang="en-US" sz="2800" dirty="0" err="1"/>
              <a:t>monedas</a:t>
            </a:r>
            <a:endParaRPr lang="en-US" sz="2800" dirty="0"/>
          </a:p>
          <a:p>
            <a:r>
              <a:rPr lang="en-US" sz="2800" dirty="0" err="1"/>
              <a:t>Una</a:t>
            </a:r>
            <a:r>
              <a:rPr lang="en-US" sz="2800" dirty="0"/>
              <a:t> </a:t>
            </a:r>
            <a:r>
              <a:rPr lang="en-US" sz="2800" dirty="0" err="1"/>
              <a:t>empresa</a:t>
            </a:r>
            <a:r>
              <a:rPr lang="en-US" sz="2800" dirty="0"/>
              <a:t> </a:t>
            </a:r>
            <a:r>
              <a:rPr lang="en-US" sz="2800" dirty="0" err="1"/>
              <a:t>endeudada</a:t>
            </a:r>
            <a:r>
              <a:rPr lang="en-US" sz="2800" dirty="0"/>
              <a:t> en USD </a:t>
            </a:r>
            <a:r>
              <a:rPr lang="en-US" sz="2800" dirty="0" err="1"/>
              <a:t>quiere</a:t>
            </a:r>
            <a:r>
              <a:rPr lang="en-US" sz="2800" dirty="0"/>
              <a:t> </a:t>
            </a:r>
            <a:r>
              <a:rPr lang="en-US" sz="2800" dirty="0" err="1"/>
              <a:t>transformar</a:t>
            </a:r>
            <a:r>
              <a:rPr lang="en-US" sz="2800" dirty="0"/>
              <a:t> </a:t>
            </a:r>
            <a:r>
              <a:rPr lang="en-US" sz="2800" dirty="0" err="1"/>
              <a:t>su</a:t>
            </a:r>
            <a:r>
              <a:rPr lang="en-US" sz="2800" dirty="0"/>
              <a:t> </a:t>
            </a:r>
            <a:r>
              <a:rPr lang="en-US" sz="2800" dirty="0" err="1"/>
              <a:t>deuda</a:t>
            </a:r>
            <a:r>
              <a:rPr lang="en-US" sz="2800" dirty="0"/>
              <a:t> en </a:t>
            </a:r>
            <a:r>
              <a:rPr lang="en-US" sz="2800" dirty="0" err="1"/>
              <a:t>otra</a:t>
            </a:r>
            <a:r>
              <a:rPr lang="en-US" sz="2800" dirty="0"/>
              <a:t> </a:t>
            </a:r>
            <a:r>
              <a:rPr lang="en-US" sz="2800" dirty="0" err="1"/>
              <a:t>moneda</a:t>
            </a:r>
            <a:endParaRPr lang="en-US" sz="2800" dirty="0"/>
          </a:p>
          <a:p>
            <a:r>
              <a:rPr lang="en-US" sz="2800" dirty="0"/>
              <a:t>Al </a:t>
            </a:r>
            <a:r>
              <a:rPr lang="en-US" sz="2800" dirty="0" err="1"/>
              <a:t>tipo</a:t>
            </a:r>
            <a:r>
              <a:rPr lang="en-US" sz="2800" dirty="0"/>
              <a:t> de </a:t>
            </a:r>
            <a:r>
              <a:rPr lang="en-US" sz="2800" dirty="0" err="1"/>
              <a:t>cambio</a:t>
            </a:r>
            <a:r>
              <a:rPr lang="en-US" sz="2800" dirty="0"/>
              <a:t> spot</a:t>
            </a:r>
          </a:p>
          <a:p>
            <a:endParaRPr lang="en-US" sz="2800" dirty="0"/>
          </a:p>
          <a:p>
            <a:pPr lvl="1"/>
            <a:r>
              <a:rPr lang="en-US" sz="2000" dirty="0" err="1"/>
              <a:t>Alternativa</a:t>
            </a:r>
            <a:r>
              <a:rPr lang="en-US" sz="2000" dirty="0"/>
              <a:t> 1: </a:t>
            </a:r>
            <a:r>
              <a:rPr lang="en-US" sz="2000" dirty="0" err="1"/>
              <a:t>Levanta</a:t>
            </a:r>
            <a:r>
              <a:rPr lang="en-US" sz="2000" dirty="0"/>
              <a:t> </a:t>
            </a:r>
            <a:r>
              <a:rPr lang="en-US" sz="2000" dirty="0" err="1"/>
              <a:t>deuda</a:t>
            </a:r>
            <a:r>
              <a:rPr lang="en-US" sz="2000" dirty="0"/>
              <a:t> en la </a:t>
            </a:r>
            <a:r>
              <a:rPr lang="en-US" sz="2000" dirty="0" err="1"/>
              <a:t>nueva</a:t>
            </a:r>
            <a:r>
              <a:rPr lang="en-US" sz="2000" dirty="0"/>
              <a:t> </a:t>
            </a:r>
            <a:r>
              <a:rPr lang="en-US" sz="2000" dirty="0" err="1"/>
              <a:t>moneda</a:t>
            </a:r>
            <a:r>
              <a:rPr lang="en-US" sz="2000" dirty="0"/>
              <a:t>, </a:t>
            </a:r>
            <a:r>
              <a:rPr lang="en-US" sz="2000" dirty="0" err="1"/>
              <a:t>compra</a:t>
            </a:r>
            <a:r>
              <a:rPr lang="en-US" sz="2000" dirty="0"/>
              <a:t> la </a:t>
            </a:r>
            <a:r>
              <a:rPr lang="en-US" sz="2000" dirty="0" err="1"/>
              <a:t>otra</a:t>
            </a:r>
            <a:r>
              <a:rPr lang="en-US" sz="2000" dirty="0"/>
              <a:t> </a:t>
            </a:r>
            <a:r>
              <a:rPr lang="en-US" sz="2000" dirty="0" err="1"/>
              <a:t>moneda</a:t>
            </a:r>
            <a:r>
              <a:rPr lang="en-US" sz="2000" dirty="0"/>
              <a:t> spot y </a:t>
            </a:r>
            <a:r>
              <a:rPr lang="en-US" sz="2000" dirty="0" err="1"/>
              <a:t>cancela</a:t>
            </a:r>
            <a:r>
              <a:rPr lang="en-US" sz="2000" dirty="0"/>
              <a:t> la </a:t>
            </a:r>
            <a:r>
              <a:rPr lang="en-US" sz="2000" dirty="0" err="1"/>
              <a:t>deuda</a:t>
            </a:r>
            <a:r>
              <a:rPr lang="en-US" sz="2000" dirty="0"/>
              <a:t> original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Alternativa</a:t>
            </a:r>
            <a:r>
              <a:rPr lang="en-US" sz="2000" dirty="0"/>
              <a:t> 2: Lo </a:t>
            </a:r>
            <a:r>
              <a:rPr lang="en-US" sz="2000" dirty="0" err="1"/>
              <a:t>hace</a:t>
            </a:r>
            <a:r>
              <a:rPr lang="en-US" sz="2000" dirty="0"/>
              <a:t> </a:t>
            </a:r>
            <a:r>
              <a:rPr lang="en-US" sz="2000" dirty="0" err="1"/>
              <a:t>mediante</a:t>
            </a:r>
            <a:r>
              <a:rPr lang="en-US" sz="2000" dirty="0"/>
              <a:t> un </a:t>
            </a:r>
            <a:r>
              <a:rPr lang="en-US" sz="2000" dirty="0" err="1"/>
              <a:t>derivado</a:t>
            </a:r>
            <a:r>
              <a:rPr lang="en-US" sz="2000" dirty="0"/>
              <a:t> </a:t>
            </a:r>
            <a:r>
              <a:rPr lang="en-US" sz="2000" dirty="0" err="1"/>
              <a:t>bajo</a:t>
            </a:r>
            <a:r>
              <a:rPr lang="en-US" sz="2000" dirty="0"/>
              <a:t> el </a:t>
            </a:r>
            <a:r>
              <a:rPr lang="en-US" sz="2000" dirty="0" err="1"/>
              <a:t>cual</a:t>
            </a:r>
            <a:r>
              <a:rPr lang="en-US" sz="2000" dirty="0"/>
              <a:t> </a:t>
            </a:r>
            <a:r>
              <a:rPr lang="en-US" sz="2000" dirty="0" err="1"/>
              <a:t>convierte</a:t>
            </a:r>
            <a:r>
              <a:rPr lang="en-US" sz="2000" dirty="0"/>
              <a:t> el principal de la </a:t>
            </a:r>
            <a:r>
              <a:rPr lang="en-US" sz="2000" dirty="0" err="1"/>
              <a:t>deuda</a:t>
            </a:r>
            <a:r>
              <a:rPr lang="en-US" sz="2000" dirty="0"/>
              <a:t> en la </a:t>
            </a:r>
            <a:r>
              <a:rPr lang="en-US" sz="2000" dirty="0" err="1"/>
              <a:t>moneda</a:t>
            </a:r>
            <a:r>
              <a:rPr lang="en-US" sz="2000" dirty="0"/>
              <a:t> original a la </a:t>
            </a:r>
            <a:r>
              <a:rPr lang="en-US" sz="2000" dirty="0" err="1"/>
              <a:t>nueva</a:t>
            </a:r>
            <a:r>
              <a:rPr lang="en-US" sz="2000" dirty="0"/>
              <a:t> </a:t>
            </a:r>
            <a:r>
              <a:rPr lang="en-US" sz="2000" dirty="0" err="1"/>
              <a:t>moneda</a:t>
            </a:r>
            <a:r>
              <a:rPr lang="en-US" sz="2000" dirty="0"/>
              <a:t> al </a:t>
            </a:r>
            <a:r>
              <a:rPr lang="en-US" sz="2000" dirty="0" err="1"/>
              <a:t>tipo</a:t>
            </a:r>
            <a:r>
              <a:rPr lang="en-US" sz="2000" dirty="0"/>
              <a:t> de </a:t>
            </a:r>
            <a:r>
              <a:rPr lang="en-US" sz="2000" dirty="0" err="1"/>
              <a:t>cambio</a:t>
            </a:r>
            <a:r>
              <a:rPr lang="en-US" sz="2000" dirty="0"/>
              <a:t> spot. </a:t>
            </a:r>
            <a:r>
              <a:rPr lang="en-US" sz="2000" dirty="0" err="1"/>
              <a:t>Recibe</a:t>
            </a:r>
            <a:r>
              <a:rPr lang="en-US" sz="2000" dirty="0"/>
              <a:t> los </a:t>
            </a:r>
            <a:r>
              <a:rPr lang="en-US" sz="2000" dirty="0" err="1"/>
              <a:t>intereses</a:t>
            </a:r>
            <a:r>
              <a:rPr lang="en-US" sz="2000" dirty="0"/>
              <a:t> en la </a:t>
            </a:r>
            <a:r>
              <a:rPr lang="en-US" sz="2000" dirty="0" err="1"/>
              <a:t>moneda</a:t>
            </a:r>
            <a:r>
              <a:rPr lang="en-US" sz="2000" dirty="0"/>
              <a:t> original y los </a:t>
            </a:r>
            <a:r>
              <a:rPr lang="en-US" sz="2000" dirty="0" err="1"/>
              <a:t>paga</a:t>
            </a:r>
            <a:r>
              <a:rPr lang="en-US" sz="2000" dirty="0"/>
              <a:t> en la </a:t>
            </a:r>
            <a:r>
              <a:rPr lang="en-US" sz="2000" dirty="0" err="1"/>
              <a:t>nueva</a:t>
            </a:r>
            <a:r>
              <a:rPr lang="en-US" sz="2000" dirty="0"/>
              <a:t> </a:t>
            </a:r>
            <a:r>
              <a:rPr lang="en-US" sz="2000" dirty="0" err="1"/>
              <a:t>moneda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9218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Full Cross Currency Swap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103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923143" y="3858381"/>
            <a:ext cx="5370286" cy="241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866571" y="3386667"/>
            <a:ext cx="0" cy="4596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744685" y="3386667"/>
            <a:ext cx="0" cy="4596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579256" y="3398762"/>
            <a:ext cx="0" cy="4596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498494" y="3398762"/>
            <a:ext cx="0" cy="4596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393543" y="3386667"/>
            <a:ext cx="0" cy="4596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293429" y="3386667"/>
            <a:ext cx="0" cy="4596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866571" y="3882572"/>
            <a:ext cx="0" cy="4596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744685" y="3882572"/>
            <a:ext cx="0" cy="4596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586513" y="3882572"/>
            <a:ext cx="0" cy="4596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498494" y="3882572"/>
            <a:ext cx="0" cy="4596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393543" y="3858381"/>
            <a:ext cx="0" cy="4596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293429" y="3882572"/>
            <a:ext cx="0" cy="4596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951238" y="3882572"/>
            <a:ext cx="12095" cy="1185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841450" y="3882572"/>
            <a:ext cx="12095" cy="1185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676020" y="3882572"/>
            <a:ext cx="12095" cy="1185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607352" y="3882572"/>
            <a:ext cx="12095" cy="1185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504820" y="3882572"/>
            <a:ext cx="12095" cy="1185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397450" y="3858381"/>
            <a:ext cx="12095" cy="1185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75465" y="304152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USD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499048" y="2152952"/>
            <a:ext cx="12095" cy="17054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511143" y="3979333"/>
            <a:ext cx="0" cy="1838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668381" y="3882572"/>
            <a:ext cx="12095" cy="26125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53579" y="306649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88150" y="309147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07388" y="309225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02437" y="309303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928932" y="309303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20037" y="178362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24703" y="415752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62474" y="413333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004302" y="413333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874338" y="413333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68568" y="414059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712037" y="412849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688520" y="5113048"/>
            <a:ext cx="54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566637" y="5113048"/>
            <a:ext cx="54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401207" y="5113048"/>
            <a:ext cx="54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32539" y="5067905"/>
            <a:ext cx="54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230007" y="5099352"/>
            <a:ext cx="54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949423" y="5030018"/>
            <a:ext cx="54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774679" y="5669465"/>
            <a:ext cx="54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475677" y="466068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45669" y="1417638"/>
            <a:ext cx="38618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Principal: </a:t>
            </a:r>
          </a:p>
          <a:p>
            <a:r>
              <a:rPr lang="en-US" dirty="0" err="1"/>
              <a:t>Recibe</a:t>
            </a:r>
            <a:r>
              <a:rPr lang="en-US" dirty="0"/>
              <a:t> USD y </a:t>
            </a:r>
            <a:r>
              <a:rPr lang="en-US" dirty="0" err="1"/>
              <a:t>paga</a:t>
            </a:r>
            <a:r>
              <a:rPr lang="en-US" dirty="0"/>
              <a:t> ARS al spot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Intereses</a:t>
            </a:r>
            <a:r>
              <a:rPr lang="en-US" dirty="0"/>
              <a:t>: </a:t>
            </a:r>
          </a:p>
          <a:p>
            <a:r>
              <a:rPr lang="en-US" dirty="0" err="1"/>
              <a:t>Recibe</a:t>
            </a:r>
            <a:r>
              <a:rPr lang="en-US" dirty="0"/>
              <a:t> USD y </a:t>
            </a:r>
            <a:r>
              <a:rPr lang="en-US" dirty="0" err="1"/>
              <a:t>paga</a:t>
            </a:r>
            <a:r>
              <a:rPr lang="en-US" dirty="0"/>
              <a:t> ARS a la </a:t>
            </a:r>
            <a:r>
              <a:rPr lang="en-US" dirty="0" err="1"/>
              <a:t>tasa</a:t>
            </a:r>
            <a:r>
              <a:rPr lang="en-US" dirty="0"/>
              <a:t> de ARS</a:t>
            </a:r>
          </a:p>
        </p:txBody>
      </p:sp>
    </p:spTree>
    <p:extLst>
      <p:ext uri="{BB962C8B-B14F-4D97-AF65-F5344CB8AC3E}">
        <p14:creationId xmlns:p14="http://schemas.microsoft.com/office/powerpoint/2010/main" val="354070339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Funding Swaps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823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capturar</a:t>
            </a:r>
            <a:r>
              <a:rPr lang="en-US" dirty="0"/>
              <a:t> el “basis” (la </a:t>
            </a:r>
            <a:r>
              <a:rPr lang="en-US" dirty="0" err="1"/>
              <a:t>oportunidad</a:t>
            </a:r>
            <a:r>
              <a:rPr lang="en-US" dirty="0"/>
              <a:t> de </a:t>
            </a:r>
            <a:r>
              <a:rPr lang="en-US" dirty="0" err="1"/>
              <a:t>arbitraje</a:t>
            </a:r>
            <a:r>
              <a:rPr lang="en-US" dirty="0"/>
              <a:t>) entre el cash market y el </a:t>
            </a:r>
            <a:r>
              <a:rPr lang="en-US" dirty="0" err="1"/>
              <a:t>mercado</a:t>
            </a:r>
            <a:r>
              <a:rPr lang="en-US" dirty="0"/>
              <a:t> de </a:t>
            </a:r>
            <a:r>
              <a:rPr lang="en-US" dirty="0" err="1"/>
              <a:t>derivados</a:t>
            </a: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En un funding swap el </a:t>
            </a:r>
            <a:r>
              <a:rPr lang="en-US" sz="2400" dirty="0" err="1"/>
              <a:t>prestatario</a:t>
            </a:r>
            <a:r>
              <a:rPr lang="en-US" sz="2400" dirty="0"/>
              <a:t> se </a:t>
            </a:r>
            <a:r>
              <a:rPr lang="en-US" sz="2400" dirty="0" err="1"/>
              <a:t>endeuda</a:t>
            </a:r>
            <a:r>
              <a:rPr lang="en-US" sz="2400" dirty="0"/>
              <a:t> en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moneda</a:t>
            </a:r>
            <a:r>
              <a:rPr lang="en-US" sz="2400" dirty="0"/>
              <a:t> </a:t>
            </a:r>
            <a:r>
              <a:rPr lang="en-US" sz="2400" dirty="0" err="1"/>
              <a:t>distinta</a:t>
            </a:r>
            <a:r>
              <a:rPr lang="en-US" sz="2400" dirty="0"/>
              <a:t> a la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desea</a:t>
            </a:r>
            <a:r>
              <a:rPr lang="en-US" sz="2400" dirty="0"/>
              <a:t> y </a:t>
            </a:r>
            <a:r>
              <a:rPr lang="en-US" sz="2400" dirty="0" err="1"/>
              <a:t>luego</a:t>
            </a:r>
            <a:r>
              <a:rPr lang="en-US" sz="2400" dirty="0"/>
              <a:t> </a:t>
            </a:r>
            <a:r>
              <a:rPr lang="en-US" sz="2400" dirty="0" err="1"/>
              <a:t>entra</a:t>
            </a:r>
            <a:r>
              <a:rPr lang="en-US" sz="2400" dirty="0"/>
              <a:t> en un NDF o Cross Currency Swap y </a:t>
            </a:r>
            <a:r>
              <a:rPr lang="en-US" sz="2400" dirty="0" err="1"/>
              <a:t>mediante</a:t>
            </a:r>
            <a:r>
              <a:rPr lang="en-US" sz="2400" dirty="0"/>
              <a:t> un </a:t>
            </a:r>
            <a:r>
              <a:rPr lang="en-US" sz="2400" dirty="0" err="1"/>
              <a:t>derivado</a:t>
            </a:r>
            <a:r>
              <a:rPr lang="en-US" sz="2400" dirty="0"/>
              <a:t> </a:t>
            </a:r>
            <a:r>
              <a:rPr lang="en-US" sz="2400" dirty="0" err="1"/>
              <a:t>convierte</a:t>
            </a:r>
            <a:r>
              <a:rPr lang="en-US" sz="2400" dirty="0"/>
              <a:t> </a:t>
            </a:r>
            <a:r>
              <a:rPr lang="en-US" sz="2400" dirty="0" err="1"/>
              <a:t>esa</a:t>
            </a:r>
            <a:r>
              <a:rPr lang="en-US" sz="2400" dirty="0"/>
              <a:t> </a:t>
            </a:r>
            <a:r>
              <a:rPr lang="en-US" sz="2400" dirty="0" err="1"/>
              <a:t>deuda</a:t>
            </a:r>
            <a:r>
              <a:rPr lang="en-US" sz="2400" dirty="0"/>
              <a:t> a la </a:t>
            </a:r>
            <a:r>
              <a:rPr lang="en-US" sz="2400" dirty="0" err="1"/>
              <a:t>moneda</a:t>
            </a:r>
            <a:r>
              <a:rPr lang="en-US" sz="2400" dirty="0"/>
              <a:t> </a:t>
            </a:r>
            <a:r>
              <a:rPr lang="en-US" sz="2400" dirty="0" err="1"/>
              <a:t>deseada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8712" y="4257523"/>
            <a:ext cx="1185333" cy="749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Compañía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91343" y="4245428"/>
            <a:ext cx="1145419" cy="749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Banco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57714" y="4596190"/>
            <a:ext cx="1530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88495" y="4166383"/>
            <a:ext cx="182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Préstamo</a:t>
            </a:r>
            <a:r>
              <a:rPr lang="en-US" dirty="0"/>
              <a:t> en USD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40952" y="4257523"/>
            <a:ext cx="1145419" cy="749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Banco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733143" y="4402667"/>
            <a:ext cx="1693333" cy="12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757714" y="4862286"/>
            <a:ext cx="1530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06216" y="5007428"/>
            <a:ext cx="138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Pago de USD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788176" y="4845353"/>
            <a:ext cx="1530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78387" y="4033335"/>
            <a:ext cx="54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32108" y="489857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104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08095" y="5359044"/>
            <a:ext cx="103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Derivado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72209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Funding Swaps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26" y="1417638"/>
            <a:ext cx="8421611" cy="473192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 err="1"/>
              <a:t>Compañia</a:t>
            </a:r>
            <a:r>
              <a:rPr lang="en-US" sz="4000" dirty="0"/>
              <a:t> 100% </a:t>
            </a:r>
            <a:r>
              <a:rPr lang="en-US" sz="4000" dirty="0" err="1"/>
              <a:t>exportadora</a:t>
            </a:r>
            <a:r>
              <a:rPr lang="en-US" sz="4000" dirty="0"/>
              <a:t> </a:t>
            </a:r>
            <a:r>
              <a:rPr lang="en-US" sz="4000" dirty="0" err="1"/>
              <a:t>quiere</a:t>
            </a:r>
            <a:r>
              <a:rPr lang="en-US" sz="4000" dirty="0"/>
              <a:t> </a:t>
            </a:r>
            <a:r>
              <a:rPr lang="en-US" sz="4000" dirty="0" err="1"/>
              <a:t>tomar</a:t>
            </a:r>
            <a:r>
              <a:rPr lang="en-US" sz="4000" dirty="0"/>
              <a:t> </a:t>
            </a:r>
            <a:r>
              <a:rPr lang="en-US" sz="4000" dirty="0" err="1"/>
              <a:t>una</a:t>
            </a:r>
            <a:r>
              <a:rPr lang="en-US" sz="4000" dirty="0"/>
              <a:t> </a:t>
            </a:r>
            <a:r>
              <a:rPr lang="en-US" sz="4000" dirty="0" err="1"/>
              <a:t>deuda</a:t>
            </a:r>
            <a:r>
              <a:rPr lang="en-US" sz="4000" dirty="0"/>
              <a:t> a 1 </a:t>
            </a:r>
            <a:r>
              <a:rPr lang="en-US" sz="4000" dirty="0" err="1"/>
              <a:t>año</a:t>
            </a:r>
            <a:r>
              <a:rPr lang="en-US" sz="4000" dirty="0"/>
              <a:t> </a:t>
            </a:r>
            <a:r>
              <a:rPr lang="en-US" sz="4000" dirty="0" err="1"/>
              <a:t>por</a:t>
            </a:r>
            <a:r>
              <a:rPr lang="en-US" sz="4000" dirty="0"/>
              <a:t> USD 10,000,000</a:t>
            </a:r>
          </a:p>
          <a:p>
            <a:r>
              <a:rPr lang="en-US" sz="4000" dirty="0" err="1"/>
              <a:t>Préstamos</a:t>
            </a:r>
            <a:r>
              <a:rPr lang="en-US" sz="4000" dirty="0"/>
              <a:t> en USD locales: 6%</a:t>
            </a:r>
          </a:p>
          <a:p>
            <a:r>
              <a:rPr lang="en-US" sz="4000" dirty="0" err="1"/>
              <a:t>Préstamos</a:t>
            </a:r>
            <a:r>
              <a:rPr lang="en-US" sz="4000" dirty="0"/>
              <a:t> en ARS: 60%</a:t>
            </a:r>
          </a:p>
          <a:p>
            <a:pPr marL="0" indent="0">
              <a:buNone/>
            </a:pPr>
            <a:r>
              <a:rPr lang="en-US" sz="4000" dirty="0"/>
              <a:t>Tasa NDF: 90%</a:t>
            </a:r>
          </a:p>
          <a:p>
            <a:pPr marL="0" indent="0">
              <a:buNone/>
            </a:pPr>
            <a:r>
              <a:rPr lang="en-US" sz="4000" dirty="0"/>
              <a:t>Spot: 140</a:t>
            </a:r>
          </a:p>
          <a:p>
            <a:pPr marL="0" indent="0">
              <a:buNone/>
            </a:pPr>
            <a:endParaRPr lang="en-US" sz="4000" dirty="0"/>
          </a:p>
          <a:p>
            <a:r>
              <a:rPr lang="en-US" sz="4000" dirty="0"/>
              <a:t>Outright a 1 </a:t>
            </a:r>
            <a:r>
              <a:rPr lang="en-US" sz="4000" dirty="0" err="1"/>
              <a:t>año</a:t>
            </a:r>
            <a:r>
              <a:rPr lang="en-US" sz="4000" dirty="0"/>
              <a:t>: 140 x (1+0.90) = 266</a:t>
            </a:r>
          </a:p>
          <a:p>
            <a:endParaRPr lang="en-US" sz="4000" dirty="0"/>
          </a:p>
          <a:p>
            <a:pPr marL="0" indent="0">
              <a:buNone/>
            </a:pPr>
            <a:r>
              <a:rPr lang="en-US" sz="4000" dirty="0"/>
              <a:t>¿</a:t>
            </a:r>
            <a:r>
              <a:rPr lang="en-US" sz="4000" dirty="0" err="1"/>
              <a:t>Cuál</a:t>
            </a:r>
            <a:r>
              <a:rPr lang="en-US" sz="4000" dirty="0"/>
              <a:t> </a:t>
            </a:r>
            <a:r>
              <a:rPr lang="en-US" sz="4000" dirty="0" err="1"/>
              <a:t>es</a:t>
            </a:r>
            <a:r>
              <a:rPr lang="en-US" sz="4000" dirty="0"/>
              <a:t> el trade?</a:t>
            </a:r>
          </a:p>
          <a:p>
            <a:pPr marL="0" indent="0">
              <a:buNone/>
            </a:pPr>
            <a:endParaRPr lang="en-US" sz="4000" dirty="0"/>
          </a:p>
          <a:p>
            <a:pPr marL="914400" indent="-914400">
              <a:buAutoNum type="arabicParenR"/>
            </a:pPr>
            <a:r>
              <a:rPr lang="en-US" sz="4000" dirty="0" err="1"/>
              <a:t>Toma</a:t>
            </a:r>
            <a:r>
              <a:rPr lang="en-US" sz="4000" dirty="0"/>
              <a:t> USD 10,000,000 al 6% a 1 </a:t>
            </a:r>
            <a:r>
              <a:rPr lang="en-US" sz="4000" dirty="0" err="1"/>
              <a:t>año</a:t>
            </a:r>
            <a:r>
              <a:rPr lang="en-US" sz="4000" dirty="0"/>
              <a:t>. Al </a:t>
            </a:r>
            <a:r>
              <a:rPr lang="en-US" sz="4000" dirty="0" err="1"/>
              <a:t>vencimiento</a:t>
            </a:r>
            <a:r>
              <a:rPr lang="en-US" sz="4000" dirty="0"/>
              <a:t> debe USD 10,600,000, o</a:t>
            </a:r>
          </a:p>
          <a:p>
            <a:pPr marL="914400" indent="-914400">
              <a:buAutoNum type="arabicParenR"/>
            </a:pPr>
            <a:endParaRPr lang="en-US" sz="4000" dirty="0"/>
          </a:p>
          <a:p>
            <a:pPr marL="914400" indent="-914400">
              <a:buAutoNum type="arabicParenR"/>
            </a:pPr>
            <a:r>
              <a:rPr lang="en-US" sz="4000" dirty="0"/>
              <a:t>Toma ARS 1,400,000,000 al 60% a 1 </a:t>
            </a:r>
            <a:r>
              <a:rPr lang="en-US" sz="4000" dirty="0" err="1"/>
              <a:t>año</a:t>
            </a:r>
            <a:r>
              <a:rPr lang="en-US" sz="4000" dirty="0"/>
              <a:t>. Al </a:t>
            </a:r>
            <a:r>
              <a:rPr lang="en-US" sz="4000" dirty="0" err="1"/>
              <a:t>vencimiento</a:t>
            </a:r>
            <a:r>
              <a:rPr lang="en-US" sz="4000" dirty="0"/>
              <a:t> debe ARS 2,240,000,000. </a:t>
            </a:r>
          </a:p>
          <a:p>
            <a:pPr marL="914400" indent="-914400">
              <a:buAutoNum type="arabicParenR"/>
            </a:pPr>
            <a:r>
              <a:rPr lang="en-US" sz="4000" dirty="0" err="1"/>
              <a:t>Simultáneamente</a:t>
            </a:r>
            <a:r>
              <a:rPr lang="en-US" sz="4000" dirty="0"/>
              <a:t> </a:t>
            </a:r>
            <a:r>
              <a:rPr lang="en-US" sz="4000" dirty="0" err="1"/>
              <a:t>vende</a:t>
            </a:r>
            <a:r>
              <a:rPr lang="en-US" sz="4000" dirty="0"/>
              <a:t> forward la </a:t>
            </a:r>
            <a:r>
              <a:rPr lang="en-US" sz="4000" dirty="0" err="1"/>
              <a:t>cantidad</a:t>
            </a:r>
            <a:r>
              <a:rPr lang="en-US" sz="4000" dirty="0"/>
              <a:t> de USD </a:t>
            </a:r>
            <a:r>
              <a:rPr lang="en-US" sz="4000" dirty="0" err="1"/>
              <a:t>necesaria</a:t>
            </a:r>
            <a:r>
              <a:rPr lang="en-US" sz="4000" dirty="0"/>
              <a:t> para </a:t>
            </a:r>
            <a:r>
              <a:rPr lang="en-US" sz="4000" dirty="0" err="1"/>
              <a:t>generar</a:t>
            </a:r>
            <a:r>
              <a:rPr lang="en-US" sz="4000" dirty="0"/>
              <a:t> ARS 2,240,000,000 = USD 8,421,052</a:t>
            </a:r>
          </a:p>
          <a:p>
            <a:pPr marL="914400" indent="-914400">
              <a:buAutoNum type="arabicParenR"/>
            </a:pPr>
            <a:r>
              <a:rPr lang="en-US" sz="4000" dirty="0"/>
              <a:t>Se </a:t>
            </a:r>
            <a:r>
              <a:rPr lang="en-US" sz="4000" dirty="0" err="1"/>
              <a:t>endeudo</a:t>
            </a:r>
            <a:r>
              <a:rPr lang="en-US" sz="4000" dirty="0"/>
              <a:t> a </a:t>
            </a:r>
            <a:r>
              <a:rPr lang="en-US" sz="4000" dirty="0" err="1"/>
              <a:t>tasa</a:t>
            </a:r>
            <a:r>
              <a:rPr lang="en-US" sz="4000" dirty="0"/>
              <a:t> </a:t>
            </a:r>
            <a:r>
              <a:rPr lang="en-US" sz="4000" dirty="0" err="1"/>
              <a:t>negativa</a:t>
            </a:r>
            <a:endParaRPr lang="en-US" sz="4000" dirty="0"/>
          </a:p>
          <a:p>
            <a:pPr marL="914400" indent="-914400">
              <a:buAutoNum type="arabicParenR"/>
            </a:pPr>
            <a:endParaRPr lang="en-US" sz="4000" dirty="0"/>
          </a:p>
          <a:p>
            <a:pPr marL="914400" indent="-914400">
              <a:buAutoNum type="arabicParenR"/>
            </a:pPr>
            <a:endParaRPr lang="en-US" sz="4000" dirty="0"/>
          </a:p>
          <a:p>
            <a:pPr marL="0" indent="0">
              <a:buNone/>
            </a:pPr>
            <a:endParaRPr lang="en-US" sz="5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7424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Funding Swaps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26" y="1417638"/>
            <a:ext cx="8421611" cy="473192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 err="1"/>
              <a:t>Compañia</a:t>
            </a:r>
            <a:r>
              <a:rPr lang="en-US" sz="4000" dirty="0"/>
              <a:t> 100% </a:t>
            </a:r>
            <a:r>
              <a:rPr lang="en-US" sz="4000" dirty="0" err="1"/>
              <a:t>importadora</a:t>
            </a:r>
            <a:r>
              <a:rPr lang="en-US" sz="4000" dirty="0"/>
              <a:t> </a:t>
            </a:r>
            <a:r>
              <a:rPr lang="en-US" sz="4000" dirty="0" err="1"/>
              <a:t>quiere</a:t>
            </a:r>
            <a:r>
              <a:rPr lang="en-US" sz="4000" dirty="0"/>
              <a:t> </a:t>
            </a:r>
            <a:r>
              <a:rPr lang="en-US" sz="4000" dirty="0" err="1"/>
              <a:t>tomar</a:t>
            </a:r>
            <a:r>
              <a:rPr lang="en-US" sz="4000" dirty="0"/>
              <a:t> una </a:t>
            </a:r>
            <a:r>
              <a:rPr lang="en-US" sz="4000" dirty="0" err="1"/>
              <a:t>deuda</a:t>
            </a:r>
            <a:r>
              <a:rPr lang="en-US" sz="4000" dirty="0"/>
              <a:t> a 1 </a:t>
            </a:r>
            <a:r>
              <a:rPr lang="en-US" sz="4000" dirty="0" err="1"/>
              <a:t>año</a:t>
            </a:r>
            <a:r>
              <a:rPr lang="en-US" sz="4000" dirty="0"/>
              <a:t> por ARS 1,400,000,000</a:t>
            </a:r>
          </a:p>
          <a:p>
            <a:r>
              <a:rPr lang="en-US" sz="4000" dirty="0" err="1"/>
              <a:t>Préstamos</a:t>
            </a:r>
            <a:r>
              <a:rPr lang="en-US" sz="4000" dirty="0"/>
              <a:t> en USD locales: 2%</a:t>
            </a:r>
          </a:p>
          <a:p>
            <a:r>
              <a:rPr lang="en-US" sz="4000" dirty="0" err="1"/>
              <a:t>Préstamos</a:t>
            </a:r>
            <a:r>
              <a:rPr lang="en-US" sz="4000" dirty="0"/>
              <a:t> en ARS: 75%</a:t>
            </a:r>
          </a:p>
          <a:p>
            <a:pPr marL="0" indent="0">
              <a:buNone/>
            </a:pPr>
            <a:r>
              <a:rPr lang="en-US" sz="4000" dirty="0"/>
              <a:t>Tasa NDF: 70%</a:t>
            </a:r>
          </a:p>
          <a:p>
            <a:pPr marL="0" indent="0">
              <a:buNone/>
            </a:pPr>
            <a:r>
              <a:rPr lang="en-US" sz="4000" dirty="0"/>
              <a:t>Spot: 140</a:t>
            </a:r>
          </a:p>
          <a:p>
            <a:pPr marL="0" indent="0">
              <a:buNone/>
            </a:pPr>
            <a:endParaRPr lang="en-US" sz="4000" dirty="0"/>
          </a:p>
          <a:p>
            <a:r>
              <a:rPr lang="en-US" sz="4000" dirty="0"/>
              <a:t>Outright a 1 </a:t>
            </a:r>
            <a:r>
              <a:rPr lang="en-US" sz="4000" dirty="0" err="1"/>
              <a:t>año</a:t>
            </a:r>
            <a:r>
              <a:rPr lang="en-US" sz="4000" dirty="0"/>
              <a:t>: 140 x (1+0.70) = 238</a:t>
            </a:r>
          </a:p>
          <a:p>
            <a:endParaRPr lang="en-US" sz="4000" dirty="0"/>
          </a:p>
          <a:p>
            <a:pPr marL="0" indent="0">
              <a:buNone/>
            </a:pPr>
            <a:r>
              <a:rPr lang="en-US" sz="4000" dirty="0"/>
              <a:t>¿</a:t>
            </a:r>
            <a:r>
              <a:rPr lang="en-US" sz="4000" dirty="0" err="1"/>
              <a:t>Cuál</a:t>
            </a:r>
            <a:r>
              <a:rPr lang="en-US" sz="4000" dirty="0"/>
              <a:t> </a:t>
            </a:r>
            <a:r>
              <a:rPr lang="en-US" sz="4000" dirty="0" err="1"/>
              <a:t>es</a:t>
            </a:r>
            <a:r>
              <a:rPr lang="en-US" sz="4000" dirty="0"/>
              <a:t> el trade?</a:t>
            </a:r>
          </a:p>
          <a:p>
            <a:pPr marL="0" indent="0">
              <a:buNone/>
            </a:pPr>
            <a:endParaRPr lang="en-US" sz="4000" dirty="0"/>
          </a:p>
          <a:p>
            <a:pPr marL="914400" indent="-914400">
              <a:buAutoNum type="arabicParenR"/>
            </a:pPr>
            <a:r>
              <a:rPr lang="en-US" sz="4000" dirty="0"/>
              <a:t>Toma ARS 1,400,000,000 al 75% a 1 </a:t>
            </a:r>
            <a:r>
              <a:rPr lang="en-US" sz="4000" dirty="0" err="1"/>
              <a:t>año</a:t>
            </a:r>
            <a:r>
              <a:rPr lang="en-US" sz="4000" dirty="0"/>
              <a:t>. Al </a:t>
            </a:r>
            <a:r>
              <a:rPr lang="en-US" sz="4000" dirty="0" err="1"/>
              <a:t>vencimiento</a:t>
            </a:r>
            <a:r>
              <a:rPr lang="en-US" sz="4000" dirty="0"/>
              <a:t> debe ARS 2,450,000,000, o</a:t>
            </a:r>
          </a:p>
          <a:p>
            <a:pPr marL="914400" indent="-914400">
              <a:buAutoNum type="arabicParenR"/>
            </a:pPr>
            <a:endParaRPr lang="en-US" sz="4000" dirty="0"/>
          </a:p>
          <a:p>
            <a:pPr marL="914400" indent="-914400">
              <a:buAutoNum type="arabicParenR"/>
            </a:pPr>
            <a:r>
              <a:rPr lang="en-US" sz="4000" dirty="0"/>
              <a:t>Toma USD 10,000,000 al 2% a 1 </a:t>
            </a:r>
            <a:r>
              <a:rPr lang="en-US" sz="4000" dirty="0" err="1"/>
              <a:t>año</a:t>
            </a:r>
            <a:r>
              <a:rPr lang="en-US" sz="4000" dirty="0"/>
              <a:t>. Al </a:t>
            </a:r>
            <a:r>
              <a:rPr lang="en-US" sz="4000" dirty="0" err="1"/>
              <a:t>vencimiento</a:t>
            </a:r>
            <a:r>
              <a:rPr lang="en-US" sz="4000" dirty="0"/>
              <a:t> debe ARS 10,200,000</a:t>
            </a:r>
          </a:p>
          <a:p>
            <a:pPr marL="914400" indent="-914400">
              <a:buAutoNum type="arabicParenR"/>
            </a:pPr>
            <a:r>
              <a:rPr lang="en-US" sz="4000" dirty="0" err="1"/>
              <a:t>Simultáneamente</a:t>
            </a:r>
            <a:r>
              <a:rPr lang="en-US" sz="4000" dirty="0"/>
              <a:t> </a:t>
            </a:r>
            <a:r>
              <a:rPr lang="en-US" sz="4000" dirty="0" err="1"/>
              <a:t>compra</a:t>
            </a:r>
            <a:r>
              <a:rPr lang="en-US" sz="4000" dirty="0"/>
              <a:t> forward USD 10,200,000 a 238 por ARS 2,427,600,000</a:t>
            </a:r>
          </a:p>
          <a:p>
            <a:pPr marL="914400" indent="-914400">
              <a:buAutoNum type="arabicParenR"/>
            </a:pPr>
            <a:r>
              <a:rPr lang="en-US" sz="4000" dirty="0"/>
              <a:t>Se </a:t>
            </a:r>
            <a:r>
              <a:rPr lang="en-US" sz="4000" dirty="0" err="1"/>
              <a:t>endeudo</a:t>
            </a:r>
            <a:r>
              <a:rPr lang="en-US" sz="4000" dirty="0"/>
              <a:t> </a:t>
            </a:r>
            <a:r>
              <a:rPr lang="en-US" sz="4000" dirty="0" err="1"/>
              <a:t>en</a:t>
            </a:r>
            <a:r>
              <a:rPr lang="en-US" sz="4000" dirty="0"/>
              <a:t> ARS a </a:t>
            </a:r>
            <a:r>
              <a:rPr lang="en-US" sz="4000" dirty="0" err="1"/>
              <a:t>tasa</a:t>
            </a:r>
            <a:r>
              <a:rPr lang="en-US" sz="4000" dirty="0"/>
              <a:t> </a:t>
            </a:r>
            <a:r>
              <a:rPr lang="en-US" sz="4000" dirty="0" err="1"/>
              <a:t>casi</a:t>
            </a:r>
            <a:r>
              <a:rPr lang="en-US" sz="4000" dirty="0"/>
              <a:t> 0</a:t>
            </a:r>
          </a:p>
          <a:p>
            <a:pPr marL="914400" indent="-914400">
              <a:buAutoNum type="arabicParenR"/>
            </a:pPr>
            <a:endParaRPr lang="en-US" sz="4000" dirty="0"/>
          </a:p>
          <a:p>
            <a:pPr marL="914400" indent="-914400">
              <a:buAutoNum type="arabicParenR"/>
            </a:pPr>
            <a:endParaRPr lang="en-US" sz="4000" dirty="0"/>
          </a:p>
          <a:p>
            <a:pPr marL="0" indent="0">
              <a:buNone/>
            </a:pPr>
            <a:endParaRPr lang="en-US" sz="5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3902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Funding Swaps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26" y="1417638"/>
            <a:ext cx="8421611" cy="4731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u="sng" dirty="0" err="1"/>
              <a:t>Aspectos</a:t>
            </a:r>
            <a:r>
              <a:rPr lang="en-US" sz="4000" u="sng" dirty="0"/>
              <a:t> </a:t>
            </a:r>
            <a:r>
              <a:rPr lang="en-US" sz="4000" u="sng" dirty="0" err="1"/>
              <a:t>Negativos</a:t>
            </a:r>
            <a:endParaRPr lang="en-US" sz="4000" u="sng" dirty="0"/>
          </a:p>
          <a:p>
            <a:pPr marL="0" indent="0">
              <a:buNone/>
            </a:pPr>
            <a:r>
              <a:rPr lang="en-US" dirty="0"/>
              <a:t>2 </a:t>
            </a:r>
            <a:r>
              <a:rPr lang="en-US" dirty="0" err="1"/>
              <a:t>contratos</a:t>
            </a:r>
            <a:r>
              <a:rPr lang="en-US" dirty="0"/>
              <a:t> </a:t>
            </a:r>
            <a:r>
              <a:rPr lang="en-US" dirty="0" err="1"/>
              <a:t>distintos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Costos</a:t>
            </a:r>
            <a:r>
              <a:rPr lang="en-US" dirty="0"/>
              <a:t> de </a:t>
            </a:r>
            <a:r>
              <a:rPr lang="en-US" dirty="0" err="1"/>
              <a:t>precancelacion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linea</a:t>
            </a:r>
            <a:r>
              <a:rPr lang="en-US" dirty="0"/>
              <a:t> de </a:t>
            </a:r>
            <a:r>
              <a:rPr lang="en-US" dirty="0" err="1"/>
              <a:t>credito</a:t>
            </a:r>
            <a:r>
              <a:rPr lang="en-US" dirty="0"/>
              <a:t>: </a:t>
            </a:r>
            <a:r>
              <a:rPr lang="en-US" dirty="0" err="1"/>
              <a:t>prestamo</a:t>
            </a:r>
            <a:r>
              <a:rPr lang="en-US" dirty="0"/>
              <a:t> + </a:t>
            </a:r>
            <a:r>
              <a:rPr lang="en-US" dirty="0" err="1"/>
              <a:t>pse</a:t>
            </a:r>
            <a:endParaRPr lang="en-US" dirty="0"/>
          </a:p>
          <a:p>
            <a:pPr marL="914400" indent="-914400">
              <a:buAutoNum type="arabicParenR"/>
            </a:pPr>
            <a:endParaRPr lang="en-US" sz="4000" dirty="0"/>
          </a:p>
          <a:p>
            <a:pPr marL="914400" indent="-914400">
              <a:buAutoNum type="arabicParenR"/>
            </a:pPr>
            <a:endParaRPr lang="en-US" sz="4000" dirty="0"/>
          </a:p>
          <a:p>
            <a:pPr marL="0" indent="0">
              <a:buNone/>
            </a:pPr>
            <a:endParaRPr lang="en-US" sz="5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021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Clase</a:t>
            </a:r>
            <a:r>
              <a:rPr lang="en-US" b="1" dirty="0">
                <a:solidFill>
                  <a:srgbClr val="FF0000"/>
                </a:solidFill>
              </a:rPr>
              <a:t> 6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 err="1">
                <a:solidFill>
                  <a:srgbClr val="FF0000"/>
                </a:solidFill>
              </a:rPr>
              <a:t>Administración</a:t>
            </a:r>
            <a:r>
              <a:rPr lang="en-US" b="1" dirty="0">
                <a:solidFill>
                  <a:srgbClr val="FF0000"/>
                </a:solidFill>
              </a:rPr>
              <a:t> de la </a:t>
            </a:r>
            <a:r>
              <a:rPr lang="en-US" b="1" dirty="0" err="1">
                <a:solidFill>
                  <a:srgbClr val="FF0000"/>
                </a:solidFill>
              </a:rPr>
              <a:t>Liquidez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199" y="1600200"/>
            <a:ext cx="8602133" cy="452596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3000" dirty="0"/>
              <a:t>La </a:t>
            </a:r>
            <a:r>
              <a:rPr lang="en-US" sz="3000" dirty="0" err="1"/>
              <a:t>administración</a:t>
            </a:r>
            <a:r>
              <a:rPr lang="en-US" sz="3000" dirty="0"/>
              <a:t> del balance</a:t>
            </a:r>
          </a:p>
          <a:p>
            <a:r>
              <a:rPr lang="en-US" sz="3000" dirty="0" err="1"/>
              <a:t>Descalce</a:t>
            </a:r>
            <a:r>
              <a:rPr lang="en-US" sz="3000" dirty="0"/>
              <a:t> </a:t>
            </a:r>
            <a:r>
              <a:rPr lang="en-US" sz="3000" dirty="0" err="1"/>
              <a:t>intertemporal</a:t>
            </a:r>
            <a:r>
              <a:rPr lang="en-US" sz="3000" dirty="0"/>
              <a:t> entre </a:t>
            </a:r>
            <a:r>
              <a:rPr lang="en-US" sz="3000" dirty="0" err="1"/>
              <a:t>depósitos</a:t>
            </a:r>
            <a:r>
              <a:rPr lang="en-US" sz="3000" dirty="0"/>
              <a:t> y </a:t>
            </a:r>
            <a:r>
              <a:rPr lang="en-US" sz="3000" dirty="0" err="1"/>
              <a:t>prestamos</a:t>
            </a:r>
            <a:endParaRPr lang="en-US" sz="3000" dirty="0"/>
          </a:p>
          <a:p>
            <a:r>
              <a:rPr lang="en-US" sz="3000" dirty="0" err="1"/>
              <a:t>Tomando</a:t>
            </a:r>
            <a:r>
              <a:rPr lang="en-US" sz="3000" dirty="0"/>
              <a:t> gaps</a:t>
            </a:r>
          </a:p>
          <a:p>
            <a:r>
              <a:rPr lang="en-US" sz="3000" dirty="0" err="1"/>
              <a:t>Riesgo</a:t>
            </a:r>
            <a:r>
              <a:rPr lang="en-US" sz="3000" dirty="0"/>
              <a:t> de </a:t>
            </a:r>
            <a:r>
              <a:rPr lang="en-US" sz="3000" dirty="0" err="1"/>
              <a:t>precio</a:t>
            </a:r>
            <a:endParaRPr lang="en-US" sz="3000" dirty="0"/>
          </a:p>
          <a:p>
            <a:r>
              <a:rPr lang="en-US" sz="3000" dirty="0" err="1"/>
              <a:t>Riesgo</a:t>
            </a:r>
            <a:r>
              <a:rPr lang="en-US" sz="3000" dirty="0"/>
              <a:t> de </a:t>
            </a:r>
            <a:r>
              <a:rPr lang="en-US" sz="3000" dirty="0" err="1"/>
              <a:t>liquidez</a:t>
            </a:r>
            <a:endParaRPr lang="en-US" sz="3000" dirty="0"/>
          </a:p>
          <a:p>
            <a:r>
              <a:rPr lang="en-US" sz="3000" dirty="0" err="1"/>
              <a:t>Tasa</a:t>
            </a:r>
            <a:r>
              <a:rPr lang="en-US" sz="3000" dirty="0"/>
              <a:t> de </a:t>
            </a:r>
            <a:r>
              <a:rPr lang="en-US" sz="3000" dirty="0" err="1"/>
              <a:t>transferencia</a:t>
            </a:r>
            <a:endParaRPr lang="en-US" sz="3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9641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Administración</a:t>
            </a:r>
            <a:r>
              <a:rPr lang="en-US" b="1" dirty="0"/>
              <a:t> del 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33394" cy="2356162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Descalce</a:t>
            </a:r>
            <a:r>
              <a:rPr lang="en-US" dirty="0"/>
              <a:t> temporal entre </a:t>
            </a:r>
            <a:r>
              <a:rPr lang="en-US" dirty="0" err="1"/>
              <a:t>depósitos</a:t>
            </a:r>
            <a:r>
              <a:rPr lang="en-US" dirty="0"/>
              <a:t> y </a:t>
            </a:r>
            <a:r>
              <a:rPr lang="en-US" dirty="0" err="1"/>
              <a:t>préstamos</a:t>
            </a:r>
            <a:endParaRPr lang="en-US" dirty="0"/>
          </a:p>
          <a:p>
            <a:r>
              <a:rPr lang="en-US" dirty="0" err="1"/>
              <a:t>Riesgo</a:t>
            </a:r>
            <a:r>
              <a:rPr lang="en-US" dirty="0"/>
              <a:t> de </a:t>
            </a:r>
            <a:r>
              <a:rPr lang="en-US" dirty="0" err="1"/>
              <a:t>tasa</a:t>
            </a:r>
            <a:r>
              <a:rPr lang="en-US" dirty="0"/>
              <a:t> de </a:t>
            </a:r>
            <a:r>
              <a:rPr lang="en-US" dirty="0" err="1"/>
              <a:t>interés</a:t>
            </a:r>
            <a:endParaRPr lang="en-US" dirty="0"/>
          </a:p>
          <a:p>
            <a:r>
              <a:rPr lang="en-US" dirty="0" err="1"/>
              <a:t>Riesgo</a:t>
            </a:r>
            <a:r>
              <a:rPr lang="en-US" dirty="0"/>
              <a:t> de </a:t>
            </a:r>
            <a:r>
              <a:rPr lang="en-US" dirty="0" err="1"/>
              <a:t>liquidez</a:t>
            </a:r>
            <a:endParaRPr lang="en-US" dirty="0"/>
          </a:p>
          <a:p>
            <a:r>
              <a:rPr lang="en-US" dirty="0" err="1"/>
              <a:t>Determinación</a:t>
            </a:r>
            <a:r>
              <a:rPr lang="en-US" dirty="0"/>
              <a:t> de la </a:t>
            </a:r>
            <a:r>
              <a:rPr lang="en-US" dirty="0" err="1"/>
              <a:t>tasa</a:t>
            </a:r>
            <a:r>
              <a:rPr lang="en-US" dirty="0"/>
              <a:t> de </a:t>
            </a:r>
            <a:r>
              <a:rPr lang="en-US" dirty="0" err="1"/>
              <a:t>transferencia</a:t>
            </a:r>
            <a:endParaRPr lang="en-US" dirty="0"/>
          </a:p>
          <a:p>
            <a:r>
              <a:rPr lang="en-US" dirty="0"/>
              <a:t>Los </a:t>
            </a:r>
            <a:r>
              <a:rPr lang="en-US" dirty="0" err="1"/>
              <a:t>tesoreros</a:t>
            </a:r>
            <a:r>
              <a:rPr lang="en-US" dirty="0"/>
              <a:t> de los </a:t>
            </a:r>
            <a:r>
              <a:rPr lang="en-US" dirty="0" err="1"/>
              <a:t>bancos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primer </a:t>
            </a:r>
            <a:r>
              <a:rPr lang="en-US" dirty="0" err="1"/>
              <a:t>mandato</a:t>
            </a:r>
            <a:r>
              <a:rPr lang="en-US" dirty="0"/>
              <a:t> </a:t>
            </a:r>
            <a:r>
              <a:rPr lang="en-US" dirty="0" err="1"/>
              <a:t>proteger</a:t>
            </a:r>
            <a:r>
              <a:rPr lang="en-US" dirty="0"/>
              <a:t> la </a:t>
            </a:r>
            <a:r>
              <a:rPr lang="en-US" dirty="0" err="1"/>
              <a:t>liquidez</a:t>
            </a:r>
            <a:r>
              <a:rPr lang="en-US" dirty="0"/>
              <a:t> del </a:t>
            </a:r>
            <a:r>
              <a:rPr lang="en-US" dirty="0" err="1"/>
              <a:t>banco</a:t>
            </a:r>
            <a:r>
              <a:rPr lang="en-US" dirty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3710" y="4225004"/>
            <a:ext cx="1599819" cy="1929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Préstamos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83529" y="4225004"/>
            <a:ext cx="1599819" cy="1929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Depósitos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382823" y="4689023"/>
            <a:ext cx="1018580" cy="12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65655" y="4249426"/>
            <a:ext cx="103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 rate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1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Porque</a:t>
            </a:r>
            <a:r>
              <a:rPr lang="en-US" b="1" dirty="0"/>
              <a:t> </a:t>
            </a:r>
            <a:r>
              <a:rPr lang="en-US" b="1" dirty="0" err="1"/>
              <a:t>Existe</a:t>
            </a:r>
            <a:r>
              <a:rPr lang="en-US" b="1" dirty="0"/>
              <a:t> el Trader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965" y="2556914"/>
            <a:ext cx="213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Mercado </a:t>
            </a:r>
            <a:r>
              <a:rPr lang="en-US" dirty="0" err="1"/>
              <a:t>Profesional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21415" y="4706898"/>
            <a:ext cx="65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8661" y="4706898"/>
            <a:ext cx="84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Cliente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1" idx="0"/>
          </p:cNvCxnSpPr>
          <p:nvPr/>
        </p:nvCxnSpPr>
        <p:spPr>
          <a:xfrm>
            <a:off x="4420249" y="3108796"/>
            <a:ext cx="30869" cy="15981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918305" y="4918584"/>
            <a:ext cx="173074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23998" y="4733918"/>
            <a:ext cx="84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Cliente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098061" y="4918584"/>
            <a:ext cx="173074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685617" y="2328545"/>
            <a:ext cx="1232688" cy="6101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Trader</a:t>
            </a:r>
          </a:p>
          <a:p>
            <a:pPr algn="ctr"/>
            <a:r>
              <a:rPr lang="en-US" dirty="0"/>
              <a:t>Bid Offer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250461" y="2804700"/>
            <a:ext cx="109896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94568" y="3860154"/>
            <a:ext cx="237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Descalce</a:t>
            </a:r>
            <a:r>
              <a:rPr lang="en-US" dirty="0"/>
              <a:t> </a:t>
            </a:r>
            <a:r>
              <a:rPr lang="en-US" dirty="0" err="1"/>
              <a:t>Intertemporal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039418" y="5106488"/>
            <a:ext cx="82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spread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7E4AF-5973-C21A-6B62-188B0411CC4A}"/>
              </a:ext>
            </a:extLst>
          </p:cNvPr>
          <p:cNvSpPr txBox="1"/>
          <p:nvPr/>
        </p:nvSpPr>
        <p:spPr>
          <a:xfrm>
            <a:off x="136965" y="138218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R" dirty="0"/>
              <a:t>Trading administra el descalce temporal entre los clientes que compran y los que venden a lo largo del dia de mercado</a:t>
            </a:r>
          </a:p>
        </p:txBody>
      </p:sp>
    </p:spTree>
    <p:extLst>
      <p:ext uri="{BB962C8B-B14F-4D97-AF65-F5344CB8AC3E}">
        <p14:creationId xmlns:p14="http://schemas.microsoft.com/office/powerpoint/2010/main" val="94792538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Riesgo</a:t>
            </a:r>
            <a:r>
              <a:rPr lang="en-US" b="1" dirty="0"/>
              <a:t> de </a:t>
            </a:r>
            <a:r>
              <a:rPr lang="en-US" b="1" dirty="0" err="1"/>
              <a:t>Precio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56162"/>
          </a:xfrm>
        </p:spPr>
        <p:txBody>
          <a:bodyPr>
            <a:normAutofit fontScale="92500"/>
          </a:bodyPr>
          <a:lstStyle/>
          <a:p>
            <a:r>
              <a:rPr lang="en-US" dirty="0"/>
              <a:t>El </a:t>
            </a:r>
            <a:r>
              <a:rPr lang="en-US" dirty="0" err="1"/>
              <a:t>negocio</a:t>
            </a:r>
            <a:r>
              <a:rPr lang="en-US" dirty="0"/>
              <a:t> de </a:t>
            </a:r>
            <a:r>
              <a:rPr lang="en-US" dirty="0" err="1"/>
              <a:t>abrir</a:t>
            </a:r>
            <a:r>
              <a:rPr lang="en-US" dirty="0"/>
              <a:t> gaps</a:t>
            </a:r>
          </a:p>
          <a:p>
            <a:r>
              <a:rPr lang="en-US" dirty="0" err="1"/>
              <a:t>Depósitos</a:t>
            </a:r>
            <a:r>
              <a:rPr lang="en-US" dirty="0"/>
              <a:t> a </a:t>
            </a:r>
            <a:r>
              <a:rPr lang="en-US" dirty="0" err="1"/>
              <a:t>corto</a:t>
            </a:r>
            <a:r>
              <a:rPr lang="en-US" dirty="0"/>
              <a:t> </a:t>
            </a:r>
            <a:r>
              <a:rPr lang="en-US" dirty="0" err="1"/>
              <a:t>plazo</a:t>
            </a:r>
            <a:r>
              <a:rPr lang="en-US" dirty="0"/>
              <a:t> y </a:t>
            </a:r>
            <a:r>
              <a:rPr lang="en-US" dirty="0" err="1"/>
              <a:t>préstamos</a:t>
            </a:r>
            <a:r>
              <a:rPr lang="en-US" dirty="0"/>
              <a:t> a largo </a:t>
            </a:r>
            <a:r>
              <a:rPr lang="en-US" dirty="0" err="1"/>
              <a:t>plazo</a:t>
            </a:r>
            <a:endParaRPr lang="en-US" dirty="0"/>
          </a:p>
          <a:p>
            <a:r>
              <a:rPr lang="en-US" dirty="0"/>
              <a:t>En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curva</a:t>
            </a:r>
            <a:r>
              <a:rPr lang="en-US" dirty="0"/>
              <a:t> de </a:t>
            </a:r>
            <a:r>
              <a:rPr lang="en-US" dirty="0" err="1"/>
              <a:t>tasas</a:t>
            </a:r>
            <a:r>
              <a:rPr lang="en-US" dirty="0"/>
              <a:t> con </a:t>
            </a:r>
            <a:r>
              <a:rPr lang="en-US" dirty="0" err="1"/>
              <a:t>empinamiento</a:t>
            </a:r>
            <a:r>
              <a:rPr lang="en-US" dirty="0"/>
              <a:t> </a:t>
            </a:r>
            <a:r>
              <a:rPr lang="en-US" dirty="0" err="1"/>
              <a:t>positivo</a:t>
            </a:r>
            <a:r>
              <a:rPr lang="en-US" dirty="0"/>
              <a:t> hay </a:t>
            </a:r>
            <a:r>
              <a:rPr lang="en-US" dirty="0" err="1"/>
              <a:t>pérdidas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tasas</a:t>
            </a:r>
            <a:r>
              <a:rPr lang="en-US" dirty="0"/>
              <a:t> de </a:t>
            </a:r>
            <a:r>
              <a:rPr lang="en-US" dirty="0" err="1"/>
              <a:t>interés</a:t>
            </a:r>
            <a:r>
              <a:rPr lang="en-US" dirty="0"/>
              <a:t> </a:t>
            </a:r>
            <a:r>
              <a:rPr lang="en-US" dirty="0" err="1"/>
              <a:t>suben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759992" y="4176160"/>
            <a:ext cx="36637" cy="20392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796629" y="6215396"/>
            <a:ext cx="4799455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31853" y="4176160"/>
            <a:ext cx="608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Tasa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55899" y="6222030"/>
            <a:ext cx="68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Plazo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110</a:t>
            </a:fld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V="1">
            <a:off x="3717758" y="4020431"/>
            <a:ext cx="2629615" cy="15228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02658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Riesgo</a:t>
            </a:r>
            <a:r>
              <a:rPr lang="en-US" b="1" dirty="0"/>
              <a:t> de </a:t>
            </a:r>
            <a:r>
              <a:rPr lang="en-US" b="1" dirty="0" err="1"/>
              <a:t>Precio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56162"/>
          </a:xfrm>
        </p:spPr>
        <p:txBody>
          <a:bodyPr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se </a:t>
            </a:r>
            <a:r>
              <a:rPr lang="en-US" dirty="0" err="1"/>
              <a:t>mide</a:t>
            </a:r>
            <a:r>
              <a:rPr lang="en-US" dirty="0"/>
              <a:t> el </a:t>
            </a:r>
            <a:r>
              <a:rPr lang="en-US" dirty="0" err="1"/>
              <a:t>riesgo</a:t>
            </a:r>
            <a:r>
              <a:rPr lang="en-US" dirty="0"/>
              <a:t> de los gaps </a:t>
            </a:r>
            <a:r>
              <a:rPr lang="en-US" dirty="0" err="1"/>
              <a:t>abiertos</a:t>
            </a:r>
            <a:r>
              <a:rPr lang="en-US" dirty="0"/>
              <a:t>?</a:t>
            </a:r>
          </a:p>
          <a:p>
            <a:r>
              <a:rPr lang="en-US" dirty="0" err="1"/>
              <a:t>Exposición</a:t>
            </a:r>
            <a:r>
              <a:rPr lang="en-US" dirty="0"/>
              <a:t> a </a:t>
            </a:r>
            <a:r>
              <a:rPr lang="en-US" dirty="0" err="1"/>
              <a:t>cambios</a:t>
            </a:r>
            <a:r>
              <a:rPr lang="en-US" dirty="0"/>
              <a:t> en la </a:t>
            </a:r>
            <a:r>
              <a:rPr lang="en-US" dirty="0" err="1"/>
              <a:t>tasa</a:t>
            </a:r>
            <a:r>
              <a:rPr lang="en-US" dirty="0"/>
              <a:t> de </a:t>
            </a:r>
            <a:r>
              <a:rPr lang="en-US" dirty="0" err="1"/>
              <a:t>interés</a:t>
            </a:r>
            <a:endParaRPr lang="en-US" dirty="0"/>
          </a:p>
          <a:p>
            <a:r>
              <a:rPr lang="en-US" dirty="0"/>
              <a:t>DV01 del balance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2498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Riesgo</a:t>
            </a:r>
            <a:r>
              <a:rPr lang="en-US" b="1" dirty="0"/>
              <a:t> de </a:t>
            </a:r>
            <a:r>
              <a:rPr lang="en-US" b="1" dirty="0" err="1"/>
              <a:t>Liquidez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482" cy="4756149"/>
          </a:xfrm>
        </p:spPr>
        <p:txBody>
          <a:bodyPr>
            <a:normAutofit/>
          </a:bodyPr>
          <a:lstStyle/>
          <a:p>
            <a:r>
              <a:rPr lang="en-US" dirty="0" err="1"/>
              <a:t>Es</a:t>
            </a:r>
            <a:r>
              <a:rPr lang="en-US" dirty="0"/>
              <a:t> el </a:t>
            </a:r>
            <a:r>
              <a:rPr lang="en-US" dirty="0" err="1"/>
              <a:t>riesgo</a:t>
            </a:r>
            <a:r>
              <a:rPr lang="en-US" dirty="0"/>
              <a:t> de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salida</a:t>
            </a:r>
            <a:r>
              <a:rPr lang="en-US" dirty="0"/>
              <a:t> de </a:t>
            </a:r>
            <a:r>
              <a:rPr lang="en-US" dirty="0" err="1"/>
              <a:t>depósitos</a:t>
            </a:r>
            <a:r>
              <a:rPr lang="en-US" dirty="0"/>
              <a:t> y no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recuperar</a:t>
            </a:r>
            <a:r>
              <a:rPr lang="en-US" dirty="0"/>
              <a:t> los </a:t>
            </a:r>
            <a:r>
              <a:rPr lang="en-US" dirty="0" err="1"/>
              <a:t>activos</a:t>
            </a:r>
            <a:endParaRPr lang="en-US" dirty="0"/>
          </a:p>
          <a:p>
            <a:r>
              <a:rPr lang="en-US" dirty="0"/>
              <a:t>Para </a:t>
            </a:r>
            <a:r>
              <a:rPr lang="en-US" dirty="0" err="1"/>
              <a:t>mitigar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riesgo</a:t>
            </a:r>
            <a:r>
              <a:rPr lang="en-US" dirty="0"/>
              <a:t> los </a:t>
            </a:r>
            <a:r>
              <a:rPr lang="en-US" dirty="0" err="1"/>
              <a:t>bancos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encajes</a:t>
            </a:r>
            <a:r>
              <a:rPr lang="en-US" dirty="0"/>
              <a:t> en BCRA </a:t>
            </a:r>
            <a:r>
              <a:rPr lang="en-US" dirty="0" err="1"/>
              <a:t>obligatorios</a:t>
            </a:r>
            <a:endParaRPr lang="en-US" dirty="0"/>
          </a:p>
          <a:p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líquidos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costo</a:t>
            </a:r>
            <a:endParaRPr lang="en-US" dirty="0"/>
          </a:p>
          <a:p>
            <a:r>
              <a:rPr lang="en-US" dirty="0"/>
              <a:t>Los </a:t>
            </a:r>
            <a:r>
              <a:rPr lang="en-US" dirty="0" err="1"/>
              <a:t>encajes</a:t>
            </a:r>
            <a:r>
              <a:rPr lang="en-US" dirty="0"/>
              <a:t> se </a:t>
            </a:r>
            <a:r>
              <a:rPr lang="en-US" dirty="0" err="1"/>
              <a:t>cumplen</a:t>
            </a:r>
            <a:r>
              <a:rPr lang="en-US" dirty="0"/>
              <a:t> en </a:t>
            </a:r>
            <a:r>
              <a:rPr lang="en-US" dirty="0" err="1"/>
              <a:t>promedio</a:t>
            </a:r>
            <a:r>
              <a:rPr lang="en-US" dirty="0"/>
              <a:t> a lo largo del </a:t>
            </a:r>
            <a:r>
              <a:rPr lang="en-US" dirty="0" err="1"/>
              <a:t>mes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1230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Encajes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Si el </a:t>
            </a:r>
            <a:r>
              <a:rPr lang="en-US" dirty="0" err="1"/>
              <a:t>encaje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ARS 5,000MM </a:t>
            </a:r>
            <a:r>
              <a:rPr lang="en-US" dirty="0" err="1"/>
              <a:t>diarios</a:t>
            </a:r>
            <a:endParaRPr lang="en-US" dirty="0"/>
          </a:p>
          <a:p>
            <a:r>
              <a:rPr lang="en-US" dirty="0"/>
              <a:t>El </a:t>
            </a:r>
            <a:r>
              <a:rPr lang="en-US" dirty="0" err="1"/>
              <a:t>cálculo</a:t>
            </a:r>
            <a:r>
              <a:rPr lang="en-US" dirty="0"/>
              <a:t> se </a:t>
            </a:r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</a:t>
            </a:r>
            <a:r>
              <a:rPr lang="en-US" dirty="0" err="1"/>
              <a:t>mensual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acumulan</a:t>
            </a:r>
            <a:r>
              <a:rPr lang="en-US" dirty="0"/>
              <a:t> “</a:t>
            </a:r>
            <a:r>
              <a:rPr lang="en-US" dirty="0" err="1"/>
              <a:t>numerales</a:t>
            </a:r>
            <a:r>
              <a:rPr lang="en-US" dirty="0"/>
              <a:t>” y se </a:t>
            </a:r>
            <a:r>
              <a:rPr lang="en-US" dirty="0" err="1"/>
              <a:t>avanza</a:t>
            </a:r>
            <a:r>
              <a:rPr lang="en-US" dirty="0"/>
              <a:t> a lo largo del </a:t>
            </a:r>
            <a:r>
              <a:rPr lang="en-US" dirty="0" err="1"/>
              <a:t>mes</a:t>
            </a:r>
            <a:r>
              <a:rPr lang="en-US" dirty="0"/>
              <a:t> en “negro” o en “</a:t>
            </a:r>
            <a:r>
              <a:rPr lang="en-US" dirty="0" err="1"/>
              <a:t>rojo</a:t>
            </a:r>
            <a:r>
              <a:rPr lang="en-US" dirty="0"/>
              <a:t>”</a:t>
            </a:r>
          </a:p>
          <a:p>
            <a:r>
              <a:rPr lang="en-US" dirty="0"/>
              <a:t>En un </a:t>
            </a:r>
            <a:r>
              <a:rPr lang="en-US" dirty="0" err="1"/>
              <a:t>mes</a:t>
            </a:r>
            <a:r>
              <a:rPr lang="en-US" dirty="0"/>
              <a:t> de 30 </a:t>
            </a:r>
            <a:r>
              <a:rPr lang="en-US" dirty="0" err="1"/>
              <a:t>días</a:t>
            </a:r>
            <a:r>
              <a:rPr lang="en-US" dirty="0"/>
              <a:t> </a:t>
            </a:r>
            <a:r>
              <a:rPr lang="en-US" dirty="0" err="1"/>
              <a:t>habría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acumular</a:t>
            </a:r>
            <a:r>
              <a:rPr lang="en-US" dirty="0"/>
              <a:t> 150,000MM de </a:t>
            </a:r>
            <a:r>
              <a:rPr lang="en-US" dirty="0" err="1"/>
              <a:t>numerales</a:t>
            </a:r>
            <a:endParaRPr lang="en-US" dirty="0"/>
          </a:p>
          <a:p>
            <a:r>
              <a:rPr lang="en-US" dirty="0"/>
              <a:t>Si al </a:t>
            </a:r>
            <a:r>
              <a:rPr lang="en-US" dirty="0" err="1"/>
              <a:t>día</a:t>
            </a:r>
            <a:r>
              <a:rPr lang="en-US" dirty="0"/>
              <a:t> 20 </a:t>
            </a:r>
            <a:r>
              <a:rPr lang="en-US" dirty="0" err="1"/>
              <a:t>acumulamos</a:t>
            </a:r>
            <a:r>
              <a:rPr lang="en-US" dirty="0"/>
              <a:t> 110,000MM de </a:t>
            </a:r>
            <a:r>
              <a:rPr lang="en-US" dirty="0" err="1"/>
              <a:t>numerales</a:t>
            </a:r>
            <a:r>
              <a:rPr lang="en-US" dirty="0"/>
              <a:t>, </a:t>
            </a:r>
            <a:r>
              <a:rPr lang="en-US" dirty="0" err="1"/>
              <a:t>estamos</a:t>
            </a:r>
            <a:r>
              <a:rPr lang="en-US" dirty="0"/>
              <a:t> en negro </a:t>
            </a:r>
            <a:r>
              <a:rPr lang="en-US" dirty="0" err="1"/>
              <a:t>por</a:t>
            </a:r>
            <a:r>
              <a:rPr lang="en-US" dirty="0"/>
              <a:t> 10,000MM de </a:t>
            </a:r>
            <a:r>
              <a:rPr lang="en-US" dirty="0" err="1"/>
              <a:t>numerales</a:t>
            </a:r>
            <a:r>
              <a:rPr lang="en-US" dirty="0"/>
              <a:t>.</a:t>
            </a:r>
          </a:p>
          <a:p>
            <a:r>
              <a:rPr lang="en-US" dirty="0"/>
              <a:t>Para </a:t>
            </a:r>
            <a:r>
              <a:rPr lang="en-US" dirty="0" err="1"/>
              <a:t>compensar</a:t>
            </a:r>
            <a:r>
              <a:rPr lang="en-US" dirty="0"/>
              <a:t> hay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saldos</a:t>
            </a:r>
            <a:r>
              <a:rPr lang="en-US" dirty="0"/>
              <a:t> </a:t>
            </a:r>
            <a:r>
              <a:rPr lang="en-US" dirty="0" err="1"/>
              <a:t>encajados</a:t>
            </a:r>
            <a:r>
              <a:rPr lang="en-US" dirty="0"/>
              <a:t> de 4,000MM </a:t>
            </a:r>
            <a:r>
              <a:rPr lang="en-US" dirty="0" err="1"/>
              <a:t>durante</a:t>
            </a:r>
            <a:r>
              <a:rPr lang="en-US" dirty="0"/>
              <a:t> los 10 </a:t>
            </a:r>
            <a:r>
              <a:rPr lang="en-US" dirty="0" err="1"/>
              <a:t>días</a:t>
            </a:r>
            <a:r>
              <a:rPr lang="en-US" dirty="0"/>
              <a:t> </a:t>
            </a:r>
            <a:r>
              <a:rPr lang="en-US" dirty="0" err="1"/>
              <a:t>restantes</a:t>
            </a:r>
            <a:endParaRPr lang="en-US" dirty="0"/>
          </a:p>
          <a:p>
            <a:r>
              <a:rPr lang="en-US" dirty="0" err="1"/>
              <a:t>Cerrar</a:t>
            </a:r>
            <a:r>
              <a:rPr lang="en-US" dirty="0"/>
              <a:t> con </a:t>
            </a:r>
            <a:r>
              <a:rPr lang="en-US" dirty="0" err="1"/>
              <a:t>demasiado</a:t>
            </a:r>
            <a:r>
              <a:rPr lang="en-US" dirty="0"/>
              <a:t> negro </a:t>
            </a:r>
            <a:r>
              <a:rPr lang="en-US" dirty="0" err="1"/>
              <a:t>tiene</a:t>
            </a:r>
            <a:r>
              <a:rPr lang="en-US" dirty="0"/>
              <a:t> un </a:t>
            </a:r>
            <a:r>
              <a:rPr lang="en-US" dirty="0" err="1"/>
              <a:t>costo</a:t>
            </a:r>
            <a:r>
              <a:rPr lang="en-US" dirty="0"/>
              <a:t>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 </a:t>
            </a:r>
            <a:r>
              <a:rPr lang="en-US" dirty="0" err="1"/>
              <a:t>haber</a:t>
            </a:r>
            <a:r>
              <a:rPr lang="en-US" dirty="0"/>
              <a:t> </a:t>
            </a:r>
            <a:r>
              <a:rPr lang="en-US" dirty="0" err="1"/>
              <a:t>sobreencajado</a:t>
            </a:r>
            <a:r>
              <a:rPr lang="en-US" dirty="0"/>
              <a:t> en BCRA a </a:t>
            </a:r>
            <a:r>
              <a:rPr lang="en-US" dirty="0" err="1"/>
              <a:t>tasa</a:t>
            </a:r>
            <a:r>
              <a:rPr lang="en-US" dirty="0"/>
              <a:t> cero en </a:t>
            </a:r>
            <a:r>
              <a:rPr lang="en-US" dirty="0" err="1"/>
              <a:t>lugar</a:t>
            </a:r>
            <a:r>
              <a:rPr lang="en-US" dirty="0"/>
              <a:t> de </a:t>
            </a:r>
            <a:r>
              <a:rPr lang="en-US" dirty="0" err="1"/>
              <a:t>haber</a:t>
            </a:r>
            <a:r>
              <a:rPr lang="en-US" dirty="0"/>
              <a:t> </a:t>
            </a:r>
            <a:r>
              <a:rPr lang="en-US" dirty="0" err="1"/>
              <a:t>prestado</a:t>
            </a:r>
            <a:r>
              <a:rPr lang="en-US" dirty="0"/>
              <a:t> los </a:t>
            </a:r>
            <a:r>
              <a:rPr lang="en-US" dirty="0" err="1"/>
              <a:t>fondos</a:t>
            </a:r>
            <a:r>
              <a:rPr lang="en-US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8192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Capacidad</a:t>
            </a:r>
            <a:r>
              <a:rPr lang="en-US" b="1" dirty="0"/>
              <a:t> </a:t>
            </a:r>
            <a:r>
              <a:rPr lang="en-US" b="1" dirty="0" err="1"/>
              <a:t>Prestable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482" cy="37848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Dada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porción</a:t>
            </a:r>
            <a:r>
              <a:rPr lang="en-US" dirty="0"/>
              <a:t> de los </a:t>
            </a:r>
            <a:r>
              <a:rPr lang="en-US" dirty="0" err="1"/>
              <a:t>depósitos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encajada</a:t>
            </a:r>
            <a:r>
              <a:rPr lang="en-US" dirty="0"/>
              <a:t>, la </a:t>
            </a:r>
            <a:r>
              <a:rPr lang="en-US" dirty="0" err="1"/>
              <a:t>porción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prestada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(1-encaje)</a:t>
            </a:r>
          </a:p>
          <a:p>
            <a:r>
              <a:rPr lang="en-US" dirty="0"/>
              <a:t>A la </a:t>
            </a:r>
            <a:r>
              <a:rPr lang="en-US" dirty="0" err="1"/>
              <a:t>porción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prestada</a:t>
            </a:r>
            <a:r>
              <a:rPr lang="en-US" dirty="0"/>
              <a:t> se la </a:t>
            </a:r>
            <a:r>
              <a:rPr lang="en-US" dirty="0" err="1"/>
              <a:t>denomina</a:t>
            </a:r>
            <a:r>
              <a:rPr lang="en-US" dirty="0"/>
              <a:t> “</a:t>
            </a:r>
            <a:r>
              <a:rPr lang="en-US" dirty="0" err="1"/>
              <a:t>capacidad</a:t>
            </a:r>
            <a:r>
              <a:rPr lang="en-US" dirty="0"/>
              <a:t> </a:t>
            </a:r>
            <a:r>
              <a:rPr lang="en-US" dirty="0" err="1"/>
              <a:t>prestable</a:t>
            </a:r>
            <a:r>
              <a:rPr lang="en-US" dirty="0"/>
              <a:t>”</a:t>
            </a:r>
          </a:p>
          <a:p>
            <a:r>
              <a:rPr lang="en-US" dirty="0"/>
              <a:t>¿A que </a:t>
            </a:r>
            <a:r>
              <a:rPr lang="en-US" dirty="0" err="1"/>
              <a:t>tasa</a:t>
            </a:r>
            <a:r>
              <a:rPr lang="en-US" dirty="0"/>
              <a:t> </a:t>
            </a:r>
            <a:r>
              <a:rPr lang="en-US" dirty="0" err="1"/>
              <a:t>mínima</a:t>
            </a:r>
            <a:r>
              <a:rPr lang="en-US" dirty="0"/>
              <a:t> </a:t>
            </a:r>
            <a:r>
              <a:rPr lang="en-US" dirty="0" err="1"/>
              <a:t>debo</a:t>
            </a:r>
            <a:r>
              <a:rPr lang="en-US" dirty="0"/>
              <a:t> </a:t>
            </a:r>
            <a:r>
              <a:rPr lang="en-US" dirty="0" err="1"/>
              <a:t>prestar</a:t>
            </a:r>
            <a:r>
              <a:rPr lang="en-US" dirty="0"/>
              <a:t> los </a:t>
            </a:r>
            <a:r>
              <a:rPr lang="en-US" dirty="0" err="1"/>
              <a:t>fondos</a:t>
            </a:r>
            <a:r>
              <a:rPr lang="en-US" dirty="0"/>
              <a:t> </a:t>
            </a:r>
            <a:r>
              <a:rPr lang="en-US" dirty="0" err="1"/>
              <a:t>provenientes</a:t>
            </a:r>
            <a:r>
              <a:rPr lang="en-US" dirty="0"/>
              <a:t> de un </a:t>
            </a:r>
            <a:r>
              <a:rPr lang="en-US" dirty="0" err="1"/>
              <a:t>plazo</a:t>
            </a:r>
            <a:r>
              <a:rPr lang="en-US" dirty="0"/>
              <a:t> </a:t>
            </a:r>
            <a:r>
              <a:rPr lang="en-US" dirty="0" err="1"/>
              <a:t>fijo</a:t>
            </a:r>
            <a:r>
              <a:rPr lang="en-US" dirty="0"/>
              <a:t> a 30 días a </a:t>
            </a:r>
            <a:r>
              <a:rPr lang="en-US" dirty="0" err="1"/>
              <a:t>tasa</a:t>
            </a:r>
            <a:r>
              <a:rPr lang="en-US" dirty="0"/>
              <a:t> del 35% </a:t>
            </a:r>
            <a:r>
              <a:rPr lang="en-US" dirty="0" err="1"/>
              <a:t>si</a:t>
            </a:r>
            <a:r>
              <a:rPr lang="en-US" dirty="0"/>
              <a:t> el </a:t>
            </a:r>
            <a:r>
              <a:rPr lang="en-US" dirty="0" err="1"/>
              <a:t>encaje</a:t>
            </a:r>
            <a:r>
              <a:rPr lang="en-US" dirty="0"/>
              <a:t> es 40% y no es </a:t>
            </a:r>
            <a:r>
              <a:rPr lang="en-US" dirty="0" err="1"/>
              <a:t>remunerado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16451" y="5385049"/>
            <a:ext cx="2377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Tasa x 0.6 + 0 x 0.4 = 35</a:t>
            </a:r>
          </a:p>
          <a:p>
            <a:r>
              <a:rPr lang="en-US" dirty="0"/>
              <a:t>Tasa = 35/0.6</a:t>
            </a:r>
          </a:p>
          <a:p>
            <a:r>
              <a:rPr lang="en-US" dirty="0"/>
              <a:t>Tasa = 58.3%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5495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Badlar</a:t>
            </a:r>
            <a:r>
              <a:rPr lang="en-US" b="1" dirty="0"/>
              <a:t> </a:t>
            </a:r>
            <a:r>
              <a:rPr lang="en-US" b="1" dirty="0" err="1"/>
              <a:t>Privada</a:t>
            </a:r>
            <a:r>
              <a:rPr lang="en-US" b="1" dirty="0"/>
              <a:t> </a:t>
            </a:r>
            <a:r>
              <a:rPr lang="en-US" b="1" dirty="0" err="1"/>
              <a:t>Corregida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482" cy="3784849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Badlar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tasa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</a:t>
            </a:r>
            <a:r>
              <a:rPr lang="en-US" dirty="0" err="1"/>
              <a:t>plazo</a:t>
            </a:r>
            <a:r>
              <a:rPr lang="en-US" dirty="0"/>
              <a:t> </a:t>
            </a:r>
            <a:r>
              <a:rPr lang="en-US" dirty="0" err="1"/>
              <a:t>fijos</a:t>
            </a:r>
            <a:r>
              <a:rPr lang="en-US" dirty="0"/>
              <a:t> de mas de ARS 1MM con un </a:t>
            </a:r>
            <a:r>
              <a:rPr lang="en-US" dirty="0" err="1"/>
              <a:t>plazo</a:t>
            </a:r>
            <a:r>
              <a:rPr lang="en-US" dirty="0"/>
              <a:t> de 30 a 35 </a:t>
            </a:r>
            <a:r>
              <a:rPr lang="en-US" dirty="0" err="1"/>
              <a:t>días</a:t>
            </a:r>
            <a:endParaRPr lang="en-US" dirty="0"/>
          </a:p>
          <a:p>
            <a:r>
              <a:rPr lang="en-US" dirty="0" err="1"/>
              <a:t>Badlar</a:t>
            </a:r>
            <a:r>
              <a:rPr lang="en-US" dirty="0"/>
              <a:t> </a:t>
            </a:r>
            <a:r>
              <a:rPr lang="en-US" dirty="0" err="1"/>
              <a:t>Privada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tasa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en </a:t>
            </a:r>
            <a:r>
              <a:rPr lang="en-US" dirty="0" err="1"/>
              <a:t>bancos</a:t>
            </a:r>
            <a:r>
              <a:rPr lang="en-US" dirty="0"/>
              <a:t> </a:t>
            </a:r>
            <a:r>
              <a:rPr lang="en-US" dirty="0" err="1"/>
              <a:t>privados</a:t>
            </a:r>
            <a:endParaRPr lang="en-US" dirty="0"/>
          </a:p>
          <a:p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tasa</a:t>
            </a:r>
            <a:r>
              <a:rPr lang="en-US" dirty="0"/>
              <a:t> benchmark de 30 </a:t>
            </a:r>
            <a:r>
              <a:rPr lang="en-US" dirty="0" err="1"/>
              <a:t>días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usa</a:t>
            </a:r>
            <a:r>
              <a:rPr lang="en-US" dirty="0"/>
              <a:t> en los </a:t>
            </a:r>
            <a:r>
              <a:rPr lang="en-US" dirty="0" err="1"/>
              <a:t>contratos</a:t>
            </a:r>
            <a:r>
              <a:rPr lang="en-US" dirty="0"/>
              <a:t> de </a:t>
            </a:r>
            <a:r>
              <a:rPr lang="en-US" dirty="0" err="1"/>
              <a:t>préstamo</a:t>
            </a:r>
            <a:r>
              <a:rPr lang="en-US" dirty="0"/>
              <a:t> a </a:t>
            </a:r>
            <a:r>
              <a:rPr lang="en-US" dirty="0" err="1"/>
              <a:t>tasa</a:t>
            </a:r>
            <a:r>
              <a:rPr lang="en-US" dirty="0"/>
              <a:t> </a:t>
            </a:r>
            <a:r>
              <a:rPr lang="en-US" dirty="0" err="1"/>
              <a:t>flotante</a:t>
            </a:r>
            <a:endParaRPr lang="en-US" dirty="0"/>
          </a:p>
          <a:p>
            <a:r>
              <a:rPr lang="en-US" dirty="0" err="1"/>
              <a:t>Badlar</a:t>
            </a:r>
            <a:r>
              <a:rPr lang="en-US" dirty="0"/>
              <a:t> </a:t>
            </a:r>
            <a:r>
              <a:rPr lang="en-US" dirty="0" err="1"/>
              <a:t>Privada</a:t>
            </a:r>
            <a:r>
              <a:rPr lang="en-US" dirty="0"/>
              <a:t> </a:t>
            </a:r>
            <a:r>
              <a:rPr lang="en-US" dirty="0" err="1"/>
              <a:t>Corregida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Badlar</a:t>
            </a:r>
            <a:r>
              <a:rPr lang="en-US" dirty="0"/>
              <a:t> </a:t>
            </a:r>
            <a:r>
              <a:rPr lang="en-US" dirty="0" err="1"/>
              <a:t>Privada</a:t>
            </a:r>
            <a:r>
              <a:rPr lang="en-US" dirty="0"/>
              <a:t> </a:t>
            </a:r>
            <a:r>
              <a:rPr lang="en-US" dirty="0" err="1"/>
              <a:t>corregida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encajes</a:t>
            </a:r>
            <a:r>
              <a:rPr lang="en-US" dirty="0"/>
              <a:t> y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costos</a:t>
            </a:r>
            <a:r>
              <a:rPr lang="en-US" dirty="0"/>
              <a:t> (</a:t>
            </a:r>
            <a:r>
              <a:rPr lang="en-US" dirty="0" err="1"/>
              <a:t>Sedesa</a:t>
            </a:r>
            <a:r>
              <a:rPr lang="en-US" dirty="0"/>
              <a:t>, IIBB)</a:t>
            </a:r>
          </a:p>
          <a:p>
            <a:r>
              <a:rPr lang="en-US" dirty="0" err="1"/>
              <a:t>Muchas</a:t>
            </a:r>
            <a:r>
              <a:rPr lang="en-US" dirty="0"/>
              <a:t> </a:t>
            </a:r>
            <a:r>
              <a:rPr lang="en-US" dirty="0" err="1"/>
              <a:t>veces</a:t>
            </a:r>
            <a:r>
              <a:rPr lang="en-US" dirty="0"/>
              <a:t> los </a:t>
            </a:r>
            <a:r>
              <a:rPr lang="en-US" dirty="0" err="1"/>
              <a:t>bancos</a:t>
            </a:r>
            <a:r>
              <a:rPr lang="en-US" dirty="0"/>
              <a:t> </a:t>
            </a:r>
            <a:r>
              <a:rPr lang="en-US" dirty="0" err="1"/>
              <a:t>prestan</a:t>
            </a:r>
            <a:r>
              <a:rPr lang="en-US" dirty="0"/>
              <a:t> a BPC + spread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947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Cómo</a:t>
            </a:r>
            <a:r>
              <a:rPr lang="en-US" b="1" dirty="0"/>
              <a:t> se </a:t>
            </a:r>
            <a:r>
              <a:rPr lang="en-US" b="1" dirty="0" err="1"/>
              <a:t>Administra</a:t>
            </a:r>
            <a:r>
              <a:rPr lang="en-US" b="1" dirty="0"/>
              <a:t> la </a:t>
            </a:r>
            <a:r>
              <a:rPr lang="en-US" b="1" dirty="0" err="1"/>
              <a:t>Liquidez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08969" cy="458464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Depósitos</a:t>
            </a:r>
            <a:r>
              <a:rPr lang="en-US" dirty="0"/>
              <a:t> a la vista se </a:t>
            </a:r>
            <a:r>
              <a:rPr lang="en-US" dirty="0" err="1"/>
              <a:t>estudia</a:t>
            </a:r>
            <a:r>
              <a:rPr lang="en-US" dirty="0"/>
              <a:t> la </a:t>
            </a:r>
            <a:r>
              <a:rPr lang="en-US" dirty="0" err="1"/>
              <a:t>estabilidad</a:t>
            </a:r>
            <a:r>
              <a:rPr lang="en-US" dirty="0"/>
              <a:t> en forma </a:t>
            </a:r>
            <a:r>
              <a:rPr lang="en-US" dirty="0" err="1"/>
              <a:t>estadística</a:t>
            </a:r>
            <a:endParaRPr lang="en-US" dirty="0"/>
          </a:p>
          <a:p>
            <a:pPr lvl="1"/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porción</a:t>
            </a:r>
            <a:r>
              <a:rPr lang="en-US" dirty="0"/>
              <a:t> se </a:t>
            </a:r>
            <a:r>
              <a:rPr lang="en-US" dirty="0" err="1"/>
              <a:t>presta</a:t>
            </a:r>
            <a:endParaRPr lang="en-US" dirty="0"/>
          </a:p>
          <a:p>
            <a:pPr lvl="1"/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porción</a:t>
            </a:r>
            <a:r>
              <a:rPr lang="en-US" dirty="0"/>
              <a:t> se </a:t>
            </a:r>
            <a:r>
              <a:rPr lang="en-US" dirty="0" err="1"/>
              <a:t>invierte</a:t>
            </a:r>
            <a:r>
              <a:rPr lang="en-US" dirty="0"/>
              <a:t> en </a:t>
            </a:r>
            <a:r>
              <a:rPr lang="en-US" dirty="0" err="1"/>
              <a:t>instrumentos</a:t>
            </a:r>
            <a:r>
              <a:rPr lang="en-US" dirty="0"/>
              <a:t> </a:t>
            </a:r>
            <a:r>
              <a:rPr lang="en-US" dirty="0" err="1"/>
              <a:t>líquidos</a:t>
            </a:r>
            <a:endParaRPr lang="en-US" dirty="0"/>
          </a:p>
          <a:p>
            <a:endParaRPr lang="en-US" dirty="0"/>
          </a:p>
          <a:p>
            <a:r>
              <a:rPr lang="en-US" dirty="0"/>
              <a:t>En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pérdida</a:t>
            </a:r>
            <a:r>
              <a:rPr lang="en-US" dirty="0"/>
              <a:t> de </a:t>
            </a:r>
            <a:r>
              <a:rPr lang="en-US" dirty="0" err="1"/>
              <a:t>depósito</a:t>
            </a:r>
            <a:r>
              <a:rPr lang="en-US" dirty="0"/>
              <a:t> se </a:t>
            </a:r>
            <a:r>
              <a:rPr lang="en-US" dirty="0" err="1"/>
              <a:t>recuperan</a:t>
            </a:r>
            <a:r>
              <a:rPr lang="en-US" dirty="0"/>
              <a:t> </a:t>
            </a:r>
            <a:r>
              <a:rPr lang="en-US" dirty="0" err="1"/>
              <a:t>encajes</a:t>
            </a:r>
            <a:r>
              <a:rPr lang="en-US" dirty="0"/>
              <a:t> y se </a:t>
            </a:r>
            <a:r>
              <a:rPr lang="en-US" dirty="0" err="1"/>
              <a:t>venden</a:t>
            </a:r>
            <a:r>
              <a:rPr lang="en-US" dirty="0"/>
              <a:t> </a:t>
            </a:r>
            <a:r>
              <a:rPr lang="en-US" dirty="0" err="1"/>
              <a:t>instrumentos</a:t>
            </a:r>
            <a:r>
              <a:rPr lang="en-US" dirty="0"/>
              <a:t> </a:t>
            </a:r>
            <a:r>
              <a:rPr lang="en-US" dirty="0" err="1"/>
              <a:t>líquidos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3972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La </a:t>
            </a:r>
            <a:r>
              <a:rPr lang="en-US" b="1" dirty="0" err="1"/>
              <a:t>Tasa</a:t>
            </a:r>
            <a:r>
              <a:rPr lang="en-US" b="1" dirty="0"/>
              <a:t> de </a:t>
            </a:r>
            <a:r>
              <a:rPr lang="en-US" b="1" dirty="0" err="1"/>
              <a:t>Transferencia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43306" cy="378484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La </a:t>
            </a:r>
            <a:r>
              <a:rPr lang="en-US" dirty="0" err="1"/>
              <a:t>tasa</a:t>
            </a:r>
            <a:r>
              <a:rPr lang="en-US" dirty="0"/>
              <a:t> de </a:t>
            </a:r>
            <a:r>
              <a:rPr lang="en-US" dirty="0" err="1"/>
              <a:t>transferencia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el </a:t>
            </a:r>
            <a:r>
              <a:rPr lang="en-US" dirty="0" err="1"/>
              <a:t>costo</a:t>
            </a:r>
            <a:r>
              <a:rPr lang="en-US" dirty="0"/>
              <a:t> de </a:t>
            </a:r>
            <a:r>
              <a:rPr lang="en-US" dirty="0" err="1"/>
              <a:t>fondeo</a:t>
            </a:r>
            <a:r>
              <a:rPr lang="en-US" dirty="0"/>
              <a:t> del </a:t>
            </a:r>
            <a:r>
              <a:rPr lang="en-US" dirty="0" err="1"/>
              <a:t>banco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Los </a:t>
            </a:r>
            <a:r>
              <a:rPr lang="en-US" dirty="0" err="1"/>
              <a:t>préstamos</a:t>
            </a:r>
            <a:r>
              <a:rPr lang="en-US" dirty="0"/>
              <a:t> se </a:t>
            </a:r>
            <a:r>
              <a:rPr lang="en-US" dirty="0" err="1"/>
              <a:t>pricean</a:t>
            </a:r>
            <a:r>
              <a:rPr lang="en-US" dirty="0"/>
              <a:t> a </a:t>
            </a:r>
            <a:r>
              <a:rPr lang="en-US" dirty="0" err="1"/>
              <a:t>tasa</a:t>
            </a:r>
            <a:r>
              <a:rPr lang="en-US" dirty="0"/>
              <a:t> de </a:t>
            </a:r>
            <a:r>
              <a:rPr lang="en-US" dirty="0" err="1"/>
              <a:t>transferencia</a:t>
            </a:r>
            <a:r>
              <a:rPr lang="en-US" dirty="0"/>
              <a:t> mas spread de </a:t>
            </a:r>
            <a:r>
              <a:rPr lang="en-US" dirty="0" err="1"/>
              <a:t>créditos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Costo</a:t>
            </a:r>
            <a:r>
              <a:rPr lang="en-US" dirty="0"/>
              <a:t> marginal de </a:t>
            </a:r>
            <a:r>
              <a:rPr lang="en-US" dirty="0" err="1"/>
              <a:t>fondeo</a:t>
            </a:r>
            <a:endParaRPr lang="en-US" dirty="0"/>
          </a:p>
          <a:p>
            <a:pPr lvl="1"/>
            <a:r>
              <a:rPr lang="en-US" dirty="0"/>
              <a:t>El </a:t>
            </a:r>
            <a:r>
              <a:rPr lang="en-US" dirty="0" err="1"/>
              <a:t>costo</a:t>
            </a:r>
            <a:r>
              <a:rPr lang="en-US" dirty="0"/>
              <a:t> de </a:t>
            </a:r>
            <a:r>
              <a:rPr lang="en-US" dirty="0" err="1"/>
              <a:t>tomar</a:t>
            </a:r>
            <a:r>
              <a:rPr lang="en-US" dirty="0"/>
              <a:t> </a:t>
            </a:r>
            <a:r>
              <a:rPr lang="en-US" dirty="0" err="1"/>
              <a:t>fondos</a:t>
            </a:r>
            <a:r>
              <a:rPr lang="en-US" dirty="0"/>
              <a:t> 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plazo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Costo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</a:t>
            </a:r>
            <a:r>
              <a:rPr lang="en-US" dirty="0" err="1"/>
              <a:t>fondeo</a:t>
            </a:r>
            <a:endParaRPr lang="en-US" dirty="0"/>
          </a:p>
          <a:p>
            <a:pPr lvl="1"/>
            <a:r>
              <a:rPr lang="en-US" dirty="0"/>
              <a:t>El </a:t>
            </a:r>
            <a:r>
              <a:rPr lang="en-US" dirty="0" err="1"/>
              <a:t>costo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de </a:t>
            </a:r>
            <a:r>
              <a:rPr lang="en-US" dirty="0" err="1"/>
              <a:t>fondeo</a:t>
            </a:r>
            <a:r>
              <a:rPr lang="en-US" dirty="0"/>
              <a:t> del </a:t>
            </a:r>
            <a:r>
              <a:rPr lang="en-US" dirty="0" err="1"/>
              <a:t>banco</a:t>
            </a:r>
            <a:r>
              <a:rPr lang="en-US" dirty="0"/>
              <a:t> </a:t>
            </a:r>
            <a:r>
              <a:rPr lang="en-US" dirty="0" err="1"/>
              <a:t>considerando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fuentes</a:t>
            </a:r>
            <a:r>
              <a:rPr lang="en-US" dirty="0"/>
              <a:t> de </a:t>
            </a:r>
            <a:r>
              <a:rPr lang="en-US" dirty="0" err="1"/>
              <a:t>fondeo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Costo</a:t>
            </a:r>
            <a:r>
              <a:rPr lang="en-US" dirty="0"/>
              <a:t> de </a:t>
            </a:r>
            <a:r>
              <a:rPr lang="en-US" dirty="0" err="1"/>
              <a:t>oportunidad</a:t>
            </a:r>
            <a:endParaRPr lang="en-US" dirty="0"/>
          </a:p>
          <a:p>
            <a:pPr lvl="1"/>
            <a:r>
              <a:rPr lang="en-US" dirty="0"/>
              <a:t>La </a:t>
            </a:r>
            <a:r>
              <a:rPr lang="en-US" dirty="0" err="1"/>
              <a:t>tasa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rinden</a:t>
            </a:r>
            <a:r>
              <a:rPr lang="en-US" dirty="0"/>
              <a:t> </a:t>
            </a:r>
            <a:r>
              <a:rPr lang="en-US" dirty="0" err="1"/>
              <a:t>activos</a:t>
            </a:r>
            <a:r>
              <a:rPr lang="en-US" dirty="0"/>
              <a:t> </a:t>
            </a:r>
            <a:r>
              <a:rPr lang="en-US" dirty="0" err="1"/>
              <a:t>líquidos</a:t>
            </a:r>
            <a:r>
              <a:rPr lang="en-US" dirty="0"/>
              <a:t> 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plazo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5986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118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165145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Este material </a:t>
            </a:r>
            <a:r>
              <a:rPr lang="en-US" dirty="0" err="1"/>
              <a:t>fue</a:t>
            </a:r>
            <a:r>
              <a:rPr lang="en-US" dirty="0"/>
              <a:t> </a:t>
            </a:r>
            <a:r>
              <a:rPr lang="en-US" dirty="0" err="1"/>
              <a:t>preparado</a:t>
            </a:r>
            <a:r>
              <a:rPr lang="en-US" dirty="0"/>
              <a:t> por Jorge </a:t>
            </a:r>
            <a:r>
              <a:rPr lang="en-US" dirty="0" err="1"/>
              <a:t>Lonegro</a:t>
            </a:r>
            <a:r>
              <a:rPr lang="en-US" dirty="0"/>
              <a:t> para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exclusivo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en el </a:t>
            </a:r>
            <a:r>
              <a:rPr lang="en-US" dirty="0" err="1"/>
              <a:t>curso</a:t>
            </a:r>
            <a:r>
              <a:rPr lang="en-US" dirty="0"/>
              <a:t> “</a:t>
            </a:r>
            <a:r>
              <a:rPr lang="en-US" dirty="0" err="1"/>
              <a:t>Introducción</a:t>
            </a:r>
            <a:r>
              <a:rPr lang="en-US" dirty="0"/>
              <a:t> al Trading -  </a:t>
            </a:r>
            <a:r>
              <a:rPr lang="en-US" dirty="0" err="1"/>
              <a:t>Monedas</a:t>
            </a:r>
            <a:r>
              <a:rPr lang="en-US" dirty="0"/>
              <a:t> y </a:t>
            </a:r>
            <a:r>
              <a:rPr lang="en-US" dirty="0" err="1"/>
              <a:t>Tasas</a:t>
            </a:r>
            <a:r>
              <a:rPr lang="en-US" dirty="0"/>
              <a:t> de </a:t>
            </a:r>
            <a:r>
              <a:rPr lang="en-US" dirty="0" err="1"/>
              <a:t>Interes</a:t>
            </a:r>
            <a:r>
              <a:rPr lang="en-US" dirty="0"/>
              <a:t>” en el Master en </a:t>
            </a:r>
            <a:r>
              <a:rPr lang="en-US" dirty="0" err="1"/>
              <a:t>Finanzas</a:t>
            </a:r>
            <a:r>
              <a:rPr lang="en-US" dirty="0"/>
              <a:t> de la Universidad </a:t>
            </a:r>
            <a:r>
              <a:rPr lang="en-US" dirty="0" err="1"/>
              <a:t>Torcuato</a:t>
            </a:r>
            <a:r>
              <a:rPr lang="en-US" dirty="0"/>
              <a:t> Di </a:t>
            </a:r>
            <a:r>
              <a:rPr lang="en-US" dirty="0" err="1"/>
              <a:t>Tella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El </a:t>
            </a:r>
            <a:r>
              <a:rPr lang="en-US" dirty="0" err="1"/>
              <a:t>unico</a:t>
            </a:r>
            <a:r>
              <a:rPr lang="en-US" dirty="0"/>
              <a:t> </a:t>
            </a:r>
            <a:r>
              <a:rPr lang="en-US" dirty="0" err="1"/>
              <a:t>proposito</a:t>
            </a:r>
            <a:r>
              <a:rPr lang="en-US" dirty="0"/>
              <a:t> de </a:t>
            </a:r>
            <a:r>
              <a:rPr lang="en-US" dirty="0" err="1"/>
              <a:t>este</a:t>
            </a:r>
            <a:r>
              <a:rPr lang="en-US" dirty="0"/>
              <a:t> material es </a:t>
            </a:r>
            <a:r>
              <a:rPr lang="en-US" dirty="0" err="1"/>
              <a:t>guiar</a:t>
            </a:r>
            <a:r>
              <a:rPr lang="en-US" dirty="0"/>
              <a:t> a los </a:t>
            </a:r>
            <a:r>
              <a:rPr lang="en-US" dirty="0" err="1"/>
              <a:t>alumnos</a:t>
            </a:r>
            <a:r>
              <a:rPr lang="en-US" dirty="0"/>
              <a:t> que </a:t>
            </a:r>
            <a:r>
              <a:rPr lang="en-US" dirty="0" err="1"/>
              <a:t>asisten</a:t>
            </a:r>
            <a:r>
              <a:rPr lang="en-US" dirty="0"/>
              <a:t> 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curso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comprension</a:t>
            </a:r>
            <a:r>
              <a:rPr lang="en-US" dirty="0"/>
              <a:t> de los </a:t>
            </a:r>
            <a:r>
              <a:rPr lang="en-US" dirty="0" err="1"/>
              <a:t>temas</a:t>
            </a:r>
            <a:r>
              <a:rPr lang="en-US" dirty="0"/>
              <a:t> </a:t>
            </a:r>
            <a:r>
              <a:rPr lang="en-US" dirty="0" err="1"/>
              <a:t>financieros</a:t>
            </a:r>
            <a:r>
              <a:rPr lang="en-US" dirty="0"/>
              <a:t> </a:t>
            </a:r>
            <a:r>
              <a:rPr lang="en-US" dirty="0" err="1"/>
              <a:t>descriptos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Este material no debe ser </a:t>
            </a:r>
            <a:r>
              <a:rPr lang="en-US" dirty="0" err="1"/>
              <a:t>distribuido</a:t>
            </a:r>
            <a:r>
              <a:rPr lang="en-US" dirty="0"/>
              <a:t> </a:t>
            </a:r>
            <a:r>
              <a:rPr lang="en-US" dirty="0" err="1"/>
              <a:t>fuera</a:t>
            </a:r>
            <a:r>
              <a:rPr lang="en-US" dirty="0"/>
              <a:t> de los </a:t>
            </a:r>
            <a:r>
              <a:rPr lang="en-US" dirty="0" err="1"/>
              <a:t>alumnos</a:t>
            </a:r>
            <a:r>
              <a:rPr lang="en-US" dirty="0"/>
              <a:t> que </a:t>
            </a:r>
            <a:r>
              <a:rPr lang="en-US" dirty="0" err="1"/>
              <a:t>asisten</a:t>
            </a:r>
            <a:r>
              <a:rPr lang="en-US" dirty="0"/>
              <a:t> a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materia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2752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Operación</a:t>
            </a:r>
            <a:r>
              <a:rPr lang="en-US" b="1" dirty="0"/>
              <a:t> de FX Spot - Sales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200" y="1600200"/>
            <a:ext cx="8366016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Llama </a:t>
            </a:r>
            <a:r>
              <a:rPr lang="en-US" dirty="0" err="1"/>
              <a:t>cliente</a:t>
            </a:r>
            <a:endParaRPr lang="en-US" dirty="0"/>
          </a:p>
          <a:p>
            <a:r>
              <a:rPr lang="en-US" dirty="0" err="1"/>
              <a:t>Atiende</a:t>
            </a:r>
            <a:r>
              <a:rPr lang="en-US" dirty="0"/>
              <a:t> FX Sales</a:t>
            </a:r>
          </a:p>
          <a:p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pide</a:t>
            </a:r>
            <a:r>
              <a:rPr lang="en-US" dirty="0"/>
              <a:t> </a:t>
            </a:r>
            <a:r>
              <a:rPr lang="en-US" dirty="0" err="1"/>
              <a:t>precio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cierta</a:t>
            </a:r>
            <a:r>
              <a:rPr lang="en-US" dirty="0"/>
              <a:t> </a:t>
            </a:r>
            <a:r>
              <a:rPr lang="en-US" dirty="0" err="1"/>
              <a:t>cantidad</a:t>
            </a:r>
            <a:endParaRPr lang="en-US" dirty="0"/>
          </a:p>
          <a:p>
            <a:r>
              <a:rPr lang="en-US" dirty="0"/>
              <a:t>FX Sales </a:t>
            </a:r>
            <a:r>
              <a:rPr lang="en-US" dirty="0" err="1"/>
              <a:t>pide</a:t>
            </a:r>
            <a:r>
              <a:rPr lang="en-US" dirty="0"/>
              <a:t> </a:t>
            </a:r>
            <a:r>
              <a:rPr lang="en-US" dirty="0" err="1"/>
              <a:t>precio</a:t>
            </a:r>
            <a:r>
              <a:rPr lang="en-US" dirty="0"/>
              <a:t> a FX Trading</a:t>
            </a:r>
          </a:p>
          <a:p>
            <a:r>
              <a:rPr lang="en-US" dirty="0"/>
              <a:t>FX Sales </a:t>
            </a:r>
            <a:r>
              <a:rPr lang="en-US" dirty="0" err="1"/>
              <a:t>cotiza</a:t>
            </a:r>
            <a:r>
              <a:rPr lang="en-US" dirty="0"/>
              <a:t> </a:t>
            </a:r>
            <a:r>
              <a:rPr lang="en-US" dirty="0" err="1"/>
              <a:t>precio</a:t>
            </a:r>
            <a:r>
              <a:rPr lang="en-US" dirty="0"/>
              <a:t> a </a:t>
            </a:r>
            <a:r>
              <a:rPr lang="en-US" dirty="0" err="1"/>
              <a:t>cliente</a:t>
            </a:r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operación</a:t>
            </a:r>
            <a:r>
              <a:rPr lang="en-US" dirty="0"/>
              <a:t> se </a:t>
            </a:r>
            <a:r>
              <a:rPr lang="en-US" dirty="0" err="1"/>
              <a:t>cierra</a:t>
            </a:r>
            <a:endParaRPr lang="en-US" dirty="0"/>
          </a:p>
          <a:p>
            <a:r>
              <a:rPr lang="en-US" dirty="0"/>
              <a:t>FX Sales la </a:t>
            </a:r>
            <a:r>
              <a:rPr lang="en-US" dirty="0" err="1"/>
              <a:t>bookea</a:t>
            </a:r>
            <a:endParaRPr lang="en-US" dirty="0"/>
          </a:p>
          <a:p>
            <a:r>
              <a:rPr lang="en-US" dirty="0"/>
              <a:t>FX Trading </a:t>
            </a:r>
            <a:r>
              <a:rPr lang="en-US" dirty="0" err="1"/>
              <a:t>ve</a:t>
            </a:r>
            <a:r>
              <a:rPr lang="en-US" dirty="0"/>
              <a:t> el </a:t>
            </a:r>
            <a:r>
              <a:rPr lang="en-US" dirty="0" err="1"/>
              <a:t>impacto</a:t>
            </a:r>
            <a:r>
              <a:rPr lang="en-US" dirty="0"/>
              <a:t> en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posición</a:t>
            </a:r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operación</a:t>
            </a:r>
            <a:r>
              <a:rPr lang="en-US" dirty="0"/>
              <a:t> de FX </a:t>
            </a:r>
            <a:r>
              <a:rPr lang="en-US" dirty="0" err="1"/>
              <a:t>pasa</a:t>
            </a:r>
            <a:r>
              <a:rPr lang="en-US" dirty="0"/>
              <a:t> a </a:t>
            </a:r>
            <a:r>
              <a:rPr lang="en-US" dirty="0" err="1"/>
              <a:t>liquidarse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93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Operación</a:t>
            </a:r>
            <a:r>
              <a:rPr lang="en-US" b="1" dirty="0"/>
              <a:t> de FX Spot - Trading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200" y="1600200"/>
            <a:ext cx="8366016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Trading le </a:t>
            </a:r>
            <a:r>
              <a:rPr lang="en-US" dirty="0" err="1"/>
              <a:t>dió</a:t>
            </a:r>
            <a:r>
              <a:rPr lang="en-US" dirty="0"/>
              <a:t> </a:t>
            </a:r>
            <a:r>
              <a:rPr lang="en-US" dirty="0" err="1"/>
              <a:t>precio</a:t>
            </a:r>
            <a:r>
              <a:rPr lang="en-US" dirty="0"/>
              <a:t> a Sales y </a:t>
            </a:r>
            <a:r>
              <a:rPr lang="en-US" dirty="0" err="1"/>
              <a:t>cerró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operación</a:t>
            </a:r>
            <a:endParaRPr lang="en-US" dirty="0"/>
          </a:p>
          <a:p>
            <a:r>
              <a:rPr lang="en-US" dirty="0"/>
              <a:t>Trading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corto</a:t>
            </a:r>
            <a:r>
              <a:rPr lang="en-US" dirty="0"/>
              <a:t> o largo USD</a:t>
            </a:r>
          </a:p>
          <a:p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decidir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hace</a:t>
            </a:r>
            <a:r>
              <a:rPr lang="en-US" dirty="0"/>
              <a:t> con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posición</a:t>
            </a:r>
            <a:r>
              <a:rPr lang="en-US" dirty="0"/>
              <a:t>	</a:t>
            </a:r>
          </a:p>
          <a:p>
            <a:pPr lvl="1"/>
            <a:r>
              <a:rPr lang="en-US" dirty="0" err="1"/>
              <a:t>Espera</a:t>
            </a:r>
            <a:r>
              <a:rPr lang="en-US" dirty="0"/>
              <a:t> una </a:t>
            </a:r>
            <a:r>
              <a:rPr lang="en-US" dirty="0" err="1"/>
              <a:t>operación</a:t>
            </a:r>
            <a:r>
              <a:rPr lang="en-US" dirty="0"/>
              <a:t> con un </a:t>
            </a:r>
            <a:r>
              <a:rPr lang="en-US" dirty="0" err="1"/>
              <a:t>cliente</a:t>
            </a:r>
            <a:r>
              <a:rPr lang="en-US" dirty="0"/>
              <a:t> del </a:t>
            </a:r>
            <a:r>
              <a:rPr lang="en-US" dirty="0" err="1"/>
              <a:t>lado</a:t>
            </a:r>
            <a:r>
              <a:rPr lang="en-US" dirty="0"/>
              <a:t> </a:t>
            </a:r>
            <a:r>
              <a:rPr lang="en-US" dirty="0" err="1"/>
              <a:t>opuesto</a:t>
            </a:r>
            <a:r>
              <a:rPr lang="en-US" dirty="0"/>
              <a:t> y se </a:t>
            </a:r>
            <a:r>
              <a:rPr lang="en-US" dirty="0" err="1"/>
              <a:t>gana</a:t>
            </a:r>
            <a:r>
              <a:rPr lang="en-US" dirty="0"/>
              <a:t> el bid/offer spread</a:t>
            </a:r>
          </a:p>
          <a:p>
            <a:pPr lvl="1"/>
            <a:r>
              <a:rPr lang="en-US" dirty="0"/>
              <a:t>Cierra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riesgo</a:t>
            </a:r>
            <a:r>
              <a:rPr lang="en-US" dirty="0"/>
              <a:t> en el mercado professional y no </a:t>
            </a:r>
            <a:r>
              <a:rPr lang="en-US" dirty="0" err="1"/>
              <a:t>gana</a:t>
            </a:r>
            <a:r>
              <a:rPr lang="en-US" dirty="0"/>
              <a:t> nada (por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vendio</a:t>
            </a:r>
            <a:r>
              <a:rPr lang="en-US" dirty="0"/>
              <a:t> al offer y le </a:t>
            </a:r>
            <a:r>
              <a:rPr lang="en-US" dirty="0" err="1"/>
              <a:t>quiere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a </a:t>
            </a:r>
            <a:r>
              <a:rPr lang="en-US" dirty="0" err="1"/>
              <a:t>comprar</a:t>
            </a:r>
            <a:r>
              <a:rPr lang="en-US" dirty="0"/>
              <a:t> a </a:t>
            </a:r>
            <a:r>
              <a:rPr lang="en-US" dirty="0" err="1"/>
              <a:t>otro</a:t>
            </a:r>
            <a:r>
              <a:rPr lang="en-US" dirty="0"/>
              <a:t> banco </a:t>
            </a:r>
            <a:r>
              <a:rPr lang="en-US" dirty="0" err="1"/>
              <a:t>tiene</a:t>
            </a:r>
            <a:r>
              <a:rPr lang="en-US" dirty="0"/>
              <a:t> que </a:t>
            </a:r>
            <a:r>
              <a:rPr lang="en-US" dirty="0" err="1"/>
              <a:t>pagar</a:t>
            </a:r>
            <a:r>
              <a:rPr lang="en-US" dirty="0"/>
              <a:t> el offer)</a:t>
            </a:r>
          </a:p>
          <a:p>
            <a:r>
              <a:rPr lang="en-US" dirty="0"/>
              <a:t>Si </a:t>
            </a:r>
            <a:r>
              <a:rPr lang="en-US" dirty="0" err="1"/>
              <a:t>cierra</a:t>
            </a:r>
            <a:r>
              <a:rPr lang="en-US" dirty="0"/>
              <a:t> el </a:t>
            </a:r>
            <a:r>
              <a:rPr lang="en-US" dirty="0" err="1"/>
              <a:t>riesgo</a:t>
            </a:r>
            <a:r>
              <a:rPr lang="en-US" dirty="0"/>
              <a:t> </a:t>
            </a:r>
            <a:r>
              <a:rPr lang="en-US" dirty="0" err="1"/>
              <a:t>inmediatamente</a:t>
            </a:r>
            <a:r>
              <a:rPr lang="en-US" dirty="0"/>
              <a:t> no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PnL</a:t>
            </a:r>
            <a:endParaRPr lang="en-US" dirty="0"/>
          </a:p>
          <a:p>
            <a:r>
              <a:rPr lang="en-US" dirty="0"/>
              <a:t>No risk - No reward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54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Separación</a:t>
            </a:r>
            <a:r>
              <a:rPr lang="en-US" b="1" dirty="0"/>
              <a:t> de </a:t>
            </a:r>
            <a:r>
              <a:rPr lang="en-US" b="1" dirty="0" err="1"/>
              <a:t>Funciones</a:t>
            </a:r>
            <a:endParaRPr lang="en-US" b="1" dirty="0"/>
          </a:p>
        </p:txBody>
      </p:sp>
      <p:sp>
        <p:nvSpPr>
          <p:cNvPr id="5" name="Content Placeholder 18"/>
          <p:cNvSpPr txBox="1">
            <a:spLocks/>
          </p:cNvSpPr>
          <p:nvPr/>
        </p:nvSpPr>
        <p:spPr>
          <a:xfrm>
            <a:off x="304249" y="1723454"/>
            <a:ext cx="838255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Sales solo </a:t>
            </a:r>
            <a:r>
              <a:rPr lang="en-US" dirty="0" err="1"/>
              <a:t>toma</a:t>
            </a:r>
            <a:r>
              <a:rPr lang="en-US" dirty="0"/>
              <a:t> </a:t>
            </a:r>
            <a:r>
              <a:rPr lang="en-US" dirty="0" err="1"/>
              <a:t>riesgo</a:t>
            </a:r>
            <a:r>
              <a:rPr lang="en-US" dirty="0"/>
              <a:t> de </a:t>
            </a:r>
            <a:r>
              <a:rPr lang="en-US" dirty="0" err="1"/>
              <a:t>credito</a:t>
            </a:r>
            <a:r>
              <a:rPr lang="en-US" dirty="0"/>
              <a:t>. No </a:t>
            </a:r>
            <a:r>
              <a:rPr lang="en-US" dirty="0" err="1"/>
              <a:t>toma</a:t>
            </a:r>
            <a:r>
              <a:rPr lang="en-US" dirty="0"/>
              <a:t> </a:t>
            </a:r>
            <a:r>
              <a:rPr lang="en-US" dirty="0" err="1"/>
              <a:t>riesgo</a:t>
            </a:r>
            <a:r>
              <a:rPr lang="en-US" dirty="0"/>
              <a:t> de </a:t>
            </a:r>
            <a:r>
              <a:rPr lang="en-US" dirty="0" err="1"/>
              <a:t>precio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de </a:t>
            </a:r>
            <a:r>
              <a:rPr lang="en-US" dirty="0" err="1"/>
              <a:t>liquidez</a:t>
            </a:r>
            <a:endParaRPr lang="en-US" dirty="0"/>
          </a:p>
          <a:p>
            <a:endParaRPr lang="en-US" dirty="0"/>
          </a:p>
          <a:p>
            <a:r>
              <a:rPr lang="en-US" dirty="0"/>
              <a:t>Trading </a:t>
            </a:r>
            <a:r>
              <a:rPr lang="en-US" dirty="0" err="1"/>
              <a:t>toma</a:t>
            </a:r>
            <a:r>
              <a:rPr lang="en-US" dirty="0"/>
              <a:t> </a:t>
            </a:r>
            <a:r>
              <a:rPr lang="en-US" dirty="0" err="1"/>
              <a:t>riesgo</a:t>
            </a:r>
            <a:r>
              <a:rPr lang="en-US" dirty="0"/>
              <a:t> de </a:t>
            </a:r>
            <a:r>
              <a:rPr lang="en-US" dirty="0" err="1"/>
              <a:t>precio</a:t>
            </a:r>
            <a:r>
              <a:rPr lang="en-US" dirty="0"/>
              <a:t> y </a:t>
            </a:r>
            <a:r>
              <a:rPr lang="en-US" dirty="0" err="1"/>
              <a:t>liquidez</a:t>
            </a:r>
            <a:r>
              <a:rPr lang="en-US" dirty="0"/>
              <a:t> de un dado market factor. No </a:t>
            </a:r>
            <a:r>
              <a:rPr lang="en-US" dirty="0" err="1"/>
              <a:t>toma</a:t>
            </a:r>
            <a:r>
              <a:rPr lang="en-US" dirty="0"/>
              <a:t> </a:t>
            </a:r>
            <a:r>
              <a:rPr lang="en-US" dirty="0" err="1"/>
              <a:t>riesgo</a:t>
            </a:r>
            <a:r>
              <a:rPr lang="en-US" dirty="0"/>
              <a:t> de </a:t>
            </a:r>
            <a:r>
              <a:rPr lang="en-US" dirty="0" err="1"/>
              <a:t>credito</a:t>
            </a:r>
            <a:r>
              <a:rPr lang="en-US" dirty="0"/>
              <a:t> de un </a:t>
            </a:r>
            <a:r>
              <a:rPr lang="en-US" dirty="0" err="1"/>
              <a:t>cliente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67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Riesgo</a:t>
            </a:r>
            <a:r>
              <a:rPr lang="en-US" b="1" dirty="0"/>
              <a:t> de </a:t>
            </a:r>
            <a:r>
              <a:rPr lang="en-US" b="1" dirty="0" err="1"/>
              <a:t>Credito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5245100" y="2298700"/>
            <a:ext cx="1574800" cy="1117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6" name="Oval 5"/>
          <p:cNvSpPr/>
          <p:nvPr/>
        </p:nvSpPr>
        <p:spPr>
          <a:xfrm>
            <a:off x="2057400" y="2298700"/>
            <a:ext cx="1574800" cy="1117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Trading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82900" y="3683000"/>
            <a:ext cx="25400" cy="1333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59500" y="3683000"/>
            <a:ext cx="25400" cy="1333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73500" y="2959100"/>
            <a:ext cx="11049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018799" y="5200650"/>
            <a:ext cx="1779002" cy="11366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Mercado</a:t>
            </a:r>
          </a:p>
          <a:p>
            <a:pPr algn="ctr"/>
            <a:r>
              <a:rPr lang="en-US" dirty="0" err="1"/>
              <a:t>Profesional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397500" y="5219700"/>
            <a:ext cx="1574800" cy="1117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Clientes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26553" y="3816171"/>
            <a:ext cx="2056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Riesgo</a:t>
            </a:r>
            <a:r>
              <a:rPr lang="en-US" dirty="0"/>
              <a:t> Bilateral</a:t>
            </a:r>
          </a:p>
          <a:p>
            <a:pPr algn="ctr"/>
            <a:r>
              <a:rPr lang="en-US" dirty="0"/>
              <a:t>o</a:t>
            </a:r>
          </a:p>
          <a:p>
            <a:r>
              <a:rPr lang="en-US" dirty="0" err="1"/>
              <a:t>Contraparte</a:t>
            </a:r>
            <a:r>
              <a:rPr lang="en-US" dirty="0"/>
              <a:t> Central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6315" y="3980418"/>
            <a:ext cx="161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Riesgo</a:t>
            </a:r>
            <a:r>
              <a:rPr lang="en-US" dirty="0"/>
              <a:t> Bilateral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58987" y="2372478"/>
            <a:ext cx="77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Precio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15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13AAF4-E536-AB49-BC04-919AD90627DB}"/>
              </a:ext>
            </a:extLst>
          </p:cNvPr>
          <p:cNvSpPr txBox="1"/>
          <p:nvPr/>
        </p:nvSpPr>
        <p:spPr>
          <a:xfrm>
            <a:off x="3421685" y="3830142"/>
            <a:ext cx="2300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Risk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Pre Settlement Risk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Settlement Risk</a:t>
            </a:r>
          </a:p>
        </p:txBody>
      </p:sp>
    </p:spTree>
    <p:extLst>
      <p:ext uri="{BB962C8B-B14F-4D97-AF65-F5344CB8AC3E}">
        <p14:creationId xmlns:p14="http://schemas.microsoft.com/office/powerpoint/2010/main" val="1753375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Credit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Riesgo</a:t>
            </a:r>
            <a:r>
              <a:rPr lang="en-US" dirty="0"/>
              <a:t> de </a:t>
            </a:r>
            <a:r>
              <a:rPr lang="en-US" dirty="0" err="1"/>
              <a:t>crédito</a:t>
            </a:r>
            <a:r>
              <a:rPr lang="en-US" dirty="0"/>
              <a:t> en </a:t>
            </a:r>
            <a:r>
              <a:rPr lang="en-US" dirty="0" err="1"/>
              <a:t>operaciones</a:t>
            </a:r>
            <a:r>
              <a:rPr lang="en-US" dirty="0"/>
              <a:t> de </a:t>
            </a:r>
            <a:r>
              <a:rPr lang="en-US" dirty="0" err="1"/>
              <a:t>compraventa</a:t>
            </a:r>
            <a:endParaRPr lang="en-US" dirty="0"/>
          </a:p>
          <a:p>
            <a:endParaRPr lang="en-US" dirty="0"/>
          </a:p>
          <a:p>
            <a:pPr lvl="1"/>
            <a:r>
              <a:rPr lang="en-US" u="sng" dirty="0"/>
              <a:t>Pre-Settlement</a:t>
            </a:r>
            <a:r>
              <a:rPr lang="en-US" dirty="0"/>
              <a:t>: </a:t>
            </a:r>
            <a:r>
              <a:rPr lang="en-US" dirty="0" err="1"/>
              <a:t>Riesgo</a:t>
            </a:r>
            <a:r>
              <a:rPr lang="en-US" dirty="0"/>
              <a:t> de que una </a:t>
            </a:r>
            <a:r>
              <a:rPr lang="en-US" dirty="0" err="1"/>
              <a:t>operación</a:t>
            </a:r>
            <a:r>
              <a:rPr lang="en-US" dirty="0"/>
              <a:t> no se </a:t>
            </a:r>
            <a:r>
              <a:rPr lang="en-US" dirty="0" err="1"/>
              <a:t>liquide</a:t>
            </a:r>
            <a:r>
              <a:rPr lang="en-US" dirty="0"/>
              <a:t> y el </a:t>
            </a:r>
            <a:r>
              <a:rPr lang="en-US" dirty="0" err="1"/>
              <a:t>precio</a:t>
            </a:r>
            <a:r>
              <a:rPr lang="en-US" dirty="0"/>
              <a:t> se </a:t>
            </a:r>
            <a:r>
              <a:rPr lang="en-US" dirty="0" err="1"/>
              <a:t>haya</a:t>
            </a:r>
            <a:r>
              <a:rPr lang="en-US" dirty="0"/>
              <a:t> </a:t>
            </a:r>
            <a:r>
              <a:rPr lang="en-US" dirty="0" err="1"/>
              <a:t>movido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u="sng" dirty="0"/>
              <a:t>Settlement Risk</a:t>
            </a:r>
            <a:r>
              <a:rPr lang="en-US" dirty="0"/>
              <a:t>: </a:t>
            </a:r>
            <a:r>
              <a:rPr lang="en-US" dirty="0" err="1"/>
              <a:t>Quién</a:t>
            </a:r>
            <a:r>
              <a:rPr lang="en-US" dirty="0"/>
              <a:t> </a:t>
            </a:r>
            <a:r>
              <a:rPr lang="en-US" dirty="0" err="1"/>
              <a:t>paga</a:t>
            </a:r>
            <a:r>
              <a:rPr lang="en-US" dirty="0"/>
              <a:t> </a:t>
            </a:r>
            <a:r>
              <a:rPr lang="en-US" dirty="0" err="1"/>
              <a:t>primero</a:t>
            </a:r>
            <a:r>
              <a:rPr lang="en-US" dirty="0"/>
              <a:t>, Delivery v. Payment DVP, Free of Payment, Clearinghouses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20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Riesgos</a:t>
            </a:r>
            <a:r>
              <a:rPr lang="en-US" b="1" dirty="0"/>
              <a:t> de </a:t>
            </a:r>
            <a:r>
              <a:rPr lang="en-US" b="1" dirty="0" err="1"/>
              <a:t>Precio</a:t>
            </a:r>
            <a:r>
              <a:rPr lang="en-US" b="1" dirty="0"/>
              <a:t> y </a:t>
            </a:r>
            <a:r>
              <a:rPr lang="en-US" b="1" dirty="0" err="1"/>
              <a:t>Liquidez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5245100" y="2298700"/>
            <a:ext cx="1574800" cy="1117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6" name="Oval 5"/>
          <p:cNvSpPr/>
          <p:nvPr/>
        </p:nvSpPr>
        <p:spPr>
          <a:xfrm>
            <a:off x="2057400" y="2298700"/>
            <a:ext cx="1574800" cy="1117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Trading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82900" y="3683000"/>
            <a:ext cx="25400" cy="1333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59500" y="3683000"/>
            <a:ext cx="25400" cy="1333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73500" y="2959100"/>
            <a:ext cx="11049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120900" y="5219700"/>
            <a:ext cx="1574800" cy="1117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Mercado</a:t>
            </a:r>
          </a:p>
        </p:txBody>
      </p:sp>
      <p:sp>
        <p:nvSpPr>
          <p:cNvPr id="15" name="Oval 14"/>
          <p:cNvSpPr/>
          <p:nvPr/>
        </p:nvSpPr>
        <p:spPr>
          <a:xfrm>
            <a:off x="5397500" y="5219700"/>
            <a:ext cx="1574800" cy="1117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Clientes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10297" y="3923268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 Risk</a:t>
            </a:r>
          </a:p>
          <a:p>
            <a:r>
              <a:rPr lang="en-US" dirty="0"/>
              <a:t>Liquidity Risk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58987" y="2372478"/>
            <a:ext cx="77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Precio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65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Trading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Riesgo</a:t>
            </a:r>
            <a:r>
              <a:rPr lang="en-US" dirty="0"/>
              <a:t> de </a:t>
            </a:r>
            <a:r>
              <a:rPr lang="en-US" dirty="0" err="1"/>
              <a:t>precio</a:t>
            </a:r>
            <a:endParaRPr lang="en-US" dirty="0"/>
          </a:p>
          <a:p>
            <a:pPr lvl="1"/>
            <a:r>
              <a:rPr lang="en-US" dirty="0" err="1"/>
              <a:t>Riesgo</a:t>
            </a:r>
            <a:r>
              <a:rPr lang="en-US" dirty="0"/>
              <a:t> de </a:t>
            </a:r>
            <a:r>
              <a:rPr lang="en-US" dirty="0" err="1"/>
              <a:t>que</a:t>
            </a:r>
            <a:r>
              <a:rPr lang="en-US" dirty="0"/>
              <a:t> un </a:t>
            </a:r>
            <a:r>
              <a:rPr lang="en-US" dirty="0" err="1"/>
              <a:t>movimiento</a:t>
            </a:r>
            <a:r>
              <a:rPr lang="en-US" dirty="0"/>
              <a:t> de </a:t>
            </a:r>
            <a:r>
              <a:rPr lang="en-US" dirty="0" err="1"/>
              <a:t>precio</a:t>
            </a:r>
            <a:r>
              <a:rPr lang="en-US" dirty="0"/>
              <a:t> </a:t>
            </a:r>
            <a:r>
              <a:rPr lang="en-US" dirty="0" err="1"/>
              <a:t>genere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pérdida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Riesgo</a:t>
            </a:r>
            <a:r>
              <a:rPr lang="en-US" dirty="0"/>
              <a:t> de </a:t>
            </a:r>
            <a:r>
              <a:rPr lang="en-US" dirty="0" err="1"/>
              <a:t>liquidez</a:t>
            </a:r>
            <a:endParaRPr lang="en-US" dirty="0"/>
          </a:p>
          <a:p>
            <a:pPr lvl="1"/>
            <a:r>
              <a:rPr lang="en-US" dirty="0" err="1"/>
              <a:t>Riesgo</a:t>
            </a:r>
            <a:r>
              <a:rPr lang="en-US" dirty="0"/>
              <a:t> de no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cubrir</a:t>
            </a:r>
            <a:r>
              <a:rPr lang="en-US" dirty="0"/>
              <a:t> una </a:t>
            </a:r>
            <a:r>
              <a:rPr lang="en-US" dirty="0" err="1"/>
              <a:t>posición</a:t>
            </a:r>
            <a:r>
              <a:rPr lang="en-US" dirty="0"/>
              <a:t> </a:t>
            </a:r>
            <a:r>
              <a:rPr lang="en-US" dirty="0" err="1"/>
              <a:t>larga</a:t>
            </a:r>
            <a:r>
              <a:rPr lang="en-US" dirty="0"/>
              <a:t> o </a:t>
            </a:r>
            <a:r>
              <a:rPr lang="en-US" dirty="0" err="1"/>
              <a:t>corta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dado market factor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28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Pre-Trade y Post-Trade de FX Spot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Pre-Trade</a:t>
            </a:r>
          </a:p>
          <a:p>
            <a:pPr lvl="1"/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presenta</a:t>
            </a:r>
            <a:r>
              <a:rPr lang="en-US" dirty="0"/>
              <a:t> </a:t>
            </a:r>
            <a:r>
              <a:rPr lang="en-US" dirty="0" err="1"/>
              <a:t>documentación</a:t>
            </a:r>
            <a:endParaRPr lang="en-US" dirty="0"/>
          </a:p>
          <a:p>
            <a:pPr lvl="1"/>
            <a:r>
              <a:rPr lang="en-US" dirty="0" err="1"/>
              <a:t>Entidad</a:t>
            </a:r>
            <a:r>
              <a:rPr lang="en-US" dirty="0"/>
              <a:t> </a:t>
            </a:r>
            <a:r>
              <a:rPr lang="en-US" dirty="0" err="1"/>
              <a:t>financiera</a:t>
            </a:r>
            <a:r>
              <a:rPr lang="en-US" dirty="0"/>
              <a:t> </a:t>
            </a:r>
            <a:r>
              <a:rPr lang="en-US" dirty="0" err="1"/>
              <a:t>revisa</a:t>
            </a:r>
            <a:r>
              <a:rPr lang="en-US" dirty="0"/>
              <a:t> “</a:t>
            </a:r>
            <a:r>
              <a:rPr lang="en-US" dirty="0" err="1"/>
              <a:t>cupos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Entidad</a:t>
            </a:r>
            <a:r>
              <a:rPr lang="en-US" dirty="0"/>
              <a:t> </a:t>
            </a:r>
            <a:r>
              <a:rPr lang="en-US" dirty="0" err="1"/>
              <a:t>financiera</a:t>
            </a:r>
            <a:r>
              <a:rPr lang="en-US" dirty="0"/>
              <a:t> </a:t>
            </a:r>
            <a:r>
              <a:rPr lang="en-US" dirty="0" err="1"/>
              <a:t>revisa</a:t>
            </a:r>
            <a:r>
              <a:rPr lang="en-US" dirty="0"/>
              <a:t> </a:t>
            </a:r>
            <a:r>
              <a:rPr lang="en-US" dirty="0" err="1"/>
              <a:t>consistencia</a:t>
            </a:r>
            <a:r>
              <a:rPr lang="en-US" dirty="0"/>
              <a:t> de </a:t>
            </a:r>
            <a:r>
              <a:rPr lang="en-US" dirty="0" err="1"/>
              <a:t>cuit</a:t>
            </a:r>
            <a:endParaRPr lang="en-US" dirty="0"/>
          </a:p>
          <a:p>
            <a:pPr lvl="1"/>
            <a:r>
              <a:rPr lang="en-US" dirty="0" err="1"/>
              <a:t>Entidad</a:t>
            </a:r>
            <a:r>
              <a:rPr lang="en-US" dirty="0"/>
              <a:t> </a:t>
            </a:r>
            <a:r>
              <a:rPr lang="en-US" dirty="0" err="1"/>
              <a:t>financiera</a:t>
            </a:r>
            <a:r>
              <a:rPr lang="en-US" dirty="0"/>
              <a:t> </a:t>
            </a:r>
            <a:r>
              <a:rPr lang="en-US" dirty="0" err="1"/>
              <a:t>revisa</a:t>
            </a:r>
            <a:r>
              <a:rPr lang="en-US" dirty="0"/>
              <a:t> </a:t>
            </a:r>
            <a:r>
              <a:rPr lang="en-US" dirty="0" err="1"/>
              <a:t>cumplimiento</a:t>
            </a:r>
            <a:r>
              <a:rPr lang="en-US" dirty="0"/>
              <a:t> </a:t>
            </a:r>
            <a:r>
              <a:rPr lang="en-US" dirty="0" err="1"/>
              <a:t>normativa</a:t>
            </a:r>
            <a:r>
              <a:rPr lang="en-US" dirty="0"/>
              <a:t> </a:t>
            </a:r>
            <a:r>
              <a:rPr lang="en-US" dirty="0" err="1"/>
              <a:t>cambiaria</a:t>
            </a:r>
            <a:endParaRPr lang="en-US" dirty="0"/>
          </a:p>
          <a:p>
            <a:pPr lvl="1"/>
            <a:r>
              <a:rPr lang="en-US" dirty="0" err="1"/>
              <a:t>Operación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para ser </a:t>
            </a:r>
            <a:r>
              <a:rPr lang="en-US" dirty="0" err="1"/>
              <a:t>cerrada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Trade</a:t>
            </a:r>
          </a:p>
          <a:p>
            <a:pPr lvl="1"/>
            <a:r>
              <a:rPr lang="en-US" dirty="0" err="1"/>
              <a:t>Cliente</a:t>
            </a:r>
            <a:r>
              <a:rPr lang="en-US" dirty="0"/>
              <a:t> y FX sales </a:t>
            </a:r>
            <a:r>
              <a:rPr lang="en-US" dirty="0" err="1"/>
              <a:t>pactan</a:t>
            </a:r>
            <a:r>
              <a:rPr lang="en-US" dirty="0"/>
              <a:t> </a:t>
            </a:r>
            <a:r>
              <a:rPr lang="en-US" dirty="0" err="1"/>
              <a:t>precio</a:t>
            </a:r>
            <a:endParaRPr lang="en-US" dirty="0"/>
          </a:p>
          <a:p>
            <a:pPr lvl="1"/>
            <a:r>
              <a:rPr lang="en-US" dirty="0"/>
              <a:t>FX Sales </a:t>
            </a:r>
            <a:r>
              <a:rPr lang="en-US" dirty="0" err="1"/>
              <a:t>contabiliza</a:t>
            </a:r>
            <a:r>
              <a:rPr lang="en-US" dirty="0"/>
              <a:t> el trade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sistemas</a:t>
            </a:r>
            <a:endParaRPr lang="en-US" dirty="0"/>
          </a:p>
          <a:p>
            <a:pPr lvl="1"/>
            <a:r>
              <a:rPr lang="en-US" dirty="0"/>
              <a:t>Trading </a:t>
            </a:r>
            <a:r>
              <a:rPr lang="en-US" dirty="0" err="1"/>
              <a:t>ve</a:t>
            </a:r>
            <a:r>
              <a:rPr lang="en-US" dirty="0"/>
              <a:t> el </a:t>
            </a:r>
            <a:r>
              <a:rPr lang="en-US" dirty="0" err="1"/>
              <a:t>impacto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posicion</a:t>
            </a:r>
            <a:r>
              <a:rPr lang="en-US" dirty="0"/>
              <a:t> de FX</a:t>
            </a:r>
          </a:p>
          <a:p>
            <a:endParaRPr lang="en-US" dirty="0"/>
          </a:p>
          <a:p>
            <a:r>
              <a:rPr lang="en-US" dirty="0"/>
              <a:t>Post-Trade</a:t>
            </a:r>
          </a:p>
          <a:p>
            <a:pPr lvl="1"/>
            <a:r>
              <a:rPr lang="en-US" dirty="0" err="1"/>
              <a:t>Operaciones</a:t>
            </a:r>
            <a:r>
              <a:rPr lang="en-US" dirty="0"/>
              <a:t> </a:t>
            </a:r>
            <a:r>
              <a:rPr lang="en-US" dirty="0" err="1"/>
              <a:t>matchea</a:t>
            </a:r>
            <a:r>
              <a:rPr lang="en-US" dirty="0"/>
              <a:t> trade contra </a:t>
            </a:r>
            <a:r>
              <a:rPr lang="en-US" dirty="0" err="1"/>
              <a:t>documentación</a:t>
            </a:r>
            <a:r>
              <a:rPr lang="en-US" dirty="0"/>
              <a:t> </a:t>
            </a:r>
            <a:r>
              <a:rPr lang="en-US" dirty="0" err="1"/>
              <a:t>aprobada</a:t>
            </a:r>
            <a:endParaRPr lang="en-US" dirty="0"/>
          </a:p>
          <a:p>
            <a:pPr lvl="1"/>
            <a:r>
              <a:rPr lang="en-US" dirty="0" err="1"/>
              <a:t>Chequeo</a:t>
            </a:r>
            <a:r>
              <a:rPr lang="en-US" dirty="0"/>
              <a:t> de </a:t>
            </a:r>
            <a:r>
              <a:rPr lang="en-US" dirty="0" err="1"/>
              <a:t>calendarizacion</a:t>
            </a:r>
            <a:r>
              <a:rPr lang="en-US" dirty="0"/>
              <a:t>. Si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compra</a:t>
            </a:r>
            <a:r>
              <a:rPr lang="en-US" dirty="0"/>
              <a:t> USD 10k o mas </a:t>
            </a:r>
            <a:r>
              <a:rPr lang="en-US" dirty="0" err="1"/>
              <a:t>debe</a:t>
            </a:r>
            <a:r>
              <a:rPr lang="en-US" dirty="0"/>
              <a:t> ser </a:t>
            </a:r>
            <a:r>
              <a:rPr lang="en-US" dirty="0" err="1"/>
              <a:t>informada</a:t>
            </a:r>
            <a:r>
              <a:rPr lang="en-US" dirty="0"/>
              <a:t> al BCRA con al </a:t>
            </a:r>
            <a:r>
              <a:rPr lang="en-US" dirty="0" err="1"/>
              <a:t>menos</a:t>
            </a:r>
            <a:r>
              <a:rPr lang="en-US" dirty="0"/>
              <a:t> 2 días </a:t>
            </a:r>
            <a:r>
              <a:rPr lang="en-US" dirty="0" err="1"/>
              <a:t>hábiles</a:t>
            </a:r>
            <a:r>
              <a:rPr lang="en-US" dirty="0"/>
              <a:t> de </a:t>
            </a:r>
            <a:r>
              <a:rPr lang="en-US" dirty="0" err="1"/>
              <a:t>anticipación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Operaciones</a:t>
            </a:r>
            <a:r>
              <a:rPr lang="en-US" dirty="0"/>
              <a:t> </a:t>
            </a:r>
            <a:r>
              <a:rPr lang="en-US" dirty="0" err="1"/>
              <a:t>liquida</a:t>
            </a:r>
            <a:r>
              <a:rPr lang="en-US" dirty="0"/>
              <a:t> la </a:t>
            </a:r>
            <a:r>
              <a:rPr lang="en-US" dirty="0" err="1"/>
              <a:t>operación</a:t>
            </a:r>
            <a:endParaRPr lang="en-US" dirty="0"/>
          </a:p>
          <a:p>
            <a:pPr lvl="1"/>
            <a:r>
              <a:rPr lang="en-US" dirty="0"/>
              <a:t>Al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siguiente</a:t>
            </a:r>
            <a:r>
              <a:rPr lang="en-US" dirty="0"/>
              <a:t>, se </a:t>
            </a:r>
            <a:r>
              <a:rPr lang="en-US" dirty="0" err="1"/>
              <a:t>informa</a:t>
            </a:r>
            <a:r>
              <a:rPr lang="en-US" dirty="0"/>
              <a:t> al BCRA via RIOC Regimen de </a:t>
            </a:r>
            <a:r>
              <a:rPr lang="en-US" dirty="0" err="1"/>
              <a:t>Informacion</a:t>
            </a:r>
            <a:r>
              <a:rPr lang="en-US" dirty="0"/>
              <a:t> de </a:t>
            </a:r>
            <a:r>
              <a:rPr lang="en-US" dirty="0" err="1"/>
              <a:t>Operaciones</a:t>
            </a:r>
            <a:r>
              <a:rPr lang="en-US" dirty="0"/>
              <a:t> </a:t>
            </a:r>
            <a:r>
              <a:rPr lang="en-US" dirty="0" err="1"/>
              <a:t>Cambiarias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7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Programa</a:t>
            </a:r>
            <a:r>
              <a:rPr lang="en-US" b="1" dirty="0"/>
              <a:t> </a:t>
            </a:r>
            <a:r>
              <a:rPr lang="en-US" b="1" dirty="0" err="1"/>
              <a:t>Maestria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Finanzas</a:t>
            </a:r>
            <a:endParaRPr lang="en-US" b="1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199" y="1417638"/>
            <a:ext cx="4114801" cy="4781143"/>
          </a:xfrm>
        </p:spPr>
        <p:txBody>
          <a:bodyPr>
            <a:noAutofit/>
          </a:bodyPr>
          <a:lstStyle/>
          <a:p>
            <a:pPr marL="342900" lvl="1" indent="-342900"/>
            <a:r>
              <a:rPr lang="en-US" sz="1600" b="1" dirty="0" err="1"/>
              <a:t>Clase</a:t>
            </a:r>
            <a:r>
              <a:rPr lang="en-US" sz="1600" b="1" dirty="0"/>
              <a:t> 1:  </a:t>
            </a:r>
            <a:r>
              <a:rPr lang="en-US" sz="1600" b="1" dirty="0" err="1"/>
              <a:t>Introduccion</a:t>
            </a:r>
            <a:r>
              <a:rPr lang="en-US" sz="1600" b="1" dirty="0"/>
              <a:t> y </a:t>
            </a:r>
            <a:r>
              <a:rPr lang="en-US" sz="1600" b="1" dirty="0" err="1"/>
              <a:t>Posicion</a:t>
            </a:r>
            <a:r>
              <a:rPr lang="en-US" sz="1600" b="1" dirty="0"/>
              <a:t> de FX</a:t>
            </a:r>
            <a:endParaRPr lang="en-US" sz="1400" b="1" dirty="0"/>
          </a:p>
          <a:p>
            <a:pPr marL="742950" lvl="2" indent="-342900"/>
            <a:r>
              <a:rPr lang="en-US" sz="1400" dirty="0"/>
              <a:t>Market Factors</a:t>
            </a:r>
          </a:p>
          <a:p>
            <a:pPr marL="742950" lvl="2" indent="-342900"/>
            <a:r>
              <a:rPr lang="en-US" sz="1400" dirty="0"/>
              <a:t>FX Spot</a:t>
            </a:r>
          </a:p>
          <a:p>
            <a:pPr marL="742950" lvl="2" indent="-342900"/>
            <a:r>
              <a:rPr lang="en-US" sz="1400" dirty="0" err="1"/>
              <a:t>Regulaciones</a:t>
            </a:r>
            <a:r>
              <a:rPr lang="en-US" sz="1400" dirty="0"/>
              <a:t> </a:t>
            </a:r>
            <a:r>
              <a:rPr lang="en-US" sz="1400" dirty="0" err="1"/>
              <a:t>cambiarias</a:t>
            </a:r>
            <a:endParaRPr lang="en-US" sz="1400" dirty="0"/>
          </a:p>
          <a:p>
            <a:pPr marL="742950" lvl="2" indent="-342900"/>
            <a:r>
              <a:rPr lang="en-US" sz="1400" dirty="0"/>
              <a:t>Currency Pair</a:t>
            </a:r>
          </a:p>
          <a:p>
            <a:pPr marL="742950" lvl="2" indent="-342900"/>
            <a:r>
              <a:rPr lang="en-US" sz="1400" dirty="0"/>
              <a:t>Largo USD y </a:t>
            </a:r>
            <a:r>
              <a:rPr lang="en-US" sz="1400" dirty="0" err="1"/>
              <a:t>Corto</a:t>
            </a:r>
            <a:r>
              <a:rPr lang="en-US" sz="1400" dirty="0"/>
              <a:t> USD</a:t>
            </a:r>
          </a:p>
          <a:p>
            <a:pPr marL="742950" lvl="2" indent="-342900"/>
            <a:endParaRPr lang="en-US" sz="1600" dirty="0"/>
          </a:p>
          <a:p>
            <a:pPr marL="342900" lvl="1" indent="-342900"/>
            <a:r>
              <a:rPr lang="en-US" sz="1600" b="1" dirty="0" err="1"/>
              <a:t>Clase</a:t>
            </a:r>
            <a:r>
              <a:rPr lang="en-US" sz="1600" b="1" dirty="0"/>
              <a:t> 2: </a:t>
            </a:r>
            <a:r>
              <a:rPr lang="en-US" sz="1600" b="1" dirty="0" err="1"/>
              <a:t>Posicion</a:t>
            </a:r>
            <a:r>
              <a:rPr lang="en-US" sz="1600" b="1" dirty="0"/>
              <a:t> de </a:t>
            </a:r>
            <a:r>
              <a:rPr lang="en-US" sz="1600" b="1" dirty="0" err="1"/>
              <a:t>tasa</a:t>
            </a:r>
            <a:r>
              <a:rPr lang="en-US" sz="1600" b="1" dirty="0"/>
              <a:t> de </a:t>
            </a:r>
            <a:r>
              <a:rPr lang="en-US" sz="1600" b="1" dirty="0" err="1"/>
              <a:t>interes</a:t>
            </a:r>
            <a:endParaRPr lang="en-US" sz="1600" b="1" dirty="0"/>
          </a:p>
          <a:p>
            <a:pPr marL="742950" lvl="2" indent="-342900"/>
            <a:r>
              <a:rPr lang="en-US" sz="1400" dirty="0" err="1"/>
              <a:t>Compraventa</a:t>
            </a:r>
            <a:r>
              <a:rPr lang="en-US" sz="1400" dirty="0"/>
              <a:t> de </a:t>
            </a:r>
            <a:r>
              <a:rPr lang="en-US" sz="1400" dirty="0" err="1"/>
              <a:t>títulos</a:t>
            </a:r>
            <a:r>
              <a:rPr lang="en-US" sz="1400" dirty="0"/>
              <a:t> de </a:t>
            </a:r>
            <a:r>
              <a:rPr lang="en-US" sz="1400" dirty="0" err="1"/>
              <a:t>renta</a:t>
            </a:r>
            <a:r>
              <a:rPr lang="en-US" sz="1400" dirty="0"/>
              <a:t> </a:t>
            </a:r>
            <a:r>
              <a:rPr lang="en-US" sz="1400" dirty="0" err="1"/>
              <a:t>fija</a:t>
            </a:r>
            <a:endParaRPr lang="en-US" sz="1400" dirty="0"/>
          </a:p>
          <a:p>
            <a:pPr marL="742950" lvl="2" indent="-342900"/>
            <a:r>
              <a:rPr lang="en-US" sz="1400" dirty="0" err="1"/>
              <a:t>Posición</a:t>
            </a:r>
            <a:r>
              <a:rPr lang="en-US" sz="1400" dirty="0"/>
              <a:t> de </a:t>
            </a:r>
            <a:r>
              <a:rPr lang="en-US" sz="1400" dirty="0" err="1"/>
              <a:t>tasa</a:t>
            </a:r>
            <a:r>
              <a:rPr lang="en-US" sz="1400" dirty="0"/>
              <a:t> de </a:t>
            </a:r>
            <a:r>
              <a:rPr lang="en-US" sz="1400" dirty="0" err="1"/>
              <a:t>interés</a:t>
            </a:r>
            <a:endParaRPr lang="en-US" sz="1400" dirty="0"/>
          </a:p>
          <a:p>
            <a:pPr marL="742950" lvl="2" indent="-342900"/>
            <a:r>
              <a:rPr lang="en-US" sz="1400" dirty="0"/>
              <a:t>DV01 de </a:t>
            </a:r>
            <a:r>
              <a:rPr lang="en-US" sz="1400" dirty="0" err="1"/>
              <a:t>tasa</a:t>
            </a:r>
            <a:r>
              <a:rPr lang="en-US" sz="1400" dirty="0"/>
              <a:t> de </a:t>
            </a:r>
            <a:r>
              <a:rPr lang="en-US" sz="1400" dirty="0" err="1"/>
              <a:t>interés</a:t>
            </a:r>
            <a:endParaRPr lang="en-US" sz="1400" dirty="0"/>
          </a:p>
          <a:p>
            <a:pPr marL="742950" lvl="2" indent="-342900"/>
            <a:endParaRPr lang="en-US" sz="1600" dirty="0"/>
          </a:p>
          <a:p>
            <a:pPr marL="342900" lvl="1" indent="-342900"/>
            <a:r>
              <a:rPr lang="en-US" sz="1600" b="1" dirty="0" err="1"/>
              <a:t>Clase</a:t>
            </a:r>
            <a:r>
              <a:rPr lang="en-US" sz="1600" b="1" dirty="0"/>
              <a:t> 3: Non-Deliverable Forwards</a:t>
            </a:r>
          </a:p>
          <a:p>
            <a:pPr marL="742950" lvl="2" indent="-342900"/>
            <a:r>
              <a:rPr lang="en-US" sz="1400" dirty="0"/>
              <a:t>NDF </a:t>
            </a:r>
            <a:r>
              <a:rPr lang="en-US" sz="1400" dirty="0" err="1"/>
              <a:t>como</a:t>
            </a:r>
            <a:r>
              <a:rPr lang="en-US" sz="1400" dirty="0"/>
              <a:t> </a:t>
            </a:r>
            <a:r>
              <a:rPr lang="en-US" sz="1400" dirty="0" err="1"/>
              <a:t>coberturas</a:t>
            </a:r>
            <a:r>
              <a:rPr lang="en-US" sz="1400" dirty="0"/>
              <a:t> </a:t>
            </a:r>
            <a:r>
              <a:rPr lang="en-US" sz="1400" dirty="0" err="1"/>
              <a:t>cambiarias</a:t>
            </a:r>
            <a:endParaRPr lang="en-US" sz="1400" dirty="0"/>
          </a:p>
          <a:p>
            <a:pPr marL="742950" lvl="2" indent="-342900"/>
            <a:r>
              <a:rPr lang="en-US" sz="1400" dirty="0" err="1"/>
              <a:t>Aspectos</a:t>
            </a:r>
            <a:r>
              <a:rPr lang="en-US" sz="1400" dirty="0"/>
              <a:t> </a:t>
            </a:r>
            <a:r>
              <a:rPr lang="en-US" sz="1400" dirty="0" err="1"/>
              <a:t>legales</a:t>
            </a:r>
            <a:r>
              <a:rPr lang="en-US" sz="1400" dirty="0"/>
              <a:t> e </a:t>
            </a:r>
            <a:r>
              <a:rPr lang="en-US" sz="1400" dirty="0" err="1"/>
              <a:t>impositivos</a:t>
            </a:r>
            <a:r>
              <a:rPr lang="en-US" sz="1400" dirty="0"/>
              <a:t> de </a:t>
            </a:r>
            <a:r>
              <a:rPr lang="en-US" sz="1400" dirty="0" err="1"/>
              <a:t>los</a:t>
            </a:r>
            <a:r>
              <a:rPr lang="en-US" sz="1400" dirty="0"/>
              <a:t> NDF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18">
            <a:extLst>
              <a:ext uri="{FF2B5EF4-FFF2-40B4-BE49-F238E27FC236}">
                <a16:creationId xmlns:a16="http://schemas.microsoft.com/office/drawing/2014/main" id="{C2A7057B-9DB3-E050-E41B-B95BFE5ADD23}"/>
              </a:ext>
            </a:extLst>
          </p:cNvPr>
          <p:cNvSpPr txBox="1">
            <a:spLocks/>
          </p:cNvSpPr>
          <p:nvPr/>
        </p:nvSpPr>
        <p:spPr>
          <a:xfrm>
            <a:off x="4572000" y="1137665"/>
            <a:ext cx="4423610" cy="47811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1400" dirty="0"/>
              <a:t> </a:t>
            </a:r>
            <a:endParaRPr lang="en-US" sz="1600" dirty="0"/>
          </a:p>
          <a:p>
            <a:pPr marL="342900" lvl="1" indent="-342900"/>
            <a:r>
              <a:rPr lang="en-US" sz="1600" b="1" dirty="0" err="1"/>
              <a:t>Clase</a:t>
            </a:r>
            <a:r>
              <a:rPr lang="en-US" sz="1600" b="1" dirty="0"/>
              <a:t> 4: Trading de Forwards</a:t>
            </a:r>
          </a:p>
          <a:p>
            <a:pPr marL="742950" lvl="2" indent="-342900"/>
            <a:r>
              <a:rPr lang="en-US" sz="1400" dirty="0" err="1"/>
              <a:t>Posición</a:t>
            </a:r>
            <a:r>
              <a:rPr lang="en-US" sz="1400" dirty="0"/>
              <a:t> de FX y de </a:t>
            </a:r>
            <a:r>
              <a:rPr lang="en-US" sz="1400" dirty="0" err="1"/>
              <a:t>tasa</a:t>
            </a:r>
            <a:r>
              <a:rPr lang="en-US" sz="1400" dirty="0"/>
              <a:t> de </a:t>
            </a:r>
            <a:r>
              <a:rPr lang="en-US" sz="1400" dirty="0" err="1"/>
              <a:t>interes</a:t>
            </a:r>
            <a:endParaRPr lang="en-US" sz="1400" dirty="0"/>
          </a:p>
          <a:p>
            <a:pPr marL="742950" lvl="2" indent="-342900"/>
            <a:r>
              <a:rPr lang="en-US" sz="1400" dirty="0"/>
              <a:t>DV01 de </a:t>
            </a:r>
            <a:r>
              <a:rPr lang="en-US" sz="1400" dirty="0" err="1"/>
              <a:t>tasa</a:t>
            </a:r>
            <a:r>
              <a:rPr lang="en-US" sz="1400" dirty="0"/>
              <a:t> de </a:t>
            </a:r>
            <a:r>
              <a:rPr lang="en-US" sz="1400" dirty="0" err="1"/>
              <a:t>interés</a:t>
            </a:r>
            <a:endParaRPr lang="en-US" sz="1400" dirty="0"/>
          </a:p>
          <a:p>
            <a:pPr marL="742950" lvl="2" indent="-342900"/>
            <a:endParaRPr lang="en-US" sz="1600" dirty="0"/>
          </a:p>
          <a:p>
            <a:pPr marL="342900" lvl="1" indent="-342900"/>
            <a:r>
              <a:rPr lang="en-US" sz="1600" b="1" dirty="0" err="1"/>
              <a:t>Clase</a:t>
            </a:r>
            <a:r>
              <a:rPr lang="en-US" sz="1600" b="1" dirty="0"/>
              <a:t> 5: </a:t>
            </a:r>
            <a:r>
              <a:rPr lang="en-US" sz="1600" b="1" dirty="0" err="1"/>
              <a:t>Coberturas</a:t>
            </a:r>
            <a:r>
              <a:rPr lang="en-US" sz="1600" b="1" dirty="0"/>
              <a:t> </a:t>
            </a:r>
            <a:r>
              <a:rPr lang="en-US" sz="1600" b="1" dirty="0" err="1"/>
              <a:t>Cambiarias</a:t>
            </a:r>
            <a:r>
              <a:rPr lang="en-US" sz="1600" b="1" dirty="0"/>
              <a:t> </a:t>
            </a:r>
            <a:r>
              <a:rPr lang="en-US" sz="1600" b="1" dirty="0" err="1"/>
              <a:t>Estructuradas</a:t>
            </a:r>
            <a:endParaRPr lang="en-US" sz="1600" b="1" dirty="0"/>
          </a:p>
          <a:p>
            <a:pPr marL="742950" lvl="2" indent="-342900"/>
            <a:r>
              <a:rPr lang="en-US" sz="1400" dirty="0"/>
              <a:t>Par Forward, Cross Currency swap, Coupon Swap</a:t>
            </a:r>
          </a:p>
          <a:p>
            <a:pPr marL="742950" lvl="2" indent="-342900"/>
            <a:r>
              <a:rPr lang="en-US" sz="1400" dirty="0"/>
              <a:t>Funding swaps</a:t>
            </a:r>
          </a:p>
          <a:p>
            <a:pPr marL="742950" lvl="2" indent="-342900"/>
            <a:endParaRPr lang="en-US" sz="1600" dirty="0"/>
          </a:p>
          <a:p>
            <a:pPr marL="342900" lvl="1" indent="-342900"/>
            <a:r>
              <a:rPr lang="en-US" sz="1600" b="1" dirty="0" err="1"/>
              <a:t>Tema</a:t>
            </a:r>
            <a:r>
              <a:rPr lang="en-US" sz="1600" b="1" dirty="0"/>
              <a:t> </a:t>
            </a:r>
            <a:r>
              <a:rPr lang="en-US" sz="1600" b="1" dirty="0" err="1"/>
              <a:t>adicional</a:t>
            </a:r>
            <a:r>
              <a:rPr lang="en-US" sz="1600" b="1" dirty="0"/>
              <a:t>:</a:t>
            </a:r>
          </a:p>
          <a:p>
            <a:pPr marL="742950" lvl="2" indent="-342900"/>
            <a:r>
              <a:rPr lang="en-US" sz="1400" dirty="0" err="1"/>
              <a:t>Administración</a:t>
            </a:r>
            <a:r>
              <a:rPr lang="en-US" sz="1400" dirty="0"/>
              <a:t> de la </a:t>
            </a:r>
            <a:r>
              <a:rPr lang="en-US" sz="1400" dirty="0" err="1"/>
              <a:t>liquidez</a:t>
            </a:r>
            <a:endParaRPr lang="en-US" sz="1400" dirty="0"/>
          </a:p>
          <a:p>
            <a:pPr marL="742950" lvl="2" indent="-342900"/>
            <a:r>
              <a:rPr lang="en-US" sz="1400" dirty="0"/>
              <a:t>Hoja de balance de un banco</a:t>
            </a:r>
          </a:p>
          <a:p>
            <a:pPr marL="742950" lvl="2" indent="-342900"/>
            <a:r>
              <a:rPr lang="en-US" sz="1400" dirty="0" err="1"/>
              <a:t>Encajes</a:t>
            </a:r>
            <a:r>
              <a:rPr lang="en-US" sz="1400" dirty="0"/>
              <a:t> y minima </a:t>
            </a:r>
            <a:r>
              <a:rPr lang="en-US" sz="1400" dirty="0" err="1"/>
              <a:t>diaria</a:t>
            </a:r>
            <a:endParaRPr lang="en-US" sz="1400" dirty="0"/>
          </a:p>
          <a:p>
            <a:pPr marL="742950" lvl="2" indent="-342900"/>
            <a:r>
              <a:rPr lang="en-US" sz="1400" dirty="0"/>
              <a:t>Tasa de </a:t>
            </a:r>
            <a:r>
              <a:rPr lang="en-US" sz="1400" dirty="0" err="1"/>
              <a:t>transferencia</a:t>
            </a:r>
            <a:endParaRPr lang="en-US" sz="1400" dirty="0"/>
          </a:p>
          <a:p>
            <a:pPr marL="742950" lvl="2" indent="-342900"/>
            <a:r>
              <a:rPr lang="en-US" sz="1400" dirty="0"/>
              <a:t>Gaps de </a:t>
            </a:r>
            <a:r>
              <a:rPr lang="en-US" sz="1400" dirty="0" err="1"/>
              <a:t>tasa</a:t>
            </a:r>
            <a:r>
              <a:rPr lang="en-US" sz="1400" dirty="0"/>
              <a:t> de </a:t>
            </a:r>
            <a:r>
              <a:rPr lang="en-US" sz="1400" dirty="0" err="1"/>
              <a:t>interes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52158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Mercado de </a:t>
            </a:r>
            <a:r>
              <a:rPr lang="en-US" b="1" dirty="0" err="1"/>
              <a:t>Cambios</a:t>
            </a:r>
            <a:r>
              <a:rPr lang="en-US" b="1" dirty="0"/>
              <a:t> Spot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514332" y="1941548"/>
            <a:ext cx="2222648" cy="1221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Office</a:t>
            </a:r>
          </a:p>
        </p:txBody>
      </p:sp>
      <p:sp>
        <p:nvSpPr>
          <p:cNvPr id="8" name="Rectangle 7"/>
          <p:cNvSpPr/>
          <p:nvPr/>
        </p:nvSpPr>
        <p:spPr>
          <a:xfrm>
            <a:off x="1514332" y="4194239"/>
            <a:ext cx="2222648" cy="1221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Office</a:t>
            </a:r>
          </a:p>
        </p:txBody>
      </p:sp>
      <p:sp>
        <p:nvSpPr>
          <p:cNvPr id="9" name="Rectangle 8"/>
          <p:cNvSpPr/>
          <p:nvPr/>
        </p:nvSpPr>
        <p:spPr>
          <a:xfrm>
            <a:off x="6258577" y="3162648"/>
            <a:ext cx="2222648" cy="1221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Cliente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005652" y="2637575"/>
            <a:ext cx="2014148" cy="7448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164413" y="3931940"/>
            <a:ext cx="1953976" cy="9036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48191" y="2268243"/>
            <a:ext cx="213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</a:t>
            </a:r>
            <a:r>
              <a:rPr lang="en-US" dirty="0" err="1"/>
              <a:t>Pacta</a:t>
            </a:r>
            <a:r>
              <a:rPr lang="en-US" dirty="0"/>
              <a:t> la </a:t>
            </a:r>
            <a:r>
              <a:rPr lang="en-US" dirty="0" err="1"/>
              <a:t>operación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00591" y="4650888"/>
            <a:ext cx="2404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</a:t>
            </a:r>
            <a:r>
              <a:rPr lang="en-US" dirty="0" err="1"/>
              <a:t>Boleto</a:t>
            </a:r>
            <a:r>
              <a:rPr lang="en-US" dirty="0"/>
              <a:t> </a:t>
            </a:r>
            <a:r>
              <a:rPr lang="en-US" dirty="0" err="1"/>
              <a:t>matchea</a:t>
            </a:r>
            <a:r>
              <a:rPr lang="en-US" dirty="0"/>
              <a:t> </a:t>
            </a:r>
            <a:r>
              <a:rPr lang="en-US" dirty="0" err="1"/>
              <a:t>docu</a:t>
            </a:r>
            <a:endParaRPr lang="en-US" dirty="0"/>
          </a:p>
          <a:p>
            <a:r>
              <a:rPr lang="en-US" dirty="0"/>
              <a:t>5. </a:t>
            </a:r>
            <a:r>
              <a:rPr lang="en-US" dirty="0" err="1"/>
              <a:t>Calendarizacion</a:t>
            </a:r>
            <a:endParaRPr lang="en-US" dirty="0"/>
          </a:p>
          <a:p>
            <a:r>
              <a:rPr lang="en-US" dirty="0"/>
              <a:t>6. </a:t>
            </a:r>
            <a:r>
              <a:rPr lang="en-US" dirty="0" err="1"/>
              <a:t>Liquida</a:t>
            </a:r>
            <a:r>
              <a:rPr lang="en-US" dirty="0"/>
              <a:t> la </a:t>
            </a:r>
            <a:r>
              <a:rPr lang="en-US" dirty="0" err="1"/>
              <a:t>operación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53200" y="5415339"/>
            <a:ext cx="1604652" cy="6046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BCRA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164413" y="5323994"/>
            <a:ext cx="2094164" cy="4151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39435" y="573916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 RIOC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393621" y="3382446"/>
            <a:ext cx="12213" cy="671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16633" y="3562608"/>
            <a:ext cx="102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</a:t>
            </a:r>
            <a:r>
              <a:rPr lang="en-US" dirty="0" err="1"/>
              <a:t>Boleto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005652" y="3736564"/>
            <a:ext cx="2014148" cy="914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44884" y="3433093"/>
            <a:ext cx="145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Instrucción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20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869167" y="3382446"/>
            <a:ext cx="11759" cy="671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76128" y="3431291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Docu</a:t>
            </a:r>
            <a:r>
              <a:rPr lang="en-US" dirty="0"/>
              <a:t>/BCRA</a:t>
            </a:r>
          </a:p>
        </p:txBody>
      </p:sp>
    </p:spTree>
    <p:extLst>
      <p:ext uri="{BB962C8B-B14F-4D97-AF65-F5344CB8AC3E}">
        <p14:creationId xmlns:p14="http://schemas.microsoft.com/office/powerpoint/2010/main" val="513109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Normativa</a:t>
            </a:r>
            <a:r>
              <a:rPr lang="en-US" b="1" dirty="0"/>
              <a:t> </a:t>
            </a:r>
            <a:r>
              <a:rPr lang="en-US" b="1" dirty="0" err="1"/>
              <a:t>Cambiaria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38443" cy="4525963"/>
          </a:xfrm>
        </p:spPr>
        <p:txBody>
          <a:bodyPr>
            <a:normAutofit/>
          </a:bodyPr>
          <a:lstStyle/>
          <a:p>
            <a:r>
              <a:rPr lang="en-US" sz="2600" dirty="0"/>
              <a:t>BCRA “A” 6770 </a:t>
            </a:r>
            <a:r>
              <a:rPr lang="en-US" sz="2600" dirty="0" err="1"/>
              <a:t>publicada</a:t>
            </a:r>
            <a:r>
              <a:rPr lang="en-US" sz="2600" dirty="0"/>
              <a:t> el 1 de </a:t>
            </a:r>
            <a:r>
              <a:rPr lang="en-US" sz="2600" dirty="0" err="1"/>
              <a:t>septiembre</a:t>
            </a:r>
            <a:r>
              <a:rPr lang="en-US" sz="2600" dirty="0"/>
              <a:t> de 2019</a:t>
            </a:r>
          </a:p>
          <a:p>
            <a:endParaRPr lang="en-US" sz="2000" dirty="0"/>
          </a:p>
          <a:p>
            <a:pPr lvl="1"/>
            <a:r>
              <a:rPr lang="en-US" sz="1800" dirty="0"/>
              <a:t>En </a:t>
            </a:r>
            <a:r>
              <a:rPr lang="en-US" sz="1800" dirty="0" err="1"/>
              <a:t>todas</a:t>
            </a:r>
            <a:r>
              <a:rPr lang="en-US" sz="1800" dirty="0"/>
              <a:t> </a:t>
            </a:r>
            <a:r>
              <a:rPr lang="en-US" sz="1800" dirty="0" err="1"/>
              <a:t>las</a:t>
            </a:r>
            <a:r>
              <a:rPr lang="en-US" sz="1800" dirty="0"/>
              <a:t> </a:t>
            </a:r>
            <a:r>
              <a:rPr lang="en-US" sz="1800" dirty="0" err="1"/>
              <a:t>operaciones</a:t>
            </a:r>
            <a:r>
              <a:rPr lang="en-US" sz="1800" dirty="0"/>
              <a:t> de </a:t>
            </a:r>
            <a:r>
              <a:rPr lang="en-US" sz="1800" dirty="0" err="1"/>
              <a:t>cambio</a:t>
            </a:r>
            <a:r>
              <a:rPr lang="en-US" sz="1800" dirty="0"/>
              <a:t>, </a:t>
            </a:r>
            <a:r>
              <a:rPr lang="en-US" sz="1800" dirty="0" err="1"/>
              <a:t>canje</a:t>
            </a:r>
            <a:r>
              <a:rPr lang="en-US" sz="1800" dirty="0"/>
              <a:t> o </a:t>
            </a:r>
            <a:r>
              <a:rPr lang="en-US" sz="1800" dirty="0" err="1"/>
              <a:t>arbitraje</a:t>
            </a:r>
            <a:r>
              <a:rPr lang="en-US" sz="1800" dirty="0"/>
              <a:t> </a:t>
            </a:r>
            <a:r>
              <a:rPr lang="en-US" sz="1800" dirty="0" err="1"/>
              <a:t>deben</a:t>
            </a:r>
            <a:r>
              <a:rPr lang="en-US" sz="1800" dirty="0"/>
              <a:t> </a:t>
            </a:r>
            <a:r>
              <a:rPr lang="en-US" sz="1800" dirty="0" err="1"/>
              <a:t>intervenir</a:t>
            </a:r>
            <a:r>
              <a:rPr lang="en-US" sz="1800" dirty="0"/>
              <a:t> </a:t>
            </a:r>
            <a:r>
              <a:rPr lang="en-US" sz="1800" dirty="0" err="1"/>
              <a:t>entidades</a:t>
            </a:r>
            <a:r>
              <a:rPr lang="en-US" sz="1800" dirty="0"/>
              <a:t> </a:t>
            </a:r>
            <a:r>
              <a:rPr lang="en-US" sz="1800" dirty="0" err="1"/>
              <a:t>financieras</a:t>
            </a:r>
            <a:r>
              <a:rPr lang="en-US" sz="1800" dirty="0"/>
              <a:t> o </a:t>
            </a:r>
            <a:r>
              <a:rPr lang="en-US" sz="1800" dirty="0" err="1"/>
              <a:t>cambiarias</a:t>
            </a:r>
            <a:r>
              <a:rPr lang="en-US" sz="1800" dirty="0"/>
              <a:t> </a:t>
            </a:r>
            <a:r>
              <a:rPr lang="en-US" sz="1800" dirty="0" err="1"/>
              <a:t>autorizadas</a:t>
            </a:r>
            <a:r>
              <a:rPr lang="en-US" sz="1800" dirty="0"/>
              <a:t> </a:t>
            </a:r>
            <a:r>
              <a:rPr lang="en-US" sz="1800" dirty="0" err="1"/>
              <a:t>por</a:t>
            </a:r>
            <a:r>
              <a:rPr lang="en-US" sz="1800" dirty="0"/>
              <a:t> el BCRA</a:t>
            </a:r>
          </a:p>
          <a:p>
            <a:pPr lvl="1"/>
            <a:r>
              <a:rPr lang="en-US" sz="1800" dirty="0" err="1"/>
              <a:t>Obligación</a:t>
            </a:r>
            <a:r>
              <a:rPr lang="en-US" sz="1800" dirty="0"/>
              <a:t> de </a:t>
            </a:r>
            <a:r>
              <a:rPr lang="en-US" sz="1800" dirty="0" err="1"/>
              <a:t>liquidar</a:t>
            </a:r>
            <a:r>
              <a:rPr lang="en-US" sz="1800" dirty="0"/>
              <a:t> </a:t>
            </a:r>
            <a:r>
              <a:rPr lang="en-US" sz="1800" dirty="0" err="1"/>
              <a:t>exportaciones</a:t>
            </a:r>
            <a:endParaRPr lang="en-US" sz="1800" dirty="0"/>
          </a:p>
          <a:p>
            <a:pPr lvl="1"/>
            <a:r>
              <a:rPr lang="en-US" sz="1800" dirty="0" err="1"/>
              <a:t>Obligación</a:t>
            </a:r>
            <a:r>
              <a:rPr lang="en-US" sz="1800" dirty="0"/>
              <a:t> de </a:t>
            </a:r>
            <a:r>
              <a:rPr lang="en-US" sz="1800" dirty="0" err="1"/>
              <a:t>liquidar</a:t>
            </a:r>
            <a:r>
              <a:rPr lang="en-US" sz="1800" dirty="0"/>
              <a:t> </a:t>
            </a:r>
            <a:r>
              <a:rPr lang="en-US" sz="1800" dirty="0" err="1"/>
              <a:t>préstamos</a:t>
            </a:r>
            <a:r>
              <a:rPr lang="en-US" sz="1800" dirty="0"/>
              <a:t> </a:t>
            </a:r>
            <a:r>
              <a:rPr lang="en-US" sz="1800" dirty="0" err="1"/>
              <a:t>como</a:t>
            </a:r>
            <a:r>
              <a:rPr lang="en-US" sz="1800" dirty="0"/>
              <a:t> </a:t>
            </a:r>
            <a:r>
              <a:rPr lang="en-US" sz="1800" dirty="0" err="1"/>
              <a:t>condición</a:t>
            </a:r>
            <a:r>
              <a:rPr lang="en-US" sz="1800" dirty="0"/>
              <a:t> </a:t>
            </a:r>
            <a:r>
              <a:rPr lang="en-US" sz="1800" dirty="0" err="1"/>
              <a:t>para</a:t>
            </a:r>
            <a:r>
              <a:rPr lang="en-US" sz="1800" dirty="0"/>
              <a:t> </a:t>
            </a:r>
            <a:r>
              <a:rPr lang="en-US" sz="1800" dirty="0" err="1"/>
              <a:t>acceder</a:t>
            </a:r>
            <a:r>
              <a:rPr lang="en-US" sz="1800" dirty="0"/>
              <a:t> al </a:t>
            </a:r>
            <a:r>
              <a:rPr lang="en-US" sz="1800" dirty="0" err="1"/>
              <a:t>mercado</a:t>
            </a:r>
            <a:r>
              <a:rPr lang="en-US" sz="1800" dirty="0"/>
              <a:t> de </a:t>
            </a:r>
            <a:r>
              <a:rPr lang="en-US" sz="1800" dirty="0" err="1"/>
              <a:t>cambio</a:t>
            </a:r>
            <a:r>
              <a:rPr lang="en-US" sz="1800" dirty="0"/>
              <a:t> </a:t>
            </a:r>
            <a:r>
              <a:rPr lang="en-US" sz="1800" dirty="0" err="1"/>
              <a:t>para</a:t>
            </a:r>
            <a:r>
              <a:rPr lang="en-US" sz="1800" dirty="0"/>
              <a:t> </a:t>
            </a:r>
            <a:r>
              <a:rPr lang="en-US" sz="1800" dirty="0" err="1"/>
              <a:t>comprar</a:t>
            </a:r>
            <a:r>
              <a:rPr lang="en-US" sz="1800" dirty="0"/>
              <a:t> USD </a:t>
            </a:r>
            <a:r>
              <a:rPr lang="en-US" sz="1800" dirty="0" err="1"/>
              <a:t>para</a:t>
            </a:r>
            <a:r>
              <a:rPr lang="en-US" sz="1800" dirty="0"/>
              <a:t> </a:t>
            </a:r>
            <a:r>
              <a:rPr lang="en-US" sz="1800" dirty="0" err="1"/>
              <a:t>pagar</a:t>
            </a:r>
            <a:r>
              <a:rPr lang="en-US" sz="1800" dirty="0"/>
              <a:t> </a:t>
            </a:r>
            <a:r>
              <a:rPr lang="en-US" sz="1800" dirty="0" err="1"/>
              <a:t>intereses</a:t>
            </a:r>
            <a:r>
              <a:rPr lang="en-US" sz="1800" dirty="0"/>
              <a:t> y principal</a:t>
            </a:r>
          </a:p>
          <a:p>
            <a:pPr lvl="1"/>
            <a:r>
              <a:rPr lang="en-US" sz="1800" dirty="0"/>
              <a:t>Se </a:t>
            </a:r>
            <a:r>
              <a:rPr lang="en-US" sz="1800" dirty="0" err="1"/>
              <a:t>pueden</a:t>
            </a:r>
            <a:r>
              <a:rPr lang="en-US" sz="1800" dirty="0"/>
              <a:t> </a:t>
            </a:r>
            <a:r>
              <a:rPr lang="en-US" sz="1800" dirty="0" err="1"/>
              <a:t>comprar</a:t>
            </a:r>
            <a:r>
              <a:rPr lang="en-US" sz="1800" dirty="0"/>
              <a:t> USD </a:t>
            </a:r>
            <a:r>
              <a:rPr lang="en-US" sz="1800" dirty="0" err="1"/>
              <a:t>para</a:t>
            </a:r>
            <a:r>
              <a:rPr lang="en-US" sz="1800" dirty="0"/>
              <a:t> </a:t>
            </a:r>
            <a:r>
              <a:rPr lang="en-US" sz="1800" dirty="0" err="1"/>
              <a:t>pagar</a:t>
            </a:r>
            <a:r>
              <a:rPr lang="en-US" sz="1800" dirty="0"/>
              <a:t> </a:t>
            </a:r>
            <a:r>
              <a:rPr lang="en-US" sz="1800" dirty="0" err="1"/>
              <a:t>importaciones</a:t>
            </a:r>
            <a:endParaRPr lang="en-US" sz="1800" dirty="0"/>
          </a:p>
          <a:p>
            <a:pPr lvl="1"/>
            <a:r>
              <a:rPr lang="en-US" sz="1800" dirty="0"/>
              <a:t>Se </a:t>
            </a:r>
            <a:r>
              <a:rPr lang="en-US" sz="1800" dirty="0" err="1"/>
              <a:t>pueden</a:t>
            </a:r>
            <a:r>
              <a:rPr lang="en-US" sz="1800" dirty="0"/>
              <a:t> </a:t>
            </a:r>
            <a:r>
              <a:rPr lang="en-US" sz="1800" dirty="0" err="1"/>
              <a:t>comprar</a:t>
            </a:r>
            <a:r>
              <a:rPr lang="en-US" sz="1800" dirty="0"/>
              <a:t> USD para </a:t>
            </a:r>
            <a:r>
              <a:rPr lang="en-US" sz="1800" dirty="0" err="1"/>
              <a:t>pagar</a:t>
            </a:r>
            <a:r>
              <a:rPr lang="en-US" sz="1800" dirty="0"/>
              <a:t> </a:t>
            </a:r>
            <a:r>
              <a:rPr lang="en-US" sz="1800" dirty="0" err="1"/>
              <a:t>deuda</a:t>
            </a:r>
            <a:r>
              <a:rPr lang="en-US" sz="1800" dirty="0"/>
              <a:t> </a:t>
            </a:r>
            <a:r>
              <a:rPr lang="en-US" sz="1800" dirty="0" err="1"/>
              <a:t>financiera</a:t>
            </a:r>
            <a:r>
              <a:rPr lang="en-US" sz="1800" dirty="0"/>
              <a:t> al </a:t>
            </a:r>
            <a:r>
              <a:rPr lang="en-US" sz="1800" dirty="0" err="1"/>
              <a:t>vencimiento</a:t>
            </a:r>
            <a:r>
              <a:rPr lang="en-US" sz="1800" dirty="0"/>
              <a:t> (previa </a:t>
            </a:r>
            <a:r>
              <a:rPr lang="en-US" sz="1800" dirty="0" err="1"/>
              <a:t>restructuracion</a:t>
            </a:r>
            <a:r>
              <a:rPr lang="en-US" sz="1800" dirty="0"/>
              <a:t> bajo A 7106)</a:t>
            </a:r>
          </a:p>
          <a:p>
            <a:pPr lvl="1"/>
            <a:r>
              <a:rPr lang="en-US" sz="1800" dirty="0"/>
              <a:t>Con </a:t>
            </a:r>
            <a:r>
              <a:rPr lang="en-US" sz="1800" dirty="0" err="1"/>
              <a:t>autorización</a:t>
            </a:r>
            <a:r>
              <a:rPr lang="en-US" sz="1800" dirty="0"/>
              <a:t> </a:t>
            </a:r>
            <a:r>
              <a:rPr lang="en-US" sz="1800" dirty="0" err="1"/>
              <a:t>previa</a:t>
            </a:r>
            <a:r>
              <a:rPr lang="en-US" sz="1800" dirty="0"/>
              <a:t> BCRA:</a:t>
            </a:r>
          </a:p>
          <a:p>
            <a:pPr lvl="2"/>
            <a:r>
              <a:rPr lang="en-US" sz="1400" dirty="0" err="1"/>
              <a:t>Dividendos</a:t>
            </a:r>
            <a:endParaRPr lang="en-US" sz="1400" dirty="0"/>
          </a:p>
          <a:p>
            <a:pPr lvl="2"/>
            <a:r>
              <a:rPr lang="en-US" sz="1400" dirty="0"/>
              <a:t>Portfolio</a:t>
            </a:r>
          </a:p>
          <a:p>
            <a:pPr lvl="2"/>
            <a:r>
              <a:rPr lang="en-US" sz="1400" dirty="0" err="1"/>
              <a:t>Transferencias</a:t>
            </a:r>
            <a:r>
              <a:rPr lang="en-US" sz="1400" dirty="0"/>
              <a:t> offshore de personas </a:t>
            </a:r>
            <a:r>
              <a:rPr lang="en-US" sz="1400" dirty="0" err="1"/>
              <a:t>jurídicas</a:t>
            </a:r>
            <a:endParaRPr lang="en-US" sz="1400" dirty="0"/>
          </a:p>
          <a:p>
            <a:pPr marL="457200" lvl="1" indent="0">
              <a:buNone/>
            </a:pPr>
            <a:endParaRPr lang="en-US" sz="1800" dirty="0"/>
          </a:p>
          <a:p>
            <a:pPr lvl="1"/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64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Definiciones</a:t>
            </a:r>
            <a:r>
              <a:rPr lang="en-US" b="1" dirty="0"/>
              <a:t> </a:t>
            </a:r>
            <a:r>
              <a:rPr lang="en-US" b="1" dirty="0" err="1"/>
              <a:t>Cambiarias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 err="1"/>
              <a:t>Definición</a:t>
            </a:r>
            <a:r>
              <a:rPr lang="en-US" sz="2000" dirty="0"/>
              <a:t> de </a:t>
            </a:r>
            <a:r>
              <a:rPr lang="en-US" sz="2000" dirty="0" err="1"/>
              <a:t>Operación</a:t>
            </a:r>
            <a:r>
              <a:rPr lang="en-US" sz="2000" dirty="0"/>
              <a:t> al </a:t>
            </a:r>
            <a:r>
              <a:rPr lang="en-US" sz="2000" dirty="0" err="1"/>
              <a:t>Contado</a:t>
            </a:r>
            <a:r>
              <a:rPr lang="en-US" sz="2000" dirty="0"/>
              <a:t> y </a:t>
            </a:r>
            <a:r>
              <a:rPr lang="en-US" sz="2000" dirty="0" err="1"/>
              <a:t>Operación</a:t>
            </a:r>
            <a:r>
              <a:rPr lang="en-US" sz="2000" dirty="0"/>
              <a:t> a </a:t>
            </a:r>
            <a:r>
              <a:rPr lang="en-US" sz="2000" dirty="0" err="1"/>
              <a:t>Término</a:t>
            </a:r>
            <a:endParaRPr lang="en-US" sz="2000" dirty="0"/>
          </a:p>
          <a:p>
            <a:pPr lvl="1"/>
            <a:r>
              <a:rPr lang="en-US" sz="1600" dirty="0" err="1"/>
              <a:t>Contado</a:t>
            </a:r>
            <a:r>
              <a:rPr lang="en-US" sz="1600" dirty="0"/>
              <a:t>: </a:t>
            </a:r>
            <a:r>
              <a:rPr lang="en-US" sz="1600" dirty="0" err="1"/>
              <a:t>Liquida</a:t>
            </a:r>
            <a:r>
              <a:rPr lang="en-US" sz="1600" dirty="0"/>
              <a:t> hasta T+2</a:t>
            </a:r>
          </a:p>
          <a:p>
            <a:pPr lvl="1"/>
            <a:r>
              <a:rPr lang="en-US" sz="1600" dirty="0"/>
              <a:t>A </a:t>
            </a:r>
            <a:r>
              <a:rPr lang="en-US" sz="1600" dirty="0" err="1"/>
              <a:t>termino</a:t>
            </a:r>
            <a:r>
              <a:rPr lang="en-US" sz="1600" dirty="0"/>
              <a:t>: </a:t>
            </a:r>
            <a:r>
              <a:rPr lang="en-US" sz="1600" dirty="0" err="1"/>
              <a:t>Liquida</a:t>
            </a:r>
            <a:r>
              <a:rPr lang="en-US" sz="1600" dirty="0"/>
              <a:t> T+3 en </a:t>
            </a:r>
            <a:r>
              <a:rPr lang="en-US" sz="1600" dirty="0" err="1"/>
              <a:t>adelante</a:t>
            </a:r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 err="1"/>
              <a:t>Canje</a:t>
            </a:r>
            <a:endParaRPr lang="en-US" sz="2000" dirty="0"/>
          </a:p>
          <a:p>
            <a:pPr lvl="1"/>
            <a:r>
              <a:rPr lang="en-US" sz="1600" dirty="0" err="1"/>
              <a:t>Flujo</a:t>
            </a:r>
            <a:r>
              <a:rPr lang="en-US" sz="1600" dirty="0"/>
              <a:t> de </a:t>
            </a:r>
            <a:r>
              <a:rPr lang="en-US" sz="1600" dirty="0" err="1"/>
              <a:t>fondos</a:t>
            </a:r>
            <a:r>
              <a:rPr lang="en-US" sz="1600" dirty="0"/>
              <a:t> a </a:t>
            </a:r>
            <a:r>
              <a:rPr lang="en-US" sz="1600" dirty="0" err="1"/>
              <a:t>través</a:t>
            </a:r>
            <a:r>
              <a:rPr lang="en-US" sz="1600" dirty="0"/>
              <a:t> de la </a:t>
            </a:r>
            <a:r>
              <a:rPr lang="en-US" sz="1600" dirty="0" err="1"/>
              <a:t>frontera</a:t>
            </a:r>
            <a:r>
              <a:rPr lang="en-US" sz="1600" dirty="0"/>
              <a:t>. Cross Border Funds Transfer</a:t>
            </a:r>
          </a:p>
          <a:p>
            <a:pPr lvl="1"/>
            <a:r>
              <a:rPr lang="en-US" sz="1600" dirty="0" err="1"/>
              <a:t>Requiere</a:t>
            </a:r>
            <a:r>
              <a:rPr lang="en-US" sz="1600" dirty="0"/>
              <a:t> 2 </a:t>
            </a:r>
            <a:r>
              <a:rPr lang="en-US" sz="1600" dirty="0" err="1"/>
              <a:t>boletos</a:t>
            </a:r>
            <a:r>
              <a:rPr lang="en-US" sz="1600" dirty="0"/>
              <a:t> de </a:t>
            </a:r>
            <a:r>
              <a:rPr lang="en-US" sz="1600" dirty="0" err="1"/>
              <a:t>cambio</a:t>
            </a:r>
            <a:r>
              <a:rPr lang="en-US" sz="1600" dirty="0"/>
              <a:t>, </a:t>
            </a:r>
            <a:r>
              <a:rPr lang="en-US" sz="1600" dirty="0" err="1"/>
              <a:t>compra</a:t>
            </a:r>
            <a:r>
              <a:rPr lang="en-US" sz="1600" dirty="0"/>
              <a:t> y </a:t>
            </a:r>
            <a:r>
              <a:rPr lang="en-US" sz="1600" dirty="0" err="1"/>
              <a:t>venta</a:t>
            </a:r>
            <a:r>
              <a:rPr lang="en-US" sz="1600" dirty="0"/>
              <a:t> de USD, al </a:t>
            </a:r>
            <a:r>
              <a:rPr lang="en-US" sz="1600" dirty="0" err="1"/>
              <a:t>mismo</a:t>
            </a:r>
            <a:r>
              <a:rPr lang="en-US" sz="1600" dirty="0"/>
              <a:t> </a:t>
            </a:r>
            <a:r>
              <a:rPr lang="en-US" sz="1600" dirty="0" err="1"/>
              <a:t>tipo</a:t>
            </a:r>
            <a:r>
              <a:rPr lang="en-US" sz="1600" dirty="0"/>
              <a:t> de </a:t>
            </a:r>
            <a:r>
              <a:rPr lang="en-US" sz="1600" dirty="0" err="1"/>
              <a:t>cambio</a:t>
            </a:r>
            <a:endParaRPr lang="en-US" sz="1600" dirty="0"/>
          </a:p>
          <a:p>
            <a:pPr lvl="1"/>
            <a:r>
              <a:rPr lang="en-US" sz="1600" dirty="0" err="1"/>
              <a:t>Impacto</a:t>
            </a:r>
            <a:r>
              <a:rPr lang="en-US" sz="1600" dirty="0"/>
              <a:t> de </a:t>
            </a:r>
            <a:r>
              <a:rPr lang="en-US" sz="1600" dirty="0" err="1"/>
              <a:t>las</a:t>
            </a:r>
            <a:r>
              <a:rPr lang="en-US" sz="1600" dirty="0"/>
              <a:t> </a:t>
            </a:r>
            <a:r>
              <a:rPr lang="en-US" sz="1600" dirty="0" err="1"/>
              <a:t>nuevas</a:t>
            </a:r>
            <a:r>
              <a:rPr lang="en-US" sz="1600" dirty="0"/>
              <a:t> </a:t>
            </a:r>
            <a:r>
              <a:rPr lang="en-US" sz="1600" dirty="0" err="1"/>
              <a:t>regulaciones</a:t>
            </a:r>
            <a:r>
              <a:rPr lang="en-US" sz="1600" dirty="0"/>
              <a:t> </a:t>
            </a:r>
            <a:r>
              <a:rPr lang="en-US" sz="1600" dirty="0" err="1"/>
              <a:t>cambiarias</a:t>
            </a:r>
            <a:r>
              <a:rPr lang="en-US" sz="1600" dirty="0"/>
              <a:t> </a:t>
            </a:r>
            <a:r>
              <a:rPr lang="en-US" sz="1600" dirty="0" err="1"/>
              <a:t>vigentes</a:t>
            </a:r>
            <a:r>
              <a:rPr lang="en-US" sz="1600" dirty="0"/>
              <a:t> a </a:t>
            </a:r>
            <a:r>
              <a:rPr lang="en-US" sz="1600" dirty="0" err="1"/>
              <a:t>partir</a:t>
            </a:r>
            <a:r>
              <a:rPr lang="en-US" sz="1600" dirty="0"/>
              <a:t> del 1 de </a:t>
            </a:r>
            <a:r>
              <a:rPr lang="en-US" sz="1600" dirty="0" err="1"/>
              <a:t>Septiembre</a:t>
            </a:r>
            <a:r>
              <a:rPr lang="en-US" sz="1600" dirty="0"/>
              <a:t> de 2019</a:t>
            </a:r>
          </a:p>
          <a:p>
            <a:pPr lvl="1"/>
            <a:endParaRPr lang="en-US" sz="1600" dirty="0"/>
          </a:p>
          <a:p>
            <a:r>
              <a:rPr lang="en-US" sz="2000" dirty="0" err="1"/>
              <a:t>Arbitraje</a:t>
            </a:r>
            <a:endParaRPr lang="en-US" sz="2000" dirty="0"/>
          </a:p>
          <a:p>
            <a:pPr lvl="1"/>
            <a:r>
              <a:rPr lang="en-US" sz="1600" dirty="0" err="1"/>
              <a:t>Convertir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moneda</a:t>
            </a:r>
            <a:r>
              <a:rPr lang="en-US" sz="1600" dirty="0"/>
              <a:t> </a:t>
            </a:r>
            <a:r>
              <a:rPr lang="en-US" sz="1600" dirty="0" err="1"/>
              <a:t>extranjera</a:t>
            </a:r>
            <a:r>
              <a:rPr lang="en-US" sz="1600" dirty="0"/>
              <a:t> en </a:t>
            </a:r>
            <a:r>
              <a:rPr lang="en-US" sz="1600" dirty="0" err="1"/>
              <a:t>otra</a:t>
            </a:r>
            <a:r>
              <a:rPr lang="en-US" sz="1600" dirty="0"/>
              <a:t> </a:t>
            </a:r>
            <a:r>
              <a:rPr lang="en-US" sz="1600" dirty="0" err="1"/>
              <a:t>moneda</a:t>
            </a:r>
            <a:r>
              <a:rPr lang="en-US" sz="1600" dirty="0"/>
              <a:t> </a:t>
            </a:r>
            <a:r>
              <a:rPr lang="en-US" sz="1600" dirty="0" err="1"/>
              <a:t>extranjera</a:t>
            </a:r>
            <a:endParaRPr lang="en-US" sz="1600" dirty="0"/>
          </a:p>
          <a:p>
            <a:pPr lvl="1"/>
            <a:r>
              <a:rPr lang="en-US" sz="1600" dirty="0"/>
              <a:t>EURUSD</a:t>
            </a:r>
          </a:p>
          <a:p>
            <a:pPr lvl="1"/>
            <a:r>
              <a:rPr lang="en-US" sz="1600" dirty="0" err="1"/>
              <a:t>En</a:t>
            </a:r>
            <a:r>
              <a:rPr lang="en-US" sz="1600" dirty="0"/>
              <a:t> Argentina </a:t>
            </a:r>
            <a:r>
              <a:rPr lang="en-US" sz="1600" dirty="0" err="1"/>
              <a:t>todos</a:t>
            </a:r>
            <a:r>
              <a:rPr lang="en-US" sz="1600" dirty="0"/>
              <a:t> </a:t>
            </a:r>
            <a:r>
              <a:rPr lang="en-US" sz="1600" dirty="0" err="1"/>
              <a:t>los</a:t>
            </a:r>
            <a:r>
              <a:rPr lang="en-US" sz="1600" dirty="0"/>
              <a:t> trades al </a:t>
            </a:r>
            <a:r>
              <a:rPr lang="en-US" sz="1600" dirty="0" err="1"/>
              <a:t>contado</a:t>
            </a:r>
            <a:r>
              <a:rPr lang="en-US" sz="1600" dirty="0"/>
              <a:t> </a:t>
            </a:r>
            <a:r>
              <a:rPr lang="en-US" sz="1600" dirty="0" err="1"/>
              <a:t>pasan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 ARS</a:t>
            </a:r>
          </a:p>
          <a:p>
            <a:pPr lvl="1"/>
            <a:endParaRPr lang="en-US" sz="1600" dirty="0"/>
          </a:p>
          <a:p>
            <a:r>
              <a:rPr lang="en-US" sz="2000" dirty="0" err="1"/>
              <a:t>Contado</a:t>
            </a:r>
            <a:r>
              <a:rPr lang="en-US" sz="2000" dirty="0"/>
              <a:t> con </a:t>
            </a:r>
            <a:r>
              <a:rPr lang="en-US" sz="2000" dirty="0" err="1"/>
              <a:t>Liquidación</a:t>
            </a:r>
            <a:r>
              <a:rPr lang="en-US" sz="2000" dirty="0"/>
              <a:t> o Blue Chip Swap</a:t>
            </a:r>
          </a:p>
          <a:p>
            <a:pPr lvl="1"/>
            <a:r>
              <a:rPr lang="en-US" sz="1600" dirty="0" err="1"/>
              <a:t>Compra</a:t>
            </a:r>
            <a:r>
              <a:rPr lang="en-US" sz="1600" dirty="0"/>
              <a:t> de un bono contra ARS</a:t>
            </a:r>
          </a:p>
          <a:p>
            <a:pPr lvl="1"/>
            <a:r>
              <a:rPr lang="en-US" sz="1600" dirty="0" err="1"/>
              <a:t>Transferencia</a:t>
            </a:r>
            <a:r>
              <a:rPr lang="en-US" sz="1600" dirty="0"/>
              <a:t> del bono al exterior</a:t>
            </a:r>
          </a:p>
          <a:p>
            <a:pPr lvl="1"/>
            <a:r>
              <a:rPr lang="en-US" sz="1600" dirty="0" err="1"/>
              <a:t>Venta</a:t>
            </a:r>
            <a:r>
              <a:rPr lang="en-US" sz="1600" dirty="0"/>
              <a:t> del bono contra USD</a:t>
            </a:r>
          </a:p>
          <a:p>
            <a:pPr lvl="1"/>
            <a:r>
              <a:rPr lang="en-US" sz="1600" dirty="0" err="1"/>
              <a:t>Clausula</a:t>
            </a:r>
            <a:r>
              <a:rPr lang="en-US" sz="1600" dirty="0"/>
              <a:t> </a:t>
            </a:r>
            <a:r>
              <a:rPr lang="en-US" sz="1600" dirty="0" err="1"/>
              <a:t>Bonex</a:t>
            </a:r>
            <a:r>
              <a:rPr lang="en-US" sz="1600" dirty="0"/>
              <a:t> en los </a:t>
            </a:r>
            <a:r>
              <a:rPr lang="en-US" sz="1600" dirty="0" err="1"/>
              <a:t>contratos</a:t>
            </a:r>
            <a:r>
              <a:rPr lang="en-US" sz="1600" dirty="0"/>
              <a:t> de </a:t>
            </a:r>
            <a:r>
              <a:rPr lang="en-US" sz="1600" dirty="0" err="1"/>
              <a:t>préstamos</a:t>
            </a:r>
            <a:r>
              <a:rPr lang="en-US" sz="1600" dirty="0"/>
              <a:t> en USD </a:t>
            </a:r>
            <a:r>
              <a:rPr lang="en-US" sz="1600" dirty="0" err="1"/>
              <a:t>bajo</a:t>
            </a:r>
            <a:r>
              <a:rPr lang="en-US" sz="1600" dirty="0"/>
              <a:t> ley de NY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53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Clase</a:t>
            </a:r>
            <a:r>
              <a:rPr lang="en-US" b="1" dirty="0">
                <a:solidFill>
                  <a:srgbClr val="FF0000"/>
                </a:solidFill>
              </a:rPr>
              <a:t> 1 – </a:t>
            </a:r>
            <a:r>
              <a:rPr lang="en-US" b="1" dirty="0" err="1">
                <a:solidFill>
                  <a:srgbClr val="FF0000"/>
                </a:solidFill>
              </a:rPr>
              <a:t>Tema</a:t>
            </a:r>
            <a:r>
              <a:rPr lang="en-US" b="1" dirty="0">
                <a:solidFill>
                  <a:srgbClr val="FF0000"/>
                </a:solidFill>
              </a:rPr>
              <a:t> 2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 err="1">
                <a:solidFill>
                  <a:srgbClr val="FF0000"/>
                </a:solidFill>
              </a:rPr>
              <a:t>Posicion</a:t>
            </a:r>
            <a:r>
              <a:rPr lang="en-US" b="1" dirty="0">
                <a:solidFill>
                  <a:srgbClr val="FF0000"/>
                </a:solidFill>
              </a:rPr>
              <a:t> de </a:t>
            </a:r>
            <a:r>
              <a:rPr lang="en-US" b="1" dirty="0" err="1">
                <a:solidFill>
                  <a:srgbClr val="FF0000"/>
                </a:solidFill>
              </a:rPr>
              <a:t>Cambios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200" y="2012949"/>
            <a:ext cx="7707087" cy="4525963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000" dirty="0"/>
              <a:t>Currency Pair</a:t>
            </a:r>
          </a:p>
          <a:p>
            <a:pPr marL="342900" lvl="1" indent="-342900">
              <a:buFont typeface="Arial"/>
              <a:buChar char="•"/>
            </a:pPr>
            <a:r>
              <a:rPr lang="en-US" sz="2000" dirty="0"/>
              <a:t>Bid/Offer</a:t>
            </a:r>
          </a:p>
          <a:p>
            <a:pPr marL="342900" lvl="1" indent="-342900">
              <a:buFont typeface="Arial"/>
              <a:buChar char="•"/>
            </a:pPr>
            <a:r>
              <a:rPr lang="en-US" sz="2000" dirty="0" err="1"/>
              <a:t>Posicion</a:t>
            </a:r>
            <a:r>
              <a:rPr lang="en-US" sz="2000" dirty="0"/>
              <a:t> de </a:t>
            </a:r>
            <a:r>
              <a:rPr lang="en-US" sz="2000" dirty="0" err="1"/>
              <a:t>Cambios</a:t>
            </a:r>
            <a:endParaRPr lang="en-US" sz="2000" dirty="0"/>
          </a:p>
          <a:p>
            <a:pPr marL="342900" lvl="1" indent="-342900">
              <a:buFont typeface="Arial"/>
              <a:buChar char="•"/>
            </a:pPr>
            <a:r>
              <a:rPr lang="en-US" sz="2000" dirty="0" err="1"/>
              <a:t>Posicion</a:t>
            </a:r>
            <a:r>
              <a:rPr lang="en-US" sz="2000" dirty="0"/>
              <a:t> </a:t>
            </a:r>
            <a:r>
              <a:rPr lang="en-US" sz="2000" dirty="0" err="1"/>
              <a:t>Larga</a:t>
            </a:r>
            <a:r>
              <a:rPr lang="en-US" sz="2000" dirty="0"/>
              <a:t> USD – </a:t>
            </a:r>
            <a:r>
              <a:rPr lang="en-US" sz="2000" dirty="0" err="1"/>
              <a:t>Posicion</a:t>
            </a:r>
            <a:r>
              <a:rPr lang="en-US" sz="2000" dirty="0"/>
              <a:t> </a:t>
            </a:r>
            <a:r>
              <a:rPr lang="en-US" sz="2000" dirty="0" err="1"/>
              <a:t>corta</a:t>
            </a:r>
            <a:r>
              <a:rPr lang="en-US" sz="2000" dirty="0"/>
              <a:t> USD (Carry Trade)</a:t>
            </a:r>
          </a:p>
          <a:p>
            <a:pPr marL="342900" lvl="1" indent="-342900">
              <a:buFont typeface="Arial"/>
              <a:buChar char="•"/>
            </a:pPr>
            <a:r>
              <a:rPr lang="en-US" sz="2000" dirty="0"/>
              <a:t>Right Way y Wrong Way trades</a:t>
            </a:r>
          </a:p>
          <a:p>
            <a:pPr marL="342900" lvl="1" indent="-342900">
              <a:buFont typeface="Arial"/>
              <a:buChar char="•"/>
            </a:pPr>
            <a:r>
              <a:rPr lang="en-US" sz="2000" dirty="0"/>
              <a:t>Tipo de </a:t>
            </a:r>
            <a:r>
              <a:rPr lang="en-US" sz="2000" dirty="0" err="1"/>
              <a:t>cambio</a:t>
            </a:r>
            <a:r>
              <a:rPr lang="en-US" sz="2000" dirty="0"/>
              <a:t> de </a:t>
            </a:r>
            <a:r>
              <a:rPr lang="en-US" sz="2000" dirty="0" err="1"/>
              <a:t>equilibrio</a:t>
            </a:r>
            <a:endParaRPr lang="en-US" sz="2000" dirty="0"/>
          </a:p>
          <a:p>
            <a:pPr marL="342900" lvl="1" indent="-342900">
              <a:buFont typeface="Arial"/>
              <a:buChar char="•"/>
            </a:pPr>
            <a:r>
              <a:rPr lang="en-US" sz="2000" dirty="0" err="1"/>
              <a:t>Contado</a:t>
            </a:r>
            <a:r>
              <a:rPr lang="en-US" sz="2000" dirty="0"/>
              <a:t> a </a:t>
            </a:r>
            <a:r>
              <a:rPr lang="en-US" sz="2000" dirty="0" err="1"/>
              <a:t>Liquidar</a:t>
            </a:r>
            <a:r>
              <a:rPr lang="en-US" sz="2000" dirty="0"/>
              <a:t> T+1 y T+2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3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Mercado de </a:t>
            </a:r>
            <a:r>
              <a:rPr lang="en-US" b="1" dirty="0" err="1"/>
              <a:t>Cambios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Currency Pair USD/ARS</a:t>
            </a:r>
          </a:p>
          <a:p>
            <a:pPr lvl="1"/>
            <a:r>
              <a:rPr lang="en-US" sz="1800" dirty="0"/>
              <a:t>Term currency (</a:t>
            </a:r>
            <a:r>
              <a:rPr lang="en-US" sz="1800" dirty="0" err="1"/>
              <a:t>numerador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Base Currency (</a:t>
            </a:r>
            <a:r>
              <a:rPr lang="en-US" sz="1800" dirty="0" err="1"/>
              <a:t>denominador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Se escribe primero el Base Currency y </a:t>
            </a:r>
            <a:r>
              <a:rPr lang="en-US" sz="1800" dirty="0" err="1"/>
              <a:t>luego</a:t>
            </a:r>
            <a:r>
              <a:rPr lang="en-US" sz="1800" dirty="0"/>
              <a:t> el Term Currency</a:t>
            </a:r>
          </a:p>
          <a:p>
            <a:pPr lvl="1"/>
            <a:r>
              <a:rPr lang="en-US" sz="1800" dirty="0"/>
              <a:t>El Base Currency es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activo</a:t>
            </a:r>
            <a:r>
              <a:rPr lang="en-US" sz="1800" dirty="0"/>
              <a:t> que se </a:t>
            </a:r>
            <a:r>
              <a:rPr lang="en-US" sz="1800" dirty="0" err="1"/>
              <a:t>compra</a:t>
            </a:r>
            <a:r>
              <a:rPr lang="en-US" sz="1800" dirty="0"/>
              <a:t> o se </a:t>
            </a:r>
            <a:r>
              <a:rPr lang="en-US" sz="1800" dirty="0" err="1"/>
              <a:t>vende</a:t>
            </a:r>
            <a:r>
              <a:rPr lang="en-US" sz="1800" dirty="0"/>
              <a:t> y el Term Currency es el </a:t>
            </a:r>
            <a:r>
              <a:rPr lang="en-US" sz="1800" dirty="0" err="1"/>
              <a:t>precio</a:t>
            </a:r>
            <a:r>
              <a:rPr lang="en-US" sz="1800" dirty="0"/>
              <a:t> de </a:t>
            </a:r>
            <a:r>
              <a:rPr lang="en-US" sz="1800" dirty="0" err="1"/>
              <a:t>cada</a:t>
            </a:r>
            <a:r>
              <a:rPr lang="en-US" sz="1800" dirty="0"/>
              <a:t> </a:t>
            </a:r>
            <a:r>
              <a:rPr lang="en-US" sz="1800" dirty="0" err="1"/>
              <a:t>unidad</a:t>
            </a:r>
            <a:r>
              <a:rPr lang="en-US" sz="1800" dirty="0"/>
              <a:t> de </a:t>
            </a:r>
            <a:r>
              <a:rPr lang="en-US" sz="1800" dirty="0" err="1"/>
              <a:t>dicho</a:t>
            </a:r>
            <a:r>
              <a:rPr lang="en-US" sz="1800" dirty="0"/>
              <a:t> </a:t>
            </a:r>
            <a:r>
              <a:rPr lang="en-US" sz="1800" dirty="0" err="1"/>
              <a:t>activo</a:t>
            </a:r>
            <a:r>
              <a:rPr lang="en-US" sz="1800" dirty="0"/>
              <a:t>. </a:t>
            </a:r>
            <a:endParaRPr lang="en-US" sz="2200" dirty="0"/>
          </a:p>
          <a:p>
            <a:pPr lvl="1"/>
            <a:r>
              <a:rPr lang="en-US" sz="1800" dirty="0" err="1"/>
              <a:t>Cantidad</a:t>
            </a:r>
            <a:r>
              <a:rPr lang="en-US" sz="1800" dirty="0"/>
              <a:t> de ARS por </a:t>
            </a:r>
            <a:r>
              <a:rPr lang="en-US" sz="1800" dirty="0" err="1"/>
              <a:t>cada</a:t>
            </a:r>
            <a:r>
              <a:rPr lang="en-US" sz="1800" dirty="0"/>
              <a:t> 1 USD</a:t>
            </a:r>
          </a:p>
          <a:p>
            <a:pPr lvl="1"/>
            <a:endParaRPr lang="en-US" sz="1800" dirty="0"/>
          </a:p>
          <a:p>
            <a:r>
              <a:rPr lang="en-US" sz="2200" dirty="0"/>
              <a:t>Currency Pair EUR/USD y GBP/USD</a:t>
            </a:r>
          </a:p>
          <a:p>
            <a:pPr lvl="1"/>
            <a:r>
              <a:rPr lang="en-US" sz="1800" dirty="0" err="1"/>
              <a:t>Cantidad</a:t>
            </a:r>
            <a:r>
              <a:rPr lang="en-US" sz="1800" dirty="0"/>
              <a:t> de USD por </a:t>
            </a:r>
            <a:r>
              <a:rPr lang="en-US" sz="1800" dirty="0" err="1"/>
              <a:t>cada</a:t>
            </a:r>
            <a:r>
              <a:rPr lang="en-US" sz="1800" dirty="0"/>
              <a:t> 1 EUR</a:t>
            </a:r>
          </a:p>
          <a:p>
            <a:pPr lvl="1"/>
            <a:r>
              <a:rPr lang="en-US" sz="1800" dirty="0" err="1"/>
              <a:t>Cantidad</a:t>
            </a:r>
            <a:r>
              <a:rPr lang="en-US" sz="1800" dirty="0"/>
              <a:t> de USD por </a:t>
            </a:r>
            <a:r>
              <a:rPr lang="en-US" sz="1800" dirty="0" err="1"/>
              <a:t>cada</a:t>
            </a:r>
            <a:r>
              <a:rPr lang="en-US" sz="1800" dirty="0"/>
              <a:t> 1 GBP</a:t>
            </a:r>
          </a:p>
          <a:p>
            <a:pPr marL="457200" lvl="1" indent="0">
              <a:buNone/>
            </a:pPr>
            <a:endParaRPr lang="en-US" sz="1800" dirty="0"/>
          </a:p>
          <a:p>
            <a:pPr marL="342900" lvl="1" indent="-342900">
              <a:buFont typeface="Arial"/>
              <a:buChar char="•"/>
            </a:pPr>
            <a:r>
              <a:rPr lang="en-US" sz="2200" dirty="0"/>
              <a:t>La </a:t>
            </a:r>
            <a:r>
              <a:rPr lang="en-US" sz="2200" dirty="0" err="1"/>
              <a:t>mayoria</a:t>
            </a:r>
            <a:r>
              <a:rPr lang="en-US" sz="2200" dirty="0"/>
              <a:t> de los currency pairs </a:t>
            </a:r>
            <a:r>
              <a:rPr lang="en-US" sz="2200" dirty="0" err="1"/>
              <a:t>tienen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 Base Currency al USD. </a:t>
            </a:r>
            <a:r>
              <a:rPr lang="en-US" sz="2200" dirty="0" err="1"/>
              <a:t>Algunas</a:t>
            </a:r>
            <a:r>
              <a:rPr lang="en-US" sz="2200" dirty="0"/>
              <a:t> </a:t>
            </a:r>
            <a:r>
              <a:rPr lang="en-US" sz="2200" dirty="0" err="1"/>
              <a:t>monedas</a:t>
            </a:r>
            <a:r>
              <a:rPr lang="en-US" sz="2200" dirty="0"/>
              <a:t> </a:t>
            </a:r>
            <a:r>
              <a:rPr lang="en-US" sz="2200" dirty="0" err="1"/>
              <a:t>cotizan</a:t>
            </a:r>
            <a:r>
              <a:rPr lang="en-US" sz="2200" dirty="0"/>
              <a:t> </a:t>
            </a:r>
            <a:r>
              <a:rPr lang="en-US" sz="2200" dirty="0" err="1"/>
              <a:t>invertidas</a:t>
            </a:r>
            <a:r>
              <a:rPr lang="en-US" sz="2200" dirty="0"/>
              <a:t>, </a:t>
            </a:r>
            <a:r>
              <a:rPr lang="en-US" sz="2200" dirty="0" err="1"/>
              <a:t>ej</a:t>
            </a:r>
            <a:r>
              <a:rPr lang="en-US" sz="2200" dirty="0"/>
              <a:t>. EUR y GBP.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57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Bid / Offer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err="1"/>
              <a:t>Precio</a:t>
            </a:r>
            <a:r>
              <a:rPr lang="en-US" sz="2200" dirty="0"/>
              <a:t> de </a:t>
            </a:r>
            <a:r>
              <a:rPr lang="en-US" sz="2200" dirty="0" err="1"/>
              <a:t>compra</a:t>
            </a:r>
            <a:r>
              <a:rPr lang="en-US" sz="2200" dirty="0"/>
              <a:t> y </a:t>
            </a:r>
            <a:r>
              <a:rPr lang="en-US" sz="2200" dirty="0" err="1"/>
              <a:t>precio</a:t>
            </a:r>
            <a:r>
              <a:rPr lang="en-US" sz="2200" dirty="0"/>
              <a:t> de </a:t>
            </a:r>
            <a:r>
              <a:rPr lang="en-US" sz="2200" dirty="0" err="1"/>
              <a:t>venta</a:t>
            </a:r>
            <a:r>
              <a:rPr lang="en-US" sz="2200" dirty="0"/>
              <a:t> </a:t>
            </a:r>
            <a:r>
              <a:rPr lang="en-US" sz="2200" dirty="0" err="1"/>
              <a:t>desde</a:t>
            </a:r>
            <a:r>
              <a:rPr lang="en-US" sz="2200" dirty="0"/>
              <a:t> el </a:t>
            </a:r>
            <a:r>
              <a:rPr lang="en-US" sz="2200" dirty="0" err="1"/>
              <a:t>punto</a:t>
            </a:r>
            <a:r>
              <a:rPr lang="en-US" sz="2200" dirty="0"/>
              <a:t> de vista de la </a:t>
            </a:r>
            <a:r>
              <a:rPr lang="en-US" sz="2200" dirty="0" err="1"/>
              <a:t>entidad</a:t>
            </a:r>
            <a:r>
              <a:rPr lang="en-US" sz="2200" dirty="0"/>
              <a:t> </a:t>
            </a:r>
            <a:r>
              <a:rPr lang="en-US" sz="2200" dirty="0" err="1"/>
              <a:t>financiera</a:t>
            </a:r>
            <a:endParaRPr lang="en-US" sz="2200" dirty="0"/>
          </a:p>
          <a:p>
            <a:r>
              <a:rPr lang="en-US" sz="2200" dirty="0"/>
              <a:t>La </a:t>
            </a:r>
            <a:r>
              <a:rPr lang="en-US" sz="2200" dirty="0" err="1"/>
              <a:t>entidad</a:t>
            </a:r>
            <a:r>
              <a:rPr lang="en-US" sz="2200" dirty="0"/>
              <a:t> </a:t>
            </a:r>
            <a:r>
              <a:rPr lang="en-US" sz="2200" dirty="0" err="1"/>
              <a:t>financiera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 “principal”, </a:t>
            </a:r>
            <a:r>
              <a:rPr lang="en-US" sz="2200" dirty="0" err="1"/>
              <a:t>todas</a:t>
            </a:r>
            <a:r>
              <a:rPr lang="en-US" sz="2200" dirty="0"/>
              <a:t> </a:t>
            </a:r>
            <a:r>
              <a:rPr lang="en-US" sz="2200" dirty="0" err="1"/>
              <a:t>las</a:t>
            </a:r>
            <a:r>
              <a:rPr lang="en-US" sz="2200" dirty="0"/>
              <a:t> </a:t>
            </a:r>
            <a:r>
              <a:rPr lang="en-US" sz="2200" dirty="0" err="1"/>
              <a:t>operaciones</a:t>
            </a:r>
            <a:r>
              <a:rPr lang="en-US" sz="2200" dirty="0"/>
              <a:t> son contra </a:t>
            </a:r>
            <a:r>
              <a:rPr lang="en-US" sz="2200" dirty="0" err="1"/>
              <a:t>su</a:t>
            </a:r>
            <a:r>
              <a:rPr lang="en-US" sz="2200" dirty="0"/>
              <a:t> </a:t>
            </a:r>
            <a:r>
              <a:rPr lang="en-US" sz="2200" dirty="0" err="1"/>
              <a:t>posición</a:t>
            </a:r>
            <a:r>
              <a:rPr lang="en-US" sz="2200" dirty="0"/>
              <a:t> </a:t>
            </a:r>
            <a:r>
              <a:rPr lang="en-US" sz="2200" dirty="0" err="1"/>
              <a:t>propia</a:t>
            </a:r>
            <a:endParaRPr lang="en-US" sz="2200" dirty="0"/>
          </a:p>
          <a:p>
            <a:r>
              <a:rPr lang="en-US" sz="2200" dirty="0"/>
              <a:t>Bid/Offer o Bid/Asked</a:t>
            </a:r>
          </a:p>
          <a:p>
            <a:r>
              <a:rPr lang="en-US" sz="2200" dirty="0"/>
              <a:t>Las </a:t>
            </a:r>
            <a:r>
              <a:rPr lang="en-US" sz="2200" dirty="0" err="1"/>
              <a:t>monedas</a:t>
            </a:r>
            <a:r>
              <a:rPr lang="en-US" sz="2200" dirty="0"/>
              <a:t> </a:t>
            </a:r>
            <a:r>
              <a:rPr lang="en-US" sz="2200" dirty="0" err="1"/>
              <a:t>duras</a:t>
            </a:r>
            <a:r>
              <a:rPr lang="en-US" sz="2200" dirty="0"/>
              <a:t> se </a:t>
            </a:r>
            <a:r>
              <a:rPr lang="en-US" sz="2200" dirty="0" err="1"/>
              <a:t>cotizan</a:t>
            </a:r>
            <a:r>
              <a:rPr lang="en-US" sz="2200" dirty="0"/>
              <a:t> con 4 </a:t>
            </a:r>
            <a:r>
              <a:rPr lang="en-US" sz="2200" dirty="0" err="1"/>
              <a:t>decimales</a:t>
            </a:r>
            <a:r>
              <a:rPr lang="en-US" sz="2200" dirty="0"/>
              <a:t> (“a la </a:t>
            </a:r>
            <a:r>
              <a:rPr lang="en-US" sz="2200" dirty="0" err="1"/>
              <a:t>cuarta</a:t>
            </a:r>
            <a:r>
              <a:rPr lang="en-US" sz="2200" dirty="0"/>
              <a:t> </a:t>
            </a:r>
            <a:r>
              <a:rPr lang="en-US" sz="2200" dirty="0" err="1"/>
              <a:t>figura</a:t>
            </a:r>
            <a:r>
              <a:rPr lang="en-US" sz="2200" dirty="0"/>
              <a:t>”)</a:t>
            </a:r>
          </a:p>
          <a:p>
            <a:r>
              <a:rPr lang="en-US" sz="2200" dirty="0" err="1"/>
              <a:t>Cada</a:t>
            </a:r>
            <a:r>
              <a:rPr lang="en-US" sz="2200" dirty="0"/>
              <a:t> 1 </a:t>
            </a:r>
            <a:r>
              <a:rPr lang="en-US" sz="2200" dirty="0" err="1"/>
              <a:t>diez</a:t>
            </a:r>
            <a:r>
              <a:rPr lang="en-US" sz="2200" dirty="0"/>
              <a:t> </a:t>
            </a:r>
            <a:r>
              <a:rPr lang="en-US" sz="2200" dirty="0" err="1"/>
              <a:t>milesimo</a:t>
            </a:r>
            <a:r>
              <a:rPr lang="en-US" sz="2200" dirty="0"/>
              <a:t>, 0.0001, se </a:t>
            </a:r>
            <a:r>
              <a:rPr lang="en-US" sz="2200" dirty="0" err="1"/>
              <a:t>denomina</a:t>
            </a:r>
            <a:r>
              <a:rPr lang="en-US" sz="2200" dirty="0"/>
              <a:t> pip</a:t>
            </a:r>
          </a:p>
          <a:p>
            <a:r>
              <a:rPr lang="en-US" sz="2200" dirty="0"/>
              <a:t>En general solo </a:t>
            </a:r>
            <a:r>
              <a:rPr lang="en-US" sz="2200" dirty="0" err="1"/>
              <a:t>varían</a:t>
            </a:r>
            <a:r>
              <a:rPr lang="en-US" sz="2200" dirty="0"/>
              <a:t> </a:t>
            </a:r>
            <a:r>
              <a:rPr lang="en-US" sz="2200" dirty="0" err="1"/>
              <a:t>las</a:t>
            </a:r>
            <a:r>
              <a:rPr lang="en-US" sz="2200" dirty="0"/>
              <a:t> </a:t>
            </a:r>
            <a:r>
              <a:rPr lang="en-US" sz="2200" dirty="0" err="1"/>
              <a:t>milésimas</a:t>
            </a:r>
            <a:r>
              <a:rPr lang="en-US" sz="2200" dirty="0"/>
              <a:t> y </a:t>
            </a:r>
            <a:r>
              <a:rPr lang="en-US" sz="2200" dirty="0" err="1"/>
              <a:t>diez</a:t>
            </a:r>
            <a:r>
              <a:rPr lang="en-US" sz="2200" dirty="0"/>
              <a:t> </a:t>
            </a:r>
            <a:r>
              <a:rPr lang="en-US" sz="2200" dirty="0" err="1"/>
              <a:t>milésimas</a:t>
            </a:r>
            <a:endParaRPr lang="en-US" sz="2200" dirty="0"/>
          </a:p>
          <a:p>
            <a:pPr lvl="1"/>
            <a:r>
              <a:rPr lang="en-US" sz="1400" dirty="0"/>
              <a:t>EURUSD 1.0200 a 1.0202 opera con 2 pips de Bid/Offer spread</a:t>
            </a:r>
          </a:p>
          <a:p>
            <a:pPr lvl="1"/>
            <a:r>
              <a:rPr lang="en-US" sz="1400" dirty="0"/>
              <a:t>USDARS 140.00 a 140.04 opera con 4 centavos o 400 pips de spread</a:t>
            </a:r>
          </a:p>
          <a:p>
            <a:pPr lvl="1"/>
            <a:r>
              <a:rPr lang="en-US" sz="1400" dirty="0"/>
              <a:t>Trader </a:t>
            </a:r>
            <a:r>
              <a:rPr lang="en-US" sz="1400" dirty="0" err="1"/>
              <a:t>cotiza</a:t>
            </a:r>
            <a:r>
              <a:rPr lang="en-US" sz="1400" dirty="0"/>
              <a:t> “</a:t>
            </a:r>
            <a:r>
              <a:rPr lang="en-US" sz="1400" dirty="0" err="1"/>
              <a:t>figura</a:t>
            </a:r>
            <a:r>
              <a:rPr lang="en-US" sz="1400" dirty="0"/>
              <a:t>” o “</a:t>
            </a:r>
            <a:r>
              <a:rPr lang="en-US" sz="1400" dirty="0" err="1"/>
              <a:t>redondo</a:t>
            </a:r>
            <a:r>
              <a:rPr lang="en-US" sz="1400" dirty="0"/>
              <a:t>” a 04</a:t>
            </a:r>
          </a:p>
          <a:p>
            <a:pPr lvl="1"/>
            <a:r>
              <a:rPr lang="en-US" sz="1400" dirty="0" err="1"/>
              <a:t>Todos</a:t>
            </a:r>
            <a:r>
              <a:rPr lang="en-US" sz="1400" dirty="0"/>
              <a:t> </a:t>
            </a:r>
            <a:r>
              <a:rPr lang="en-US" sz="1400" dirty="0" err="1"/>
              <a:t>sabemos</a:t>
            </a:r>
            <a:r>
              <a:rPr lang="en-US" sz="1400" dirty="0"/>
              <a:t> que es </a:t>
            </a:r>
            <a:r>
              <a:rPr lang="en-US" sz="1400" dirty="0" err="1"/>
              <a:t>sobre</a:t>
            </a:r>
            <a:r>
              <a:rPr lang="en-US" sz="1400" dirty="0"/>
              <a:t> 140</a:t>
            </a:r>
          </a:p>
          <a:p>
            <a:r>
              <a:rPr lang="en-US" sz="2200" dirty="0"/>
              <a:t>¿De </a:t>
            </a:r>
            <a:r>
              <a:rPr lang="en-US" sz="2200" dirty="0" err="1"/>
              <a:t>qué</a:t>
            </a:r>
            <a:r>
              <a:rPr lang="en-US" sz="2200" dirty="0"/>
              <a:t> </a:t>
            </a:r>
            <a:r>
              <a:rPr lang="en-US" sz="2200" dirty="0" err="1"/>
              <a:t>depende</a:t>
            </a:r>
            <a:r>
              <a:rPr lang="en-US" sz="2200" dirty="0"/>
              <a:t> el bid/offer spread que </a:t>
            </a:r>
            <a:r>
              <a:rPr lang="en-US" sz="2200" dirty="0" err="1"/>
              <a:t>cotiza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trader?</a:t>
            </a:r>
          </a:p>
          <a:p>
            <a:pPr lvl="1"/>
            <a:r>
              <a:rPr lang="en-US" sz="1400" dirty="0" err="1"/>
              <a:t>Debe</a:t>
            </a:r>
            <a:r>
              <a:rPr lang="en-US" sz="1400" dirty="0"/>
              <a:t> </a:t>
            </a:r>
            <a:r>
              <a:rPr lang="en-US" sz="1400" dirty="0" err="1"/>
              <a:t>compensarle</a:t>
            </a:r>
            <a:r>
              <a:rPr lang="en-US" sz="1400" dirty="0"/>
              <a:t> </a:t>
            </a:r>
            <a:r>
              <a:rPr lang="en-US" sz="1400" dirty="0" err="1"/>
              <a:t>moviemientos</a:t>
            </a:r>
            <a:r>
              <a:rPr lang="en-US" sz="1400" dirty="0"/>
              <a:t> de </a:t>
            </a:r>
            <a:r>
              <a:rPr lang="en-US" sz="1400" dirty="0" err="1"/>
              <a:t>precio</a:t>
            </a:r>
            <a:r>
              <a:rPr lang="en-US" sz="1400" dirty="0"/>
              <a:t> que </a:t>
            </a:r>
            <a:r>
              <a:rPr lang="en-US" sz="1400" dirty="0" err="1"/>
              <a:t>puedan</a:t>
            </a:r>
            <a:r>
              <a:rPr lang="en-US" sz="1400" dirty="0"/>
              <a:t> </a:t>
            </a:r>
            <a:r>
              <a:rPr lang="en-US" sz="1400" dirty="0" err="1"/>
              <a:t>ocurrir</a:t>
            </a:r>
            <a:r>
              <a:rPr lang="en-US" sz="1400" dirty="0"/>
              <a:t> hasta que </a:t>
            </a:r>
            <a:r>
              <a:rPr lang="en-US" sz="1400" dirty="0" err="1"/>
              <a:t>cubre</a:t>
            </a:r>
            <a:r>
              <a:rPr lang="en-US" sz="1400" dirty="0"/>
              <a:t> la </a:t>
            </a:r>
            <a:r>
              <a:rPr lang="en-US" sz="1400" dirty="0" err="1"/>
              <a:t>posicion</a:t>
            </a:r>
            <a:endParaRPr lang="en-US" sz="1400" dirty="0"/>
          </a:p>
          <a:p>
            <a:pPr lvl="1"/>
            <a:r>
              <a:rPr lang="en-US" sz="1400" dirty="0" err="1"/>
              <a:t>Volatilidad</a:t>
            </a:r>
            <a:endParaRPr lang="en-US" sz="1400" dirty="0"/>
          </a:p>
          <a:p>
            <a:pPr lvl="1"/>
            <a:r>
              <a:rPr lang="en-US" sz="1400" dirty="0"/>
              <a:t>Size</a:t>
            </a:r>
          </a:p>
          <a:p>
            <a:pPr lvl="1"/>
            <a:r>
              <a:rPr lang="en-US" sz="1400" dirty="0" err="1"/>
              <a:t>Liquidez</a:t>
            </a:r>
            <a:endParaRPr lang="en-US" sz="1400" dirty="0"/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22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Posiciones</a:t>
            </a:r>
            <a:r>
              <a:rPr lang="en-US" b="1" dirty="0"/>
              <a:t> de FX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151" y="1526866"/>
            <a:ext cx="8335695" cy="146949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/>
              <a:t>¿</a:t>
            </a:r>
            <a:r>
              <a:rPr lang="en-US" sz="8000" dirty="0" err="1"/>
              <a:t>Cómo</a:t>
            </a:r>
            <a:r>
              <a:rPr lang="en-US" sz="8000" dirty="0"/>
              <a:t> se </a:t>
            </a:r>
            <a:r>
              <a:rPr lang="en-US" sz="8000" dirty="0" err="1"/>
              <a:t>toman</a:t>
            </a:r>
            <a:r>
              <a:rPr lang="en-US" sz="8000" dirty="0"/>
              <a:t> </a:t>
            </a:r>
            <a:r>
              <a:rPr lang="en-US" sz="8000" dirty="0" err="1"/>
              <a:t>posiciones</a:t>
            </a:r>
            <a:r>
              <a:rPr lang="en-US" sz="8000" dirty="0"/>
              <a:t>?</a:t>
            </a:r>
          </a:p>
          <a:p>
            <a:r>
              <a:rPr lang="en-US" sz="8000" dirty="0" err="1"/>
              <a:t>Siempre</a:t>
            </a:r>
            <a:r>
              <a:rPr lang="en-US" sz="8000" dirty="0"/>
              <a:t> hay un </a:t>
            </a:r>
            <a:r>
              <a:rPr lang="en-US" sz="8000" dirty="0" err="1"/>
              <a:t>activo</a:t>
            </a:r>
            <a:r>
              <a:rPr lang="en-US" sz="8000" dirty="0"/>
              <a:t> y un </a:t>
            </a:r>
            <a:r>
              <a:rPr lang="en-US" sz="8000" dirty="0" err="1"/>
              <a:t>pasivo</a:t>
            </a:r>
            <a:endParaRPr lang="en-US" sz="8000" dirty="0"/>
          </a:p>
          <a:p>
            <a:r>
              <a:rPr lang="en-US" sz="8000" dirty="0"/>
              <a:t>El </a:t>
            </a:r>
            <a:r>
              <a:rPr lang="en-US" sz="8000" dirty="0" err="1"/>
              <a:t>pasivo</a:t>
            </a:r>
            <a:r>
              <a:rPr lang="en-US" sz="8000" dirty="0"/>
              <a:t> </a:t>
            </a:r>
            <a:r>
              <a:rPr lang="en-US" sz="8000" dirty="0" err="1"/>
              <a:t>paga</a:t>
            </a:r>
            <a:r>
              <a:rPr lang="en-US" sz="8000" dirty="0"/>
              <a:t> el </a:t>
            </a:r>
            <a:r>
              <a:rPr lang="en-US" sz="8000" dirty="0" err="1"/>
              <a:t>costo</a:t>
            </a:r>
            <a:r>
              <a:rPr lang="en-US" sz="8000" dirty="0"/>
              <a:t> de </a:t>
            </a:r>
            <a:r>
              <a:rPr lang="en-US" sz="8000" dirty="0" err="1"/>
              <a:t>financiamiento</a:t>
            </a:r>
            <a:r>
              <a:rPr lang="en-US" sz="8000" dirty="0"/>
              <a:t> o </a:t>
            </a:r>
            <a:r>
              <a:rPr lang="en-US" sz="8000" dirty="0" err="1"/>
              <a:t>fondeo</a:t>
            </a:r>
            <a:endParaRPr lang="en-US" sz="8000" dirty="0"/>
          </a:p>
          <a:p>
            <a:r>
              <a:rPr lang="en-US" sz="8000" dirty="0"/>
              <a:t>El </a:t>
            </a:r>
            <a:r>
              <a:rPr lang="en-US" sz="8000" dirty="0" err="1"/>
              <a:t>activo</a:t>
            </a:r>
            <a:r>
              <a:rPr lang="en-US" sz="8000" dirty="0"/>
              <a:t> genera </a:t>
            </a:r>
            <a:r>
              <a:rPr lang="en-US" sz="8000" dirty="0" err="1"/>
              <a:t>intereses</a:t>
            </a:r>
            <a:endParaRPr lang="en-US" sz="8000" dirty="0"/>
          </a:p>
          <a:p>
            <a:r>
              <a:rPr lang="en-US" sz="8000" dirty="0" err="1"/>
              <a:t>Además</a:t>
            </a:r>
            <a:r>
              <a:rPr lang="en-US" sz="8000" dirty="0"/>
              <a:t> hay </a:t>
            </a:r>
            <a:r>
              <a:rPr lang="en-US" sz="8000" dirty="0" err="1"/>
              <a:t>movimientos</a:t>
            </a:r>
            <a:r>
              <a:rPr lang="en-US" sz="8000" dirty="0"/>
              <a:t> de </a:t>
            </a:r>
            <a:r>
              <a:rPr lang="en-US" sz="8000" dirty="0" err="1"/>
              <a:t>precio</a:t>
            </a:r>
            <a:r>
              <a:rPr lang="en-US" sz="8000" dirty="0"/>
              <a:t> que </a:t>
            </a:r>
            <a:r>
              <a:rPr lang="en-US" sz="8000" dirty="0" err="1"/>
              <a:t>generan</a:t>
            </a:r>
            <a:r>
              <a:rPr lang="en-US" sz="8000" dirty="0"/>
              <a:t> </a:t>
            </a:r>
            <a:r>
              <a:rPr lang="en-US" sz="8000" dirty="0" err="1"/>
              <a:t>ganancias</a:t>
            </a:r>
            <a:r>
              <a:rPr lang="en-US" sz="8000" dirty="0"/>
              <a:t> o </a:t>
            </a:r>
            <a:r>
              <a:rPr lang="en-US" sz="8000" dirty="0" err="1"/>
              <a:t>pérdidas</a:t>
            </a:r>
            <a:r>
              <a:rPr lang="en-US" sz="8000" dirty="0"/>
              <a:t> de capital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20581" y="3916520"/>
            <a:ext cx="966473" cy="23091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USD</a:t>
            </a:r>
          </a:p>
        </p:txBody>
      </p:sp>
      <p:sp>
        <p:nvSpPr>
          <p:cNvPr id="8" name="Rectangle 7"/>
          <p:cNvSpPr/>
          <p:nvPr/>
        </p:nvSpPr>
        <p:spPr>
          <a:xfrm>
            <a:off x="2387054" y="3916520"/>
            <a:ext cx="940711" cy="2309157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6442" y="3437960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Largo USD / </a:t>
            </a:r>
            <a:r>
              <a:rPr lang="en-US" dirty="0" err="1"/>
              <a:t>Corto</a:t>
            </a:r>
            <a:r>
              <a:rPr lang="en-US" dirty="0"/>
              <a:t> ARS</a:t>
            </a:r>
          </a:p>
        </p:txBody>
      </p:sp>
      <p:sp>
        <p:nvSpPr>
          <p:cNvPr id="9" name="Rectangle 8"/>
          <p:cNvSpPr/>
          <p:nvPr/>
        </p:nvSpPr>
        <p:spPr>
          <a:xfrm>
            <a:off x="5761852" y="3916520"/>
            <a:ext cx="975130" cy="21915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36982" y="3916520"/>
            <a:ext cx="953326" cy="2191575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93079" y="3437960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Corto</a:t>
            </a:r>
            <a:r>
              <a:rPr lang="en-US" dirty="0"/>
              <a:t> USD / Largo ARS</a:t>
            </a:r>
          </a:p>
        </p:txBody>
      </p:sp>
    </p:spTree>
    <p:extLst>
      <p:ext uri="{BB962C8B-B14F-4D97-AF65-F5344CB8AC3E}">
        <p14:creationId xmlns:p14="http://schemas.microsoft.com/office/powerpoint/2010/main" val="2060913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Posiciones</a:t>
            </a:r>
            <a:r>
              <a:rPr lang="en-US" b="1" dirty="0"/>
              <a:t> de FX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9061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/>
              <a:t>Largo USD/</a:t>
            </a:r>
            <a:r>
              <a:rPr lang="en-US" sz="2200" dirty="0" err="1"/>
              <a:t>Corto</a:t>
            </a:r>
            <a:r>
              <a:rPr lang="en-US" sz="2200" dirty="0"/>
              <a:t> ARS </a:t>
            </a:r>
          </a:p>
          <a:p>
            <a:pPr lvl="1"/>
            <a:r>
              <a:rPr lang="en-US" sz="1800" dirty="0" err="1"/>
              <a:t>Activo</a:t>
            </a:r>
            <a:r>
              <a:rPr lang="en-US" sz="1800" dirty="0"/>
              <a:t> USD y </a:t>
            </a:r>
            <a:r>
              <a:rPr lang="en-US" sz="1800" dirty="0" err="1"/>
              <a:t>pasivo</a:t>
            </a:r>
            <a:r>
              <a:rPr lang="en-US" sz="1800" dirty="0"/>
              <a:t> ARS</a:t>
            </a:r>
          </a:p>
          <a:p>
            <a:pPr lvl="1"/>
            <a:r>
              <a:rPr lang="en-US" sz="1800" dirty="0" err="1"/>
              <a:t>Apuesta</a:t>
            </a:r>
            <a:r>
              <a:rPr lang="en-US" sz="1800" dirty="0"/>
              <a:t> a que la </a:t>
            </a:r>
            <a:r>
              <a:rPr lang="en-US" sz="1800" dirty="0" err="1"/>
              <a:t>suba</a:t>
            </a:r>
            <a:r>
              <a:rPr lang="en-US" sz="1800" dirty="0"/>
              <a:t> del USD y la </a:t>
            </a:r>
            <a:r>
              <a:rPr lang="en-US" sz="1800" dirty="0" err="1"/>
              <a:t>tasa</a:t>
            </a:r>
            <a:r>
              <a:rPr lang="en-US" sz="1800" dirty="0"/>
              <a:t> de </a:t>
            </a:r>
            <a:r>
              <a:rPr lang="en-US" sz="1800" dirty="0" err="1"/>
              <a:t>interes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USD le </a:t>
            </a:r>
            <a:r>
              <a:rPr lang="en-US" sz="1800" dirty="0" err="1"/>
              <a:t>gane</a:t>
            </a:r>
            <a:r>
              <a:rPr lang="en-US" sz="1800" dirty="0"/>
              <a:t> al </a:t>
            </a:r>
            <a:r>
              <a:rPr lang="en-US" sz="1800" dirty="0" err="1"/>
              <a:t>costo</a:t>
            </a:r>
            <a:r>
              <a:rPr lang="en-US" sz="1800" dirty="0"/>
              <a:t> de la </a:t>
            </a:r>
            <a:r>
              <a:rPr lang="en-US" sz="1800" dirty="0" err="1"/>
              <a:t>tasa</a:t>
            </a:r>
            <a:r>
              <a:rPr lang="en-US" sz="1800" dirty="0"/>
              <a:t> de ARS</a:t>
            </a:r>
          </a:p>
          <a:p>
            <a:pPr lvl="1"/>
            <a:r>
              <a:rPr lang="en-US" sz="1800" dirty="0"/>
              <a:t>“Right Way” 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200" dirty="0" err="1"/>
              <a:t>Corto</a:t>
            </a:r>
            <a:r>
              <a:rPr lang="en-US" sz="2200" dirty="0"/>
              <a:t> USD/Largo ARS</a:t>
            </a:r>
          </a:p>
          <a:p>
            <a:r>
              <a:rPr lang="en-US" sz="2200" dirty="0"/>
              <a:t>CARRY TRADE: FINANCIO UN ACTIVO EN HIGH YIELDING CCY CON UN PASIVO EN LOW CARRYING CCY</a:t>
            </a:r>
          </a:p>
          <a:p>
            <a:pPr lvl="1"/>
            <a:r>
              <a:rPr lang="en-US" sz="1800" dirty="0" err="1"/>
              <a:t>Activo</a:t>
            </a:r>
            <a:r>
              <a:rPr lang="en-US" sz="1800" dirty="0"/>
              <a:t> ARS y </a:t>
            </a:r>
            <a:r>
              <a:rPr lang="en-US" sz="1800" dirty="0" err="1"/>
              <a:t>pasivo</a:t>
            </a:r>
            <a:r>
              <a:rPr lang="en-US" sz="1800" dirty="0"/>
              <a:t> USD</a:t>
            </a:r>
          </a:p>
          <a:p>
            <a:pPr lvl="1"/>
            <a:r>
              <a:rPr lang="en-US" sz="1800" dirty="0" err="1"/>
              <a:t>Apuesta</a:t>
            </a:r>
            <a:r>
              <a:rPr lang="en-US" sz="1800" dirty="0"/>
              <a:t> a que la </a:t>
            </a:r>
            <a:r>
              <a:rPr lang="en-US" sz="1800" dirty="0" err="1"/>
              <a:t>tasa</a:t>
            </a:r>
            <a:r>
              <a:rPr lang="en-US" sz="1800" dirty="0"/>
              <a:t> ARS le </a:t>
            </a:r>
            <a:r>
              <a:rPr lang="en-US" sz="1800" dirty="0" err="1"/>
              <a:t>gane</a:t>
            </a:r>
            <a:r>
              <a:rPr lang="en-US" sz="1800" dirty="0"/>
              <a:t> a la </a:t>
            </a:r>
            <a:r>
              <a:rPr lang="en-US" sz="1800" dirty="0" err="1"/>
              <a:t>suba</a:t>
            </a:r>
            <a:r>
              <a:rPr lang="en-US" sz="1800" dirty="0"/>
              <a:t> del </a:t>
            </a:r>
            <a:r>
              <a:rPr lang="en-US" sz="1800" dirty="0" err="1"/>
              <a:t>tipo</a:t>
            </a:r>
            <a:r>
              <a:rPr lang="en-US" sz="1800" dirty="0"/>
              <a:t> de </a:t>
            </a:r>
            <a:r>
              <a:rPr lang="en-US" sz="1800" dirty="0" err="1"/>
              <a:t>cambio</a:t>
            </a:r>
            <a:r>
              <a:rPr lang="en-US" sz="1800" dirty="0"/>
              <a:t> y al </a:t>
            </a:r>
            <a:r>
              <a:rPr lang="en-US" sz="1800" dirty="0" err="1"/>
              <a:t>costo</a:t>
            </a:r>
            <a:r>
              <a:rPr lang="en-US" sz="1800" dirty="0"/>
              <a:t> de la </a:t>
            </a:r>
            <a:r>
              <a:rPr lang="en-US" sz="1800" dirty="0" err="1"/>
              <a:t>tasa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USD</a:t>
            </a:r>
          </a:p>
          <a:p>
            <a:pPr lvl="1"/>
            <a:r>
              <a:rPr lang="en-US" sz="1800" dirty="0"/>
              <a:t>“Wrong Way”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5092552" y="1600200"/>
            <a:ext cx="1460648" cy="16601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USD</a:t>
            </a:r>
          </a:p>
        </p:txBody>
      </p:sp>
      <p:sp>
        <p:nvSpPr>
          <p:cNvPr id="6" name="Rectangle 5"/>
          <p:cNvSpPr/>
          <p:nvPr/>
        </p:nvSpPr>
        <p:spPr>
          <a:xfrm>
            <a:off x="6692370" y="1600200"/>
            <a:ext cx="1404421" cy="16601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ARS</a:t>
            </a:r>
          </a:p>
        </p:txBody>
      </p:sp>
      <p:sp>
        <p:nvSpPr>
          <p:cNvPr id="8" name="Rectangle 7"/>
          <p:cNvSpPr/>
          <p:nvPr/>
        </p:nvSpPr>
        <p:spPr>
          <a:xfrm>
            <a:off x="5092552" y="3938368"/>
            <a:ext cx="1460648" cy="16601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ARS</a:t>
            </a:r>
          </a:p>
        </p:txBody>
      </p:sp>
      <p:sp>
        <p:nvSpPr>
          <p:cNvPr id="9" name="Rectangle 8"/>
          <p:cNvSpPr/>
          <p:nvPr/>
        </p:nvSpPr>
        <p:spPr>
          <a:xfrm>
            <a:off x="6692370" y="3938368"/>
            <a:ext cx="1404421" cy="16601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77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Posición</a:t>
            </a:r>
            <a:r>
              <a:rPr lang="en-US" b="1" dirty="0"/>
              <a:t> de FX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35695" cy="45259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Riesgo</a:t>
            </a:r>
            <a:r>
              <a:rPr lang="en-US" dirty="0"/>
              <a:t> de </a:t>
            </a:r>
            <a:r>
              <a:rPr lang="en-US" dirty="0" err="1"/>
              <a:t>precio</a:t>
            </a:r>
            <a:r>
              <a:rPr lang="en-US" dirty="0"/>
              <a:t> de una </a:t>
            </a:r>
            <a:r>
              <a:rPr lang="en-US" dirty="0" err="1"/>
              <a:t>posicion</a:t>
            </a:r>
            <a:r>
              <a:rPr lang="en-US" dirty="0"/>
              <a:t> </a:t>
            </a:r>
            <a:r>
              <a:rPr lang="en-US" dirty="0" err="1"/>
              <a:t>larga</a:t>
            </a:r>
            <a:r>
              <a:rPr lang="en-US" dirty="0"/>
              <a:t> USD a ARS 140</a:t>
            </a:r>
          </a:p>
          <a:p>
            <a:pPr lvl="1"/>
            <a:r>
              <a:rPr lang="en-US" dirty="0"/>
              <a:t>Si </a:t>
            </a:r>
            <a:r>
              <a:rPr lang="en-US" dirty="0" err="1"/>
              <a:t>tenemos</a:t>
            </a:r>
            <a:r>
              <a:rPr lang="en-US" dirty="0"/>
              <a:t> una </a:t>
            </a:r>
            <a:r>
              <a:rPr lang="en-US" dirty="0" err="1"/>
              <a:t>posición</a:t>
            </a:r>
            <a:r>
              <a:rPr lang="en-US" dirty="0"/>
              <a:t> </a:t>
            </a:r>
            <a:r>
              <a:rPr lang="en-US" dirty="0" err="1"/>
              <a:t>larga</a:t>
            </a:r>
            <a:r>
              <a:rPr lang="en-US" dirty="0"/>
              <a:t> spot de USD 1,000,000 que </a:t>
            </a:r>
            <a:r>
              <a:rPr lang="en-US" dirty="0" err="1"/>
              <a:t>compramos</a:t>
            </a:r>
            <a:r>
              <a:rPr lang="en-US" dirty="0"/>
              <a:t> a ARS 140 por </a:t>
            </a:r>
            <a:r>
              <a:rPr lang="en-US" dirty="0" err="1"/>
              <a:t>cada</a:t>
            </a:r>
            <a:r>
              <a:rPr lang="en-US" dirty="0"/>
              <a:t> USD 1, y la </a:t>
            </a:r>
            <a:r>
              <a:rPr lang="en-US" dirty="0" err="1"/>
              <a:t>cotización</a:t>
            </a:r>
            <a:r>
              <a:rPr lang="en-US" dirty="0"/>
              <a:t> </a:t>
            </a:r>
            <a:r>
              <a:rPr lang="en-US" dirty="0" err="1"/>
              <a:t>cae</a:t>
            </a:r>
            <a:r>
              <a:rPr lang="en-US" dirty="0"/>
              <a:t> 0.20 ARS, a ARS 139.80</a:t>
            </a:r>
          </a:p>
          <a:p>
            <a:pPr lvl="1"/>
            <a:r>
              <a:rPr lang="en-US" dirty="0" err="1"/>
              <a:t>Pérdida</a:t>
            </a:r>
            <a:r>
              <a:rPr lang="en-US" dirty="0"/>
              <a:t> o Mark to Market </a:t>
            </a:r>
            <a:r>
              <a:rPr lang="en-US" dirty="0" err="1"/>
              <a:t>negativo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- ARS 200,000</a:t>
            </a:r>
          </a:p>
          <a:p>
            <a:pPr lvl="1"/>
            <a:r>
              <a:rPr lang="en-US" dirty="0"/>
              <a:t>USD 1,000,000 x (139.80 – 140.00) = - ARS 200,000</a:t>
            </a:r>
          </a:p>
          <a:p>
            <a:pPr lvl="1"/>
            <a:r>
              <a:rPr lang="en-US" dirty="0" err="1"/>
              <a:t>Luego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expresar</a:t>
            </a:r>
            <a:r>
              <a:rPr lang="en-US" dirty="0"/>
              <a:t> en USD</a:t>
            </a:r>
          </a:p>
          <a:p>
            <a:pPr lvl="2"/>
            <a:r>
              <a:rPr lang="en-US" dirty="0"/>
              <a:t>- ARS 200,000 / 139.80 = - USD 1,430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81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Posición</a:t>
            </a:r>
            <a:r>
              <a:rPr lang="en-US" b="1" dirty="0"/>
              <a:t> de FX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35695" cy="4525963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Riesgo</a:t>
            </a:r>
            <a:r>
              <a:rPr lang="en-US" dirty="0"/>
              <a:t> de </a:t>
            </a:r>
            <a:r>
              <a:rPr lang="en-US" dirty="0" err="1"/>
              <a:t>precio</a:t>
            </a:r>
            <a:r>
              <a:rPr lang="en-US" dirty="0"/>
              <a:t> de una </a:t>
            </a:r>
            <a:r>
              <a:rPr lang="en-US" dirty="0" err="1"/>
              <a:t>posición</a:t>
            </a:r>
            <a:r>
              <a:rPr lang="en-US" dirty="0"/>
              <a:t> </a:t>
            </a:r>
            <a:r>
              <a:rPr lang="en-US" dirty="0" err="1"/>
              <a:t>larga</a:t>
            </a:r>
            <a:r>
              <a:rPr lang="en-US" dirty="0"/>
              <a:t> USD a 140</a:t>
            </a:r>
          </a:p>
          <a:p>
            <a:endParaRPr lang="en-US" dirty="0"/>
          </a:p>
          <a:p>
            <a:pPr lvl="1"/>
            <a:r>
              <a:rPr lang="en-US" dirty="0" err="1"/>
              <a:t>Posición</a:t>
            </a:r>
            <a:r>
              <a:rPr lang="en-US" dirty="0"/>
              <a:t> </a:t>
            </a:r>
            <a:r>
              <a:rPr lang="en-US" dirty="0" err="1"/>
              <a:t>larga</a:t>
            </a:r>
            <a:r>
              <a:rPr lang="en-US" dirty="0"/>
              <a:t> USD 10,000,000 a ARS 140</a:t>
            </a:r>
          </a:p>
          <a:p>
            <a:pPr lvl="1"/>
            <a:r>
              <a:rPr lang="en-US" dirty="0"/>
              <a:t>USD </a:t>
            </a:r>
            <a:r>
              <a:rPr lang="en-US" dirty="0" err="1"/>
              <a:t>cae</a:t>
            </a:r>
            <a:r>
              <a:rPr lang="en-US" dirty="0"/>
              <a:t> a 139</a:t>
            </a:r>
          </a:p>
          <a:p>
            <a:pPr lvl="1"/>
            <a:r>
              <a:rPr lang="en-US" dirty="0"/>
              <a:t>¿</a:t>
            </a:r>
            <a:r>
              <a:rPr lang="en-US" dirty="0" err="1"/>
              <a:t>Cuál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el </a:t>
            </a:r>
            <a:r>
              <a:rPr lang="en-US" dirty="0" err="1"/>
              <a:t>PnL</a:t>
            </a:r>
            <a:r>
              <a:rPr lang="en-US" dirty="0"/>
              <a:t> en USD? - USD 71,942</a:t>
            </a:r>
          </a:p>
          <a:p>
            <a:pPr lvl="1"/>
            <a:r>
              <a:rPr lang="en-US" dirty="0"/>
              <a:t>USD </a:t>
            </a:r>
            <a:r>
              <a:rPr lang="en-US" dirty="0" err="1"/>
              <a:t>sube</a:t>
            </a:r>
            <a:r>
              <a:rPr lang="en-US" dirty="0"/>
              <a:t> a ARS 141</a:t>
            </a:r>
          </a:p>
          <a:p>
            <a:pPr lvl="1"/>
            <a:r>
              <a:rPr lang="en-US" dirty="0"/>
              <a:t>¿</a:t>
            </a:r>
            <a:r>
              <a:rPr lang="en-US" dirty="0" err="1"/>
              <a:t>Cuál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el </a:t>
            </a:r>
            <a:r>
              <a:rPr lang="en-US" dirty="0" err="1"/>
              <a:t>PnL</a:t>
            </a:r>
            <a:r>
              <a:rPr lang="en-US" dirty="0"/>
              <a:t> en USD? + USD 70,922</a:t>
            </a:r>
          </a:p>
          <a:p>
            <a:pPr lvl="1"/>
            <a:r>
              <a:rPr lang="en-US" dirty="0"/>
              <a:t>¿</a:t>
            </a:r>
            <a:r>
              <a:rPr lang="en-US" dirty="0" err="1"/>
              <a:t>Porqué</a:t>
            </a:r>
            <a:r>
              <a:rPr lang="en-US" dirty="0"/>
              <a:t> no hay </a:t>
            </a:r>
            <a:r>
              <a:rPr lang="en-US" dirty="0" err="1"/>
              <a:t>simetría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Convexity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0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Clase</a:t>
            </a:r>
            <a:r>
              <a:rPr lang="en-US" b="1" dirty="0">
                <a:solidFill>
                  <a:srgbClr val="FF0000"/>
                </a:solidFill>
              </a:rPr>
              <a:t> 1 – </a:t>
            </a:r>
            <a:r>
              <a:rPr lang="en-US" b="1" dirty="0" err="1">
                <a:solidFill>
                  <a:srgbClr val="FF0000"/>
                </a:solidFill>
              </a:rPr>
              <a:t>Tema</a:t>
            </a:r>
            <a:r>
              <a:rPr lang="en-US" b="1" dirty="0">
                <a:solidFill>
                  <a:srgbClr val="FF0000"/>
                </a:solidFill>
              </a:rPr>
              <a:t> 1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 err="1">
                <a:solidFill>
                  <a:srgbClr val="FF0000"/>
                </a:solidFill>
              </a:rPr>
              <a:t>Introducción</a:t>
            </a:r>
            <a:r>
              <a:rPr lang="en-US" b="1" dirty="0">
                <a:solidFill>
                  <a:srgbClr val="FF0000"/>
                </a:solidFill>
              </a:rPr>
              <a:t> a una Mesa de Dinero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200" y="2012949"/>
            <a:ext cx="7707087" cy="4525963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000" dirty="0"/>
              <a:t>Sales, Trading y Money Markets</a:t>
            </a:r>
          </a:p>
          <a:p>
            <a:pPr marL="342900" lvl="1" indent="-342900">
              <a:buFont typeface="Arial"/>
              <a:buChar char="•"/>
            </a:pPr>
            <a:r>
              <a:rPr lang="en-US" sz="2000" dirty="0"/>
              <a:t>Market Factors</a:t>
            </a:r>
          </a:p>
          <a:p>
            <a:pPr marL="342900" lvl="1" indent="-342900">
              <a:buFont typeface="Arial"/>
              <a:buChar char="•"/>
            </a:pPr>
            <a:r>
              <a:rPr lang="en-US" sz="2000" dirty="0" err="1"/>
              <a:t>Rol</a:t>
            </a:r>
            <a:r>
              <a:rPr lang="en-US" sz="2000" dirty="0"/>
              <a:t> de Sales y </a:t>
            </a:r>
            <a:r>
              <a:rPr lang="en-US" sz="2000" dirty="0" err="1"/>
              <a:t>Rol</a:t>
            </a:r>
            <a:r>
              <a:rPr lang="en-US" sz="2000" dirty="0"/>
              <a:t> de Trading</a:t>
            </a:r>
          </a:p>
          <a:p>
            <a:pPr marL="342900" lvl="1" indent="-342900">
              <a:buFont typeface="Arial"/>
              <a:buChar char="•"/>
            </a:pPr>
            <a:r>
              <a:rPr lang="en-US" sz="2000" dirty="0" err="1"/>
              <a:t>Separacion</a:t>
            </a:r>
            <a:r>
              <a:rPr lang="en-US" sz="2000" dirty="0"/>
              <a:t> de </a:t>
            </a:r>
            <a:r>
              <a:rPr lang="en-US" sz="2000" dirty="0" err="1"/>
              <a:t>Funciones</a:t>
            </a:r>
            <a:endParaRPr lang="en-US" sz="2000" dirty="0"/>
          </a:p>
          <a:p>
            <a:pPr marL="342900" lvl="1" indent="-342900">
              <a:buFont typeface="Arial"/>
              <a:buChar char="•"/>
            </a:pPr>
            <a:r>
              <a:rPr lang="en-US" sz="2000" dirty="0" err="1"/>
              <a:t>Riesgo</a:t>
            </a:r>
            <a:r>
              <a:rPr lang="en-US" sz="2000" dirty="0"/>
              <a:t> de </a:t>
            </a:r>
            <a:r>
              <a:rPr lang="en-US" sz="2000" dirty="0" err="1"/>
              <a:t>Credito</a:t>
            </a:r>
            <a:r>
              <a:rPr lang="en-US" sz="2000" dirty="0"/>
              <a:t>, </a:t>
            </a:r>
            <a:r>
              <a:rPr lang="en-US" sz="2000" dirty="0" err="1"/>
              <a:t>Precio</a:t>
            </a:r>
            <a:r>
              <a:rPr lang="en-US" sz="2000" dirty="0"/>
              <a:t> y </a:t>
            </a:r>
            <a:r>
              <a:rPr lang="en-US" sz="2000" dirty="0" err="1"/>
              <a:t>Liquidez</a:t>
            </a:r>
            <a:endParaRPr lang="en-US" sz="2000" dirty="0"/>
          </a:p>
          <a:p>
            <a:pPr marL="342900" lvl="1" indent="-342900">
              <a:buFont typeface="Arial"/>
              <a:buChar char="•"/>
            </a:pPr>
            <a:r>
              <a:rPr lang="en-US" sz="2000" dirty="0"/>
              <a:t>Razon de la </a:t>
            </a:r>
            <a:r>
              <a:rPr lang="en-US" sz="2000" dirty="0" err="1"/>
              <a:t>existencia</a:t>
            </a:r>
            <a:r>
              <a:rPr lang="en-US" sz="2000" dirty="0"/>
              <a:t> de Trading</a:t>
            </a:r>
          </a:p>
          <a:p>
            <a:pPr marL="342900" lvl="1" indent="-342900">
              <a:buFont typeface="Arial"/>
              <a:buChar char="•"/>
            </a:pPr>
            <a:r>
              <a:rPr lang="en-US" sz="2000" dirty="0" err="1"/>
              <a:t>Transaccion</a:t>
            </a:r>
            <a:r>
              <a:rPr lang="en-US" sz="2000" dirty="0"/>
              <a:t> de FX Spot</a:t>
            </a:r>
          </a:p>
          <a:p>
            <a:pPr marL="342900" lvl="1" indent="-342900">
              <a:buFont typeface="Arial"/>
              <a:buChar char="•"/>
            </a:pPr>
            <a:r>
              <a:rPr lang="en-US" sz="2000" dirty="0" err="1"/>
              <a:t>Normativa</a:t>
            </a:r>
            <a:r>
              <a:rPr lang="en-US" sz="2000" dirty="0"/>
              <a:t> </a:t>
            </a:r>
            <a:r>
              <a:rPr lang="en-US" sz="2000" dirty="0" err="1"/>
              <a:t>Cambiaria</a:t>
            </a:r>
            <a:endParaRPr lang="en-US" sz="2000" dirty="0"/>
          </a:p>
          <a:p>
            <a:pPr marL="342900" lvl="1" indent="-342900">
              <a:buFont typeface="Arial"/>
              <a:buChar char="•"/>
            </a:pPr>
            <a:r>
              <a:rPr lang="en-US" sz="2000" dirty="0" err="1"/>
              <a:t>Operaciones</a:t>
            </a:r>
            <a:r>
              <a:rPr lang="en-US" sz="2000" dirty="0"/>
              <a:t> al </a:t>
            </a:r>
            <a:r>
              <a:rPr lang="en-US" sz="2000" dirty="0" err="1"/>
              <a:t>Contado</a:t>
            </a:r>
            <a:r>
              <a:rPr lang="en-US" sz="2000" dirty="0"/>
              <a:t> y a </a:t>
            </a:r>
            <a:r>
              <a:rPr lang="en-US" sz="2000" dirty="0" err="1"/>
              <a:t>Termino</a:t>
            </a:r>
            <a:r>
              <a:rPr lang="en-US" sz="2000" dirty="0"/>
              <a:t>, </a:t>
            </a:r>
            <a:r>
              <a:rPr lang="en-US" sz="2000" dirty="0" err="1"/>
              <a:t>Canje</a:t>
            </a:r>
            <a:r>
              <a:rPr lang="en-US" sz="2000" dirty="0"/>
              <a:t>, </a:t>
            </a:r>
            <a:r>
              <a:rPr lang="en-US" sz="2000" dirty="0" err="1"/>
              <a:t>Arbitraje</a:t>
            </a:r>
            <a:r>
              <a:rPr lang="en-US" sz="2000" dirty="0"/>
              <a:t> y </a:t>
            </a:r>
            <a:r>
              <a:rPr lang="en-US" sz="2000" dirty="0" err="1"/>
              <a:t>Contado</a:t>
            </a:r>
            <a:r>
              <a:rPr lang="en-US" sz="2000" dirty="0"/>
              <a:t> con </a:t>
            </a:r>
            <a:r>
              <a:rPr lang="en-US" sz="2000" dirty="0" err="1"/>
              <a:t>Liquidacion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68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Posición</a:t>
            </a:r>
            <a:r>
              <a:rPr lang="en-US" b="1" dirty="0"/>
              <a:t> de FX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35695" cy="4525963"/>
          </a:xfrm>
        </p:spPr>
        <p:txBody>
          <a:bodyPr>
            <a:normAutofit/>
          </a:bodyPr>
          <a:lstStyle/>
          <a:p>
            <a:r>
              <a:rPr lang="en-US" sz="2800" dirty="0" err="1"/>
              <a:t>Riesgo</a:t>
            </a:r>
            <a:r>
              <a:rPr lang="en-US" sz="2800" dirty="0"/>
              <a:t> de </a:t>
            </a:r>
            <a:r>
              <a:rPr lang="en-US" sz="2800" dirty="0" err="1"/>
              <a:t>precio</a:t>
            </a:r>
            <a:r>
              <a:rPr lang="en-US" sz="2800" dirty="0"/>
              <a:t> de una </a:t>
            </a:r>
            <a:r>
              <a:rPr lang="en-US" sz="2800" dirty="0" err="1"/>
              <a:t>posición</a:t>
            </a:r>
            <a:r>
              <a:rPr lang="en-US" sz="2800" dirty="0"/>
              <a:t> </a:t>
            </a:r>
            <a:r>
              <a:rPr lang="en-US" sz="2800" dirty="0" err="1"/>
              <a:t>corta</a:t>
            </a:r>
            <a:r>
              <a:rPr lang="en-US" sz="2800" dirty="0"/>
              <a:t> de FX spot por USD 10,000,000 a 140</a:t>
            </a:r>
          </a:p>
          <a:p>
            <a:r>
              <a:rPr lang="en-US" sz="2800" dirty="0" err="1"/>
              <a:t>Calcule</a:t>
            </a:r>
            <a:r>
              <a:rPr lang="en-US" sz="2800" dirty="0"/>
              <a:t> el MTM en USD </a:t>
            </a:r>
            <a:r>
              <a:rPr lang="en-US" sz="2800" dirty="0" err="1"/>
              <a:t>si</a:t>
            </a:r>
            <a:r>
              <a:rPr lang="en-US" sz="2800" dirty="0"/>
              <a:t> el </a:t>
            </a:r>
            <a:r>
              <a:rPr lang="en-US" sz="2800" dirty="0" err="1"/>
              <a:t>tipo</a:t>
            </a:r>
            <a:r>
              <a:rPr lang="en-US" sz="2800" dirty="0"/>
              <a:t> de </a:t>
            </a:r>
            <a:r>
              <a:rPr lang="en-US" sz="2800" dirty="0" err="1"/>
              <a:t>cambio</a:t>
            </a:r>
            <a:r>
              <a:rPr lang="en-US" sz="2800" dirty="0"/>
              <a:t> </a:t>
            </a:r>
            <a:r>
              <a:rPr lang="en-US" sz="2800" dirty="0" err="1"/>
              <a:t>baja</a:t>
            </a:r>
            <a:r>
              <a:rPr lang="en-US" sz="2800" dirty="0"/>
              <a:t> a 139 y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sube</a:t>
            </a:r>
            <a:r>
              <a:rPr lang="en-US" sz="2800" dirty="0"/>
              <a:t> a 141</a:t>
            </a:r>
          </a:p>
          <a:p>
            <a:r>
              <a:rPr lang="en-US" sz="2800" dirty="0" err="1"/>
              <a:t>Compruebe</a:t>
            </a:r>
            <a:r>
              <a:rPr lang="en-US" sz="2800" dirty="0"/>
              <a:t> que hay convexity a favor de la </a:t>
            </a:r>
            <a:r>
              <a:rPr lang="en-US" sz="2800" dirty="0" err="1"/>
              <a:t>posicion</a:t>
            </a:r>
            <a:r>
              <a:rPr lang="en-US" sz="2800" dirty="0"/>
              <a:t> </a:t>
            </a:r>
            <a:r>
              <a:rPr lang="en-US" sz="2800" dirty="0" err="1"/>
              <a:t>corta</a:t>
            </a:r>
            <a:r>
              <a:rPr lang="en-US" sz="2800" dirty="0"/>
              <a:t> USD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91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Posición</a:t>
            </a:r>
            <a:r>
              <a:rPr lang="en-US" b="1" dirty="0"/>
              <a:t> de FX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35695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Right way y wrong way risks</a:t>
            </a:r>
          </a:p>
          <a:p>
            <a:pPr lvl="1"/>
            <a:r>
              <a:rPr lang="en-US" sz="2400" dirty="0"/>
              <a:t>Right way: Largo USD </a:t>
            </a:r>
            <a:r>
              <a:rPr lang="en-US" sz="2400" dirty="0" err="1"/>
              <a:t>Corto</a:t>
            </a:r>
            <a:r>
              <a:rPr lang="en-US" sz="2400" dirty="0"/>
              <a:t> ARS</a:t>
            </a:r>
          </a:p>
          <a:p>
            <a:pPr lvl="1"/>
            <a:r>
              <a:rPr lang="en-US" sz="2400" dirty="0"/>
              <a:t>Wrong way: </a:t>
            </a:r>
            <a:r>
              <a:rPr lang="en-US" sz="2400" dirty="0" err="1"/>
              <a:t>Corto</a:t>
            </a:r>
            <a:r>
              <a:rPr lang="en-US" sz="2400" dirty="0"/>
              <a:t> USD Largo ARS</a:t>
            </a:r>
          </a:p>
          <a:p>
            <a:pPr lvl="1"/>
            <a:endParaRPr lang="en-US" sz="2400" dirty="0"/>
          </a:p>
          <a:p>
            <a:r>
              <a:rPr lang="en-US" dirty="0"/>
              <a:t>Los </a:t>
            </a:r>
            <a:r>
              <a:rPr lang="en-US" dirty="0" err="1"/>
              <a:t>riesgo</a:t>
            </a:r>
            <a:r>
              <a:rPr lang="en-US" dirty="0"/>
              <a:t> </a:t>
            </a:r>
            <a:r>
              <a:rPr lang="en-US" dirty="0" err="1"/>
              <a:t>direccionales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USDARS son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distintos</a:t>
            </a:r>
            <a:endParaRPr lang="en-US" dirty="0"/>
          </a:p>
          <a:p>
            <a:pPr lvl="1"/>
            <a:r>
              <a:rPr lang="en-US" dirty="0"/>
              <a:t>El </a:t>
            </a:r>
            <a:r>
              <a:rPr lang="en-US" dirty="0" err="1"/>
              <a:t>riesgo</a:t>
            </a:r>
            <a:r>
              <a:rPr lang="en-US" dirty="0"/>
              <a:t> de </a:t>
            </a:r>
            <a:r>
              <a:rPr lang="en-US" dirty="0" err="1"/>
              <a:t>apreciacion</a:t>
            </a:r>
            <a:r>
              <a:rPr lang="en-US" dirty="0"/>
              <a:t> del ARS es </a:t>
            </a:r>
            <a:r>
              <a:rPr lang="en-US" dirty="0" err="1"/>
              <a:t>muy</a:t>
            </a:r>
            <a:r>
              <a:rPr lang="en-US" dirty="0"/>
              <a:t> bajo</a:t>
            </a:r>
          </a:p>
          <a:p>
            <a:pPr lvl="1"/>
            <a:r>
              <a:rPr lang="en-US" dirty="0"/>
              <a:t>El </a:t>
            </a:r>
            <a:r>
              <a:rPr lang="en-US" dirty="0" err="1"/>
              <a:t>riesgo</a:t>
            </a:r>
            <a:r>
              <a:rPr lang="en-US" dirty="0"/>
              <a:t> de </a:t>
            </a:r>
            <a:r>
              <a:rPr lang="en-US" dirty="0" err="1"/>
              <a:t>depreciacion</a:t>
            </a:r>
            <a:r>
              <a:rPr lang="en-US" dirty="0"/>
              <a:t> del ARS es </a:t>
            </a:r>
            <a:r>
              <a:rPr lang="en-US" dirty="0" err="1"/>
              <a:t>sustancialmente</a:t>
            </a:r>
            <a:r>
              <a:rPr lang="en-US" dirty="0"/>
              <a:t> mas alto</a:t>
            </a:r>
          </a:p>
          <a:p>
            <a:pPr lvl="1"/>
            <a:r>
              <a:rPr lang="en-US" dirty="0" err="1"/>
              <a:t>En</a:t>
            </a:r>
            <a:r>
              <a:rPr lang="en-US" dirty="0"/>
              <a:t> general </a:t>
            </a:r>
            <a:r>
              <a:rPr lang="en-US" dirty="0" err="1"/>
              <a:t>este</a:t>
            </a:r>
            <a:r>
              <a:rPr lang="en-US" dirty="0"/>
              <a:t> es similar para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monedas</a:t>
            </a:r>
            <a:r>
              <a:rPr lang="en-US" dirty="0"/>
              <a:t> </a:t>
            </a:r>
            <a:r>
              <a:rPr lang="en-US" dirty="0" err="1"/>
              <a:t>emergentes</a:t>
            </a:r>
            <a:r>
              <a:rPr lang="en-US" dirty="0"/>
              <a:t> con </a:t>
            </a:r>
            <a:r>
              <a:rPr lang="en-US" dirty="0" err="1"/>
              <a:t>tasas</a:t>
            </a:r>
            <a:r>
              <a:rPr lang="en-US" dirty="0"/>
              <a:t> de </a:t>
            </a:r>
            <a:r>
              <a:rPr lang="en-US" dirty="0" err="1"/>
              <a:t>interes</a:t>
            </a:r>
            <a:r>
              <a:rPr lang="en-US" dirty="0"/>
              <a:t> </a:t>
            </a:r>
            <a:r>
              <a:rPr lang="en-US" dirty="0" err="1"/>
              <a:t>altas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El </a:t>
            </a:r>
            <a:r>
              <a:rPr lang="en-US" dirty="0" err="1"/>
              <a:t>riesgo</a:t>
            </a:r>
            <a:r>
              <a:rPr lang="en-US" dirty="0"/>
              <a:t> de </a:t>
            </a:r>
            <a:r>
              <a:rPr lang="en-US" dirty="0" err="1"/>
              <a:t>devaluacion</a:t>
            </a:r>
            <a:r>
              <a:rPr lang="en-US" dirty="0"/>
              <a:t> de un high yielding currency es </a:t>
            </a:r>
            <a:r>
              <a:rPr lang="en-US" dirty="0" err="1"/>
              <a:t>materialmente</a:t>
            </a:r>
            <a:r>
              <a:rPr lang="en-US" dirty="0"/>
              <a:t> mas alto que el </a:t>
            </a:r>
            <a:r>
              <a:rPr lang="en-US" dirty="0" err="1"/>
              <a:t>riesgo</a:t>
            </a:r>
            <a:r>
              <a:rPr lang="en-US" dirty="0"/>
              <a:t> de </a:t>
            </a:r>
            <a:r>
              <a:rPr lang="en-US" dirty="0" err="1"/>
              <a:t>apreciacion</a:t>
            </a:r>
            <a:r>
              <a:rPr lang="en-US" dirty="0"/>
              <a:t>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1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Posición</a:t>
            </a:r>
            <a:r>
              <a:rPr lang="en-US" b="1" dirty="0"/>
              <a:t> </a:t>
            </a:r>
            <a:r>
              <a:rPr lang="en-US" b="1" dirty="0" err="1"/>
              <a:t>Larga</a:t>
            </a:r>
            <a:r>
              <a:rPr lang="en-US" b="1" dirty="0"/>
              <a:t> USD -  </a:t>
            </a:r>
            <a:r>
              <a:rPr lang="en-US" b="1" dirty="0" err="1"/>
              <a:t>Costo</a:t>
            </a:r>
            <a:r>
              <a:rPr lang="en-US" b="1" dirty="0"/>
              <a:t> de </a:t>
            </a:r>
            <a:r>
              <a:rPr lang="en-US" b="1" dirty="0" err="1"/>
              <a:t>Fondeo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35695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Las </a:t>
            </a:r>
            <a:r>
              <a:rPr lang="en-US" dirty="0" err="1"/>
              <a:t>posiciones</a:t>
            </a:r>
            <a:r>
              <a:rPr lang="en-US" dirty="0"/>
              <a:t> hay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fondearlas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Costo</a:t>
            </a:r>
            <a:r>
              <a:rPr lang="en-US" dirty="0"/>
              <a:t> de </a:t>
            </a:r>
            <a:r>
              <a:rPr lang="en-US" dirty="0" err="1"/>
              <a:t>acarreo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posición</a:t>
            </a:r>
            <a:r>
              <a:rPr lang="en-US" dirty="0"/>
              <a:t> de FX </a:t>
            </a:r>
            <a:r>
              <a:rPr lang="en-US" dirty="0" err="1"/>
              <a:t>larga</a:t>
            </a:r>
            <a:r>
              <a:rPr lang="en-US" dirty="0"/>
              <a:t> USD </a:t>
            </a:r>
            <a:r>
              <a:rPr lang="en-US" dirty="0" err="1"/>
              <a:t>por</a:t>
            </a:r>
            <a:r>
              <a:rPr lang="en-US" dirty="0"/>
              <a:t> un </a:t>
            </a:r>
            <a:r>
              <a:rPr lang="en-US" dirty="0" err="1"/>
              <a:t>mes</a:t>
            </a:r>
            <a:r>
              <a:rPr lang="en-US" dirty="0"/>
              <a:t> de </a:t>
            </a:r>
            <a:r>
              <a:rPr lang="en-US" dirty="0" err="1"/>
              <a:t>plazo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 err="1"/>
              <a:t>Posición</a:t>
            </a:r>
            <a:r>
              <a:rPr lang="en-US" dirty="0"/>
              <a:t> </a:t>
            </a:r>
            <a:r>
              <a:rPr lang="en-US" dirty="0" err="1"/>
              <a:t>larga</a:t>
            </a:r>
            <a:r>
              <a:rPr lang="en-US" dirty="0"/>
              <a:t> USD 10,000,000 a ARS 140</a:t>
            </a:r>
          </a:p>
          <a:p>
            <a:pPr lvl="1"/>
            <a:r>
              <a:rPr lang="en-US" dirty="0"/>
              <a:t>Se </a:t>
            </a:r>
            <a:r>
              <a:rPr lang="en-US" dirty="0" err="1"/>
              <a:t>fondea</a:t>
            </a:r>
            <a:r>
              <a:rPr lang="en-US" dirty="0"/>
              <a:t> con un </a:t>
            </a:r>
            <a:r>
              <a:rPr lang="en-US" dirty="0" err="1"/>
              <a:t>pasivo</a:t>
            </a:r>
            <a:r>
              <a:rPr lang="en-US" dirty="0"/>
              <a:t> de ARS 1,400,000,000</a:t>
            </a:r>
          </a:p>
          <a:p>
            <a:pPr lvl="1"/>
            <a:r>
              <a:rPr lang="en-US" dirty="0" err="1"/>
              <a:t>Costo</a:t>
            </a:r>
            <a:r>
              <a:rPr lang="en-US" dirty="0"/>
              <a:t> de </a:t>
            </a:r>
            <a:r>
              <a:rPr lang="en-US" dirty="0" err="1"/>
              <a:t>fondeo</a:t>
            </a:r>
            <a:r>
              <a:rPr lang="en-US" dirty="0"/>
              <a:t> 50%pa </a:t>
            </a:r>
            <a:r>
              <a:rPr lang="en-US" dirty="0" err="1"/>
              <a:t>sobre</a:t>
            </a:r>
            <a:r>
              <a:rPr lang="en-US" dirty="0"/>
              <a:t> el </a:t>
            </a:r>
            <a:r>
              <a:rPr lang="en-US" dirty="0" err="1"/>
              <a:t>monto</a:t>
            </a:r>
            <a:r>
              <a:rPr lang="en-US" dirty="0"/>
              <a:t> del </a:t>
            </a:r>
            <a:r>
              <a:rPr lang="en-US" dirty="0" err="1"/>
              <a:t>financiamiento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ARS</a:t>
            </a:r>
          </a:p>
          <a:p>
            <a:pPr lvl="1"/>
            <a:r>
              <a:rPr lang="en-US" dirty="0"/>
              <a:t>Los USD no </a:t>
            </a:r>
            <a:r>
              <a:rPr lang="en-US" dirty="0" err="1"/>
              <a:t>reciben</a:t>
            </a:r>
            <a:r>
              <a:rPr lang="en-US" dirty="0"/>
              <a:t> </a:t>
            </a:r>
            <a:r>
              <a:rPr lang="en-US" dirty="0" err="1"/>
              <a:t>tasa</a:t>
            </a:r>
            <a:r>
              <a:rPr lang="en-US" dirty="0"/>
              <a:t> de </a:t>
            </a:r>
            <a:r>
              <a:rPr lang="en-US" dirty="0" err="1"/>
              <a:t>interes</a:t>
            </a:r>
            <a:r>
              <a:rPr lang="en-US" dirty="0"/>
              <a:t>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¿A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ritmo</a:t>
            </a:r>
            <a:r>
              <a:rPr lang="en-US" dirty="0"/>
              <a:t> se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depreciar</a:t>
            </a:r>
            <a:r>
              <a:rPr lang="en-US" dirty="0"/>
              <a:t> el ARS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la </a:t>
            </a:r>
            <a:r>
              <a:rPr lang="en-US" dirty="0" err="1"/>
              <a:t>posición</a:t>
            </a:r>
            <a:r>
              <a:rPr lang="en-US" dirty="0"/>
              <a:t> </a:t>
            </a:r>
            <a:r>
              <a:rPr lang="en-US" dirty="0" err="1"/>
              <a:t>genere</a:t>
            </a:r>
            <a:r>
              <a:rPr lang="en-US" dirty="0"/>
              <a:t> </a:t>
            </a:r>
            <a:r>
              <a:rPr lang="en-US" dirty="0" err="1"/>
              <a:t>ganancias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Activo</a:t>
            </a:r>
            <a:r>
              <a:rPr lang="en-US" dirty="0"/>
              <a:t> </a:t>
            </a:r>
            <a:r>
              <a:rPr lang="en-US" dirty="0" err="1"/>
              <a:t>rinde</a:t>
            </a:r>
            <a:r>
              <a:rPr lang="en-US" dirty="0"/>
              <a:t> 0, </a:t>
            </a:r>
            <a:r>
              <a:rPr lang="en-US" dirty="0" err="1"/>
              <a:t>Pasivo</a:t>
            </a:r>
            <a:r>
              <a:rPr lang="en-US" dirty="0"/>
              <a:t> cuesta 50%pa</a:t>
            </a:r>
          </a:p>
          <a:p>
            <a:pPr lvl="2"/>
            <a:r>
              <a:rPr lang="en-US" dirty="0"/>
              <a:t>140 x (1+0.50/12) = 145.83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cambio</a:t>
            </a:r>
            <a:r>
              <a:rPr lang="en-US" dirty="0"/>
              <a:t> de </a:t>
            </a:r>
            <a:r>
              <a:rPr lang="en-US" dirty="0" err="1"/>
              <a:t>equilibrio</a:t>
            </a:r>
            <a:r>
              <a:rPr lang="en-US" dirty="0"/>
              <a:t> al </a:t>
            </a:r>
            <a:r>
              <a:rPr lang="en-US" dirty="0" err="1"/>
              <a:t>cabo</a:t>
            </a:r>
            <a:r>
              <a:rPr lang="en-US" dirty="0"/>
              <a:t> de 1 </a:t>
            </a:r>
            <a:r>
              <a:rPr lang="en-US" dirty="0" err="1"/>
              <a:t>mes</a:t>
            </a:r>
            <a:endParaRPr lang="en-US" dirty="0"/>
          </a:p>
          <a:p>
            <a:pPr lvl="1"/>
            <a:endParaRPr lang="en-US" dirty="0"/>
          </a:p>
          <a:p>
            <a:r>
              <a:rPr lang="en-US" sz="3600" dirty="0" err="1"/>
              <a:t>Una</a:t>
            </a:r>
            <a:r>
              <a:rPr lang="en-US" sz="3600" dirty="0"/>
              <a:t> </a:t>
            </a:r>
            <a:r>
              <a:rPr lang="en-US" sz="3600" dirty="0" err="1"/>
              <a:t>posición</a:t>
            </a:r>
            <a:r>
              <a:rPr lang="en-US" sz="3600" dirty="0"/>
              <a:t> </a:t>
            </a:r>
            <a:r>
              <a:rPr lang="en-US" sz="3600" dirty="0" err="1"/>
              <a:t>larga</a:t>
            </a:r>
            <a:r>
              <a:rPr lang="en-US" sz="3600" dirty="0"/>
              <a:t> USD y </a:t>
            </a:r>
            <a:r>
              <a:rPr lang="en-US" sz="3600" dirty="0" err="1"/>
              <a:t>corta</a:t>
            </a:r>
            <a:r>
              <a:rPr lang="en-US" sz="3600" dirty="0"/>
              <a:t> ARS </a:t>
            </a:r>
            <a:r>
              <a:rPr lang="en-US" sz="3600" dirty="0" err="1"/>
              <a:t>tiene</a:t>
            </a:r>
            <a:r>
              <a:rPr lang="en-US" sz="3600" dirty="0"/>
              <a:t> </a:t>
            </a:r>
            <a:r>
              <a:rPr lang="en-US" sz="3600" dirty="0" err="1"/>
              <a:t>costo</a:t>
            </a:r>
            <a:r>
              <a:rPr lang="en-US" sz="3600" dirty="0"/>
              <a:t> de </a:t>
            </a:r>
            <a:r>
              <a:rPr lang="en-US" sz="3600" dirty="0" err="1"/>
              <a:t>acarreo</a:t>
            </a:r>
            <a:r>
              <a:rPr lang="en-US" sz="3600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98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Posicion</a:t>
            </a:r>
            <a:r>
              <a:rPr lang="en-US" b="1" dirty="0"/>
              <a:t> </a:t>
            </a:r>
            <a:r>
              <a:rPr lang="en-US" b="1" dirty="0" err="1"/>
              <a:t>Corta</a:t>
            </a:r>
            <a:r>
              <a:rPr lang="en-US" b="1" dirty="0"/>
              <a:t> USD - Carry Trade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35695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/>
              <a:t>Posición</a:t>
            </a:r>
            <a:r>
              <a:rPr lang="en-US" dirty="0"/>
              <a:t> </a:t>
            </a:r>
            <a:r>
              <a:rPr lang="en-US" i="1" dirty="0" err="1"/>
              <a:t>Corta</a:t>
            </a:r>
            <a:r>
              <a:rPr lang="en-US" i="1" dirty="0"/>
              <a:t> USD / </a:t>
            </a:r>
            <a:r>
              <a:rPr lang="en-US" i="1" dirty="0" err="1"/>
              <a:t>Larga</a:t>
            </a:r>
            <a:r>
              <a:rPr lang="en-US" i="1" dirty="0"/>
              <a:t> ARS </a:t>
            </a:r>
            <a:r>
              <a:rPr lang="en-US" dirty="0"/>
              <a:t>que </a:t>
            </a:r>
            <a:r>
              <a:rPr lang="en-US" dirty="0" err="1"/>
              <a:t>asume</a:t>
            </a:r>
            <a:r>
              <a:rPr lang="en-US" dirty="0"/>
              <a:t> que el ARS no se </a:t>
            </a:r>
            <a:r>
              <a:rPr lang="en-US" dirty="0" err="1"/>
              <a:t>deprecia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Costo</a:t>
            </a:r>
            <a:r>
              <a:rPr lang="en-US" dirty="0"/>
              <a:t> de </a:t>
            </a:r>
            <a:r>
              <a:rPr lang="en-US" dirty="0" err="1"/>
              <a:t>fondeo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USD </a:t>
            </a:r>
            <a:r>
              <a:rPr lang="en-US" dirty="0" err="1"/>
              <a:t>tasa</a:t>
            </a:r>
            <a:r>
              <a:rPr lang="en-US" dirty="0"/>
              <a:t> SOFR 2.3%</a:t>
            </a:r>
          </a:p>
          <a:p>
            <a:pPr lvl="1"/>
            <a:r>
              <a:rPr lang="en-US" dirty="0" err="1"/>
              <a:t>Retorno</a:t>
            </a:r>
            <a:r>
              <a:rPr lang="en-US" dirty="0"/>
              <a:t> del </a:t>
            </a:r>
            <a:r>
              <a:rPr lang="en-US" dirty="0" err="1"/>
              <a:t>activo</a:t>
            </a:r>
            <a:r>
              <a:rPr lang="en-US" dirty="0"/>
              <a:t> </a:t>
            </a:r>
            <a:r>
              <a:rPr lang="en-US" dirty="0" err="1"/>
              <a:t>tasa</a:t>
            </a:r>
            <a:r>
              <a:rPr lang="en-US" dirty="0"/>
              <a:t> en ARS</a:t>
            </a:r>
          </a:p>
          <a:p>
            <a:pPr lvl="1"/>
            <a:r>
              <a:rPr lang="en-US" dirty="0"/>
              <a:t>Me </a:t>
            </a:r>
            <a:r>
              <a:rPr lang="en-US" dirty="0" err="1"/>
              <a:t>endeudo</a:t>
            </a:r>
            <a:r>
              <a:rPr lang="en-US" dirty="0"/>
              <a:t> en la </a:t>
            </a:r>
            <a:r>
              <a:rPr lang="en-US" dirty="0" err="1"/>
              <a:t>moneda</a:t>
            </a:r>
            <a:r>
              <a:rPr lang="en-US" dirty="0"/>
              <a:t> que </a:t>
            </a:r>
            <a:r>
              <a:rPr lang="en-US" dirty="0" err="1"/>
              <a:t>paga</a:t>
            </a:r>
            <a:r>
              <a:rPr lang="en-US" dirty="0"/>
              <a:t> </a:t>
            </a:r>
            <a:r>
              <a:rPr lang="en-US" dirty="0" err="1"/>
              <a:t>tasa</a:t>
            </a:r>
            <a:r>
              <a:rPr lang="en-US" dirty="0"/>
              <a:t> </a:t>
            </a:r>
            <a:r>
              <a:rPr lang="en-US" dirty="0" err="1"/>
              <a:t>baja</a:t>
            </a:r>
            <a:r>
              <a:rPr lang="en-US" dirty="0"/>
              <a:t> y me </a:t>
            </a:r>
            <a:r>
              <a:rPr lang="en-US" dirty="0" err="1"/>
              <a:t>activo</a:t>
            </a:r>
            <a:r>
              <a:rPr lang="en-US" dirty="0"/>
              <a:t> en el high yielding currency</a:t>
            </a:r>
          </a:p>
          <a:p>
            <a:pPr lvl="1"/>
            <a:endParaRPr lang="en-US" dirty="0"/>
          </a:p>
          <a:p>
            <a:r>
              <a:rPr lang="en-US" dirty="0" err="1"/>
              <a:t>Gana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la </a:t>
            </a:r>
            <a:r>
              <a:rPr lang="en-US" dirty="0" err="1"/>
              <a:t>tasa</a:t>
            </a:r>
            <a:r>
              <a:rPr lang="en-US" dirty="0"/>
              <a:t> en ARS </a:t>
            </a:r>
            <a:r>
              <a:rPr lang="en-US" dirty="0" err="1"/>
              <a:t>devenga</a:t>
            </a:r>
            <a:r>
              <a:rPr lang="en-US" dirty="0"/>
              <a:t> </a:t>
            </a:r>
            <a:r>
              <a:rPr lang="en-US" dirty="0" err="1"/>
              <a:t>intereses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rápido</a:t>
            </a:r>
            <a:r>
              <a:rPr lang="en-US" dirty="0"/>
              <a:t> que lo que se </a:t>
            </a:r>
            <a:r>
              <a:rPr lang="en-US" dirty="0" err="1"/>
              <a:t>devalúa</a:t>
            </a:r>
            <a:r>
              <a:rPr lang="en-US" dirty="0"/>
              <a:t> el ARS contra el USD</a:t>
            </a:r>
          </a:p>
          <a:p>
            <a:endParaRPr lang="en-US" dirty="0"/>
          </a:p>
          <a:p>
            <a:r>
              <a:rPr lang="en-US" dirty="0" err="1"/>
              <a:t>Activo</a:t>
            </a:r>
            <a:r>
              <a:rPr lang="en-US" dirty="0"/>
              <a:t> al 50%pa y </a:t>
            </a:r>
            <a:r>
              <a:rPr lang="en-US" dirty="0" err="1"/>
              <a:t>pasivo</a:t>
            </a:r>
            <a:r>
              <a:rPr lang="en-US" dirty="0"/>
              <a:t> al 2.3%pa</a:t>
            </a:r>
          </a:p>
          <a:p>
            <a:pPr lvl="1"/>
            <a:r>
              <a:rPr lang="en-US" dirty="0"/>
              <a:t>Tipo de </a:t>
            </a:r>
            <a:r>
              <a:rPr lang="en-US" dirty="0" err="1"/>
              <a:t>cambio</a:t>
            </a:r>
            <a:r>
              <a:rPr lang="en-US" dirty="0"/>
              <a:t> spot: ARS 140.00 por </a:t>
            </a:r>
            <a:r>
              <a:rPr lang="en-US" dirty="0" err="1"/>
              <a:t>cada</a:t>
            </a:r>
            <a:r>
              <a:rPr lang="en-US" dirty="0"/>
              <a:t> 1 USD</a:t>
            </a:r>
          </a:p>
          <a:p>
            <a:pPr lvl="1"/>
            <a:r>
              <a:rPr lang="en-US" dirty="0"/>
              <a:t>En T=0: </a:t>
            </a:r>
            <a:r>
              <a:rPr lang="en-US" dirty="0" err="1"/>
              <a:t>Activo</a:t>
            </a:r>
            <a:r>
              <a:rPr lang="en-US" dirty="0"/>
              <a:t> = ARS 14,000 y </a:t>
            </a:r>
            <a:r>
              <a:rPr lang="en-US" dirty="0" err="1"/>
              <a:t>Pasivo</a:t>
            </a:r>
            <a:r>
              <a:rPr lang="en-US" dirty="0"/>
              <a:t> = USD 100</a:t>
            </a:r>
          </a:p>
          <a:p>
            <a:pPr lvl="1"/>
            <a:r>
              <a:rPr lang="en-US" dirty="0"/>
              <a:t>En T= 30 días: </a:t>
            </a:r>
            <a:r>
              <a:rPr lang="en-US" dirty="0" err="1"/>
              <a:t>Activo</a:t>
            </a:r>
            <a:r>
              <a:rPr lang="en-US" dirty="0"/>
              <a:t> = 14,000 x (1+0.50/12) = ARS 14,583 y </a:t>
            </a:r>
            <a:r>
              <a:rPr lang="en-US" dirty="0" err="1"/>
              <a:t>Pasivo</a:t>
            </a:r>
            <a:r>
              <a:rPr lang="en-US" dirty="0"/>
              <a:t> 100 x (1+0.023/12) = USD 100.1917</a:t>
            </a:r>
          </a:p>
          <a:p>
            <a:pPr lvl="1"/>
            <a:r>
              <a:rPr lang="en-US" dirty="0"/>
              <a:t>Tipo de </a:t>
            </a:r>
            <a:r>
              <a:rPr lang="en-US" dirty="0" err="1"/>
              <a:t>cambio</a:t>
            </a:r>
            <a:r>
              <a:rPr lang="en-US" dirty="0"/>
              <a:t> de </a:t>
            </a:r>
            <a:r>
              <a:rPr lang="en-US" dirty="0" err="1"/>
              <a:t>equilibrio</a:t>
            </a:r>
            <a:r>
              <a:rPr lang="en-US" dirty="0"/>
              <a:t> 14,583/100.1917 = 145.5510</a:t>
            </a:r>
          </a:p>
          <a:p>
            <a:pPr lvl="1"/>
            <a:r>
              <a:rPr lang="en-US" dirty="0"/>
              <a:t>Si el </a:t>
            </a:r>
            <a:r>
              <a:rPr lang="en-US" dirty="0" err="1"/>
              <a:t>dia</a:t>
            </a:r>
            <a:r>
              <a:rPr lang="en-US" dirty="0"/>
              <a:t> T=30 el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cambio</a:t>
            </a:r>
            <a:r>
              <a:rPr lang="en-US" dirty="0"/>
              <a:t> spot es </a:t>
            </a:r>
            <a:r>
              <a:rPr lang="en-US" dirty="0" err="1"/>
              <a:t>menor</a:t>
            </a:r>
            <a:r>
              <a:rPr lang="en-US" dirty="0"/>
              <a:t> a 145.5510, la </a:t>
            </a:r>
            <a:r>
              <a:rPr lang="en-US" dirty="0" err="1"/>
              <a:t>posicion</a:t>
            </a:r>
            <a:r>
              <a:rPr lang="en-US" dirty="0"/>
              <a:t> </a:t>
            </a:r>
            <a:r>
              <a:rPr lang="en-US" dirty="0" err="1"/>
              <a:t>corta</a:t>
            </a:r>
            <a:r>
              <a:rPr lang="en-US" dirty="0"/>
              <a:t> USD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PnL</a:t>
            </a:r>
            <a:r>
              <a:rPr lang="en-US" dirty="0"/>
              <a:t> </a:t>
            </a:r>
            <a:r>
              <a:rPr lang="en-US" dirty="0" err="1"/>
              <a:t>positivo</a:t>
            </a:r>
            <a:endParaRPr lang="en-US" dirty="0"/>
          </a:p>
          <a:p>
            <a:pPr lvl="1"/>
            <a:r>
              <a:rPr lang="en-US" dirty="0"/>
              <a:t>Por el </a:t>
            </a:r>
            <a:r>
              <a:rPr lang="en-US" dirty="0" err="1"/>
              <a:t>contrario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el </a:t>
            </a:r>
            <a:r>
              <a:rPr lang="en-US" dirty="0" err="1"/>
              <a:t>dia</a:t>
            </a:r>
            <a:r>
              <a:rPr lang="en-US" dirty="0"/>
              <a:t> T=30 el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cambio</a:t>
            </a:r>
            <a:r>
              <a:rPr lang="en-US" dirty="0"/>
              <a:t> spot es superior a 145.5510, la </a:t>
            </a:r>
            <a:r>
              <a:rPr lang="en-US" dirty="0" err="1"/>
              <a:t>posicion</a:t>
            </a:r>
            <a:r>
              <a:rPr lang="en-US" dirty="0"/>
              <a:t> </a:t>
            </a:r>
            <a:r>
              <a:rPr lang="en-US" dirty="0" err="1"/>
              <a:t>corta</a:t>
            </a:r>
            <a:r>
              <a:rPr lang="en-US" dirty="0"/>
              <a:t> USD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PnL</a:t>
            </a:r>
            <a:r>
              <a:rPr lang="en-US" dirty="0"/>
              <a:t> </a:t>
            </a:r>
            <a:r>
              <a:rPr lang="en-US" dirty="0" err="1"/>
              <a:t>negativo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26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Contado</a:t>
            </a:r>
            <a:r>
              <a:rPr lang="en-US" b="1" dirty="0"/>
              <a:t> a </a:t>
            </a:r>
            <a:r>
              <a:rPr lang="en-US" b="1" dirty="0" err="1"/>
              <a:t>Liquidar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/>
              <a:t>El </a:t>
            </a:r>
            <a:r>
              <a:rPr lang="en-US" sz="2400" dirty="0" err="1"/>
              <a:t>tipo</a:t>
            </a:r>
            <a:r>
              <a:rPr lang="en-US" sz="2400" dirty="0"/>
              <a:t> de </a:t>
            </a:r>
            <a:r>
              <a:rPr lang="en-US" sz="2400" dirty="0" err="1"/>
              <a:t>cambio</a:t>
            </a:r>
            <a:r>
              <a:rPr lang="en-US" sz="2400" dirty="0"/>
              <a:t> al </a:t>
            </a:r>
            <a:r>
              <a:rPr lang="en-US" sz="2400" dirty="0" err="1"/>
              <a:t>contado</a:t>
            </a:r>
            <a:r>
              <a:rPr lang="en-US" sz="2400" dirty="0"/>
              <a:t> o spot </a:t>
            </a:r>
            <a:r>
              <a:rPr lang="en-US" sz="2400" dirty="0" err="1"/>
              <a:t>puede</a:t>
            </a:r>
            <a:r>
              <a:rPr lang="en-US" sz="2400" dirty="0"/>
              <a:t> </a:t>
            </a:r>
            <a:r>
              <a:rPr lang="en-US" sz="2400" dirty="0" err="1"/>
              <a:t>liquidar</a:t>
            </a:r>
            <a:r>
              <a:rPr lang="en-US" sz="2400" dirty="0"/>
              <a:t> el </a:t>
            </a:r>
            <a:r>
              <a:rPr lang="en-US" sz="2400" dirty="0" err="1"/>
              <a:t>mismo</a:t>
            </a:r>
            <a:r>
              <a:rPr lang="en-US" sz="2400" dirty="0"/>
              <a:t> </a:t>
            </a:r>
            <a:r>
              <a:rPr lang="en-US" sz="2400" dirty="0" err="1"/>
              <a:t>dia</a:t>
            </a:r>
            <a:r>
              <a:rPr lang="en-US" sz="2400" dirty="0"/>
              <a:t> o </a:t>
            </a:r>
            <a:r>
              <a:rPr lang="en-US" sz="2400" dirty="0" err="1"/>
              <a:t>en</a:t>
            </a:r>
            <a:r>
              <a:rPr lang="en-US" sz="2400" dirty="0"/>
              <a:t> T+1 o T+2. Segun la </a:t>
            </a:r>
            <a:r>
              <a:rPr lang="en-US" sz="2400" dirty="0" err="1"/>
              <a:t>normativa</a:t>
            </a:r>
            <a:r>
              <a:rPr lang="en-US" sz="2400" dirty="0"/>
              <a:t> </a:t>
            </a:r>
            <a:r>
              <a:rPr lang="en-US" sz="2400" dirty="0" err="1"/>
              <a:t>cambiaria</a:t>
            </a:r>
            <a:r>
              <a:rPr lang="en-US" sz="2400" dirty="0"/>
              <a:t> </a:t>
            </a:r>
            <a:r>
              <a:rPr lang="en-US" sz="2400" dirty="0" err="1"/>
              <a:t>argentina</a:t>
            </a:r>
            <a:r>
              <a:rPr lang="en-US" sz="2400" dirty="0"/>
              <a:t>, T+1 y T=2 se </a:t>
            </a:r>
            <a:r>
              <a:rPr lang="en-US" sz="2400" dirty="0" err="1"/>
              <a:t>denominan</a:t>
            </a:r>
            <a:r>
              <a:rPr lang="en-US" sz="2400" dirty="0"/>
              <a:t> “</a:t>
            </a:r>
            <a:r>
              <a:rPr lang="en-US" sz="2400" dirty="0" err="1"/>
              <a:t>Contado</a:t>
            </a:r>
            <a:r>
              <a:rPr lang="en-US" sz="2400" dirty="0"/>
              <a:t> a </a:t>
            </a:r>
            <a:r>
              <a:rPr lang="en-US" sz="2400" dirty="0" err="1"/>
              <a:t>Liquidar</a:t>
            </a:r>
            <a:r>
              <a:rPr lang="en-US" sz="2400" dirty="0"/>
              <a:t>”.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Las </a:t>
            </a:r>
            <a:r>
              <a:rPr lang="en-US" sz="2400" dirty="0" err="1"/>
              <a:t>operaciones</a:t>
            </a:r>
            <a:r>
              <a:rPr lang="en-US" sz="2400" dirty="0"/>
              <a:t> que </a:t>
            </a:r>
            <a:r>
              <a:rPr lang="en-US" sz="2400" dirty="0" err="1"/>
              <a:t>liquidan</a:t>
            </a:r>
            <a:r>
              <a:rPr lang="en-US" sz="2400" dirty="0"/>
              <a:t> a </a:t>
            </a:r>
            <a:r>
              <a:rPr lang="en-US" sz="2400" dirty="0" err="1"/>
              <a:t>partir</a:t>
            </a:r>
            <a:r>
              <a:rPr lang="en-US" sz="2400" dirty="0"/>
              <a:t> de T+3 son </a:t>
            </a:r>
            <a:r>
              <a:rPr lang="en-US" sz="2400" dirty="0" err="1"/>
              <a:t>Operaciones</a:t>
            </a:r>
            <a:r>
              <a:rPr lang="en-US" sz="2400" dirty="0"/>
              <a:t> a </a:t>
            </a:r>
            <a:r>
              <a:rPr lang="en-US" sz="2400" dirty="0" err="1"/>
              <a:t>Termino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El USDARS </a:t>
            </a:r>
            <a:r>
              <a:rPr lang="en-US" sz="2400" dirty="0" err="1"/>
              <a:t>cotiza</a:t>
            </a:r>
            <a:r>
              <a:rPr lang="en-US" sz="2400" dirty="0"/>
              <a:t> a 140 para hoy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Si la </a:t>
            </a:r>
            <a:r>
              <a:rPr lang="en-US" sz="2400" dirty="0" err="1"/>
              <a:t>tasa</a:t>
            </a:r>
            <a:r>
              <a:rPr lang="en-US" sz="2400" dirty="0"/>
              <a:t> overnight en ARS es 60%,</a:t>
            </a:r>
          </a:p>
          <a:p>
            <a:r>
              <a:rPr lang="en-US" sz="2400" dirty="0" err="1"/>
              <a:t>Cuánto</a:t>
            </a:r>
            <a:r>
              <a:rPr lang="en-US" sz="2400" dirty="0"/>
              <a:t> vale </a:t>
            </a:r>
            <a:r>
              <a:rPr lang="en-US" sz="2400" dirty="0" err="1"/>
              <a:t>para</a:t>
            </a:r>
            <a:r>
              <a:rPr lang="en-US" sz="2400" dirty="0"/>
              <a:t> settlement t+1 y t+2?</a:t>
            </a:r>
          </a:p>
          <a:p>
            <a:pPr marL="0" indent="0">
              <a:buNone/>
            </a:pPr>
            <a:r>
              <a:rPr lang="en-US" sz="2400" dirty="0" err="1"/>
              <a:t>Asuma</a:t>
            </a:r>
            <a:r>
              <a:rPr lang="en-US" sz="2400" dirty="0"/>
              <a:t> que la </a:t>
            </a:r>
            <a:r>
              <a:rPr lang="en-US" sz="2400" dirty="0" err="1"/>
              <a:t>tasa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USD es 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Porqué</a:t>
            </a:r>
            <a:r>
              <a:rPr lang="en-US" sz="2400" dirty="0"/>
              <a:t> </a:t>
            </a:r>
            <a:r>
              <a:rPr lang="en-US" sz="2400" dirty="0" err="1"/>
              <a:t>sube</a:t>
            </a:r>
            <a:r>
              <a:rPr lang="en-US" sz="2400" dirty="0"/>
              <a:t> el </a:t>
            </a:r>
            <a:r>
              <a:rPr lang="en-US" sz="2400" dirty="0" err="1"/>
              <a:t>precio</a:t>
            </a:r>
            <a:r>
              <a:rPr lang="en-US" sz="2400" dirty="0"/>
              <a:t> </a:t>
            </a:r>
            <a:r>
              <a:rPr lang="en-US" sz="2400" dirty="0" err="1"/>
              <a:t>según</a:t>
            </a:r>
            <a:r>
              <a:rPr lang="en-US" sz="2400" dirty="0"/>
              <a:t> se </a:t>
            </a:r>
            <a:r>
              <a:rPr lang="en-US" sz="2400" dirty="0" err="1"/>
              <a:t>liquide</a:t>
            </a:r>
            <a:r>
              <a:rPr lang="en-US" sz="2400" dirty="0"/>
              <a:t> T+0, T+1 o T+2 ? Hint: </a:t>
            </a:r>
            <a:r>
              <a:rPr lang="en-US" sz="2400" dirty="0" err="1"/>
              <a:t>Cuando</a:t>
            </a:r>
            <a:r>
              <a:rPr lang="en-US" sz="2400" dirty="0"/>
              <a:t> se </a:t>
            </a:r>
            <a:r>
              <a:rPr lang="en-US" sz="2400" dirty="0" err="1"/>
              <a:t>entregan</a:t>
            </a:r>
            <a:r>
              <a:rPr lang="en-US" sz="2400" dirty="0"/>
              <a:t> </a:t>
            </a:r>
            <a:r>
              <a:rPr lang="en-US" sz="2400" dirty="0" err="1"/>
              <a:t>los</a:t>
            </a:r>
            <a:r>
              <a:rPr lang="en-US" sz="2400" dirty="0"/>
              <a:t> ARS.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Cuánto</a:t>
            </a:r>
            <a:r>
              <a:rPr lang="en-US" sz="2400" dirty="0"/>
              <a:t> </a:t>
            </a:r>
            <a:r>
              <a:rPr lang="en-US" sz="2400" dirty="0" err="1"/>
              <a:t>devenga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día? </a:t>
            </a:r>
            <a:r>
              <a:rPr lang="en-US" sz="2400" dirty="0" err="1"/>
              <a:t>Cual</a:t>
            </a:r>
            <a:r>
              <a:rPr lang="en-US" sz="2400" dirty="0"/>
              <a:t> es </a:t>
            </a:r>
            <a:r>
              <a:rPr lang="en-US" sz="2400" dirty="0" err="1"/>
              <a:t>el</a:t>
            </a:r>
            <a:r>
              <a:rPr lang="en-US" sz="2400" dirty="0"/>
              <a:t> carry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dia</a:t>
            </a:r>
            <a:r>
              <a:rPr lang="en-US" sz="2400" dirty="0"/>
              <a:t> de </a:t>
            </a:r>
            <a:r>
              <a:rPr lang="en-US" sz="2400" dirty="0" err="1"/>
              <a:t>demora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la </a:t>
            </a:r>
            <a:r>
              <a:rPr lang="en-US" sz="2400" dirty="0" err="1"/>
              <a:t>entrega</a:t>
            </a:r>
            <a:r>
              <a:rPr lang="en-US" sz="2400" dirty="0"/>
              <a:t> de </a:t>
            </a:r>
            <a:r>
              <a:rPr lang="en-US" sz="2400" dirty="0" err="1"/>
              <a:t>los</a:t>
            </a:r>
            <a:r>
              <a:rPr lang="en-US" sz="2400"/>
              <a:t> ARS?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Como se </a:t>
            </a:r>
            <a:r>
              <a:rPr lang="en-US" sz="2400" dirty="0" err="1"/>
              <a:t>venden</a:t>
            </a:r>
            <a:r>
              <a:rPr lang="en-US" sz="2400" dirty="0"/>
              <a:t> las </a:t>
            </a:r>
            <a:r>
              <a:rPr lang="en-US" sz="2400" dirty="0" err="1"/>
              <a:t>monedas</a:t>
            </a:r>
            <a:r>
              <a:rPr lang="en-US" sz="2400" dirty="0"/>
              <a:t> </a:t>
            </a:r>
            <a:r>
              <a:rPr lang="en-US" sz="2400" dirty="0" err="1"/>
              <a:t>duras</a:t>
            </a:r>
            <a:r>
              <a:rPr lang="en-US" sz="2400" dirty="0"/>
              <a:t> </a:t>
            </a:r>
            <a:r>
              <a:rPr lang="en-US" sz="2400" dirty="0" err="1"/>
              <a:t>distintas</a:t>
            </a:r>
            <a:r>
              <a:rPr lang="en-US" sz="2400" dirty="0"/>
              <a:t> al USD? El banco </a:t>
            </a:r>
            <a:r>
              <a:rPr lang="en-US" sz="2400" dirty="0" err="1"/>
              <a:t>debe</a:t>
            </a:r>
            <a:r>
              <a:rPr lang="en-US" sz="2400" dirty="0"/>
              <a:t> </a:t>
            </a:r>
            <a:r>
              <a:rPr lang="en-US" sz="2400" dirty="0" err="1"/>
              <a:t>hacer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arbitraje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NY para </a:t>
            </a:r>
            <a:r>
              <a:rPr lang="en-US" sz="2400" dirty="0" err="1"/>
              <a:t>liquidacion</a:t>
            </a:r>
            <a:r>
              <a:rPr lang="en-US" sz="2400" dirty="0"/>
              <a:t> T+1.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410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Clase</a:t>
            </a:r>
            <a:r>
              <a:rPr lang="en-US" b="1" dirty="0">
                <a:solidFill>
                  <a:srgbClr val="FF0000"/>
                </a:solidFill>
              </a:rPr>
              <a:t> 2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 err="1">
                <a:solidFill>
                  <a:srgbClr val="FF0000"/>
                </a:solidFill>
              </a:rPr>
              <a:t>Posicion</a:t>
            </a:r>
            <a:r>
              <a:rPr lang="en-US" b="1" dirty="0">
                <a:solidFill>
                  <a:srgbClr val="FF0000"/>
                </a:solidFill>
              </a:rPr>
              <a:t> de Tasa de </a:t>
            </a:r>
            <a:r>
              <a:rPr lang="en-US" b="1" dirty="0" err="1">
                <a:solidFill>
                  <a:srgbClr val="FF0000"/>
                </a:solidFill>
              </a:rPr>
              <a:t>Interés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199" y="1745340"/>
            <a:ext cx="8564881" cy="45259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Bonos</a:t>
            </a:r>
            <a:endParaRPr lang="en-US" dirty="0"/>
          </a:p>
          <a:p>
            <a:pPr lvl="1"/>
            <a:r>
              <a:rPr lang="en-US" sz="2900" dirty="0"/>
              <a:t>Que es un bono o </a:t>
            </a:r>
            <a:r>
              <a:rPr lang="en-US" sz="2900" dirty="0" err="1"/>
              <a:t>titulo</a:t>
            </a:r>
            <a:r>
              <a:rPr lang="en-US" sz="2900" dirty="0"/>
              <a:t> de </a:t>
            </a:r>
            <a:r>
              <a:rPr lang="en-US" sz="2900" dirty="0" err="1"/>
              <a:t>renta</a:t>
            </a:r>
            <a:r>
              <a:rPr lang="en-US" sz="2900" dirty="0"/>
              <a:t> </a:t>
            </a:r>
            <a:r>
              <a:rPr lang="en-US" sz="2900" dirty="0" err="1"/>
              <a:t>fija</a:t>
            </a:r>
            <a:r>
              <a:rPr lang="en-US" sz="2900" dirty="0"/>
              <a:t> (Fix Income)</a:t>
            </a:r>
          </a:p>
          <a:p>
            <a:pPr lvl="1"/>
            <a:r>
              <a:rPr lang="en-US" sz="2900" dirty="0"/>
              <a:t>YTM, </a:t>
            </a:r>
            <a:r>
              <a:rPr lang="en-US" sz="2900" dirty="0" err="1"/>
              <a:t>Precio</a:t>
            </a:r>
            <a:r>
              <a:rPr lang="en-US" sz="2900" dirty="0"/>
              <a:t> y DV01 y Duration</a:t>
            </a:r>
          </a:p>
          <a:p>
            <a:pPr lvl="1"/>
            <a:r>
              <a:rPr lang="en-US" sz="2900" dirty="0"/>
              <a:t>Duration, Modified Duration y DV01</a:t>
            </a:r>
          </a:p>
          <a:p>
            <a:pPr lvl="1"/>
            <a:r>
              <a:rPr lang="en-US" sz="2900" dirty="0" err="1"/>
              <a:t>Bonos</a:t>
            </a:r>
            <a:r>
              <a:rPr lang="en-US" sz="2900" dirty="0"/>
              <a:t> con </a:t>
            </a:r>
            <a:r>
              <a:rPr lang="en-US" sz="2900" dirty="0" err="1"/>
              <a:t>Cupones</a:t>
            </a:r>
            <a:r>
              <a:rPr lang="en-US" sz="2900" dirty="0"/>
              <a:t> y Zero Coupon</a:t>
            </a:r>
          </a:p>
          <a:p>
            <a:pPr lvl="1"/>
            <a:r>
              <a:rPr lang="en-US" sz="2900" dirty="0"/>
              <a:t>Convexity</a:t>
            </a:r>
          </a:p>
          <a:p>
            <a:pPr lvl="1"/>
            <a:r>
              <a:rPr lang="en-US" sz="2900" dirty="0" err="1"/>
              <a:t>Posicion</a:t>
            </a:r>
            <a:r>
              <a:rPr lang="en-US" sz="2900" dirty="0"/>
              <a:t> de Tasa de </a:t>
            </a:r>
            <a:r>
              <a:rPr lang="en-US" sz="2900" dirty="0" err="1"/>
              <a:t>Interes</a:t>
            </a:r>
            <a:endParaRPr lang="en-US" sz="2900" dirty="0"/>
          </a:p>
          <a:p>
            <a:pPr lvl="1"/>
            <a:r>
              <a:rPr lang="en-US" sz="2900" dirty="0"/>
              <a:t>Carry trade</a:t>
            </a:r>
          </a:p>
          <a:p>
            <a:pPr lvl="1"/>
            <a:r>
              <a:rPr lang="en-US" sz="2900" dirty="0"/>
              <a:t>AL30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059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Títulos</a:t>
            </a:r>
            <a:r>
              <a:rPr lang="en-US" b="1" dirty="0"/>
              <a:t> de </a:t>
            </a:r>
            <a:r>
              <a:rPr lang="en-US" b="1" dirty="0" err="1"/>
              <a:t>Renta</a:t>
            </a:r>
            <a:r>
              <a:rPr lang="en-US" b="1" dirty="0"/>
              <a:t> </a:t>
            </a:r>
            <a:r>
              <a:rPr lang="en-US" b="1" dirty="0" err="1"/>
              <a:t>Fija</a:t>
            </a:r>
            <a:r>
              <a:rPr lang="en-US" b="1" dirty="0"/>
              <a:t> – Fixed 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 </a:t>
            </a:r>
            <a:r>
              <a:rPr lang="en-US" dirty="0" err="1"/>
              <a:t>comprar</a:t>
            </a:r>
            <a:r>
              <a:rPr lang="en-US" dirty="0"/>
              <a:t> un bono </a:t>
            </a:r>
            <a:r>
              <a:rPr lang="en-US" dirty="0" err="1"/>
              <a:t>conocemos</a:t>
            </a:r>
            <a:r>
              <a:rPr lang="en-US" dirty="0"/>
              <a:t>:</a:t>
            </a:r>
          </a:p>
          <a:p>
            <a:r>
              <a:rPr lang="en-US" dirty="0"/>
              <a:t>F: Face Value o Valor Nominal (</a:t>
            </a:r>
            <a:r>
              <a:rPr lang="en-US" dirty="0" err="1"/>
              <a:t>monto</a:t>
            </a:r>
            <a:r>
              <a:rPr lang="en-US" dirty="0"/>
              <a:t> de principal que </a:t>
            </a:r>
            <a:r>
              <a:rPr lang="en-US" dirty="0" err="1"/>
              <a:t>paga</a:t>
            </a:r>
            <a:r>
              <a:rPr lang="en-US" dirty="0"/>
              <a:t> al </a:t>
            </a:r>
            <a:r>
              <a:rPr lang="en-US" dirty="0" err="1"/>
              <a:t>vencimiento</a:t>
            </a:r>
            <a:r>
              <a:rPr lang="en-US" dirty="0"/>
              <a:t>)</a:t>
            </a:r>
          </a:p>
          <a:p>
            <a:r>
              <a:rPr lang="en-US" dirty="0"/>
              <a:t>C: </a:t>
            </a:r>
            <a:r>
              <a:rPr lang="en-US" dirty="0" err="1"/>
              <a:t>Cupones</a:t>
            </a:r>
            <a:r>
              <a:rPr lang="en-US" dirty="0"/>
              <a:t> de </a:t>
            </a:r>
            <a:r>
              <a:rPr lang="en-US" dirty="0" err="1"/>
              <a:t>interés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% del Face Value</a:t>
            </a:r>
          </a:p>
          <a:p>
            <a:r>
              <a:rPr lang="en-US" dirty="0"/>
              <a:t>P: </a:t>
            </a:r>
            <a:r>
              <a:rPr lang="en-US" dirty="0" err="1"/>
              <a:t>Precio</a:t>
            </a:r>
            <a:endParaRPr lang="en-US" dirty="0"/>
          </a:p>
          <a:p>
            <a:r>
              <a:rPr lang="en-US" dirty="0"/>
              <a:t>YTM: Yield to Maturity es la </a:t>
            </a:r>
            <a:r>
              <a:rPr lang="en-US" dirty="0" err="1"/>
              <a:t>tasa</a:t>
            </a:r>
            <a:r>
              <a:rPr lang="en-US" dirty="0"/>
              <a:t> de </a:t>
            </a:r>
            <a:r>
              <a:rPr lang="en-US" dirty="0" err="1"/>
              <a:t>interés</a:t>
            </a:r>
            <a:r>
              <a:rPr lang="en-US" dirty="0"/>
              <a:t> que </a:t>
            </a:r>
            <a:r>
              <a:rPr lang="en-US" dirty="0" err="1"/>
              <a:t>iguala</a:t>
            </a:r>
            <a:r>
              <a:rPr lang="en-US" dirty="0"/>
              <a:t> el P y el valor </a:t>
            </a:r>
            <a:r>
              <a:rPr lang="en-US" dirty="0" err="1"/>
              <a:t>presente</a:t>
            </a:r>
            <a:r>
              <a:rPr lang="en-US" dirty="0"/>
              <a:t> de los cash flows </a:t>
            </a:r>
            <a:r>
              <a:rPr lang="en-US" dirty="0" err="1"/>
              <a:t>futuros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380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Convenciones</a:t>
            </a:r>
            <a:r>
              <a:rPr lang="en-US" b="1" dirty="0"/>
              <a:t> de </a:t>
            </a:r>
            <a:r>
              <a:rPr lang="en-US" b="1" dirty="0" err="1"/>
              <a:t>Bonos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844065" y="2515465"/>
            <a:ext cx="5764231" cy="122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437323" y="1417638"/>
            <a:ext cx="0" cy="9146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869903" y="1831649"/>
            <a:ext cx="0" cy="500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461948" y="1831649"/>
            <a:ext cx="0" cy="500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011503" y="1831649"/>
            <a:ext cx="0" cy="500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561060" y="1831649"/>
            <a:ext cx="0" cy="500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061766" y="1831649"/>
            <a:ext cx="0" cy="500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586898" y="1831649"/>
            <a:ext cx="0" cy="500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136453" y="1831649"/>
            <a:ext cx="0" cy="500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795920" y="1831649"/>
            <a:ext cx="0" cy="500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844065" y="2693450"/>
            <a:ext cx="0" cy="9146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04421" y="3248125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13450" y="14176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05495" y="14176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55050" y="14097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04607" y="14256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08296" y="146231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+ 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6640" y="4065227"/>
            <a:ext cx="78523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Coupon Rate: C/F – </a:t>
            </a:r>
            <a:r>
              <a:rPr lang="en-US" dirty="0" err="1"/>
              <a:t>Relación</a:t>
            </a:r>
            <a:r>
              <a:rPr lang="en-US" dirty="0"/>
              <a:t> </a:t>
            </a:r>
            <a:r>
              <a:rPr lang="en-US" dirty="0" err="1"/>
              <a:t>fija</a:t>
            </a:r>
            <a:r>
              <a:rPr lang="en-US" dirty="0"/>
              <a:t> </a:t>
            </a:r>
            <a:r>
              <a:rPr lang="en-US" dirty="0" err="1"/>
              <a:t>toda</a:t>
            </a:r>
            <a:r>
              <a:rPr lang="en-US" dirty="0"/>
              <a:t> la </a:t>
            </a:r>
            <a:r>
              <a:rPr lang="en-US" dirty="0" err="1"/>
              <a:t>vida</a:t>
            </a:r>
            <a:r>
              <a:rPr lang="en-US" dirty="0"/>
              <a:t> del bono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Current Yield: C/P – Cambia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días</a:t>
            </a:r>
            <a:r>
              <a:rPr lang="en-US" dirty="0"/>
              <a:t> en </a:t>
            </a:r>
            <a:r>
              <a:rPr lang="en-US" dirty="0" err="1"/>
              <a:t>función</a:t>
            </a:r>
            <a:r>
              <a:rPr lang="en-US" dirty="0"/>
              <a:t> del </a:t>
            </a:r>
            <a:r>
              <a:rPr lang="en-US" dirty="0" err="1"/>
              <a:t>precio</a:t>
            </a:r>
            <a:r>
              <a:rPr lang="en-US" dirty="0"/>
              <a:t> del bono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YTM Yield to Maturity: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tasa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iguala</a:t>
            </a:r>
            <a:r>
              <a:rPr lang="en-US" dirty="0"/>
              <a:t> el valor </a:t>
            </a:r>
            <a:r>
              <a:rPr lang="en-US" dirty="0" err="1"/>
              <a:t>presente</a:t>
            </a:r>
            <a:r>
              <a:rPr lang="en-US" dirty="0"/>
              <a:t> de los </a:t>
            </a:r>
            <a:r>
              <a:rPr lang="en-US" dirty="0" err="1"/>
              <a:t>flujos</a:t>
            </a:r>
            <a:r>
              <a:rPr lang="en-US" dirty="0"/>
              <a:t> de </a:t>
            </a:r>
            <a:r>
              <a:rPr lang="en-US" dirty="0" err="1"/>
              <a:t>fondos</a:t>
            </a:r>
            <a:r>
              <a:rPr lang="en-US" dirty="0"/>
              <a:t> al </a:t>
            </a:r>
            <a:r>
              <a:rPr lang="en-US" dirty="0" err="1"/>
              <a:t>precio</a:t>
            </a:r>
            <a:r>
              <a:rPr lang="en-US" dirty="0"/>
              <a:t> del bono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Par Bond: P=F, YTM=C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Un bono </a:t>
            </a:r>
            <a:r>
              <a:rPr lang="en-US" dirty="0" err="1"/>
              <a:t>está</a:t>
            </a:r>
            <a:r>
              <a:rPr lang="en-US" dirty="0"/>
              <a:t> “a la par “ </a:t>
            </a:r>
            <a:r>
              <a:rPr lang="en-US" dirty="0" err="1"/>
              <a:t>cuando</a:t>
            </a:r>
            <a:r>
              <a:rPr lang="en-US" dirty="0"/>
              <a:t> el </a:t>
            </a:r>
            <a:r>
              <a:rPr lang="en-US" dirty="0" err="1"/>
              <a:t>precio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igual</a:t>
            </a:r>
            <a:r>
              <a:rPr lang="en-US" dirty="0"/>
              <a:t> al face value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Discount Bond: P &lt; F      YTM &gt;  Coupon Rate. Bono a </a:t>
            </a:r>
            <a:r>
              <a:rPr lang="en-US" dirty="0" err="1"/>
              <a:t>descuento</a:t>
            </a:r>
            <a:r>
              <a:rPr lang="en-US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Premium Bond: P &gt; F      YTM &lt;  Coupon Rate. Bono a </a:t>
            </a:r>
            <a:r>
              <a:rPr lang="en-US" dirty="0" err="1"/>
              <a:t>premio</a:t>
            </a:r>
            <a:r>
              <a:rPr lang="en-US" dirty="0"/>
              <a:t>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905313" y="14580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30445" y="13853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80000" y="14055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39467" y="14256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18401" y="38353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72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Calculos</a:t>
            </a:r>
            <a:r>
              <a:rPr lang="en-US" b="1" dirty="0"/>
              <a:t> con </a:t>
            </a:r>
            <a:r>
              <a:rPr lang="en-US" b="1" dirty="0" err="1"/>
              <a:t>Bonos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Face Value: USD 100,000,000</a:t>
            </a:r>
          </a:p>
          <a:p>
            <a:r>
              <a:rPr lang="en-US" dirty="0" err="1"/>
              <a:t>Cupón</a:t>
            </a:r>
            <a:r>
              <a:rPr lang="en-US" dirty="0"/>
              <a:t>: 5%pa </a:t>
            </a:r>
            <a:r>
              <a:rPr lang="en-US" dirty="0" err="1"/>
              <a:t>pagadero</a:t>
            </a:r>
            <a:r>
              <a:rPr lang="en-US" dirty="0"/>
              <a:t> </a:t>
            </a:r>
            <a:r>
              <a:rPr lang="en-US" dirty="0" err="1"/>
              <a:t>anualmente</a:t>
            </a:r>
            <a:endParaRPr lang="en-US" dirty="0"/>
          </a:p>
          <a:p>
            <a:r>
              <a:rPr lang="en-US" dirty="0" err="1"/>
              <a:t>Plazo</a:t>
            </a:r>
            <a:r>
              <a:rPr lang="en-US" dirty="0"/>
              <a:t>: 5 </a:t>
            </a:r>
            <a:r>
              <a:rPr lang="en-US" dirty="0" err="1"/>
              <a:t>años</a:t>
            </a:r>
            <a:endParaRPr lang="en-US" dirty="0"/>
          </a:p>
          <a:p>
            <a:r>
              <a:rPr lang="en-US" dirty="0"/>
              <a:t>YTM 6.5%</a:t>
            </a:r>
          </a:p>
          <a:p>
            <a:r>
              <a:rPr lang="en-US" dirty="0" err="1"/>
              <a:t>Calcular</a:t>
            </a:r>
            <a:r>
              <a:rPr lang="en-US" dirty="0"/>
              <a:t> el </a:t>
            </a:r>
            <a:r>
              <a:rPr lang="en-US" dirty="0" err="1"/>
              <a:t>precio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716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Riesgo</a:t>
            </a:r>
            <a:r>
              <a:rPr lang="en-US" b="1" dirty="0"/>
              <a:t> de </a:t>
            </a:r>
            <a:r>
              <a:rPr lang="en-US" b="1" dirty="0" err="1"/>
              <a:t>Precio</a:t>
            </a:r>
            <a:r>
              <a:rPr lang="en-US" b="1" dirty="0"/>
              <a:t> de un Bono – DV01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26684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El </a:t>
            </a:r>
            <a:r>
              <a:rPr lang="en-US" dirty="0" err="1"/>
              <a:t>riesgo</a:t>
            </a:r>
            <a:r>
              <a:rPr lang="en-US" dirty="0"/>
              <a:t> de </a:t>
            </a:r>
            <a:r>
              <a:rPr lang="en-US" dirty="0" err="1"/>
              <a:t>precio</a:t>
            </a:r>
            <a:r>
              <a:rPr lang="en-US" dirty="0"/>
              <a:t> de un bono se </a:t>
            </a:r>
            <a:r>
              <a:rPr lang="en-US" dirty="0" err="1"/>
              <a:t>mide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el DV01 “Dollar Value de 1 bp”</a:t>
            </a:r>
          </a:p>
          <a:p>
            <a:endParaRPr lang="en-US" dirty="0"/>
          </a:p>
          <a:p>
            <a:r>
              <a:rPr lang="en-US" dirty="0" err="1"/>
              <a:t>Cuanto</a:t>
            </a:r>
            <a:r>
              <a:rPr lang="en-US" dirty="0"/>
              <a:t> </a:t>
            </a:r>
            <a:r>
              <a:rPr lang="en-US" dirty="0" err="1"/>
              <a:t>cae</a:t>
            </a:r>
            <a:r>
              <a:rPr lang="en-US" dirty="0"/>
              <a:t> el </a:t>
            </a:r>
            <a:r>
              <a:rPr lang="en-US" dirty="0" err="1"/>
              <a:t>precio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el YTM </a:t>
            </a:r>
            <a:r>
              <a:rPr lang="en-US" dirty="0" err="1"/>
              <a:t>sube</a:t>
            </a:r>
            <a:r>
              <a:rPr lang="en-US" dirty="0"/>
              <a:t> 1bp?</a:t>
            </a:r>
          </a:p>
          <a:p>
            <a:endParaRPr lang="en-US" dirty="0"/>
          </a:p>
          <a:p>
            <a:r>
              <a:rPr lang="en-US" dirty="0"/>
              <a:t>Si el YTM </a:t>
            </a:r>
            <a:r>
              <a:rPr lang="en-US" dirty="0" err="1"/>
              <a:t>sube</a:t>
            </a:r>
            <a:r>
              <a:rPr lang="en-US" dirty="0"/>
              <a:t>, el </a:t>
            </a:r>
            <a:r>
              <a:rPr lang="en-US" dirty="0" err="1"/>
              <a:t>precio</a:t>
            </a:r>
            <a:r>
              <a:rPr lang="en-US" dirty="0"/>
              <a:t> </a:t>
            </a:r>
            <a:r>
              <a:rPr lang="en-US" dirty="0" err="1"/>
              <a:t>cae</a:t>
            </a:r>
            <a:r>
              <a:rPr lang="en-US" dirty="0"/>
              <a:t>, por </a:t>
            </a:r>
            <a:r>
              <a:rPr lang="en-US" dirty="0" err="1"/>
              <a:t>eso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tenemos</a:t>
            </a:r>
            <a:r>
              <a:rPr lang="en-US" dirty="0"/>
              <a:t> </a:t>
            </a:r>
            <a:r>
              <a:rPr lang="en-US" dirty="0" err="1"/>
              <a:t>bonos</a:t>
            </a:r>
            <a:r>
              <a:rPr lang="en-US" dirty="0"/>
              <a:t> a </a:t>
            </a:r>
            <a:r>
              <a:rPr lang="en-US" dirty="0" err="1"/>
              <a:t>tasa</a:t>
            </a:r>
            <a:r>
              <a:rPr lang="en-US" dirty="0"/>
              <a:t> </a:t>
            </a:r>
            <a:r>
              <a:rPr lang="en-US" dirty="0" err="1"/>
              <a:t>fija</a:t>
            </a:r>
            <a:r>
              <a:rPr lang="en-US" dirty="0"/>
              <a:t>, el DV01 es </a:t>
            </a:r>
            <a:r>
              <a:rPr lang="en-US" dirty="0" err="1"/>
              <a:t>negativo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Luego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calcular</a:t>
            </a:r>
            <a:r>
              <a:rPr lang="en-US" dirty="0"/>
              <a:t> el VAR en base a la </a:t>
            </a:r>
            <a:r>
              <a:rPr lang="en-US" dirty="0" err="1"/>
              <a:t>volatilidad</a:t>
            </a:r>
            <a:r>
              <a:rPr lang="en-US" dirty="0"/>
              <a:t> </a:t>
            </a:r>
            <a:r>
              <a:rPr lang="en-US" dirty="0" err="1"/>
              <a:t>histórica</a:t>
            </a:r>
            <a:r>
              <a:rPr lang="en-US" dirty="0"/>
              <a:t> del YTM</a:t>
            </a:r>
          </a:p>
          <a:p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hacer</a:t>
            </a:r>
            <a:r>
              <a:rPr lang="en-US" dirty="0"/>
              <a:t> un stress test,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ej</a:t>
            </a:r>
            <a:r>
              <a:rPr lang="en-US" dirty="0"/>
              <a:t>. </a:t>
            </a:r>
            <a:r>
              <a:rPr lang="en-US" dirty="0" err="1"/>
              <a:t>Cuanto</a:t>
            </a:r>
            <a:r>
              <a:rPr lang="en-US" dirty="0"/>
              <a:t> </a:t>
            </a:r>
            <a:r>
              <a:rPr lang="en-US" dirty="0" err="1"/>
              <a:t>perdemos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tasas</a:t>
            </a:r>
            <a:r>
              <a:rPr lang="en-US" dirty="0"/>
              <a:t> </a:t>
            </a:r>
            <a:r>
              <a:rPr lang="en-US" dirty="0" err="1"/>
              <a:t>suben</a:t>
            </a:r>
            <a:r>
              <a:rPr lang="en-US" dirty="0"/>
              <a:t> 300bps?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11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Esquema</a:t>
            </a:r>
            <a:r>
              <a:rPr lang="en-US" b="1" dirty="0"/>
              <a:t> de Mesa de Dinero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1220" y="3552775"/>
            <a:ext cx="8025580" cy="10935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</a:t>
            </a:r>
          </a:p>
          <a:p>
            <a:pPr algn="ctr"/>
            <a:r>
              <a:rPr lang="en-US" dirty="0"/>
              <a:t>FX / BONOS / PRÉSTAMOS</a:t>
            </a:r>
          </a:p>
        </p:txBody>
      </p:sp>
      <p:sp>
        <p:nvSpPr>
          <p:cNvPr id="8" name="Rectangle 7"/>
          <p:cNvSpPr/>
          <p:nvPr/>
        </p:nvSpPr>
        <p:spPr>
          <a:xfrm>
            <a:off x="661220" y="2092969"/>
            <a:ext cx="2245946" cy="10347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TRADING</a:t>
            </a:r>
          </a:p>
          <a:p>
            <a:pPr algn="ctr"/>
            <a:r>
              <a:rPr lang="en-US" dirty="0"/>
              <a:t>BONOS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50668" y="2081211"/>
            <a:ext cx="2245946" cy="10347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TRADING</a:t>
            </a:r>
          </a:p>
          <a:p>
            <a:pPr algn="ctr"/>
            <a:r>
              <a:rPr lang="en-US" dirty="0"/>
              <a:t>FX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6928" y="4837752"/>
            <a:ext cx="8119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SALES &amp; TRADING: </a:t>
            </a:r>
            <a:r>
              <a:rPr lang="en-US" dirty="0"/>
              <a:t>Sales </a:t>
            </a:r>
            <a:r>
              <a:rPr lang="en-US" dirty="0" err="1"/>
              <a:t>cotiza</a:t>
            </a:r>
            <a:r>
              <a:rPr lang="en-US" dirty="0"/>
              <a:t> a los </a:t>
            </a:r>
            <a:r>
              <a:rPr lang="en-US" dirty="0" err="1"/>
              <a:t>clientes</a:t>
            </a:r>
            <a:r>
              <a:rPr lang="en-US" dirty="0"/>
              <a:t> y Trading </a:t>
            </a:r>
            <a:r>
              <a:rPr lang="en-US" dirty="0" err="1"/>
              <a:t>lleva</a:t>
            </a:r>
            <a:r>
              <a:rPr lang="en-US" dirty="0"/>
              <a:t> la “</a:t>
            </a:r>
            <a:r>
              <a:rPr lang="en-US" dirty="0" err="1"/>
              <a:t>posicion</a:t>
            </a:r>
            <a:r>
              <a:rPr lang="en-US" dirty="0"/>
              <a:t>” </a:t>
            </a:r>
            <a:r>
              <a:rPr lang="en-US" dirty="0" err="1"/>
              <a:t>propia</a:t>
            </a:r>
            <a:r>
              <a:rPr lang="en-US" dirty="0"/>
              <a:t> del banco (”proprietary position o prop position)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market factor</a:t>
            </a:r>
          </a:p>
          <a:p>
            <a:r>
              <a:rPr lang="en-US" b="1" dirty="0"/>
              <a:t>PUBLIC SIDE: </a:t>
            </a:r>
            <a:r>
              <a:rPr lang="en-US" dirty="0"/>
              <a:t>Solo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acceso</a:t>
            </a:r>
            <a:r>
              <a:rPr lang="en-US" dirty="0"/>
              <a:t> a </a:t>
            </a:r>
            <a:r>
              <a:rPr lang="en-US" dirty="0" err="1"/>
              <a:t>informacion</a:t>
            </a:r>
            <a:r>
              <a:rPr lang="en-US" dirty="0"/>
              <a:t> publica. Trading es Public Side</a:t>
            </a:r>
          </a:p>
          <a:p>
            <a:r>
              <a:rPr lang="en-US" b="1" dirty="0"/>
              <a:t>PRIVATE SIDE: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acceso</a:t>
            </a:r>
            <a:r>
              <a:rPr lang="en-US" dirty="0"/>
              <a:t> a MNPI Material Non-Public Information. Sales </a:t>
            </a:r>
            <a:r>
              <a:rPr lang="en-US" dirty="0" err="1"/>
              <a:t>puede</a:t>
            </a:r>
            <a:r>
              <a:rPr lang="en-US" dirty="0"/>
              <a:t> ser Public o Private. </a:t>
            </a:r>
            <a:r>
              <a:rPr lang="en-US" dirty="0" err="1"/>
              <a:t>Requiere</a:t>
            </a:r>
            <a:r>
              <a:rPr lang="en-US" dirty="0"/>
              <a:t> </a:t>
            </a:r>
            <a:r>
              <a:rPr lang="en-US" dirty="0" err="1"/>
              <a:t>monitoreo</a:t>
            </a:r>
            <a:r>
              <a:rPr lang="en-US" dirty="0"/>
              <a:t> </a:t>
            </a:r>
            <a:r>
              <a:rPr lang="en-US" dirty="0" err="1"/>
              <a:t>adicional</a:t>
            </a:r>
            <a:r>
              <a:rPr lang="en-US" dirty="0"/>
              <a:t>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40854" y="2092969"/>
            <a:ext cx="2245946" cy="10347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MONEY MARKETS</a:t>
            </a:r>
          </a:p>
        </p:txBody>
      </p:sp>
    </p:spTree>
    <p:extLst>
      <p:ext uri="{BB962C8B-B14F-4D97-AF65-F5344CB8AC3E}">
        <p14:creationId xmlns:p14="http://schemas.microsoft.com/office/powerpoint/2010/main" val="21380615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El Duration de un </a:t>
            </a:r>
            <a:r>
              <a:rPr lang="en-US" dirty="0" err="1"/>
              <a:t>flujo</a:t>
            </a:r>
            <a:r>
              <a:rPr lang="en-US" dirty="0"/>
              <a:t> de </a:t>
            </a:r>
            <a:r>
              <a:rPr lang="en-US" dirty="0" err="1"/>
              <a:t>fondos</a:t>
            </a:r>
            <a:r>
              <a:rPr lang="en-US" dirty="0"/>
              <a:t> se </a:t>
            </a:r>
            <a:r>
              <a:rPr lang="en-US" dirty="0" err="1"/>
              <a:t>calcula</a:t>
            </a:r>
            <a:r>
              <a:rPr lang="en-US" dirty="0"/>
              <a:t> </a:t>
            </a:r>
            <a:r>
              <a:rPr lang="en-US" dirty="0" err="1"/>
              <a:t>sumando</a:t>
            </a:r>
            <a:r>
              <a:rPr lang="en-US" dirty="0"/>
              <a:t> el PV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flujo</a:t>
            </a:r>
            <a:r>
              <a:rPr lang="en-US" dirty="0"/>
              <a:t> </a:t>
            </a:r>
            <a:r>
              <a:rPr lang="en-US" dirty="0" err="1"/>
              <a:t>multiplicado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el </a:t>
            </a:r>
            <a:r>
              <a:rPr lang="en-US" dirty="0" err="1"/>
              <a:t>plazo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flujo</a:t>
            </a:r>
            <a:r>
              <a:rPr lang="en-US" dirty="0"/>
              <a:t> y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suma</a:t>
            </a:r>
            <a:r>
              <a:rPr lang="en-US" dirty="0"/>
              <a:t> se divide </a:t>
            </a:r>
            <a:r>
              <a:rPr lang="en-US" dirty="0" err="1"/>
              <a:t>por</a:t>
            </a:r>
            <a:r>
              <a:rPr lang="en-US" dirty="0"/>
              <a:t> el PV de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flujos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Podríamos</a:t>
            </a:r>
            <a:r>
              <a:rPr lang="en-US" dirty="0"/>
              <a:t> </a:t>
            </a:r>
            <a:r>
              <a:rPr lang="en-US" dirty="0" err="1"/>
              <a:t>concentrar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flujos</a:t>
            </a:r>
            <a:r>
              <a:rPr lang="en-US" dirty="0"/>
              <a:t> en el </a:t>
            </a:r>
            <a:r>
              <a:rPr lang="en-US" dirty="0" err="1"/>
              <a:t>plazo</a:t>
            </a:r>
            <a:r>
              <a:rPr lang="en-US" dirty="0"/>
              <a:t> del Duration y </a:t>
            </a:r>
            <a:r>
              <a:rPr lang="en-US" dirty="0" err="1"/>
              <a:t>obtener</a:t>
            </a:r>
            <a:r>
              <a:rPr lang="en-US" dirty="0"/>
              <a:t> el </a:t>
            </a:r>
            <a:r>
              <a:rPr lang="en-US" dirty="0" err="1"/>
              <a:t>mismo</a:t>
            </a:r>
            <a:r>
              <a:rPr lang="en-US" dirty="0"/>
              <a:t> YTM.</a:t>
            </a:r>
          </a:p>
          <a:p>
            <a:endParaRPr lang="en-US" dirty="0"/>
          </a:p>
          <a:p>
            <a:r>
              <a:rPr lang="en-US" dirty="0"/>
              <a:t>El Duration de un bono con </a:t>
            </a:r>
            <a:r>
              <a:rPr lang="en-US" dirty="0" err="1"/>
              <a:t>cupones</a:t>
            </a:r>
            <a:r>
              <a:rPr lang="en-US" dirty="0"/>
              <a:t> equivale al tenor de un zero coupon equivalent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616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Calculos</a:t>
            </a:r>
            <a:r>
              <a:rPr lang="en-US" b="1" dirty="0"/>
              <a:t> con </a:t>
            </a:r>
            <a:r>
              <a:rPr lang="en-US" b="1" dirty="0" err="1"/>
              <a:t>Bonos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Face Value: $100,000,000</a:t>
            </a:r>
          </a:p>
          <a:p>
            <a:r>
              <a:rPr lang="en-US" dirty="0" err="1"/>
              <a:t>Cupón</a:t>
            </a:r>
            <a:r>
              <a:rPr lang="en-US" dirty="0"/>
              <a:t>: 5%pa </a:t>
            </a:r>
            <a:r>
              <a:rPr lang="en-US" dirty="0" err="1"/>
              <a:t>pagadero</a:t>
            </a:r>
            <a:r>
              <a:rPr lang="en-US" dirty="0"/>
              <a:t> </a:t>
            </a:r>
            <a:r>
              <a:rPr lang="en-US" dirty="0" err="1"/>
              <a:t>anualmente</a:t>
            </a:r>
            <a:endParaRPr lang="en-US" dirty="0"/>
          </a:p>
          <a:p>
            <a:r>
              <a:rPr lang="en-US" dirty="0" err="1"/>
              <a:t>Plazo</a:t>
            </a:r>
            <a:r>
              <a:rPr lang="en-US" dirty="0"/>
              <a:t>: 5 </a:t>
            </a:r>
            <a:r>
              <a:rPr lang="en-US" dirty="0" err="1"/>
              <a:t>años</a:t>
            </a:r>
            <a:endParaRPr lang="en-US" dirty="0"/>
          </a:p>
          <a:p>
            <a:r>
              <a:rPr lang="en-US" dirty="0"/>
              <a:t>YTM 6.5%</a:t>
            </a:r>
          </a:p>
          <a:p>
            <a:r>
              <a:rPr lang="en-US" dirty="0" err="1"/>
              <a:t>Calcular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Duration y </a:t>
            </a:r>
            <a:r>
              <a:rPr lang="en-US" dirty="0" err="1"/>
              <a:t>el</a:t>
            </a:r>
            <a:r>
              <a:rPr lang="en-US" dirty="0"/>
              <a:t> DV01</a:t>
            </a:r>
          </a:p>
          <a:p>
            <a:r>
              <a:rPr lang="en-US" dirty="0" err="1"/>
              <a:t>Hacer</a:t>
            </a:r>
            <a:r>
              <a:rPr lang="en-US" dirty="0"/>
              <a:t> un stress test </a:t>
            </a:r>
            <a:r>
              <a:rPr lang="en-US" dirty="0" err="1"/>
              <a:t>asumiendo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suba</a:t>
            </a:r>
            <a:r>
              <a:rPr lang="en-US" dirty="0"/>
              <a:t> de </a:t>
            </a:r>
            <a:r>
              <a:rPr lang="en-US" dirty="0" err="1"/>
              <a:t>tasas</a:t>
            </a:r>
            <a:r>
              <a:rPr lang="en-US" dirty="0"/>
              <a:t> de 200bps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Sensibilidad</a:t>
            </a:r>
            <a:r>
              <a:rPr lang="en-US" sz="3200" b="1" dirty="0"/>
              <a:t> del </a:t>
            </a:r>
            <a:r>
              <a:rPr lang="en-US" sz="3200" b="1" dirty="0" err="1"/>
              <a:t>Precio</a:t>
            </a:r>
            <a:r>
              <a:rPr lang="en-US" sz="3200" b="1" dirty="0"/>
              <a:t> a </a:t>
            </a:r>
            <a:r>
              <a:rPr lang="en-US" sz="3200" b="1" dirty="0" err="1"/>
              <a:t>Cambios</a:t>
            </a:r>
            <a:r>
              <a:rPr lang="en-US" sz="3200" b="1" dirty="0"/>
              <a:t> en el YTM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 err="1"/>
              <a:t>Aproximacion</a:t>
            </a:r>
            <a:r>
              <a:rPr lang="en-US" b="1" dirty="0"/>
              <a:t> lineal al </a:t>
            </a:r>
            <a:r>
              <a:rPr lang="en-US" b="1" dirty="0" err="1"/>
              <a:t>cambio</a:t>
            </a:r>
            <a:r>
              <a:rPr lang="en-US" b="1" dirty="0"/>
              <a:t> de </a:t>
            </a:r>
            <a:r>
              <a:rPr lang="en-US" b="1" dirty="0" err="1"/>
              <a:t>precio</a:t>
            </a:r>
            <a:r>
              <a:rPr lang="en-US" b="1" dirty="0"/>
              <a:t> </a:t>
            </a:r>
            <a:r>
              <a:rPr lang="en-US" b="1" dirty="0" err="1"/>
              <a:t>frente</a:t>
            </a:r>
            <a:r>
              <a:rPr lang="en-US" b="1" dirty="0"/>
              <a:t> a </a:t>
            </a:r>
            <a:r>
              <a:rPr lang="en-US" b="1" dirty="0" err="1"/>
              <a:t>cambios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la </a:t>
            </a:r>
            <a:r>
              <a:rPr lang="en-US" b="1" dirty="0" err="1"/>
              <a:t>tasa</a:t>
            </a:r>
            <a:r>
              <a:rPr lang="en-US" b="1" dirty="0"/>
              <a:t> de </a:t>
            </a:r>
            <a:r>
              <a:rPr lang="en-US" b="1" dirty="0" err="1"/>
              <a:t>interes</a:t>
            </a:r>
            <a:endParaRPr lang="en-US" b="1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Delta P/P = - D/(1+Yield) x Delta Yield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Duration: 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Modified Duration MD= D/(1+Yield)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Delta P/P= -MD x Delta Yield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(Delta P/P)/Delta Yield = -MD </a:t>
            </a:r>
            <a:r>
              <a:rPr lang="en-US" i="1" dirty="0" err="1"/>
              <a:t>elasticidad</a:t>
            </a:r>
            <a:r>
              <a:rPr lang="en-US" i="1" dirty="0"/>
              <a:t> del </a:t>
            </a:r>
            <a:r>
              <a:rPr lang="en-US" i="1" dirty="0" err="1"/>
              <a:t>precio</a:t>
            </a:r>
            <a:r>
              <a:rPr lang="en-US" i="1" dirty="0"/>
              <a:t> del bono a </a:t>
            </a:r>
            <a:r>
              <a:rPr lang="en-US" i="1" dirty="0" err="1"/>
              <a:t>cambios</a:t>
            </a:r>
            <a:r>
              <a:rPr lang="en-US" i="1" dirty="0"/>
              <a:t> en el yield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Delta P = -MD x P x Delta Yield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 Delta Yield = 1bp = 0.01% = 0.0001, </a:t>
            </a:r>
            <a:r>
              <a:rPr lang="en-US" dirty="0" err="1"/>
              <a:t>entonces</a:t>
            </a:r>
            <a:r>
              <a:rPr lang="en-US" dirty="0"/>
              <a:t> Delta P = DV01 dollar value de 1bp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Para </a:t>
            </a:r>
            <a:r>
              <a:rPr lang="en-US" i="1" dirty="0" err="1"/>
              <a:t>conocer</a:t>
            </a:r>
            <a:r>
              <a:rPr lang="en-US" i="1" dirty="0"/>
              <a:t> la </a:t>
            </a:r>
            <a:r>
              <a:rPr lang="en-US" i="1" dirty="0" err="1"/>
              <a:t>sensibilidad</a:t>
            </a:r>
            <a:r>
              <a:rPr lang="en-US" i="1" dirty="0"/>
              <a:t> del </a:t>
            </a:r>
            <a:r>
              <a:rPr lang="en-US" i="1" dirty="0" err="1"/>
              <a:t>precio</a:t>
            </a:r>
            <a:r>
              <a:rPr lang="en-US" i="1" dirty="0"/>
              <a:t> de un bono a </a:t>
            </a:r>
            <a:r>
              <a:rPr lang="en-US" i="1" dirty="0" err="1"/>
              <a:t>movimientos</a:t>
            </a:r>
            <a:r>
              <a:rPr lang="en-US" i="1" dirty="0"/>
              <a:t> de </a:t>
            </a:r>
            <a:r>
              <a:rPr lang="en-US" i="1" dirty="0" err="1"/>
              <a:t>tasa</a:t>
            </a:r>
            <a:r>
              <a:rPr lang="en-US" i="1" dirty="0"/>
              <a:t> de </a:t>
            </a:r>
            <a:r>
              <a:rPr lang="en-US" i="1" dirty="0" err="1"/>
              <a:t>interés</a:t>
            </a:r>
            <a:r>
              <a:rPr lang="en-US" i="1" dirty="0"/>
              <a:t> hay que </a:t>
            </a:r>
            <a:r>
              <a:rPr lang="en-US" i="1" dirty="0" err="1"/>
              <a:t>conocer</a:t>
            </a:r>
            <a:r>
              <a:rPr lang="en-US" i="1" dirty="0"/>
              <a:t> el Modified Duration.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A mayor MD, mayor </a:t>
            </a:r>
            <a:r>
              <a:rPr lang="en-US" i="1" dirty="0" err="1"/>
              <a:t>sensibilidad</a:t>
            </a:r>
            <a:r>
              <a:rPr lang="en-US" i="1" dirty="0"/>
              <a:t>.</a:t>
            </a:r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637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Calculos</a:t>
            </a:r>
            <a:r>
              <a:rPr lang="en-US" b="1" dirty="0"/>
              <a:t> con </a:t>
            </a:r>
            <a:r>
              <a:rPr lang="en-US" b="1" dirty="0" err="1"/>
              <a:t>Bonos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Face Value: $100,000,000</a:t>
            </a:r>
          </a:p>
          <a:p>
            <a:r>
              <a:rPr lang="en-US" dirty="0" err="1"/>
              <a:t>Cupón</a:t>
            </a:r>
            <a:r>
              <a:rPr lang="en-US" dirty="0"/>
              <a:t>: 5%pa </a:t>
            </a:r>
            <a:r>
              <a:rPr lang="en-US" dirty="0" err="1"/>
              <a:t>pagadero</a:t>
            </a:r>
            <a:r>
              <a:rPr lang="en-US" dirty="0"/>
              <a:t> </a:t>
            </a:r>
            <a:r>
              <a:rPr lang="en-US" dirty="0" err="1"/>
              <a:t>anualmente</a:t>
            </a:r>
            <a:endParaRPr lang="en-US" dirty="0"/>
          </a:p>
          <a:p>
            <a:r>
              <a:rPr lang="en-US" dirty="0" err="1"/>
              <a:t>Plazo</a:t>
            </a:r>
            <a:r>
              <a:rPr lang="en-US" dirty="0"/>
              <a:t>: 5 </a:t>
            </a:r>
            <a:r>
              <a:rPr lang="en-US" dirty="0" err="1"/>
              <a:t>años</a:t>
            </a:r>
            <a:endParaRPr lang="en-US" dirty="0"/>
          </a:p>
          <a:p>
            <a:r>
              <a:rPr lang="en-US" dirty="0"/>
              <a:t>YTM 6.5%</a:t>
            </a:r>
          </a:p>
          <a:p>
            <a:r>
              <a:rPr lang="en-US" dirty="0" err="1"/>
              <a:t>Calcular</a:t>
            </a:r>
            <a:r>
              <a:rPr lang="en-US" dirty="0"/>
              <a:t> el DV01 </a:t>
            </a:r>
            <a:r>
              <a:rPr lang="en-US" dirty="0" err="1"/>
              <a:t>mediante</a:t>
            </a:r>
            <a:r>
              <a:rPr lang="en-US" dirty="0"/>
              <a:t> el MD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151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Teoremas</a:t>
            </a:r>
            <a:r>
              <a:rPr lang="en-US" b="1" dirty="0"/>
              <a:t> de los </a:t>
            </a:r>
            <a:r>
              <a:rPr lang="en-US" b="1" dirty="0" err="1"/>
              <a:t>Bonos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990392"/>
            <a:ext cx="75296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El </a:t>
            </a:r>
            <a:r>
              <a:rPr lang="en-US" sz="2400" dirty="0" err="1"/>
              <a:t>precio</a:t>
            </a:r>
            <a:r>
              <a:rPr lang="en-US" sz="2400" dirty="0"/>
              <a:t> de los </a:t>
            </a:r>
            <a:r>
              <a:rPr lang="en-US" sz="2400" dirty="0" err="1"/>
              <a:t>bonos</a:t>
            </a:r>
            <a:r>
              <a:rPr lang="en-US" sz="2400" dirty="0"/>
              <a:t> y </a:t>
            </a:r>
            <a:r>
              <a:rPr lang="en-US" sz="2400" dirty="0" err="1"/>
              <a:t>las</a:t>
            </a:r>
            <a:r>
              <a:rPr lang="en-US" sz="2400" dirty="0"/>
              <a:t> </a:t>
            </a:r>
            <a:r>
              <a:rPr lang="en-US" sz="2400" dirty="0" err="1"/>
              <a:t>tasas</a:t>
            </a:r>
            <a:r>
              <a:rPr lang="en-US" sz="2400" dirty="0"/>
              <a:t> de </a:t>
            </a:r>
            <a:r>
              <a:rPr lang="en-US" sz="2400" dirty="0" err="1"/>
              <a:t>interés</a:t>
            </a:r>
            <a:r>
              <a:rPr lang="en-US" sz="2400" dirty="0"/>
              <a:t> se </a:t>
            </a:r>
            <a:r>
              <a:rPr lang="en-US" sz="2400" dirty="0" err="1"/>
              <a:t>mueven</a:t>
            </a:r>
            <a:r>
              <a:rPr lang="en-US" sz="2400" dirty="0"/>
              <a:t> en forma </a:t>
            </a:r>
            <a:r>
              <a:rPr lang="en-US" sz="2400" dirty="0" err="1"/>
              <a:t>inversa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err="1"/>
              <a:t>Mientras</a:t>
            </a:r>
            <a:r>
              <a:rPr lang="en-US" sz="2400" dirty="0"/>
              <a:t> mayor </a:t>
            </a:r>
            <a:r>
              <a:rPr lang="en-US" sz="2400" dirty="0" err="1"/>
              <a:t>plazo</a:t>
            </a:r>
            <a:r>
              <a:rPr lang="en-US" sz="2400" dirty="0"/>
              <a:t> </a:t>
            </a:r>
            <a:r>
              <a:rPr lang="en-US" sz="2400" dirty="0" err="1"/>
              <a:t>tiene</a:t>
            </a:r>
            <a:r>
              <a:rPr lang="en-US" sz="2400" dirty="0"/>
              <a:t> el bono, </a:t>
            </a:r>
            <a:r>
              <a:rPr lang="en-US" sz="2400" dirty="0" err="1"/>
              <a:t>más</a:t>
            </a:r>
            <a:r>
              <a:rPr lang="en-US" sz="2400" dirty="0"/>
              <a:t> sensible es el </a:t>
            </a:r>
            <a:r>
              <a:rPr lang="en-US" sz="2400" dirty="0" err="1"/>
              <a:t>precio</a:t>
            </a:r>
            <a:r>
              <a:rPr lang="en-US" sz="2400" dirty="0"/>
              <a:t> a los </a:t>
            </a:r>
            <a:r>
              <a:rPr lang="en-US" sz="2400" dirty="0" err="1"/>
              <a:t>cambios</a:t>
            </a:r>
            <a:r>
              <a:rPr lang="en-US" sz="2400" dirty="0"/>
              <a:t> de </a:t>
            </a:r>
            <a:r>
              <a:rPr lang="en-US" sz="2400" dirty="0" err="1"/>
              <a:t>tasa</a:t>
            </a:r>
            <a:r>
              <a:rPr lang="en-US" sz="2400" dirty="0"/>
              <a:t> de </a:t>
            </a:r>
            <a:r>
              <a:rPr lang="en-US" sz="2400" dirty="0" err="1"/>
              <a:t>interés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err="1"/>
              <a:t>Cuánto</a:t>
            </a:r>
            <a:r>
              <a:rPr lang="en-US" sz="2400" dirty="0"/>
              <a:t> </a:t>
            </a:r>
            <a:r>
              <a:rPr lang="en-US" sz="2400" dirty="0" err="1"/>
              <a:t>menor</a:t>
            </a:r>
            <a:r>
              <a:rPr lang="en-US" sz="2400" dirty="0"/>
              <a:t> </a:t>
            </a:r>
            <a:r>
              <a:rPr lang="en-US" sz="2400" dirty="0" err="1"/>
              <a:t>es</a:t>
            </a:r>
            <a:r>
              <a:rPr lang="en-US" sz="2400" dirty="0"/>
              <a:t> el </a:t>
            </a:r>
            <a:r>
              <a:rPr lang="en-US" sz="2400" dirty="0" err="1"/>
              <a:t>cupón</a:t>
            </a:r>
            <a:r>
              <a:rPr lang="en-US" sz="2400" dirty="0"/>
              <a:t>, </a:t>
            </a:r>
            <a:r>
              <a:rPr lang="en-US" sz="2400" dirty="0" err="1"/>
              <a:t>más</a:t>
            </a:r>
            <a:r>
              <a:rPr lang="en-US" sz="2400" dirty="0"/>
              <a:t> sensible </a:t>
            </a:r>
            <a:r>
              <a:rPr lang="en-US" sz="2400" dirty="0" err="1"/>
              <a:t>es</a:t>
            </a:r>
            <a:r>
              <a:rPr lang="en-US" sz="2400" dirty="0"/>
              <a:t> el </a:t>
            </a:r>
            <a:r>
              <a:rPr lang="en-US" sz="2400" dirty="0" err="1"/>
              <a:t>precio</a:t>
            </a:r>
            <a:r>
              <a:rPr lang="en-US" sz="2400" dirty="0"/>
              <a:t> a los </a:t>
            </a:r>
            <a:r>
              <a:rPr lang="en-US" sz="2400" dirty="0" err="1"/>
              <a:t>cambios</a:t>
            </a:r>
            <a:r>
              <a:rPr lang="en-US" sz="2400" dirty="0"/>
              <a:t> de </a:t>
            </a:r>
            <a:r>
              <a:rPr lang="en-US" sz="2400" dirty="0" err="1"/>
              <a:t>tasa</a:t>
            </a:r>
            <a:r>
              <a:rPr lang="en-US" sz="2400" dirty="0"/>
              <a:t> de </a:t>
            </a:r>
            <a:r>
              <a:rPr lang="en-US" sz="2400" dirty="0" err="1"/>
              <a:t>interés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88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Bono Zero Coupon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Los </a:t>
            </a:r>
            <a:r>
              <a:rPr lang="en-US" dirty="0" err="1"/>
              <a:t>bonos</a:t>
            </a:r>
            <a:r>
              <a:rPr lang="en-US" dirty="0"/>
              <a:t> zero coupon o “zeros” no pagan </a:t>
            </a:r>
            <a:r>
              <a:rPr lang="en-US" dirty="0" err="1"/>
              <a:t>intereses</a:t>
            </a:r>
            <a:r>
              <a:rPr lang="en-US" dirty="0"/>
              <a:t> y </a:t>
            </a:r>
            <a:r>
              <a:rPr lang="en-US" dirty="0" err="1"/>
              <a:t>sólo</a:t>
            </a:r>
            <a:r>
              <a:rPr lang="en-US" dirty="0"/>
              <a:t> pagan 100% del principal al </a:t>
            </a:r>
            <a:r>
              <a:rPr lang="en-US" dirty="0" err="1"/>
              <a:t>vencimiento</a:t>
            </a:r>
            <a:endParaRPr lang="en-US" dirty="0"/>
          </a:p>
          <a:p>
            <a:r>
              <a:rPr lang="en-US" dirty="0" err="1"/>
              <a:t>Operan</a:t>
            </a:r>
            <a:r>
              <a:rPr lang="en-US" dirty="0"/>
              <a:t> a </a:t>
            </a:r>
            <a:r>
              <a:rPr lang="en-US" dirty="0" err="1"/>
              <a:t>descuento</a:t>
            </a:r>
            <a:endParaRPr lang="en-US" dirty="0"/>
          </a:p>
          <a:p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, un zero a 1 </a:t>
            </a:r>
            <a:r>
              <a:rPr lang="en-US" dirty="0" err="1"/>
              <a:t>año</a:t>
            </a:r>
            <a:r>
              <a:rPr lang="en-US" dirty="0"/>
              <a:t> </a:t>
            </a:r>
            <a:r>
              <a:rPr lang="en-US" dirty="0" err="1"/>
              <a:t>cotiza</a:t>
            </a:r>
            <a:r>
              <a:rPr lang="en-US" dirty="0"/>
              <a:t> a 80% de la par</a:t>
            </a:r>
          </a:p>
          <a:p>
            <a:r>
              <a:rPr lang="en-US" dirty="0"/>
              <a:t>¿</a:t>
            </a:r>
            <a:r>
              <a:rPr lang="en-US" dirty="0" err="1"/>
              <a:t>Cuál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el yield del bono?</a:t>
            </a:r>
          </a:p>
          <a:p>
            <a:r>
              <a:rPr lang="en-US" dirty="0"/>
              <a:t>¿</a:t>
            </a:r>
            <a:r>
              <a:rPr lang="en-US" dirty="0" err="1"/>
              <a:t>Cuál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el DV01?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596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MTM de un Zero Coupon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Compramos</a:t>
            </a:r>
            <a:r>
              <a:rPr lang="en-US" dirty="0"/>
              <a:t> un zero a 1 </a:t>
            </a:r>
            <a:r>
              <a:rPr lang="en-US" dirty="0" err="1"/>
              <a:t>año</a:t>
            </a:r>
            <a:r>
              <a:rPr lang="en-US" dirty="0"/>
              <a:t> de </a:t>
            </a:r>
            <a:r>
              <a:rPr lang="en-US" dirty="0" err="1"/>
              <a:t>plazo</a:t>
            </a:r>
            <a:r>
              <a:rPr lang="en-US" dirty="0"/>
              <a:t> con </a:t>
            </a:r>
            <a:r>
              <a:rPr lang="en-US" dirty="0" err="1"/>
              <a:t>rendimiento</a:t>
            </a:r>
            <a:r>
              <a:rPr lang="en-US" dirty="0"/>
              <a:t> del 10%</a:t>
            </a:r>
          </a:p>
          <a:p>
            <a:pPr lvl="1"/>
            <a:r>
              <a:rPr lang="en-US" dirty="0" err="1"/>
              <a:t>Cuál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el </a:t>
            </a:r>
            <a:r>
              <a:rPr lang="en-US" dirty="0" err="1"/>
              <a:t>precio</a:t>
            </a:r>
            <a:r>
              <a:rPr lang="en-US" dirty="0"/>
              <a:t> del bono?</a:t>
            </a:r>
          </a:p>
          <a:p>
            <a:pPr lvl="1"/>
            <a:r>
              <a:rPr lang="en-US" dirty="0" err="1"/>
              <a:t>Cuánto</a:t>
            </a:r>
            <a:r>
              <a:rPr lang="en-US" dirty="0"/>
              <a:t> </a:t>
            </a:r>
            <a:r>
              <a:rPr lang="en-US" dirty="0" err="1"/>
              <a:t>varía</a:t>
            </a:r>
            <a:r>
              <a:rPr lang="en-US" dirty="0"/>
              <a:t> el </a:t>
            </a:r>
            <a:r>
              <a:rPr lang="en-US" dirty="0" err="1"/>
              <a:t>precio</a:t>
            </a:r>
            <a:r>
              <a:rPr lang="en-US" dirty="0"/>
              <a:t> </a:t>
            </a:r>
            <a:r>
              <a:rPr lang="en-US" dirty="0" err="1"/>
              <a:t>frente</a:t>
            </a:r>
            <a:r>
              <a:rPr lang="en-US" dirty="0"/>
              <a:t> 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suba</a:t>
            </a:r>
            <a:r>
              <a:rPr lang="en-US" dirty="0"/>
              <a:t> de </a:t>
            </a:r>
            <a:r>
              <a:rPr lang="en-US" dirty="0" err="1"/>
              <a:t>tasas</a:t>
            </a:r>
            <a:r>
              <a:rPr lang="en-US" dirty="0"/>
              <a:t> de 1bps?</a:t>
            </a:r>
          </a:p>
          <a:p>
            <a:pPr lvl="1"/>
            <a:r>
              <a:rPr lang="en-US" dirty="0"/>
              <a:t>Si </a:t>
            </a:r>
            <a:r>
              <a:rPr lang="en-US" dirty="0" err="1"/>
              <a:t>tenemos</a:t>
            </a:r>
            <a:r>
              <a:rPr lang="en-US" dirty="0"/>
              <a:t> USD 10,000,000; </a:t>
            </a:r>
            <a:r>
              <a:rPr lang="en-US" dirty="0" err="1"/>
              <a:t>qué</a:t>
            </a:r>
            <a:r>
              <a:rPr lang="en-US" dirty="0"/>
              <a:t> DV01 </a:t>
            </a:r>
            <a:r>
              <a:rPr lang="en-US" dirty="0" err="1"/>
              <a:t>tenemos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DV01 </a:t>
            </a:r>
            <a:r>
              <a:rPr lang="en-US" dirty="0" err="1"/>
              <a:t>positivo</a:t>
            </a:r>
            <a:r>
              <a:rPr lang="en-US" dirty="0"/>
              <a:t> o </a:t>
            </a:r>
            <a:r>
              <a:rPr lang="en-US" dirty="0" err="1"/>
              <a:t>negativo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23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MTM de un Bono Zero Coupon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La Fed </a:t>
            </a:r>
            <a:r>
              <a:rPr lang="en-US" sz="1800" dirty="0" err="1"/>
              <a:t>comenzo</a:t>
            </a:r>
            <a:r>
              <a:rPr lang="en-US" sz="1800" dirty="0"/>
              <a:t> un </a:t>
            </a:r>
            <a:r>
              <a:rPr lang="en-US" sz="1800" dirty="0" err="1"/>
              <a:t>proceso</a:t>
            </a:r>
            <a:r>
              <a:rPr lang="en-US" sz="1800" dirty="0"/>
              <a:t> de </a:t>
            </a:r>
            <a:r>
              <a:rPr lang="en-US" sz="1800" dirty="0" err="1"/>
              <a:t>suba</a:t>
            </a:r>
            <a:r>
              <a:rPr lang="en-US" sz="1800" dirty="0"/>
              <a:t> de </a:t>
            </a:r>
            <a:r>
              <a:rPr lang="en-US" sz="1800" dirty="0" err="1"/>
              <a:t>tasas</a:t>
            </a:r>
            <a:r>
              <a:rPr lang="en-US" sz="1800" dirty="0"/>
              <a:t> y </a:t>
            </a:r>
            <a:r>
              <a:rPr lang="en-US" sz="1800" dirty="0" err="1"/>
              <a:t>el</a:t>
            </a:r>
            <a:r>
              <a:rPr lang="en-US" sz="1800" dirty="0"/>
              <a:t> US Treasury a 1 </a:t>
            </a:r>
            <a:r>
              <a:rPr lang="en-US" sz="1800" dirty="0" err="1"/>
              <a:t>anio</a:t>
            </a:r>
            <a:r>
              <a:rPr lang="en-US" sz="1800" dirty="0"/>
              <a:t> bullet </a:t>
            </a:r>
            <a:r>
              <a:rPr lang="en-US" sz="1800" dirty="0" err="1"/>
              <a:t>rinde</a:t>
            </a:r>
            <a:r>
              <a:rPr lang="en-US" sz="1800" dirty="0"/>
              <a:t> 1%. </a:t>
            </a:r>
            <a:r>
              <a:rPr lang="en-US" sz="1800" dirty="0" err="1"/>
              <a:t>Ud</a:t>
            </a:r>
            <a:r>
              <a:rPr lang="en-US" sz="1800" dirty="0"/>
              <a:t> </a:t>
            </a:r>
            <a:r>
              <a:rPr lang="en-US" sz="1800" dirty="0" err="1"/>
              <a:t>administra</a:t>
            </a:r>
            <a:r>
              <a:rPr lang="en-US" sz="1800" dirty="0"/>
              <a:t> un family office y </a:t>
            </a:r>
            <a:r>
              <a:rPr lang="en-US" sz="1800" dirty="0" err="1"/>
              <a:t>su</a:t>
            </a:r>
            <a:r>
              <a:rPr lang="en-US" sz="1800" dirty="0"/>
              <a:t> </a:t>
            </a:r>
            <a:r>
              <a:rPr lang="en-US" sz="1800" dirty="0" err="1"/>
              <a:t>banquero</a:t>
            </a:r>
            <a:r>
              <a:rPr lang="en-US" sz="1800" dirty="0"/>
              <a:t> privado le </a:t>
            </a:r>
            <a:r>
              <a:rPr lang="en-US" sz="1800" dirty="0" err="1"/>
              <a:t>recomienda</a:t>
            </a:r>
            <a:r>
              <a:rPr lang="en-US" sz="1800" dirty="0"/>
              <a:t> que </a:t>
            </a:r>
            <a:r>
              <a:rPr lang="en-US" sz="1800" dirty="0" err="1"/>
              <a:t>invierta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USTs </a:t>
            </a:r>
            <a:r>
              <a:rPr lang="en-US" sz="1800" dirty="0" err="1"/>
              <a:t>porque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ningun</a:t>
            </a:r>
            <a:r>
              <a:rPr lang="en-US" sz="1800" dirty="0"/>
              <a:t> </a:t>
            </a:r>
            <a:r>
              <a:rPr lang="en-US" sz="1800" dirty="0" err="1"/>
              <a:t>otro</a:t>
            </a:r>
            <a:r>
              <a:rPr lang="en-US" sz="1800" dirty="0"/>
              <a:t> </a:t>
            </a:r>
            <a:r>
              <a:rPr lang="en-US" sz="1800" dirty="0" err="1"/>
              <a:t>activo</a:t>
            </a:r>
            <a:r>
              <a:rPr lang="en-US" sz="1800" dirty="0"/>
              <a:t> hay </a:t>
            </a:r>
            <a:r>
              <a:rPr lang="en-US" sz="1800" dirty="0" err="1"/>
              <a:t>renta</a:t>
            </a:r>
            <a:r>
              <a:rPr lang="en-US" sz="1800" dirty="0"/>
              <a:t>. </a:t>
            </a:r>
            <a:r>
              <a:rPr lang="en-US" sz="1800" dirty="0" err="1"/>
              <a:t>Ud</a:t>
            </a:r>
            <a:r>
              <a:rPr lang="en-US" sz="1800" dirty="0"/>
              <a:t> decide </a:t>
            </a:r>
            <a:r>
              <a:rPr lang="en-US" sz="1800" dirty="0" err="1"/>
              <a:t>comprar</a:t>
            </a:r>
            <a:r>
              <a:rPr lang="en-US" sz="1800" dirty="0"/>
              <a:t> USD 1.000.000 face value.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Que </a:t>
            </a:r>
            <a:r>
              <a:rPr lang="en-US" sz="1800" dirty="0" err="1"/>
              <a:t>precio</a:t>
            </a:r>
            <a:r>
              <a:rPr lang="en-US" sz="1800" dirty="0"/>
              <a:t> </a:t>
            </a:r>
            <a:r>
              <a:rPr lang="en-US" sz="1800" dirty="0" err="1"/>
              <a:t>paga</a:t>
            </a:r>
            <a:r>
              <a:rPr lang="en-US" sz="1800" dirty="0"/>
              <a:t>?</a:t>
            </a:r>
          </a:p>
          <a:p>
            <a:r>
              <a:rPr lang="en-US" sz="1800" dirty="0" err="1"/>
              <a:t>Cuanto</a:t>
            </a:r>
            <a:r>
              <a:rPr lang="en-US" sz="1800" dirty="0"/>
              <a:t> </a:t>
            </a:r>
            <a:r>
              <a:rPr lang="en-US" sz="1800" dirty="0" err="1"/>
              <a:t>espera</a:t>
            </a:r>
            <a:r>
              <a:rPr lang="en-US" sz="1800" dirty="0"/>
              <a:t> </a:t>
            </a:r>
            <a:r>
              <a:rPr lang="en-US" sz="1800" dirty="0" err="1"/>
              <a:t>cobrar</a:t>
            </a:r>
            <a:r>
              <a:rPr lang="en-US" sz="1800" dirty="0"/>
              <a:t> al </a:t>
            </a:r>
            <a:r>
              <a:rPr lang="en-US" sz="1800" dirty="0" err="1"/>
              <a:t>vencimiento</a:t>
            </a:r>
            <a:r>
              <a:rPr lang="en-US" sz="1800" dirty="0"/>
              <a:t>?</a:t>
            </a:r>
          </a:p>
          <a:p>
            <a:r>
              <a:rPr lang="en-US" sz="1800" dirty="0"/>
              <a:t>1 </a:t>
            </a:r>
            <a:r>
              <a:rPr lang="en-US" sz="1800" dirty="0" err="1"/>
              <a:t>mes</a:t>
            </a:r>
            <a:r>
              <a:rPr lang="en-US" sz="1800" dirty="0"/>
              <a:t> mas </a:t>
            </a:r>
            <a:r>
              <a:rPr lang="en-US" sz="1800" dirty="0" err="1"/>
              <a:t>tarde</a:t>
            </a:r>
            <a:r>
              <a:rPr lang="en-US" sz="1800" dirty="0"/>
              <a:t> las </a:t>
            </a:r>
            <a:r>
              <a:rPr lang="en-US" sz="1800" dirty="0" err="1"/>
              <a:t>tasas</a:t>
            </a:r>
            <a:r>
              <a:rPr lang="en-US" sz="1800" dirty="0"/>
              <a:t> de </a:t>
            </a:r>
            <a:r>
              <a:rPr lang="en-US" sz="1800" dirty="0" err="1"/>
              <a:t>interes</a:t>
            </a:r>
            <a:r>
              <a:rPr lang="en-US" sz="1800" dirty="0"/>
              <a:t> </a:t>
            </a:r>
            <a:r>
              <a:rPr lang="en-US" sz="1800" dirty="0" err="1"/>
              <a:t>suben</a:t>
            </a:r>
            <a:r>
              <a:rPr lang="en-US" sz="1800" dirty="0"/>
              <a:t> y </a:t>
            </a:r>
            <a:r>
              <a:rPr lang="en-US" sz="1800" dirty="0" err="1"/>
              <a:t>el</a:t>
            </a:r>
            <a:r>
              <a:rPr lang="en-US" sz="1800" dirty="0"/>
              <a:t> YTM del </a:t>
            </a:r>
            <a:r>
              <a:rPr lang="en-US" sz="1800" dirty="0" err="1"/>
              <a:t>mismo</a:t>
            </a:r>
            <a:r>
              <a:rPr lang="en-US" sz="1800" dirty="0"/>
              <a:t> bono es 3%</a:t>
            </a:r>
          </a:p>
          <a:p>
            <a:r>
              <a:rPr lang="en-US" sz="1800" dirty="0" err="1"/>
              <a:t>Cual</a:t>
            </a:r>
            <a:r>
              <a:rPr lang="en-US" sz="1800" dirty="0"/>
              <a:t> es </a:t>
            </a:r>
            <a:r>
              <a:rPr lang="en-US" sz="1800" dirty="0" err="1"/>
              <a:t>el</a:t>
            </a:r>
            <a:r>
              <a:rPr lang="en-US" sz="1800" dirty="0"/>
              <a:t> nuevo </a:t>
            </a:r>
            <a:r>
              <a:rPr lang="en-US" sz="1800" dirty="0" err="1"/>
              <a:t>precio</a:t>
            </a:r>
            <a:r>
              <a:rPr lang="en-US" sz="1800" dirty="0"/>
              <a:t> del bono?</a:t>
            </a:r>
          </a:p>
          <a:p>
            <a:r>
              <a:rPr lang="en-US" sz="1800" dirty="0" err="1"/>
              <a:t>Cual</a:t>
            </a:r>
            <a:r>
              <a:rPr lang="en-US" sz="1800" dirty="0"/>
              <a:t> es </a:t>
            </a:r>
            <a:r>
              <a:rPr lang="en-US" sz="1800" dirty="0" err="1"/>
              <a:t>el</a:t>
            </a:r>
            <a:r>
              <a:rPr lang="en-US" sz="1800" dirty="0"/>
              <a:t>  MTM de </a:t>
            </a:r>
            <a:r>
              <a:rPr lang="en-US" sz="1800" dirty="0" err="1"/>
              <a:t>su</a:t>
            </a:r>
            <a:r>
              <a:rPr lang="en-US" sz="1800" dirty="0"/>
              <a:t> </a:t>
            </a:r>
            <a:r>
              <a:rPr lang="en-US" sz="1800" dirty="0" err="1"/>
              <a:t>posicion</a:t>
            </a:r>
            <a:r>
              <a:rPr lang="en-US" sz="1800" dirty="0"/>
              <a:t>? </a:t>
            </a:r>
          </a:p>
          <a:p>
            <a:r>
              <a:rPr lang="en-US" sz="1800" dirty="0" err="1"/>
              <a:t>Activo</a:t>
            </a:r>
            <a:r>
              <a:rPr lang="en-US" sz="1800" dirty="0"/>
              <a:t> “libre de </a:t>
            </a:r>
            <a:r>
              <a:rPr lang="en-US" sz="1800" dirty="0" err="1"/>
              <a:t>riesgo</a:t>
            </a:r>
            <a:r>
              <a:rPr lang="en-US" sz="1800" dirty="0"/>
              <a:t>”? De que </a:t>
            </a:r>
            <a:r>
              <a:rPr lang="en-US" sz="1800" dirty="0" err="1"/>
              <a:t>riesgo</a:t>
            </a:r>
            <a:r>
              <a:rPr lang="en-US" sz="1800" dirty="0"/>
              <a:t>?</a:t>
            </a:r>
          </a:p>
          <a:p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231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DV01 de un Bono Zero Coupon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PV = USD 10,000,000/1.1000 = USD 9,090,909</a:t>
            </a:r>
          </a:p>
          <a:p>
            <a:pPr marL="0" indent="0">
              <a:buNone/>
            </a:pPr>
            <a:r>
              <a:rPr lang="en-US" dirty="0"/>
              <a:t>Yield </a:t>
            </a:r>
            <a:r>
              <a:rPr lang="en-US" dirty="0" err="1"/>
              <a:t>sube</a:t>
            </a:r>
            <a:r>
              <a:rPr lang="en-US" dirty="0"/>
              <a:t> +0.01% = +1bp</a:t>
            </a:r>
          </a:p>
          <a:p>
            <a:pPr marL="0" indent="0">
              <a:buNone/>
            </a:pPr>
            <a:r>
              <a:rPr lang="en-US" dirty="0"/>
              <a:t>PV = USD 10,000,000/1.1001 = USD 9,090,083</a:t>
            </a:r>
          </a:p>
          <a:p>
            <a:pPr marL="0" indent="0">
              <a:buNone/>
            </a:pPr>
            <a:r>
              <a:rPr lang="en-US" dirty="0"/>
              <a:t>Delta PV= - USD 826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Si el yield </a:t>
            </a:r>
            <a:r>
              <a:rPr lang="en-US" b="1" dirty="0" err="1"/>
              <a:t>sube</a:t>
            </a:r>
            <a:r>
              <a:rPr lang="en-US" b="1" dirty="0"/>
              <a:t>, el </a:t>
            </a:r>
            <a:r>
              <a:rPr lang="en-US" b="1" dirty="0" err="1"/>
              <a:t>precio</a:t>
            </a:r>
            <a:r>
              <a:rPr lang="en-US" b="1" dirty="0"/>
              <a:t> </a:t>
            </a:r>
            <a:r>
              <a:rPr lang="en-US" b="1" dirty="0" err="1"/>
              <a:t>baja</a:t>
            </a:r>
            <a:r>
              <a:rPr lang="en-US" b="1" dirty="0"/>
              <a:t>. DV01 </a:t>
            </a:r>
            <a:r>
              <a:rPr lang="en-US" b="1" dirty="0" err="1"/>
              <a:t>negativo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Si las </a:t>
            </a:r>
            <a:r>
              <a:rPr lang="en-US" dirty="0" err="1"/>
              <a:t>tasas</a:t>
            </a:r>
            <a:r>
              <a:rPr lang="en-US" dirty="0"/>
              <a:t> </a:t>
            </a:r>
            <a:r>
              <a:rPr lang="en-US" dirty="0" err="1"/>
              <a:t>subieran</a:t>
            </a:r>
            <a:r>
              <a:rPr lang="en-US" dirty="0"/>
              <a:t> 3%, ¿</a:t>
            </a:r>
            <a:r>
              <a:rPr lang="en-US" dirty="0" err="1"/>
              <a:t>cuántos</a:t>
            </a:r>
            <a:r>
              <a:rPr lang="en-US" dirty="0"/>
              <a:t> </a:t>
            </a:r>
            <a:r>
              <a:rPr lang="en-US" dirty="0" err="1"/>
              <a:t>perderíamos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MTM: 300bps x (- USD 826) = - USD 247,884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692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Posición</a:t>
            </a:r>
            <a:r>
              <a:rPr lang="en-US" b="1" dirty="0"/>
              <a:t> de </a:t>
            </a:r>
            <a:r>
              <a:rPr lang="en-US" b="1" dirty="0" err="1"/>
              <a:t>Tasa</a:t>
            </a:r>
            <a:r>
              <a:rPr lang="en-US" b="1" dirty="0"/>
              <a:t> de </a:t>
            </a:r>
            <a:r>
              <a:rPr lang="en-US" b="1" dirty="0" err="1"/>
              <a:t>Interés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49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02001" y="3301999"/>
            <a:ext cx="1616818" cy="2806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Títulos</a:t>
            </a:r>
            <a:r>
              <a:rPr lang="en-US" dirty="0"/>
              <a:t> en ARS</a:t>
            </a:r>
          </a:p>
        </p:txBody>
      </p:sp>
      <p:sp>
        <p:nvSpPr>
          <p:cNvPr id="8" name="Rectangle 7"/>
          <p:cNvSpPr/>
          <p:nvPr/>
        </p:nvSpPr>
        <p:spPr>
          <a:xfrm>
            <a:off x="4920337" y="3301999"/>
            <a:ext cx="1632863" cy="2806095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53275" y="2636817"/>
            <a:ext cx="5505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Largo </a:t>
            </a:r>
            <a:r>
              <a:rPr lang="en-US" dirty="0" err="1"/>
              <a:t>bonos</a:t>
            </a:r>
            <a:r>
              <a:rPr lang="en-US" dirty="0"/>
              <a:t> a </a:t>
            </a:r>
            <a:r>
              <a:rPr lang="en-US" dirty="0" err="1"/>
              <a:t>tasa</a:t>
            </a:r>
            <a:r>
              <a:rPr lang="en-US" dirty="0"/>
              <a:t> </a:t>
            </a:r>
            <a:r>
              <a:rPr lang="en-US" dirty="0" err="1"/>
              <a:t>fija</a:t>
            </a:r>
            <a:r>
              <a:rPr lang="en-US" dirty="0"/>
              <a:t>  </a:t>
            </a:r>
            <a:r>
              <a:rPr lang="en-US" dirty="0" err="1"/>
              <a:t>fondeados</a:t>
            </a:r>
            <a:r>
              <a:rPr lang="en-US" dirty="0"/>
              <a:t> con ARS de </a:t>
            </a:r>
            <a:r>
              <a:rPr lang="en-US" dirty="0" err="1"/>
              <a:t>corto</a:t>
            </a:r>
            <a:r>
              <a:rPr lang="en-US" dirty="0"/>
              <a:t> </a:t>
            </a:r>
            <a:r>
              <a:rPr lang="en-US" dirty="0" err="1"/>
              <a:t>plazo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3353" y="1417638"/>
            <a:ext cx="6716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Las </a:t>
            </a:r>
            <a:r>
              <a:rPr lang="en-US" dirty="0" err="1"/>
              <a:t>posiciones</a:t>
            </a:r>
            <a:r>
              <a:rPr lang="en-US" dirty="0"/>
              <a:t> de </a:t>
            </a:r>
            <a:r>
              <a:rPr lang="en-US" dirty="0" err="1"/>
              <a:t>tasa</a:t>
            </a:r>
            <a:r>
              <a:rPr lang="en-US" dirty="0"/>
              <a:t> de </a:t>
            </a:r>
            <a:r>
              <a:rPr lang="en-US" dirty="0" err="1"/>
              <a:t>interés</a:t>
            </a:r>
            <a:r>
              <a:rPr lang="en-US" dirty="0"/>
              <a:t> se </a:t>
            </a:r>
            <a:r>
              <a:rPr lang="en-US" dirty="0" err="1"/>
              <a:t>toman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bonos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Receive Fix o Receiver (similar a </a:t>
            </a:r>
            <a:r>
              <a:rPr lang="en-US" dirty="0" err="1"/>
              <a:t>decir</a:t>
            </a:r>
            <a:r>
              <a:rPr lang="en-US" dirty="0"/>
              <a:t> ”largo” </a:t>
            </a:r>
            <a:r>
              <a:rPr lang="en-US" dirty="0" err="1"/>
              <a:t>tasa</a:t>
            </a:r>
            <a:r>
              <a:rPr lang="en-US" dirty="0"/>
              <a:t> de </a:t>
            </a:r>
            <a:r>
              <a:rPr lang="en-US" dirty="0" err="1"/>
              <a:t>interes</a:t>
            </a:r>
            <a:r>
              <a:rPr lang="en-US" dirty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Compro</a:t>
            </a:r>
            <a:r>
              <a:rPr lang="en-US" dirty="0"/>
              <a:t> un bono que </a:t>
            </a:r>
            <a:r>
              <a:rPr lang="en-US" dirty="0" err="1"/>
              <a:t>paga</a:t>
            </a:r>
            <a:r>
              <a:rPr lang="en-US" dirty="0"/>
              <a:t> </a:t>
            </a:r>
            <a:r>
              <a:rPr lang="en-US" dirty="0" err="1"/>
              <a:t>tasa</a:t>
            </a:r>
            <a:r>
              <a:rPr lang="en-US" dirty="0"/>
              <a:t> de </a:t>
            </a:r>
            <a:r>
              <a:rPr lang="en-US" dirty="0" err="1"/>
              <a:t>interes</a:t>
            </a:r>
            <a:r>
              <a:rPr lang="en-US" dirty="0"/>
              <a:t> (</a:t>
            </a:r>
            <a:r>
              <a:rPr lang="en-US" dirty="0" err="1"/>
              <a:t>recibo</a:t>
            </a:r>
            <a:r>
              <a:rPr lang="en-US" dirty="0"/>
              <a:t> la </a:t>
            </a:r>
            <a:r>
              <a:rPr lang="en-US" dirty="0" err="1"/>
              <a:t>tasa</a:t>
            </a:r>
            <a:r>
              <a:rPr lang="en-US" dirty="0"/>
              <a:t> del bono)</a:t>
            </a:r>
          </a:p>
        </p:txBody>
      </p:sp>
    </p:spTree>
    <p:extLst>
      <p:ext uri="{BB962C8B-B14F-4D97-AF65-F5344CB8AC3E}">
        <p14:creationId xmlns:p14="http://schemas.microsoft.com/office/powerpoint/2010/main" val="117839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Mesa de </a:t>
            </a:r>
            <a:r>
              <a:rPr lang="en-US" b="1" dirty="0" err="1"/>
              <a:t>Dinero</a:t>
            </a:r>
            <a:endParaRPr lang="en-US" b="1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199" y="1600200"/>
            <a:ext cx="7736305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Sales</a:t>
            </a:r>
          </a:p>
          <a:p>
            <a:pPr lvl="1"/>
            <a:r>
              <a:rPr lang="en-US" dirty="0" err="1"/>
              <a:t>Transacciona</a:t>
            </a:r>
            <a:r>
              <a:rPr lang="en-US" dirty="0"/>
              <a:t> con clients </a:t>
            </a:r>
            <a:r>
              <a:rPr lang="en-US" dirty="0" err="1"/>
              <a:t>los</a:t>
            </a:r>
            <a:r>
              <a:rPr lang="en-US" dirty="0"/>
              <a:t> Market Factors </a:t>
            </a:r>
            <a:r>
              <a:rPr lang="en-US" dirty="0" err="1"/>
              <a:t>permitidos</a:t>
            </a:r>
            <a:endParaRPr lang="en-US" dirty="0"/>
          </a:p>
          <a:p>
            <a:pPr lvl="2"/>
            <a:r>
              <a:rPr lang="en-US" dirty="0"/>
              <a:t>FX, spot y forward</a:t>
            </a:r>
          </a:p>
          <a:p>
            <a:pPr lvl="2"/>
            <a:r>
              <a:rPr lang="en-US" dirty="0"/>
              <a:t>Bonos</a:t>
            </a:r>
          </a:p>
          <a:p>
            <a:pPr lvl="2"/>
            <a:r>
              <a:rPr lang="en-US" dirty="0" err="1"/>
              <a:t>Prestamos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Trading</a:t>
            </a:r>
          </a:p>
          <a:p>
            <a:pPr lvl="1"/>
            <a:r>
              <a:rPr lang="en-US" dirty="0" err="1"/>
              <a:t>Transacciona</a:t>
            </a:r>
            <a:r>
              <a:rPr lang="en-US" dirty="0"/>
              <a:t> en el mercado </a:t>
            </a:r>
            <a:r>
              <a:rPr lang="en-US" dirty="0" err="1"/>
              <a:t>profesional</a:t>
            </a:r>
            <a:r>
              <a:rPr lang="en-US" dirty="0"/>
              <a:t>, entre </a:t>
            </a:r>
            <a:r>
              <a:rPr lang="en-US" dirty="0" err="1"/>
              <a:t>entidades</a:t>
            </a:r>
            <a:r>
              <a:rPr lang="en-US" dirty="0"/>
              <a:t> </a:t>
            </a:r>
            <a:r>
              <a:rPr lang="en-US" dirty="0" err="1"/>
              <a:t>financieras</a:t>
            </a:r>
            <a:endParaRPr lang="en-US" dirty="0"/>
          </a:p>
          <a:p>
            <a:pPr lvl="1"/>
            <a:r>
              <a:rPr lang="en-US" dirty="0"/>
              <a:t>Da </a:t>
            </a:r>
            <a:r>
              <a:rPr lang="en-US" dirty="0" err="1"/>
              <a:t>precio</a:t>
            </a:r>
            <a:r>
              <a:rPr lang="en-US" dirty="0"/>
              <a:t> y </a:t>
            </a:r>
            <a:r>
              <a:rPr lang="en-US" dirty="0" err="1"/>
              <a:t>liquidez</a:t>
            </a:r>
            <a:r>
              <a:rPr lang="en-US" dirty="0"/>
              <a:t> a Sales</a:t>
            </a:r>
          </a:p>
          <a:p>
            <a:pPr lvl="1"/>
            <a:r>
              <a:rPr lang="en-US" dirty="0"/>
              <a:t>Toma </a:t>
            </a:r>
            <a:r>
              <a:rPr lang="en-US" dirty="0" err="1"/>
              <a:t>posiciones</a:t>
            </a:r>
            <a:r>
              <a:rPr lang="en-US" dirty="0"/>
              <a:t> </a:t>
            </a:r>
            <a:r>
              <a:rPr lang="en-US" dirty="0" err="1"/>
              <a:t>direccionales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Market Factors que opera</a:t>
            </a:r>
          </a:p>
          <a:p>
            <a:pPr lvl="1"/>
            <a:endParaRPr lang="en-US" dirty="0"/>
          </a:p>
          <a:p>
            <a:r>
              <a:rPr lang="en-US" dirty="0"/>
              <a:t>Money Markets</a:t>
            </a:r>
          </a:p>
          <a:p>
            <a:pPr lvl="1"/>
            <a:r>
              <a:rPr lang="en-US" dirty="0" err="1"/>
              <a:t>Administra</a:t>
            </a:r>
            <a:r>
              <a:rPr lang="en-US" dirty="0"/>
              <a:t> la </a:t>
            </a:r>
            <a:r>
              <a:rPr lang="en-US" dirty="0" err="1"/>
              <a:t>liquidez</a:t>
            </a:r>
            <a:r>
              <a:rPr lang="en-US" dirty="0"/>
              <a:t> de la </a:t>
            </a:r>
            <a:r>
              <a:rPr lang="en-US" dirty="0" err="1"/>
              <a:t>entidad</a:t>
            </a:r>
            <a:r>
              <a:rPr lang="en-US" dirty="0"/>
              <a:t> </a:t>
            </a:r>
            <a:r>
              <a:rPr lang="en-US" dirty="0" err="1"/>
              <a:t>financiera</a:t>
            </a:r>
            <a:endParaRPr lang="en-US" dirty="0"/>
          </a:p>
          <a:p>
            <a:pPr lvl="1"/>
            <a:r>
              <a:rPr lang="en-US" dirty="0" err="1"/>
              <a:t>Cumple</a:t>
            </a:r>
            <a:r>
              <a:rPr lang="en-US" dirty="0"/>
              <a:t> con los </a:t>
            </a:r>
            <a:r>
              <a:rPr lang="en-US" dirty="0" err="1"/>
              <a:t>encajes</a:t>
            </a:r>
            <a:r>
              <a:rPr lang="en-US" dirty="0"/>
              <a:t> y la </a:t>
            </a:r>
            <a:r>
              <a:rPr lang="en-US" dirty="0" err="1"/>
              <a:t>caja</a:t>
            </a:r>
            <a:r>
              <a:rPr lang="en-US" dirty="0"/>
              <a:t> </a:t>
            </a:r>
            <a:r>
              <a:rPr lang="en-US" dirty="0" err="1"/>
              <a:t>mínima</a:t>
            </a:r>
            <a:r>
              <a:rPr lang="en-US" dirty="0"/>
              <a:t> </a:t>
            </a:r>
            <a:r>
              <a:rPr lang="en-US" dirty="0" err="1"/>
              <a:t>diaria</a:t>
            </a:r>
            <a:endParaRPr lang="en-US" dirty="0"/>
          </a:p>
          <a:p>
            <a:pPr lvl="1"/>
            <a:r>
              <a:rPr lang="en-US" dirty="0"/>
              <a:t>Define la </a:t>
            </a:r>
            <a:r>
              <a:rPr lang="en-US" dirty="0" err="1"/>
              <a:t>tasa</a:t>
            </a:r>
            <a:r>
              <a:rPr lang="en-US" dirty="0"/>
              <a:t> de </a:t>
            </a:r>
            <a:r>
              <a:rPr lang="en-US" dirty="0" err="1"/>
              <a:t>transferencia</a:t>
            </a:r>
            <a:r>
              <a:rPr lang="en-US" dirty="0"/>
              <a:t> entre los </a:t>
            </a:r>
            <a:r>
              <a:rPr lang="en-US" dirty="0" err="1"/>
              <a:t>depositos</a:t>
            </a:r>
            <a:r>
              <a:rPr lang="en-US" dirty="0"/>
              <a:t> y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prestamos</a:t>
            </a:r>
            <a:endParaRPr lang="en-US" dirty="0"/>
          </a:p>
          <a:p>
            <a:pPr lvl="1"/>
            <a:r>
              <a:rPr lang="en-US" dirty="0"/>
              <a:t>Toma </a:t>
            </a:r>
            <a:r>
              <a:rPr lang="en-US" dirty="0" err="1"/>
              <a:t>posiciones</a:t>
            </a:r>
            <a:r>
              <a:rPr lang="en-US" dirty="0"/>
              <a:t> de </a:t>
            </a:r>
            <a:r>
              <a:rPr lang="en-US" dirty="0" err="1"/>
              <a:t>tasa</a:t>
            </a:r>
            <a:r>
              <a:rPr lang="en-US" dirty="0"/>
              <a:t> de </a:t>
            </a:r>
            <a:r>
              <a:rPr lang="en-US" dirty="0" err="1"/>
              <a:t>interes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061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Posición</a:t>
            </a:r>
            <a:r>
              <a:rPr lang="en-US" b="1" dirty="0"/>
              <a:t> de </a:t>
            </a:r>
            <a:r>
              <a:rPr lang="en-US" b="1" dirty="0" err="1"/>
              <a:t>Tasa</a:t>
            </a:r>
            <a:r>
              <a:rPr lang="en-US" b="1" dirty="0"/>
              <a:t> de </a:t>
            </a:r>
            <a:r>
              <a:rPr lang="en-US" b="1" dirty="0" err="1"/>
              <a:t>Interés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50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02001" y="3301999"/>
            <a:ext cx="1616818" cy="2806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ARS</a:t>
            </a:r>
          </a:p>
        </p:txBody>
      </p:sp>
      <p:sp>
        <p:nvSpPr>
          <p:cNvPr id="8" name="Rectangle 7"/>
          <p:cNvSpPr/>
          <p:nvPr/>
        </p:nvSpPr>
        <p:spPr>
          <a:xfrm>
            <a:off x="4920337" y="3301999"/>
            <a:ext cx="1632863" cy="2806095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Deuda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emisión</a:t>
            </a:r>
            <a:r>
              <a:rPr lang="en-US" dirty="0"/>
              <a:t> de un bono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0030" y="2615157"/>
            <a:ext cx="460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Endeudado</a:t>
            </a:r>
            <a:r>
              <a:rPr lang="en-US" dirty="0"/>
              <a:t> a </a:t>
            </a:r>
            <a:r>
              <a:rPr lang="en-US" dirty="0" err="1"/>
              <a:t>tasa</a:t>
            </a:r>
            <a:r>
              <a:rPr lang="en-US" dirty="0"/>
              <a:t> </a:t>
            </a:r>
            <a:r>
              <a:rPr lang="en-US" dirty="0" err="1"/>
              <a:t>fija</a:t>
            </a:r>
            <a:r>
              <a:rPr lang="en-US" dirty="0"/>
              <a:t> con </a:t>
            </a:r>
            <a:r>
              <a:rPr lang="en-US" dirty="0" err="1"/>
              <a:t>activo</a:t>
            </a:r>
            <a:r>
              <a:rPr lang="en-US" dirty="0"/>
              <a:t> a </a:t>
            </a:r>
            <a:r>
              <a:rPr lang="en-US" dirty="0" err="1"/>
              <a:t>tasa</a:t>
            </a:r>
            <a:r>
              <a:rPr lang="en-US" dirty="0"/>
              <a:t> </a:t>
            </a:r>
            <a:r>
              <a:rPr lang="en-US" dirty="0" err="1"/>
              <a:t>flotante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58299" y="1528573"/>
            <a:ext cx="55097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Pay Fix o Payer (similar a </a:t>
            </a:r>
            <a:r>
              <a:rPr lang="en-US" dirty="0" err="1"/>
              <a:t>decir</a:t>
            </a:r>
            <a:r>
              <a:rPr lang="en-US" dirty="0"/>
              <a:t> “</a:t>
            </a:r>
            <a:r>
              <a:rPr lang="en-US" dirty="0" err="1"/>
              <a:t>corto</a:t>
            </a:r>
            <a:r>
              <a:rPr lang="en-US" dirty="0"/>
              <a:t>” </a:t>
            </a:r>
            <a:r>
              <a:rPr lang="en-US" dirty="0" err="1"/>
              <a:t>tasa</a:t>
            </a:r>
            <a:r>
              <a:rPr lang="en-US" dirty="0"/>
              <a:t> de </a:t>
            </a:r>
            <a:r>
              <a:rPr lang="en-US" dirty="0" err="1"/>
              <a:t>interes</a:t>
            </a:r>
            <a:r>
              <a:rPr lang="en-US" dirty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Emito</a:t>
            </a:r>
            <a:r>
              <a:rPr lang="en-US" dirty="0"/>
              <a:t> un bono o </a:t>
            </a:r>
            <a:r>
              <a:rPr lang="en-US" dirty="0" err="1"/>
              <a:t>pido</a:t>
            </a:r>
            <a:r>
              <a:rPr lang="en-US" dirty="0"/>
              <a:t> </a:t>
            </a:r>
            <a:r>
              <a:rPr lang="en-US" dirty="0" err="1"/>
              <a:t>prestado</a:t>
            </a:r>
            <a:r>
              <a:rPr lang="en-US" dirty="0"/>
              <a:t> un bono y lo </a:t>
            </a:r>
            <a:r>
              <a:rPr lang="en-US" dirty="0" err="1"/>
              <a:t>vendo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6396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Carry Trade con </a:t>
            </a:r>
            <a:r>
              <a:rPr lang="en-US" b="1" dirty="0" err="1"/>
              <a:t>Bonos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4544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Cuando</a:t>
            </a:r>
            <a:r>
              <a:rPr lang="en-US" dirty="0"/>
              <a:t> la </a:t>
            </a:r>
            <a:r>
              <a:rPr lang="en-US" dirty="0" err="1"/>
              <a:t>curva</a:t>
            </a:r>
            <a:r>
              <a:rPr lang="en-US" dirty="0"/>
              <a:t> de </a:t>
            </a:r>
            <a:r>
              <a:rPr lang="en-US" dirty="0" err="1"/>
              <a:t>tasas</a:t>
            </a:r>
            <a:r>
              <a:rPr lang="en-US" dirty="0"/>
              <a:t> de </a:t>
            </a:r>
            <a:r>
              <a:rPr lang="en-US" dirty="0" err="1"/>
              <a:t>interés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pendiente</a:t>
            </a:r>
            <a:r>
              <a:rPr lang="en-US" dirty="0"/>
              <a:t> </a:t>
            </a:r>
            <a:r>
              <a:rPr lang="en-US" dirty="0" err="1"/>
              <a:t>positiva</a:t>
            </a:r>
            <a:endParaRPr lang="en-US" dirty="0"/>
          </a:p>
          <a:p>
            <a:pPr lvl="1"/>
            <a:r>
              <a:rPr lang="en-US" dirty="0"/>
              <a:t>El trader </a:t>
            </a:r>
            <a:r>
              <a:rPr lang="en-US" dirty="0" err="1"/>
              <a:t>compra</a:t>
            </a:r>
            <a:r>
              <a:rPr lang="en-US" dirty="0"/>
              <a:t> un bono de largo </a:t>
            </a:r>
            <a:r>
              <a:rPr lang="en-US" dirty="0" err="1"/>
              <a:t>plazo</a:t>
            </a:r>
            <a:endParaRPr lang="en-US" dirty="0"/>
          </a:p>
          <a:p>
            <a:pPr lvl="1"/>
            <a:r>
              <a:rPr lang="en-US" dirty="0"/>
              <a:t>Lo </a:t>
            </a:r>
            <a:r>
              <a:rPr lang="en-US" dirty="0" err="1"/>
              <a:t>fondea</a:t>
            </a:r>
            <a:r>
              <a:rPr lang="en-US" dirty="0"/>
              <a:t> a </a:t>
            </a:r>
            <a:r>
              <a:rPr lang="en-US" dirty="0" err="1"/>
              <a:t>corto</a:t>
            </a:r>
            <a:r>
              <a:rPr lang="en-US" dirty="0"/>
              <a:t> </a:t>
            </a:r>
            <a:r>
              <a:rPr lang="en-US" dirty="0" err="1"/>
              <a:t>plazo</a:t>
            </a:r>
            <a:r>
              <a:rPr lang="en-US" dirty="0"/>
              <a:t> a una </a:t>
            </a:r>
            <a:r>
              <a:rPr lang="en-US" dirty="0" err="1"/>
              <a:t>tasa</a:t>
            </a:r>
            <a:r>
              <a:rPr lang="en-US" dirty="0"/>
              <a:t> </a:t>
            </a:r>
            <a:r>
              <a:rPr lang="en-US" dirty="0" err="1"/>
              <a:t>menor</a:t>
            </a:r>
            <a:endParaRPr lang="en-US" dirty="0"/>
          </a:p>
          <a:p>
            <a:pPr lvl="1"/>
            <a:r>
              <a:rPr lang="en-US" dirty="0"/>
              <a:t>Tiene un ”Receiver” (</a:t>
            </a:r>
            <a:r>
              <a:rPr lang="en-US" dirty="0" err="1"/>
              <a:t>recibe</a:t>
            </a:r>
            <a:r>
              <a:rPr lang="en-US" dirty="0"/>
              <a:t> una </a:t>
            </a:r>
            <a:r>
              <a:rPr lang="en-US" dirty="0" err="1"/>
              <a:t>tasa</a:t>
            </a:r>
            <a:r>
              <a:rPr lang="en-US" dirty="0"/>
              <a:t> mayor que la que </a:t>
            </a:r>
            <a:r>
              <a:rPr lang="en-US" dirty="0" err="1"/>
              <a:t>paga</a:t>
            </a:r>
            <a:r>
              <a:rPr lang="en-US" dirty="0"/>
              <a:t> por el </a:t>
            </a:r>
            <a:r>
              <a:rPr lang="en-US" dirty="0" err="1"/>
              <a:t>fondeo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Abre</a:t>
            </a:r>
            <a:r>
              <a:rPr lang="en-US" dirty="0"/>
              <a:t> un gap de </a:t>
            </a:r>
            <a:r>
              <a:rPr lang="en-US" dirty="0" err="1"/>
              <a:t>tasas</a:t>
            </a:r>
            <a:r>
              <a:rPr lang="en-US" dirty="0"/>
              <a:t> </a:t>
            </a:r>
            <a:r>
              <a:rPr lang="en-US" dirty="0" err="1"/>
              <a:t>negativo</a:t>
            </a:r>
            <a:r>
              <a:rPr lang="en-US" dirty="0"/>
              <a:t> (</a:t>
            </a:r>
            <a:r>
              <a:rPr lang="en-US" dirty="0" err="1"/>
              <a:t>si</a:t>
            </a:r>
            <a:r>
              <a:rPr lang="en-US" dirty="0"/>
              <a:t> las </a:t>
            </a:r>
            <a:r>
              <a:rPr lang="en-US" dirty="0" err="1"/>
              <a:t>tasas</a:t>
            </a:r>
            <a:r>
              <a:rPr lang="en-US" dirty="0"/>
              <a:t> de </a:t>
            </a:r>
            <a:r>
              <a:rPr lang="en-US" dirty="0" err="1"/>
              <a:t>interes</a:t>
            </a:r>
            <a:r>
              <a:rPr lang="en-US" dirty="0"/>
              <a:t> </a:t>
            </a:r>
            <a:r>
              <a:rPr lang="en-US" dirty="0" err="1"/>
              <a:t>suben</a:t>
            </a:r>
            <a:r>
              <a:rPr lang="en-US" dirty="0"/>
              <a:t> </a:t>
            </a:r>
            <a:r>
              <a:rPr lang="en-US" dirty="0" err="1"/>
              <a:t>tengo</a:t>
            </a:r>
            <a:r>
              <a:rPr lang="en-US" dirty="0"/>
              <a:t> una </a:t>
            </a:r>
            <a:r>
              <a:rPr lang="en-US" dirty="0" err="1"/>
              <a:t>perdida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marL="342900" lvl="1" indent="-342900">
              <a:buFont typeface="Arial"/>
              <a:buChar char="•"/>
            </a:pPr>
            <a:r>
              <a:rPr lang="en-US" sz="3200" dirty="0" err="1"/>
              <a:t>Gana</a:t>
            </a:r>
            <a:r>
              <a:rPr lang="en-US" sz="3200" dirty="0"/>
              <a:t> el carry, </a:t>
            </a:r>
            <a:r>
              <a:rPr lang="en-US" sz="3200" dirty="0" err="1"/>
              <a:t>es</a:t>
            </a:r>
            <a:r>
              <a:rPr lang="en-US" sz="3200" dirty="0"/>
              <a:t> </a:t>
            </a:r>
            <a:r>
              <a:rPr lang="en-US" sz="3200" dirty="0" err="1"/>
              <a:t>decir</a:t>
            </a:r>
            <a:r>
              <a:rPr lang="en-US" sz="3200" dirty="0"/>
              <a:t>, la </a:t>
            </a:r>
            <a:r>
              <a:rPr lang="en-US" sz="3200" dirty="0" err="1"/>
              <a:t>diferencia</a:t>
            </a:r>
            <a:r>
              <a:rPr lang="en-US" sz="3200" dirty="0"/>
              <a:t> entre el yield del bono y el </a:t>
            </a:r>
            <a:r>
              <a:rPr lang="en-US" sz="3200" dirty="0" err="1"/>
              <a:t>costo</a:t>
            </a:r>
            <a:r>
              <a:rPr lang="en-US" sz="3200" dirty="0"/>
              <a:t> del funding</a:t>
            </a:r>
          </a:p>
          <a:p>
            <a:pPr marL="342900" lvl="1" indent="-342900">
              <a:buFont typeface="Arial"/>
              <a:buChar char="•"/>
            </a:pPr>
            <a:endParaRPr lang="en-US" sz="3200" dirty="0"/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Pero </a:t>
            </a:r>
            <a:r>
              <a:rPr lang="en-US" sz="3200" dirty="0" err="1"/>
              <a:t>si</a:t>
            </a:r>
            <a:r>
              <a:rPr lang="en-US" sz="3200" dirty="0"/>
              <a:t> el YTM se </a:t>
            </a:r>
            <a:r>
              <a:rPr lang="en-US" sz="3200" dirty="0" err="1"/>
              <a:t>mueve</a:t>
            </a:r>
            <a:r>
              <a:rPr lang="en-US" sz="3200" dirty="0"/>
              <a:t>, </a:t>
            </a:r>
            <a:r>
              <a:rPr lang="en-US" sz="3200" dirty="0" err="1"/>
              <a:t>puedo</a:t>
            </a:r>
            <a:r>
              <a:rPr lang="en-US" sz="3200" dirty="0"/>
              <a:t> </a:t>
            </a:r>
            <a:r>
              <a:rPr lang="en-US" sz="3200" dirty="0" err="1"/>
              <a:t>perder</a:t>
            </a:r>
            <a:r>
              <a:rPr lang="en-US" sz="3200" dirty="0"/>
              <a:t> o </a:t>
            </a:r>
            <a:r>
              <a:rPr lang="en-US" sz="3200" dirty="0" err="1"/>
              <a:t>ganar</a:t>
            </a:r>
            <a:r>
              <a:rPr lang="en-US" sz="3200" dirty="0"/>
              <a:t> capital</a:t>
            </a:r>
          </a:p>
          <a:p>
            <a:pPr marL="342900" lvl="1" indent="-342900">
              <a:buFont typeface="Arial"/>
              <a:buChar char="•"/>
            </a:pPr>
            <a:endParaRPr lang="en-US" sz="3200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621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Posición</a:t>
            </a:r>
            <a:r>
              <a:rPr lang="en-US" b="1" dirty="0"/>
              <a:t> de </a:t>
            </a:r>
            <a:r>
              <a:rPr lang="en-US" b="1" dirty="0" err="1"/>
              <a:t>Tasa</a:t>
            </a:r>
            <a:r>
              <a:rPr lang="en-US" b="1" dirty="0"/>
              <a:t> de </a:t>
            </a:r>
            <a:r>
              <a:rPr lang="en-US" b="1" dirty="0" err="1"/>
              <a:t>Interés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35695" cy="4525963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Riesgo</a:t>
            </a:r>
            <a:r>
              <a:rPr lang="en-US" dirty="0"/>
              <a:t> de </a:t>
            </a:r>
            <a:r>
              <a:rPr lang="en-US" dirty="0" err="1"/>
              <a:t>precio</a:t>
            </a:r>
            <a:r>
              <a:rPr lang="en-US" dirty="0"/>
              <a:t> en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posición</a:t>
            </a:r>
            <a:r>
              <a:rPr lang="en-US" dirty="0"/>
              <a:t> de </a:t>
            </a:r>
            <a:r>
              <a:rPr lang="en-US" dirty="0" err="1"/>
              <a:t>tasa</a:t>
            </a:r>
            <a:r>
              <a:rPr lang="en-US" dirty="0"/>
              <a:t> de </a:t>
            </a:r>
            <a:r>
              <a:rPr lang="en-US" dirty="0" err="1"/>
              <a:t>interés</a:t>
            </a:r>
            <a:r>
              <a:rPr lang="en-US" dirty="0"/>
              <a:t> </a:t>
            </a:r>
            <a:r>
              <a:rPr lang="en-US" dirty="0" err="1"/>
              <a:t>bajo</a:t>
            </a:r>
            <a:r>
              <a:rPr lang="en-US" dirty="0"/>
              <a:t> la </a:t>
            </a:r>
            <a:r>
              <a:rPr lang="en-US" dirty="0" err="1"/>
              <a:t>cual</a:t>
            </a:r>
            <a:r>
              <a:rPr lang="en-US" dirty="0"/>
              <a:t> el trader </a:t>
            </a:r>
            <a:r>
              <a:rPr lang="en-US" dirty="0" err="1"/>
              <a:t>recibe</a:t>
            </a:r>
            <a:r>
              <a:rPr lang="en-US" dirty="0"/>
              <a:t> (cobra) </a:t>
            </a:r>
            <a:r>
              <a:rPr lang="en-US" dirty="0" err="1"/>
              <a:t>tasa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Posición</a:t>
            </a:r>
            <a:r>
              <a:rPr lang="en-US" dirty="0"/>
              <a:t> que </a:t>
            </a:r>
            <a:r>
              <a:rPr lang="en-US" dirty="0" err="1"/>
              <a:t>recibe</a:t>
            </a:r>
            <a:r>
              <a:rPr lang="en-US" dirty="0"/>
              <a:t> </a:t>
            </a:r>
            <a:r>
              <a:rPr lang="en-US" dirty="0" err="1"/>
              <a:t>tasa</a:t>
            </a:r>
            <a:r>
              <a:rPr lang="en-US" dirty="0"/>
              <a:t> ARS (“receiver”) de 50% a 1 </a:t>
            </a:r>
            <a:r>
              <a:rPr lang="en-US" dirty="0" err="1"/>
              <a:t>año</a:t>
            </a:r>
            <a:endParaRPr lang="en-US" dirty="0"/>
          </a:p>
          <a:p>
            <a:pPr lvl="1"/>
            <a:r>
              <a:rPr lang="en-US" dirty="0"/>
              <a:t>Por </a:t>
            </a:r>
            <a:r>
              <a:rPr lang="en-US" dirty="0" err="1"/>
              <a:t>ejemplo</a:t>
            </a:r>
            <a:r>
              <a:rPr lang="en-US" dirty="0"/>
              <a:t>, </a:t>
            </a:r>
            <a:r>
              <a:rPr lang="en-US" dirty="0" err="1"/>
              <a:t>compro</a:t>
            </a:r>
            <a:r>
              <a:rPr lang="en-US" dirty="0"/>
              <a:t> un zero coupon a 1 </a:t>
            </a:r>
            <a:r>
              <a:rPr lang="en-US" dirty="0" err="1"/>
              <a:t>año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ARS 500,000,000 con un yield de 50%pa </a:t>
            </a:r>
          </a:p>
          <a:p>
            <a:pPr lvl="1"/>
            <a:r>
              <a:rPr lang="en-US" dirty="0"/>
              <a:t>Un zero coupon </a:t>
            </a:r>
            <a:r>
              <a:rPr lang="en-US" dirty="0" err="1"/>
              <a:t>paga</a:t>
            </a:r>
            <a:r>
              <a:rPr lang="en-US" dirty="0"/>
              <a:t> ARS 500,000,000 al </a:t>
            </a:r>
            <a:r>
              <a:rPr lang="en-US" dirty="0" err="1"/>
              <a:t>vencimiento</a:t>
            </a:r>
            <a:endParaRPr lang="en-US" dirty="0"/>
          </a:p>
          <a:p>
            <a:pPr lvl="1"/>
            <a:r>
              <a:rPr lang="en-US" dirty="0"/>
              <a:t>La </a:t>
            </a:r>
            <a:r>
              <a:rPr lang="en-US" dirty="0" err="1"/>
              <a:t>tasa</a:t>
            </a:r>
            <a:r>
              <a:rPr lang="en-US" dirty="0"/>
              <a:t> </a:t>
            </a:r>
            <a:r>
              <a:rPr lang="en-US" dirty="0" err="1"/>
              <a:t>sube</a:t>
            </a:r>
            <a:r>
              <a:rPr lang="en-US" dirty="0"/>
              <a:t> a 51%, 100bps, ¿</a:t>
            </a:r>
            <a:r>
              <a:rPr lang="en-US" dirty="0" err="1"/>
              <a:t>pierdo</a:t>
            </a:r>
            <a:r>
              <a:rPr lang="en-US" dirty="0"/>
              <a:t> o </a:t>
            </a:r>
            <a:r>
              <a:rPr lang="en-US" dirty="0" err="1"/>
              <a:t>gano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ganan</a:t>
            </a:r>
            <a:r>
              <a:rPr lang="en-US" dirty="0"/>
              <a:t> y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pierden</a:t>
            </a:r>
            <a:r>
              <a:rPr lang="en-US" dirty="0"/>
              <a:t> los receivers?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471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Posición</a:t>
            </a:r>
            <a:r>
              <a:rPr lang="en-US" b="1" dirty="0"/>
              <a:t> de </a:t>
            </a:r>
            <a:r>
              <a:rPr lang="en-US" b="1" dirty="0" err="1"/>
              <a:t>Tasa</a:t>
            </a:r>
            <a:r>
              <a:rPr lang="en-US" b="1" dirty="0"/>
              <a:t> de </a:t>
            </a:r>
            <a:r>
              <a:rPr lang="en-US" b="1" dirty="0" err="1"/>
              <a:t>Interés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35695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Riesgo</a:t>
            </a:r>
            <a:r>
              <a:rPr lang="en-US" dirty="0"/>
              <a:t> de </a:t>
            </a:r>
            <a:r>
              <a:rPr lang="en-US" dirty="0" err="1"/>
              <a:t>precio</a:t>
            </a:r>
            <a:r>
              <a:rPr lang="en-US" dirty="0"/>
              <a:t> en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posición</a:t>
            </a:r>
            <a:r>
              <a:rPr lang="en-US" dirty="0"/>
              <a:t> de </a:t>
            </a:r>
            <a:r>
              <a:rPr lang="en-US" dirty="0" err="1"/>
              <a:t>tasa</a:t>
            </a:r>
            <a:r>
              <a:rPr lang="en-US" dirty="0"/>
              <a:t> de </a:t>
            </a:r>
            <a:r>
              <a:rPr lang="en-US" dirty="0" err="1"/>
              <a:t>interés</a:t>
            </a:r>
            <a:r>
              <a:rPr lang="en-US" dirty="0"/>
              <a:t> </a:t>
            </a:r>
            <a:r>
              <a:rPr lang="en-US" dirty="0" err="1"/>
              <a:t>bajo</a:t>
            </a:r>
            <a:r>
              <a:rPr lang="en-US" dirty="0"/>
              <a:t> la </a:t>
            </a:r>
            <a:r>
              <a:rPr lang="en-US" dirty="0" err="1"/>
              <a:t>cual</a:t>
            </a:r>
            <a:r>
              <a:rPr lang="en-US" dirty="0"/>
              <a:t> el trader </a:t>
            </a:r>
            <a:r>
              <a:rPr lang="en-US" dirty="0" err="1"/>
              <a:t>recibe</a:t>
            </a:r>
            <a:r>
              <a:rPr lang="en-US" dirty="0"/>
              <a:t> (cobra) </a:t>
            </a:r>
            <a:r>
              <a:rPr lang="en-US" dirty="0" err="1"/>
              <a:t>tasa</a:t>
            </a:r>
            <a:r>
              <a:rPr lang="en-US" dirty="0"/>
              <a:t> de </a:t>
            </a:r>
            <a:r>
              <a:rPr lang="en-US" dirty="0" err="1"/>
              <a:t>interés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Si el yield </a:t>
            </a:r>
            <a:r>
              <a:rPr lang="en-US" dirty="0" err="1"/>
              <a:t>sube</a:t>
            </a:r>
            <a:r>
              <a:rPr lang="en-US" dirty="0"/>
              <a:t> 100bps, el </a:t>
            </a:r>
            <a:r>
              <a:rPr lang="en-US" dirty="0" err="1"/>
              <a:t>precio</a:t>
            </a:r>
            <a:r>
              <a:rPr lang="en-US" dirty="0"/>
              <a:t> </a:t>
            </a:r>
            <a:r>
              <a:rPr lang="en-US" dirty="0" err="1"/>
              <a:t>baja</a:t>
            </a:r>
            <a:endParaRPr lang="en-US" dirty="0"/>
          </a:p>
          <a:p>
            <a:pPr lvl="2"/>
            <a:r>
              <a:rPr lang="en-US" dirty="0"/>
              <a:t>T=0     500,000,000 / (1+0.50) = 333,333,333</a:t>
            </a:r>
          </a:p>
          <a:p>
            <a:pPr lvl="2"/>
            <a:r>
              <a:rPr lang="en-US" dirty="0"/>
              <a:t>T=1     500,000,000 / (1+0.51) = 331,125,828</a:t>
            </a:r>
          </a:p>
          <a:p>
            <a:pPr lvl="2"/>
            <a:r>
              <a:rPr lang="en-US" dirty="0"/>
              <a:t>MTM = </a:t>
            </a:r>
            <a:r>
              <a:rPr lang="en-US" dirty="0">
                <a:solidFill>
                  <a:srgbClr val="FF0000"/>
                </a:solidFill>
              </a:rPr>
              <a:t>- ARS 2,207,505 </a:t>
            </a:r>
            <a:r>
              <a:rPr lang="en-US" dirty="0" err="1">
                <a:solidFill>
                  <a:srgbClr val="FF0000"/>
                </a:solidFill>
              </a:rPr>
              <a:t>pérdida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Si el yield </a:t>
            </a:r>
            <a:r>
              <a:rPr lang="en-US" dirty="0" err="1"/>
              <a:t>baja</a:t>
            </a:r>
            <a:r>
              <a:rPr lang="en-US" dirty="0"/>
              <a:t> 100bps, el </a:t>
            </a:r>
            <a:r>
              <a:rPr lang="en-US" dirty="0" err="1"/>
              <a:t>precio</a:t>
            </a:r>
            <a:r>
              <a:rPr lang="en-US" dirty="0"/>
              <a:t> </a:t>
            </a:r>
            <a:r>
              <a:rPr lang="en-US" dirty="0" err="1"/>
              <a:t>sube</a:t>
            </a:r>
            <a:endParaRPr lang="en-US" dirty="0"/>
          </a:p>
          <a:p>
            <a:pPr lvl="2"/>
            <a:r>
              <a:rPr lang="en-US" dirty="0"/>
              <a:t>T=1      500,000,000 / (1+0.49) = 335,570,470</a:t>
            </a:r>
          </a:p>
          <a:p>
            <a:pPr lvl="2"/>
            <a:r>
              <a:rPr lang="en-US" dirty="0"/>
              <a:t>MTM= </a:t>
            </a:r>
            <a:r>
              <a:rPr lang="en-US" dirty="0">
                <a:solidFill>
                  <a:srgbClr val="FF0000"/>
                </a:solidFill>
              </a:rPr>
              <a:t>+ ARS 2,237,137 </a:t>
            </a:r>
            <a:r>
              <a:rPr lang="en-US" dirty="0" err="1">
                <a:solidFill>
                  <a:srgbClr val="FF0000"/>
                </a:solidFill>
              </a:rPr>
              <a:t>ganancia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PnL</a:t>
            </a:r>
            <a:r>
              <a:rPr lang="en-US" dirty="0"/>
              <a:t> no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simétrico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459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Posición</a:t>
            </a:r>
            <a:r>
              <a:rPr lang="en-US" b="1" dirty="0"/>
              <a:t> de </a:t>
            </a:r>
            <a:r>
              <a:rPr lang="en-US" b="1" dirty="0" err="1"/>
              <a:t>Tasa</a:t>
            </a:r>
            <a:r>
              <a:rPr lang="en-US" b="1" dirty="0"/>
              <a:t> de </a:t>
            </a:r>
            <a:r>
              <a:rPr lang="en-US" b="1" dirty="0" err="1"/>
              <a:t>Interés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35695" cy="4525963"/>
          </a:xfrm>
        </p:spPr>
        <p:txBody>
          <a:bodyPr>
            <a:normAutofit/>
          </a:bodyPr>
          <a:lstStyle/>
          <a:p>
            <a:r>
              <a:rPr lang="en-US" dirty="0" err="1"/>
              <a:t>Incluir</a:t>
            </a:r>
            <a:r>
              <a:rPr lang="en-US" dirty="0"/>
              <a:t> </a:t>
            </a:r>
            <a:r>
              <a:rPr lang="en-US" dirty="0" err="1"/>
              <a:t>costo</a:t>
            </a:r>
            <a:r>
              <a:rPr lang="en-US" dirty="0"/>
              <a:t> de </a:t>
            </a:r>
            <a:r>
              <a:rPr lang="en-US" dirty="0" err="1"/>
              <a:t>fondeo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146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MTM de un Bono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 el trader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tasas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arriba</a:t>
            </a:r>
            <a:r>
              <a:rPr lang="en-US" dirty="0"/>
              <a:t> y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posición</a:t>
            </a:r>
            <a:r>
              <a:rPr lang="en-US" dirty="0"/>
              <a:t> en la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recibe</a:t>
            </a:r>
            <a:r>
              <a:rPr lang="en-US" dirty="0"/>
              <a:t> </a:t>
            </a:r>
            <a:r>
              <a:rPr lang="en-US" dirty="0" err="1"/>
              <a:t>tasa</a:t>
            </a:r>
            <a:endParaRPr lang="en-US" dirty="0"/>
          </a:p>
          <a:p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hace</a:t>
            </a:r>
            <a:r>
              <a:rPr lang="en-US" dirty="0"/>
              <a:t> con el Duration?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tasas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abajo</a:t>
            </a:r>
            <a:r>
              <a:rPr lang="en-US" dirty="0"/>
              <a:t> y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posición</a:t>
            </a:r>
            <a:r>
              <a:rPr lang="en-US" dirty="0"/>
              <a:t> en la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recibe</a:t>
            </a:r>
            <a:r>
              <a:rPr lang="en-US" dirty="0"/>
              <a:t> </a:t>
            </a:r>
            <a:r>
              <a:rPr lang="en-US" dirty="0" err="1"/>
              <a:t>tasa</a:t>
            </a:r>
            <a:endParaRPr lang="en-US" dirty="0"/>
          </a:p>
          <a:p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hace</a:t>
            </a:r>
            <a:r>
              <a:rPr lang="en-US" dirty="0"/>
              <a:t> con el Duration?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507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Convexity de un Bono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4544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Para un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cambio</a:t>
            </a:r>
            <a:r>
              <a:rPr lang="en-US" dirty="0"/>
              <a:t> de </a:t>
            </a:r>
            <a:r>
              <a:rPr lang="en-US" dirty="0" err="1"/>
              <a:t>tasa</a:t>
            </a:r>
            <a:r>
              <a:rPr lang="en-US" dirty="0"/>
              <a:t> de </a:t>
            </a:r>
            <a:r>
              <a:rPr lang="en-US" dirty="0" err="1"/>
              <a:t>interés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la </a:t>
            </a:r>
            <a:r>
              <a:rPr lang="en-US" dirty="0" err="1"/>
              <a:t>tasa</a:t>
            </a:r>
            <a:r>
              <a:rPr lang="en-US" dirty="0"/>
              <a:t> </a:t>
            </a:r>
            <a:r>
              <a:rPr lang="en-US" dirty="0" err="1"/>
              <a:t>baja</a:t>
            </a:r>
            <a:r>
              <a:rPr lang="en-US" dirty="0"/>
              <a:t> el </a:t>
            </a:r>
            <a:r>
              <a:rPr lang="en-US" dirty="0" err="1"/>
              <a:t>precio</a:t>
            </a:r>
            <a:r>
              <a:rPr lang="en-US" dirty="0"/>
              <a:t> </a:t>
            </a:r>
            <a:r>
              <a:rPr lang="en-US" dirty="0" err="1"/>
              <a:t>sube</a:t>
            </a:r>
            <a:r>
              <a:rPr lang="en-US" dirty="0"/>
              <a:t> mas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la </a:t>
            </a:r>
            <a:r>
              <a:rPr lang="en-US" dirty="0" err="1"/>
              <a:t>tasa</a:t>
            </a:r>
            <a:r>
              <a:rPr lang="en-US" dirty="0"/>
              <a:t> </a:t>
            </a:r>
            <a:r>
              <a:rPr lang="en-US" dirty="0" err="1"/>
              <a:t>sube</a:t>
            </a:r>
            <a:r>
              <a:rPr lang="en-US" dirty="0"/>
              <a:t> y el </a:t>
            </a:r>
            <a:r>
              <a:rPr lang="en-US" dirty="0" err="1"/>
              <a:t>precio</a:t>
            </a:r>
            <a:r>
              <a:rPr lang="en-US" dirty="0"/>
              <a:t> </a:t>
            </a:r>
            <a:r>
              <a:rPr lang="en-US" dirty="0" err="1"/>
              <a:t>baja</a:t>
            </a:r>
            <a:endParaRPr lang="en-US" dirty="0"/>
          </a:p>
          <a:p>
            <a:endParaRPr lang="en-US" dirty="0"/>
          </a:p>
          <a:p>
            <a:r>
              <a:rPr lang="en-US" dirty="0"/>
              <a:t>Delta P/P = - MD Delta YTM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aproximación</a:t>
            </a:r>
            <a:r>
              <a:rPr lang="en-US" dirty="0"/>
              <a:t> lineal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pierde</a:t>
            </a:r>
            <a:r>
              <a:rPr lang="en-US" dirty="0"/>
              <a:t> el valor del convexity</a:t>
            </a:r>
          </a:p>
          <a:p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convexidad</a:t>
            </a:r>
            <a:r>
              <a:rPr lang="en-US" dirty="0"/>
              <a:t> de un bono </a:t>
            </a:r>
            <a:r>
              <a:rPr lang="en-US" dirty="0" err="1"/>
              <a:t>tiene</a:t>
            </a:r>
            <a:r>
              <a:rPr lang="en-US" dirty="0"/>
              <a:t> valor. </a:t>
            </a:r>
            <a:r>
              <a:rPr lang="en-US" dirty="0" err="1"/>
              <a:t>Mientras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convexo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el bono, </a:t>
            </a:r>
            <a:r>
              <a:rPr lang="en-US" dirty="0" err="1"/>
              <a:t>más</a:t>
            </a:r>
            <a:r>
              <a:rPr lang="en-US" dirty="0"/>
              <a:t> valor </a:t>
            </a:r>
            <a:r>
              <a:rPr lang="en-US" dirty="0" err="1"/>
              <a:t>tiene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995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AL30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4544" cy="452596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57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7DA401-4A22-2A43-B72A-D45403E1D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08945"/>
              </p:ext>
            </p:extLst>
          </p:nvPr>
        </p:nvGraphicFramePr>
        <p:xfrm>
          <a:off x="1713961" y="1370013"/>
          <a:ext cx="6604000" cy="447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347790926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53797042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17751760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58987961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73935043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9361690"/>
                    </a:ext>
                  </a:extLst>
                </a:gridCol>
              </a:tblGrid>
              <a:tr h="203200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A. “BONOS GLOBALES DE LA REPÚBLICA ARGENTINA AMORTIZABLES EN DÓLARES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31710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ESTADOUNIDENSES STEP UP 2030”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8870973"/>
                  </a:ext>
                </a:extLst>
              </a:tr>
              <a:tr h="203200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Monto máximo de capital a emitir: el monto de capital total máximo de los Títulos Step Up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6273092"/>
                  </a:ext>
                </a:extLst>
              </a:tr>
              <a:tr h="203200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en USD 2030 que la República puede emitir en virtud de la oferta es U$S 16.830 millones.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3268261"/>
                  </a:ext>
                </a:extLst>
              </a:tr>
              <a:tr h="2032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Fecha de emisión: 4 de septiembre de 2020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2759047"/>
                  </a:ext>
                </a:extLst>
              </a:tr>
              <a:tr h="203200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Amortización: la amortización se efectuará en TRECE (13) cuotas semestrales, siendo 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8542973"/>
                  </a:ext>
                </a:extLst>
              </a:tr>
              <a:tr h="203200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primera cuota representativa del 4% del capital, y las restantes doce equivalentes al 8% cada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548605"/>
                  </a:ext>
                </a:extLst>
              </a:tr>
              <a:tr h="203200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una, el 9 de enero y 9 de julio de cada año, con la primera cuota el 9 de julio de 2024 y 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77727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última cuota el 9 de julio de 2030.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4587010"/>
                  </a:ext>
                </a:extLst>
              </a:tr>
              <a:tr h="203200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Intereses: los Títulos Amortizables Step Up en USD 2030 devengarán intereses semestrales,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689943"/>
                  </a:ext>
                </a:extLst>
              </a:tr>
              <a:tr h="203200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sobre la base de un año de TRESCIENTOS SESENTA (360) días integrado por DOCE (12) meses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404858"/>
                  </a:ext>
                </a:extLst>
              </a:tr>
              <a:tr h="2032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 TREINTA (30) días cada uno, de acuerdo con las siguientes tasas anuales: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0683619"/>
                  </a:ext>
                </a:extLst>
              </a:tr>
              <a:tr h="203200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i. Del 4 de septiembre de 2020 (exclusive) al 9 de julio de 2021 (exclusive): CERO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0206059"/>
                  </a:ext>
                </a:extLst>
              </a:tr>
              <a:tr h="2032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COMA CIENTO VEINTICINCO POR CIENTO (0,125%).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2522668"/>
                  </a:ext>
                </a:extLst>
              </a:tr>
              <a:tr h="203200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ii. Del 9 de julio de 2021 (inclusive) al 9 de julio de 2023 (exclusive): CERO COMA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36768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CINCUENTA POR CIENTO (0,50%).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4232082"/>
                  </a:ext>
                </a:extLst>
              </a:tr>
              <a:tr h="203200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iii. Del 9 de julio de 2023 (inclusive) al 9 de julio de 2027 (exclusive): CERO COMA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68502"/>
                  </a:ext>
                </a:extLst>
              </a:tr>
              <a:tr h="2032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SETENTA Y CINCO POR CIENTO (0,75%).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2786173"/>
                  </a:ext>
                </a:extLst>
              </a:tr>
              <a:tr h="203200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iv. Del 9 de julio de 2027 (inclusive) al 9 de julio de 2030 (exclusive): UNO COMA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8432800"/>
                  </a:ext>
                </a:extLst>
              </a:tr>
              <a:tr h="2032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SETENTA Y CINCO POR CIENTO (1,75%).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8779957"/>
                  </a:ext>
                </a:extLst>
              </a:tr>
              <a:tr h="203200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Las fechas de pago de intereses para los Títulos Amortizables Step Up en USD 2030 son el 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58937"/>
                  </a:ext>
                </a:extLst>
              </a:tr>
              <a:tr h="2032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 enero y el 9 de julio de cada año, comenzando el 9 de julio del 2021.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A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292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0070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Ejercicio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u="sng" dirty="0" err="1"/>
              <a:t>Ejercicio</a:t>
            </a:r>
            <a:r>
              <a:rPr lang="en-US" b="1" u="sng" dirty="0"/>
              <a:t> con Excel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AL30</a:t>
            </a:r>
          </a:p>
          <a:p>
            <a:pPr marL="0" indent="0">
              <a:buNone/>
            </a:pPr>
            <a:r>
              <a:rPr lang="en-US" dirty="0"/>
              <a:t>Face Value: USD 10,000,000</a:t>
            </a:r>
          </a:p>
          <a:p>
            <a:pPr marL="0" indent="0">
              <a:buNone/>
            </a:pPr>
            <a:r>
              <a:rPr lang="en-US" dirty="0" err="1"/>
              <a:t>Precio</a:t>
            </a:r>
            <a:r>
              <a:rPr lang="en-US" dirty="0"/>
              <a:t>: 23%</a:t>
            </a:r>
          </a:p>
          <a:p>
            <a:pPr marL="0" indent="0">
              <a:buNone/>
            </a:pPr>
            <a:r>
              <a:rPr lang="en-US" dirty="0" err="1"/>
              <a:t>Calcular</a:t>
            </a:r>
            <a:r>
              <a:rPr lang="en-US" dirty="0"/>
              <a:t>:</a:t>
            </a:r>
          </a:p>
          <a:p>
            <a:r>
              <a:rPr lang="en-US" dirty="0"/>
              <a:t>Yield del bono</a:t>
            </a:r>
          </a:p>
          <a:p>
            <a:r>
              <a:rPr lang="en-US" dirty="0"/>
              <a:t>DV01</a:t>
            </a:r>
          </a:p>
          <a:p>
            <a:r>
              <a:rPr lang="en-US" dirty="0"/>
              <a:t>Duration</a:t>
            </a:r>
          </a:p>
          <a:p>
            <a:r>
              <a:rPr lang="en-US" dirty="0"/>
              <a:t>Modified Duration</a:t>
            </a:r>
          </a:p>
          <a:p>
            <a:r>
              <a:rPr lang="en-US" dirty="0"/>
              <a:t>DV01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aproximación</a:t>
            </a:r>
            <a:r>
              <a:rPr lang="en-US" dirty="0"/>
              <a:t> lineal</a:t>
            </a:r>
          </a:p>
          <a:p>
            <a:pPr marL="0" indent="0">
              <a:buNone/>
            </a:pPr>
            <a:r>
              <a:rPr lang="en-US" dirty="0" err="1"/>
              <a:t>Analizar</a:t>
            </a:r>
            <a:r>
              <a:rPr lang="en-US" dirty="0"/>
              <a:t>:</a:t>
            </a:r>
          </a:p>
          <a:p>
            <a:r>
              <a:rPr lang="en-US" dirty="0"/>
              <a:t>DV01 con </a:t>
            </a:r>
            <a:r>
              <a:rPr lang="en-US" dirty="0" err="1"/>
              <a:t>cambios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precio</a:t>
            </a:r>
            <a:endParaRPr lang="en-US" dirty="0"/>
          </a:p>
          <a:p>
            <a:r>
              <a:rPr lang="en-US" dirty="0"/>
              <a:t>Convexity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110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Clase</a:t>
            </a:r>
            <a:r>
              <a:rPr lang="en-US" b="1" dirty="0">
                <a:solidFill>
                  <a:srgbClr val="FF0000"/>
                </a:solidFill>
              </a:rPr>
              <a:t> 3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FX Forwards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199" y="1745340"/>
            <a:ext cx="7707087" cy="4525963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 err="1"/>
              <a:t>Definición</a:t>
            </a:r>
            <a:r>
              <a:rPr lang="en-US" sz="3200" dirty="0"/>
              <a:t> de </a:t>
            </a:r>
            <a:r>
              <a:rPr lang="en-US" sz="3200" dirty="0" err="1"/>
              <a:t>Compraventa</a:t>
            </a:r>
            <a:r>
              <a:rPr lang="en-US" sz="3200" dirty="0"/>
              <a:t> de </a:t>
            </a:r>
            <a:r>
              <a:rPr lang="en-US" sz="3200" dirty="0" err="1"/>
              <a:t>Moneda</a:t>
            </a:r>
            <a:r>
              <a:rPr lang="en-US" sz="3200" dirty="0"/>
              <a:t> </a:t>
            </a:r>
            <a:r>
              <a:rPr lang="en-US" sz="3200" dirty="0" err="1"/>
              <a:t>Extranjera</a:t>
            </a:r>
            <a:r>
              <a:rPr lang="en-US" sz="3200" dirty="0"/>
              <a:t> a </a:t>
            </a:r>
            <a:r>
              <a:rPr lang="en-US" sz="3200" dirty="0" err="1"/>
              <a:t>Termino</a:t>
            </a:r>
            <a:endParaRPr lang="en-US" sz="3200" dirty="0"/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Non Delivery Forwards y Full Delivery Forwards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 err="1"/>
              <a:t>Coberturas</a:t>
            </a:r>
            <a:r>
              <a:rPr lang="en-US" sz="3200" dirty="0"/>
              <a:t> </a:t>
            </a:r>
            <a:r>
              <a:rPr lang="en-US" sz="3200" dirty="0" err="1"/>
              <a:t>cambiarias</a:t>
            </a:r>
            <a:r>
              <a:rPr lang="en-US" sz="3200" dirty="0"/>
              <a:t> </a:t>
            </a:r>
            <a:r>
              <a:rPr lang="en-US" sz="3200" dirty="0" err="1"/>
              <a:t>para</a:t>
            </a:r>
            <a:r>
              <a:rPr lang="en-US" sz="3200" dirty="0"/>
              <a:t> </a:t>
            </a:r>
            <a:r>
              <a:rPr lang="en-US" sz="3200" dirty="0" err="1"/>
              <a:t>empresas</a:t>
            </a:r>
            <a:endParaRPr lang="en-US" sz="3200" dirty="0"/>
          </a:p>
          <a:p>
            <a:pPr marL="342900" lvl="1" indent="-342900">
              <a:buFont typeface="Arial"/>
              <a:buChar char="•"/>
            </a:pPr>
            <a:r>
              <a:rPr lang="en-US" sz="3200" dirty="0" err="1"/>
              <a:t>Cotización</a:t>
            </a:r>
            <a:r>
              <a:rPr lang="en-US" sz="3200" dirty="0"/>
              <a:t> con </a:t>
            </a:r>
            <a:r>
              <a:rPr lang="en-US" sz="3200" dirty="0" err="1"/>
              <a:t>puntos</a:t>
            </a:r>
            <a:r>
              <a:rPr lang="en-US" sz="3200" dirty="0"/>
              <a:t> forward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Mark to Market y </a:t>
            </a:r>
            <a:r>
              <a:rPr lang="en-US" sz="3200" dirty="0" err="1"/>
              <a:t>riesgo</a:t>
            </a:r>
            <a:r>
              <a:rPr lang="en-US" sz="3200" dirty="0"/>
              <a:t> de </a:t>
            </a:r>
            <a:r>
              <a:rPr lang="en-US" sz="3200" dirty="0" err="1"/>
              <a:t>crédito</a:t>
            </a:r>
            <a:endParaRPr lang="en-US" sz="3200" dirty="0"/>
          </a:p>
          <a:p>
            <a:pPr marL="342900" lvl="1" indent="-342900">
              <a:buFont typeface="Arial"/>
              <a:buChar char="•"/>
            </a:pPr>
            <a:r>
              <a:rPr lang="en-US" sz="3200" dirty="0" err="1"/>
              <a:t>Arbitraje</a:t>
            </a:r>
            <a:r>
              <a:rPr lang="en-US" sz="3200" dirty="0"/>
              <a:t> on/off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 err="1"/>
              <a:t>Aspectos</a:t>
            </a:r>
            <a:r>
              <a:rPr lang="en-US" sz="3200" dirty="0"/>
              <a:t> </a:t>
            </a:r>
            <a:r>
              <a:rPr lang="en-US" sz="3200" dirty="0" err="1"/>
              <a:t>Legales</a:t>
            </a:r>
            <a:endParaRPr lang="en-US" sz="3200" dirty="0"/>
          </a:p>
          <a:p>
            <a:pPr marL="342900" lvl="1" indent="-342900">
              <a:buFont typeface="Arial"/>
              <a:buChar char="•"/>
            </a:pPr>
            <a:r>
              <a:rPr lang="en-US" sz="3200" dirty="0" err="1"/>
              <a:t>Aspectos</a:t>
            </a:r>
            <a:r>
              <a:rPr lang="en-US" sz="3200" dirty="0"/>
              <a:t> </a:t>
            </a:r>
            <a:r>
              <a:rPr lang="en-US" sz="3200" dirty="0" err="1"/>
              <a:t>impositivos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r>
              <a:rPr lang="en-US" dirty="0"/>
              <a:t>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94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Market Factors</a:t>
            </a:r>
          </a:p>
        </p:txBody>
      </p:sp>
      <p:sp>
        <p:nvSpPr>
          <p:cNvPr id="5" name="Content Placeholder 18"/>
          <p:cNvSpPr txBox="1">
            <a:spLocks/>
          </p:cNvSpPr>
          <p:nvPr/>
        </p:nvSpPr>
        <p:spPr>
          <a:xfrm>
            <a:off x="457198" y="2332037"/>
            <a:ext cx="4114802" cy="18010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Market Factors</a:t>
            </a:r>
          </a:p>
          <a:p>
            <a:pPr lvl="1"/>
            <a:r>
              <a:rPr lang="en-US" dirty="0"/>
              <a:t>FX</a:t>
            </a:r>
          </a:p>
          <a:p>
            <a:pPr lvl="1"/>
            <a:r>
              <a:rPr lang="en-US" dirty="0"/>
              <a:t>Tasa de </a:t>
            </a:r>
            <a:r>
              <a:rPr lang="en-US" dirty="0" err="1"/>
              <a:t>Interes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B24D184D-90D9-DB4F-8B21-0A39796D1BBC}"/>
              </a:ext>
            </a:extLst>
          </p:cNvPr>
          <p:cNvSpPr txBox="1">
            <a:spLocks/>
          </p:cNvSpPr>
          <p:nvPr/>
        </p:nvSpPr>
        <p:spPr>
          <a:xfrm>
            <a:off x="4785332" y="2332037"/>
            <a:ext cx="3901467" cy="22494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Activo</a:t>
            </a:r>
            <a:endParaRPr lang="en-US" dirty="0"/>
          </a:p>
          <a:p>
            <a:pPr lvl="1"/>
            <a:r>
              <a:rPr lang="en-US" dirty="0"/>
              <a:t>FX Spot</a:t>
            </a:r>
          </a:p>
          <a:p>
            <a:pPr lvl="1"/>
            <a:r>
              <a:rPr lang="en-US" dirty="0"/>
              <a:t>FX Forwards</a:t>
            </a:r>
          </a:p>
          <a:p>
            <a:pPr lvl="1"/>
            <a:r>
              <a:rPr lang="en-US" dirty="0" err="1"/>
              <a:t>Bonos</a:t>
            </a:r>
            <a:endParaRPr lang="en-US" dirty="0"/>
          </a:p>
          <a:p>
            <a:pPr lvl="1"/>
            <a:r>
              <a:rPr lang="en-US" dirty="0"/>
              <a:t>Cross Currency Swaps</a:t>
            </a:r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678518-92AC-D145-A62F-7D45F43F93C0}"/>
              </a:ext>
            </a:extLst>
          </p:cNvPr>
          <p:cNvSpPr txBox="1"/>
          <p:nvPr/>
        </p:nvSpPr>
        <p:spPr>
          <a:xfrm>
            <a:off x="196142" y="1597051"/>
            <a:ext cx="849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R" sz="2400" dirty="0"/>
              <a:t>Se denomina Market Factor a la variable que se compra y se vende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66D10F-C4FA-674A-AA5E-0587AF988D28}"/>
              </a:ext>
            </a:extLst>
          </p:cNvPr>
          <p:cNvSpPr txBox="1"/>
          <p:nvPr/>
        </p:nvSpPr>
        <p:spPr>
          <a:xfrm>
            <a:off x="359662" y="4581460"/>
            <a:ext cx="8089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R" dirty="0"/>
              <a:t>El market factor es “Tipo de Cambio” y el activo que se compra y se vende es una moneda extranjera  contra la moneda local (o una moneda contra otra moneda)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266F4-27E1-9841-8424-3A1897758147}"/>
              </a:ext>
            </a:extLst>
          </p:cNvPr>
          <p:cNvSpPr txBox="1"/>
          <p:nvPr/>
        </p:nvSpPr>
        <p:spPr>
          <a:xfrm>
            <a:off x="359662" y="5381743"/>
            <a:ext cx="590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Ot</a:t>
            </a:r>
            <a:r>
              <a:rPr lang="en-AR" dirty="0"/>
              <a:t>ros market factors: Equity, Commodities, Riesgo de Credito</a:t>
            </a:r>
          </a:p>
        </p:txBody>
      </p:sp>
    </p:spTree>
    <p:extLst>
      <p:ext uri="{BB962C8B-B14F-4D97-AF65-F5344CB8AC3E}">
        <p14:creationId xmlns:p14="http://schemas.microsoft.com/office/powerpoint/2010/main" val="31175975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FX Forwards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err="1"/>
              <a:t>Definición</a:t>
            </a: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sz="2000" dirty="0"/>
              <a:t>En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compraventa</a:t>
            </a:r>
            <a:r>
              <a:rPr lang="en-US" sz="2000" dirty="0"/>
              <a:t> de </a:t>
            </a:r>
            <a:r>
              <a:rPr lang="en-US" sz="2000" dirty="0" err="1"/>
              <a:t>moneda</a:t>
            </a:r>
            <a:r>
              <a:rPr lang="en-US" sz="2000" dirty="0"/>
              <a:t> </a:t>
            </a:r>
            <a:r>
              <a:rPr lang="en-US" sz="2000" dirty="0" err="1"/>
              <a:t>extranjera</a:t>
            </a:r>
            <a:r>
              <a:rPr lang="en-US" sz="2000" dirty="0"/>
              <a:t> a </a:t>
            </a:r>
            <a:r>
              <a:rPr lang="en-US" sz="2000" dirty="0" err="1"/>
              <a:t>término</a:t>
            </a:r>
            <a:r>
              <a:rPr lang="en-US" sz="2000" dirty="0"/>
              <a:t> </a:t>
            </a:r>
            <a:r>
              <a:rPr lang="en-US" sz="2000" dirty="0" err="1"/>
              <a:t>ambas</a:t>
            </a:r>
            <a:r>
              <a:rPr lang="en-US" sz="2000" dirty="0"/>
              <a:t> </a:t>
            </a:r>
            <a:r>
              <a:rPr lang="en-US" sz="2000" dirty="0" err="1"/>
              <a:t>partes</a:t>
            </a:r>
            <a:r>
              <a:rPr lang="en-US" sz="2000" dirty="0"/>
              <a:t> </a:t>
            </a:r>
            <a:r>
              <a:rPr lang="en-US" sz="2000" dirty="0" err="1"/>
              <a:t>tienen</a:t>
            </a:r>
            <a:r>
              <a:rPr lang="en-US" sz="2000" dirty="0"/>
              <a:t> la </a:t>
            </a:r>
            <a:r>
              <a:rPr lang="en-US" sz="2000" dirty="0" err="1"/>
              <a:t>obligación</a:t>
            </a:r>
            <a:r>
              <a:rPr lang="en-US" sz="2000" dirty="0"/>
              <a:t> de </a:t>
            </a:r>
            <a:r>
              <a:rPr lang="en-US" sz="2000" dirty="0" err="1"/>
              <a:t>liquidar</a:t>
            </a:r>
            <a:r>
              <a:rPr lang="en-US" sz="2000" dirty="0"/>
              <a:t> la </a:t>
            </a:r>
            <a:r>
              <a:rPr lang="en-US" sz="2000" dirty="0" err="1"/>
              <a:t>operación</a:t>
            </a:r>
            <a:r>
              <a:rPr lang="en-US" sz="2000" dirty="0"/>
              <a:t> </a:t>
            </a:r>
            <a:r>
              <a:rPr lang="en-US" sz="2000" dirty="0" err="1"/>
              <a:t>pactada</a:t>
            </a:r>
            <a:r>
              <a:rPr lang="en-US" sz="2000" dirty="0"/>
              <a:t> al </a:t>
            </a:r>
            <a:r>
              <a:rPr lang="en-US" sz="2000" dirty="0" err="1"/>
              <a:t>precio</a:t>
            </a:r>
            <a:r>
              <a:rPr lang="en-US" sz="2000" dirty="0"/>
              <a:t> </a:t>
            </a:r>
            <a:r>
              <a:rPr lang="en-US" sz="2000" dirty="0" err="1"/>
              <a:t>pactado</a:t>
            </a:r>
            <a:r>
              <a:rPr lang="en-US" sz="2000" dirty="0"/>
              <a:t> (Outright Forward) en la </a:t>
            </a:r>
            <a:r>
              <a:rPr lang="en-US" sz="2000" dirty="0" err="1"/>
              <a:t>fecha</a:t>
            </a:r>
            <a:r>
              <a:rPr lang="en-US" sz="2000" dirty="0"/>
              <a:t> </a:t>
            </a:r>
            <a:r>
              <a:rPr lang="en-US" sz="2000" dirty="0" err="1"/>
              <a:t>pactada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Comprador de la </a:t>
            </a:r>
            <a:r>
              <a:rPr lang="en-US" sz="2000" dirty="0" err="1"/>
              <a:t>moneda</a:t>
            </a:r>
            <a:r>
              <a:rPr lang="en-US" sz="2000" dirty="0"/>
              <a:t> </a:t>
            </a:r>
            <a:r>
              <a:rPr lang="en-US" sz="2000" dirty="0" err="1"/>
              <a:t>extranjera</a:t>
            </a:r>
            <a:endParaRPr lang="en-US" sz="2000" dirty="0"/>
          </a:p>
          <a:p>
            <a:r>
              <a:rPr lang="en-US" sz="2000" dirty="0" err="1"/>
              <a:t>Comprado</a:t>
            </a:r>
            <a:r>
              <a:rPr lang="en-US" sz="2000" dirty="0"/>
              <a:t>/Largo/Long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Vendedor</a:t>
            </a:r>
            <a:r>
              <a:rPr lang="en-US" sz="2000" dirty="0"/>
              <a:t> de la </a:t>
            </a:r>
            <a:r>
              <a:rPr lang="en-US" sz="2000" dirty="0" err="1"/>
              <a:t>moneda</a:t>
            </a:r>
            <a:r>
              <a:rPr lang="en-US" sz="2000" dirty="0"/>
              <a:t> </a:t>
            </a:r>
            <a:r>
              <a:rPr lang="en-US" sz="2000" dirty="0" err="1"/>
              <a:t>extranjera</a:t>
            </a:r>
            <a:endParaRPr lang="en-US" sz="2000" dirty="0"/>
          </a:p>
          <a:p>
            <a:r>
              <a:rPr lang="en-US" sz="2000" dirty="0" err="1"/>
              <a:t>Vendido</a:t>
            </a:r>
            <a:r>
              <a:rPr lang="en-US" sz="2000" dirty="0"/>
              <a:t>/</a:t>
            </a:r>
            <a:r>
              <a:rPr lang="en-US" sz="2000" dirty="0" err="1"/>
              <a:t>Corto</a:t>
            </a:r>
            <a:r>
              <a:rPr lang="en-US" sz="2000" dirty="0"/>
              <a:t>/Short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831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FX Forwards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En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compraventa</a:t>
            </a:r>
            <a:r>
              <a:rPr lang="en-US" sz="2000" dirty="0"/>
              <a:t> de </a:t>
            </a:r>
            <a:r>
              <a:rPr lang="en-US" sz="2000" dirty="0" err="1"/>
              <a:t>moneda</a:t>
            </a:r>
            <a:r>
              <a:rPr lang="en-US" sz="2000" dirty="0"/>
              <a:t> </a:t>
            </a:r>
            <a:r>
              <a:rPr lang="en-US" sz="2000" dirty="0" err="1"/>
              <a:t>extranjera</a:t>
            </a:r>
            <a:r>
              <a:rPr lang="en-US" sz="2000" dirty="0"/>
              <a:t> a </a:t>
            </a:r>
            <a:r>
              <a:rPr lang="en-US" sz="2000" dirty="0" err="1"/>
              <a:t>término</a:t>
            </a:r>
            <a:r>
              <a:rPr lang="en-US" sz="2000" dirty="0"/>
              <a:t> </a:t>
            </a:r>
            <a:r>
              <a:rPr lang="en-US" sz="2000" dirty="0" err="1"/>
              <a:t>ambas</a:t>
            </a:r>
            <a:r>
              <a:rPr lang="en-US" sz="2000" dirty="0"/>
              <a:t> </a:t>
            </a:r>
            <a:r>
              <a:rPr lang="en-US" sz="2000" dirty="0" err="1"/>
              <a:t>partes</a:t>
            </a:r>
            <a:r>
              <a:rPr lang="en-US" sz="2000" dirty="0"/>
              <a:t> </a:t>
            </a:r>
            <a:r>
              <a:rPr lang="en-US" sz="2000" dirty="0" err="1"/>
              <a:t>tienen</a:t>
            </a:r>
            <a:r>
              <a:rPr lang="en-US" sz="2000" dirty="0"/>
              <a:t> la </a:t>
            </a:r>
            <a:r>
              <a:rPr lang="en-US" sz="2000" dirty="0" err="1"/>
              <a:t>obligación</a:t>
            </a:r>
            <a:r>
              <a:rPr lang="en-US" sz="2000" dirty="0"/>
              <a:t> de </a:t>
            </a:r>
            <a:r>
              <a:rPr lang="en-US" sz="2000" dirty="0" err="1"/>
              <a:t>liquidar</a:t>
            </a:r>
            <a:r>
              <a:rPr lang="en-US" sz="2000" dirty="0"/>
              <a:t> la </a:t>
            </a:r>
            <a:r>
              <a:rPr lang="en-US" sz="2000" dirty="0" err="1"/>
              <a:t>operación</a:t>
            </a:r>
            <a:r>
              <a:rPr lang="en-US" sz="2000" dirty="0"/>
              <a:t> </a:t>
            </a:r>
            <a:r>
              <a:rPr lang="en-US" sz="2000" dirty="0" err="1"/>
              <a:t>pactada</a:t>
            </a:r>
            <a:r>
              <a:rPr lang="en-US" sz="2000" dirty="0"/>
              <a:t> al </a:t>
            </a:r>
            <a:r>
              <a:rPr lang="en-US" sz="2000" dirty="0" err="1"/>
              <a:t>precio</a:t>
            </a:r>
            <a:r>
              <a:rPr lang="en-US" sz="2000" dirty="0"/>
              <a:t> </a:t>
            </a:r>
            <a:r>
              <a:rPr lang="en-US" sz="2000" dirty="0" err="1"/>
              <a:t>pactado</a:t>
            </a:r>
            <a:r>
              <a:rPr lang="en-US" sz="2000" dirty="0"/>
              <a:t> en la </a:t>
            </a:r>
            <a:r>
              <a:rPr lang="en-US" sz="2000" dirty="0" err="1"/>
              <a:t>fecha</a:t>
            </a:r>
            <a:r>
              <a:rPr lang="en-US" sz="2000" dirty="0"/>
              <a:t> </a:t>
            </a:r>
            <a:r>
              <a:rPr lang="en-US" sz="2000" dirty="0" err="1"/>
              <a:t>pactada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Ejemplo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FX Spot: 140 ARS per USD</a:t>
            </a:r>
          </a:p>
          <a:p>
            <a:pPr marL="0" indent="0">
              <a:buNone/>
            </a:pPr>
            <a:r>
              <a:rPr lang="en-US" sz="2000" dirty="0" err="1"/>
              <a:t>Plazo</a:t>
            </a:r>
            <a:r>
              <a:rPr lang="en-US" sz="2000" dirty="0"/>
              <a:t>: 6 </a:t>
            </a:r>
            <a:r>
              <a:rPr lang="en-US" sz="2000" dirty="0" err="1"/>
              <a:t>meses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Outright  Forward: 210 ARS per USD</a:t>
            </a:r>
          </a:p>
          <a:p>
            <a:pPr marL="0" indent="0">
              <a:buNone/>
            </a:pPr>
            <a:r>
              <a:rPr lang="en-US" sz="2000" dirty="0" err="1"/>
              <a:t>Nocional</a:t>
            </a:r>
            <a:r>
              <a:rPr lang="en-US" sz="2000" dirty="0"/>
              <a:t>: USD 10,000,000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113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FX Forwards – Valor al </a:t>
            </a:r>
            <a:r>
              <a:rPr lang="en-US" b="1" dirty="0" err="1"/>
              <a:t>Vencimiento</a:t>
            </a:r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959429" y="1886857"/>
            <a:ext cx="48381" cy="39672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959429" y="3894667"/>
            <a:ext cx="5491238" cy="241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914952" y="2346476"/>
            <a:ext cx="2975429" cy="3023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05673" y="415752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FX Spot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4437" y="1898952"/>
            <a:ext cx="105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Ganancia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03124" y="5370286"/>
            <a:ext cx="905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Pérdida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15542" y="4042557"/>
            <a:ext cx="3516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FX </a:t>
            </a:r>
            <a:r>
              <a:rPr lang="en-US" dirty="0" err="1"/>
              <a:t>Pactado</a:t>
            </a:r>
            <a:r>
              <a:rPr lang="en-US" dirty="0"/>
              <a:t> ARS 210 por </a:t>
            </a:r>
            <a:r>
              <a:rPr lang="en-US" dirty="0" err="1"/>
              <a:t>cada</a:t>
            </a:r>
            <a:r>
              <a:rPr lang="en-US" dirty="0"/>
              <a:t> USD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19800" y="1898952"/>
            <a:ext cx="147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Largo USD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058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FX Forwards – Valor al </a:t>
            </a:r>
            <a:r>
              <a:rPr lang="en-US" b="1" dirty="0" err="1"/>
              <a:t>Vencimiento</a:t>
            </a:r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959429" y="1886857"/>
            <a:ext cx="48381" cy="39672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959429" y="3894667"/>
            <a:ext cx="5491238" cy="241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14952" y="2491619"/>
            <a:ext cx="3096381" cy="2878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05673" y="415752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FX Spot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4437" y="1898952"/>
            <a:ext cx="105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Ganancia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03124" y="5370286"/>
            <a:ext cx="905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Pérdida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14952" y="4090573"/>
            <a:ext cx="3516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FX </a:t>
            </a:r>
            <a:r>
              <a:rPr lang="en-US" dirty="0" err="1"/>
              <a:t>Pactado</a:t>
            </a:r>
            <a:r>
              <a:rPr lang="en-US" dirty="0"/>
              <a:t> ARS 210 por </a:t>
            </a:r>
            <a:r>
              <a:rPr lang="en-US" dirty="0" err="1"/>
              <a:t>cada</a:t>
            </a:r>
            <a:r>
              <a:rPr lang="en-US" dirty="0"/>
              <a:t> USD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19800" y="5392430"/>
            <a:ext cx="1481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Corto</a:t>
            </a:r>
            <a:r>
              <a:rPr lang="en-US" sz="2400" dirty="0"/>
              <a:t> USD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851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FX Forwards – </a:t>
            </a:r>
            <a:r>
              <a:rPr lang="en-US" sz="3200" b="1" dirty="0" err="1"/>
              <a:t>Liquidacion</a:t>
            </a:r>
            <a:r>
              <a:rPr lang="en-US" sz="3200" b="1" dirty="0"/>
              <a:t> al </a:t>
            </a:r>
            <a:r>
              <a:rPr lang="en-US" sz="3200" b="1" dirty="0" err="1"/>
              <a:t>Vencimiento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liquidar</a:t>
            </a:r>
            <a:r>
              <a:rPr lang="en-US" sz="2000" dirty="0"/>
              <a:t> por full delivery o por net settlement (por </a:t>
            </a:r>
            <a:r>
              <a:rPr lang="en-US" sz="2000" dirty="0" err="1"/>
              <a:t>compensacion</a:t>
            </a:r>
            <a:r>
              <a:rPr lang="en-US" sz="2000" dirty="0"/>
              <a:t>). </a:t>
            </a:r>
            <a:r>
              <a:rPr lang="en-US" sz="2000" dirty="0" err="1"/>
              <a:t>En</a:t>
            </a:r>
            <a:r>
              <a:rPr lang="en-US" sz="2000" dirty="0"/>
              <a:t> Argentina, las </a:t>
            </a:r>
            <a:r>
              <a:rPr lang="en-US" sz="2000" dirty="0" err="1"/>
              <a:t>regulaciones</a:t>
            </a:r>
            <a:r>
              <a:rPr lang="en-US" sz="2000" dirty="0"/>
              <a:t> </a:t>
            </a:r>
            <a:r>
              <a:rPr lang="en-US" sz="2000" dirty="0" err="1"/>
              <a:t>cambiarias</a:t>
            </a:r>
            <a:r>
              <a:rPr lang="en-US" sz="2000" dirty="0"/>
              <a:t> </a:t>
            </a:r>
            <a:r>
              <a:rPr lang="en-US" sz="2000" dirty="0" err="1"/>
              <a:t>establecen</a:t>
            </a:r>
            <a:r>
              <a:rPr lang="en-US" sz="2000" dirty="0"/>
              <a:t> que la </a:t>
            </a:r>
            <a:r>
              <a:rPr lang="en-US" sz="2000" dirty="0" err="1"/>
              <a:t>compraventa</a:t>
            </a:r>
            <a:r>
              <a:rPr lang="en-US" sz="2000" dirty="0"/>
              <a:t> de </a:t>
            </a:r>
            <a:r>
              <a:rPr lang="en-US" sz="2000" dirty="0" err="1"/>
              <a:t>moneda</a:t>
            </a:r>
            <a:r>
              <a:rPr lang="en-US" sz="2000" dirty="0"/>
              <a:t> </a:t>
            </a:r>
            <a:r>
              <a:rPr lang="en-US" sz="2000" dirty="0" err="1"/>
              <a:t>extranjera</a:t>
            </a:r>
            <a:r>
              <a:rPr lang="en-US" sz="2000" dirty="0"/>
              <a:t> a </a:t>
            </a:r>
            <a:r>
              <a:rPr lang="en-US" sz="2000" dirty="0" err="1"/>
              <a:t>termino</a:t>
            </a:r>
            <a:r>
              <a:rPr lang="en-US" sz="2000" dirty="0"/>
              <a:t> solo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liquidar</a:t>
            </a:r>
            <a:r>
              <a:rPr lang="en-US" sz="2000" dirty="0"/>
              <a:t> por </a:t>
            </a:r>
            <a:r>
              <a:rPr lang="en-US" sz="2000" dirty="0" err="1"/>
              <a:t>diferencia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ARS.</a:t>
            </a:r>
          </a:p>
          <a:p>
            <a:endParaRPr lang="en-US" sz="2000" dirty="0"/>
          </a:p>
          <a:p>
            <a:r>
              <a:rPr lang="en-US" sz="2000" dirty="0"/>
              <a:t>Full Delivery: </a:t>
            </a:r>
            <a:r>
              <a:rPr lang="en-US" sz="2000" dirty="0" err="1"/>
              <a:t>Liquida</a:t>
            </a:r>
            <a:r>
              <a:rPr lang="en-US" sz="2000" dirty="0"/>
              <a:t> por </a:t>
            </a:r>
            <a:r>
              <a:rPr lang="en-US" sz="2000" dirty="0" err="1"/>
              <a:t>entrega</a:t>
            </a:r>
            <a:r>
              <a:rPr lang="en-US" sz="2000" dirty="0"/>
              <a:t> de la </a:t>
            </a:r>
            <a:r>
              <a:rPr lang="en-US" sz="2000" dirty="0" err="1"/>
              <a:t>moneda</a:t>
            </a:r>
            <a:r>
              <a:rPr lang="en-US" sz="2000" dirty="0"/>
              <a:t> base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El comprador de USD 10,000,000 a 6 meses a 210 </a:t>
            </a:r>
            <a:r>
              <a:rPr lang="en-US" sz="2000" dirty="0" err="1"/>
              <a:t>recibe</a:t>
            </a:r>
            <a:r>
              <a:rPr lang="en-US" sz="2000" dirty="0"/>
              <a:t> USD 10,000,000 y </a:t>
            </a:r>
            <a:r>
              <a:rPr lang="en-US" sz="2000" dirty="0" err="1"/>
              <a:t>entrega</a:t>
            </a:r>
            <a:r>
              <a:rPr lang="en-US" sz="2000" dirty="0"/>
              <a:t> ARS 2,100,000,000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Non Deliverable Forwards: </a:t>
            </a:r>
            <a:r>
              <a:rPr lang="en-US" sz="2000" dirty="0" err="1"/>
              <a:t>Liquida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diferencias</a:t>
            </a:r>
            <a:r>
              <a:rPr lang="en-US" sz="2000" dirty="0"/>
              <a:t> contra el fixing</a:t>
            </a:r>
          </a:p>
          <a:p>
            <a:endParaRPr lang="en-US" sz="2000" dirty="0"/>
          </a:p>
          <a:p>
            <a:pPr>
              <a:buFont typeface="Wingdings" pitchFamily="2" charset="2"/>
              <a:buChar char="ü"/>
            </a:pPr>
            <a:r>
              <a:rPr lang="en-US" sz="2000" dirty="0"/>
              <a:t>Fixing </a:t>
            </a:r>
            <a:r>
              <a:rPr lang="en-US" sz="2000" dirty="0" err="1"/>
              <a:t>Tipo</a:t>
            </a:r>
            <a:r>
              <a:rPr lang="en-US" sz="2000" dirty="0"/>
              <a:t> de </a:t>
            </a:r>
            <a:r>
              <a:rPr lang="en-US" sz="2000" dirty="0" err="1"/>
              <a:t>Cambio</a:t>
            </a:r>
            <a:r>
              <a:rPr lang="en-US" sz="2000" dirty="0"/>
              <a:t> de </a:t>
            </a:r>
            <a:r>
              <a:rPr lang="en-US" sz="2000" dirty="0" err="1"/>
              <a:t>Referencia</a:t>
            </a:r>
            <a:r>
              <a:rPr lang="en-US" sz="2000" dirty="0"/>
              <a:t> BCRA Com “A” 3500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/>
              <a:t>Fixing MAE ARS05 PPN 15hs</a:t>
            </a:r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nuestro</a:t>
            </a:r>
            <a:r>
              <a:rPr lang="en-US" sz="2000" dirty="0"/>
              <a:t> </a:t>
            </a:r>
            <a:r>
              <a:rPr lang="en-US" sz="2000" dirty="0" err="1"/>
              <a:t>ejemplo</a:t>
            </a:r>
            <a:r>
              <a:rPr lang="en-US" sz="2000" dirty="0"/>
              <a:t>, </a:t>
            </a:r>
            <a:r>
              <a:rPr lang="en-US" sz="2000" dirty="0" err="1"/>
              <a:t>si</a:t>
            </a:r>
            <a:r>
              <a:rPr lang="en-US" sz="2000" dirty="0"/>
              <a:t> el Fixing </a:t>
            </a:r>
            <a:r>
              <a:rPr lang="en-US" sz="2000" dirty="0" err="1"/>
              <a:t>fuera</a:t>
            </a:r>
            <a:r>
              <a:rPr lang="en-US" sz="2000" dirty="0"/>
              <a:t> ARS 220 por </a:t>
            </a:r>
            <a:r>
              <a:rPr lang="en-US" sz="2000" dirty="0" err="1"/>
              <a:t>cada</a:t>
            </a:r>
            <a:r>
              <a:rPr lang="en-US" sz="2000" dirty="0"/>
              <a:t> USD 1, el net settlement o </a:t>
            </a:r>
            <a:r>
              <a:rPr lang="en-US" sz="2000" dirty="0" err="1"/>
              <a:t>compensacion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ARS </a:t>
            </a:r>
            <a:r>
              <a:rPr lang="en-US" sz="2000" dirty="0" err="1"/>
              <a:t>seria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USD 10,000,000 x (220 – 210) = ARS 100,000,000 a favor de </a:t>
            </a:r>
            <a:r>
              <a:rPr lang="en-US" sz="2000" dirty="0" err="1"/>
              <a:t>quien</a:t>
            </a:r>
            <a:r>
              <a:rPr lang="en-US" sz="2000" dirty="0"/>
              <a:t> </a:t>
            </a:r>
            <a:r>
              <a:rPr lang="en-US" sz="2000" dirty="0" err="1"/>
              <a:t>compro</a:t>
            </a:r>
            <a:r>
              <a:rPr lang="en-US" sz="2000" dirty="0"/>
              <a:t> USD forward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Porque</a:t>
            </a:r>
            <a:r>
              <a:rPr lang="en-US" sz="2000" dirty="0"/>
              <a:t> ambas </a:t>
            </a:r>
            <a:r>
              <a:rPr lang="en-US" sz="2000" dirty="0" err="1"/>
              <a:t>formas</a:t>
            </a:r>
            <a:r>
              <a:rPr lang="en-US" sz="2000" dirty="0"/>
              <a:t> de </a:t>
            </a:r>
            <a:r>
              <a:rPr lang="en-US" sz="2000" dirty="0" err="1"/>
              <a:t>liquidacion</a:t>
            </a:r>
            <a:r>
              <a:rPr lang="en-US" sz="2000" dirty="0"/>
              <a:t> son </a:t>
            </a:r>
            <a:r>
              <a:rPr lang="en-US" sz="2000" dirty="0" err="1"/>
              <a:t>financieramente</a:t>
            </a:r>
            <a:r>
              <a:rPr lang="en-US" sz="2000" dirty="0"/>
              <a:t> </a:t>
            </a:r>
            <a:r>
              <a:rPr lang="en-US" sz="2000" dirty="0" err="1"/>
              <a:t>equivalentes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En</a:t>
            </a:r>
            <a:r>
              <a:rPr lang="en-US" sz="2000" dirty="0"/>
              <a:t> que </a:t>
            </a:r>
            <a:r>
              <a:rPr lang="en-US" sz="2000" dirty="0" err="1"/>
              <a:t>situacion</a:t>
            </a:r>
            <a:r>
              <a:rPr lang="en-US" sz="2000" dirty="0"/>
              <a:t> </a:t>
            </a:r>
            <a:r>
              <a:rPr lang="en-US" sz="2000" dirty="0" err="1"/>
              <a:t>pueden</a:t>
            </a:r>
            <a:r>
              <a:rPr lang="en-US" sz="2000" dirty="0"/>
              <a:t> </a:t>
            </a:r>
            <a:r>
              <a:rPr lang="en-US" sz="2000" dirty="0" err="1"/>
              <a:t>diferir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613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FX Forwards – </a:t>
            </a:r>
            <a:r>
              <a:rPr lang="en-US" sz="3200" b="1" dirty="0" err="1"/>
              <a:t>Liquidacion</a:t>
            </a:r>
            <a:r>
              <a:rPr lang="en-US" sz="3200" b="1" dirty="0"/>
              <a:t> al </a:t>
            </a:r>
            <a:r>
              <a:rPr lang="en-US" sz="3200" b="1" dirty="0" err="1"/>
              <a:t>Vencimiento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¿</a:t>
            </a:r>
            <a:r>
              <a:rPr lang="en-US" sz="2000" dirty="0" err="1"/>
              <a:t>Porqué</a:t>
            </a:r>
            <a:r>
              <a:rPr lang="en-US" sz="2000" dirty="0"/>
              <a:t> son </a:t>
            </a:r>
            <a:r>
              <a:rPr lang="en-US" sz="2000" dirty="0" err="1"/>
              <a:t>financieramente</a:t>
            </a:r>
            <a:r>
              <a:rPr lang="en-US" sz="2000" dirty="0"/>
              <a:t> </a:t>
            </a:r>
            <a:r>
              <a:rPr lang="en-US" sz="2000" dirty="0" err="1"/>
              <a:t>similares</a:t>
            </a:r>
            <a:r>
              <a:rPr lang="en-US" sz="2000" dirty="0"/>
              <a:t>?</a:t>
            </a:r>
          </a:p>
          <a:p>
            <a:endParaRPr lang="en-US" sz="2000" dirty="0"/>
          </a:p>
          <a:p>
            <a:r>
              <a:rPr lang="en-US" sz="2000" dirty="0"/>
              <a:t>¿</a:t>
            </a:r>
            <a:r>
              <a:rPr lang="en-US" sz="2000" dirty="0" err="1"/>
              <a:t>Qué</a:t>
            </a:r>
            <a:r>
              <a:rPr lang="en-US" sz="2000" dirty="0"/>
              <a:t> </a:t>
            </a:r>
            <a:r>
              <a:rPr lang="en-US" sz="2000" dirty="0" err="1"/>
              <a:t>problemas</a:t>
            </a:r>
            <a:r>
              <a:rPr lang="en-US" sz="2000" dirty="0"/>
              <a:t> </a:t>
            </a:r>
            <a:r>
              <a:rPr lang="en-US" sz="2000" dirty="0" err="1"/>
              <a:t>presentan</a:t>
            </a:r>
            <a:r>
              <a:rPr lang="en-US" sz="2000" dirty="0"/>
              <a:t> los full delivery forwards?</a:t>
            </a:r>
          </a:p>
          <a:p>
            <a:endParaRPr lang="en-US" sz="2000" dirty="0"/>
          </a:p>
          <a:p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nuestro</a:t>
            </a:r>
            <a:r>
              <a:rPr lang="en-US" sz="2000" dirty="0"/>
              <a:t> </a:t>
            </a:r>
            <a:r>
              <a:rPr lang="en-US" sz="2000" dirty="0" err="1"/>
              <a:t>ejemplo</a:t>
            </a:r>
            <a:r>
              <a:rPr lang="en-US" sz="2000" dirty="0"/>
              <a:t>, </a:t>
            </a:r>
            <a:r>
              <a:rPr lang="en-US" sz="2000" dirty="0" err="1"/>
              <a:t>arme</a:t>
            </a:r>
            <a:r>
              <a:rPr lang="en-US" sz="2000" dirty="0"/>
              <a:t> una table con la </a:t>
            </a:r>
            <a:r>
              <a:rPr lang="en-US" sz="2000" dirty="0" err="1"/>
              <a:t>liquidacion</a:t>
            </a:r>
            <a:r>
              <a:rPr lang="en-US" sz="2000" dirty="0"/>
              <a:t> por </a:t>
            </a:r>
            <a:r>
              <a:rPr lang="en-US" sz="2000" dirty="0" err="1"/>
              <a:t>diferencias</a:t>
            </a:r>
            <a:r>
              <a:rPr lang="en-US" sz="2000" dirty="0"/>
              <a:t> </a:t>
            </a:r>
            <a:r>
              <a:rPr lang="en-US" sz="2000" dirty="0" err="1"/>
              <a:t>segun</a:t>
            </a:r>
            <a:r>
              <a:rPr lang="en-US" sz="2000" dirty="0"/>
              <a:t> el Fixing. Que </a:t>
            </a:r>
            <a:r>
              <a:rPr lang="en-US" sz="2000" dirty="0" err="1"/>
              <a:t>parte</a:t>
            </a:r>
            <a:r>
              <a:rPr lang="en-US" sz="2000" dirty="0"/>
              <a:t> le </a:t>
            </a:r>
            <a:r>
              <a:rPr lang="en-US" sz="2000" dirty="0" err="1"/>
              <a:t>paga</a:t>
            </a:r>
            <a:r>
              <a:rPr lang="en-US" sz="2000" dirty="0"/>
              <a:t> a la </a:t>
            </a:r>
            <a:r>
              <a:rPr lang="en-US" sz="2000" dirty="0" err="1"/>
              <a:t>otra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65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9410ACF-3F9E-B341-A4EF-B24EA6EB3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81386"/>
              </p:ext>
            </p:extLst>
          </p:nvPr>
        </p:nvGraphicFramePr>
        <p:xfrm>
          <a:off x="1328928" y="43840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77337607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594228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R" dirty="0"/>
                        <a:t>Fixing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R" dirty="0"/>
                        <a:t>Compensacion en 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91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R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426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R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50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R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839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3430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NDF </a:t>
            </a:r>
            <a:r>
              <a:rPr lang="en-US" sz="3600" b="1" dirty="0" err="1"/>
              <a:t>como</a:t>
            </a:r>
            <a:r>
              <a:rPr lang="en-US" sz="3600" b="1" dirty="0"/>
              <a:t> </a:t>
            </a:r>
            <a:r>
              <a:rPr lang="en-US" sz="3600" b="1" dirty="0" err="1"/>
              <a:t>Cobertura</a:t>
            </a:r>
            <a:r>
              <a:rPr lang="en-US" sz="3600" b="1" dirty="0"/>
              <a:t> </a:t>
            </a:r>
            <a:r>
              <a:rPr lang="en-US" sz="3600" b="1" dirty="0" err="1"/>
              <a:t>Cambiaria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66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434088" y="2234068"/>
            <a:ext cx="23518" cy="3539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445847" y="4091871"/>
            <a:ext cx="5315015" cy="35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28754" y="2234068"/>
            <a:ext cx="105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Ganancia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28754" y="5396580"/>
            <a:ext cx="905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Pérdida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386557" y="2603400"/>
            <a:ext cx="2445848" cy="3052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456616" y="2603400"/>
            <a:ext cx="2281223" cy="305231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869167" y="5373063"/>
            <a:ext cx="4244956" cy="47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68268" y="4127146"/>
            <a:ext cx="611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Spot</a:t>
            </a:r>
          </a:p>
          <a:p>
            <a:pPr algn="ctr"/>
            <a:r>
              <a:rPr lang="en-US" dirty="0"/>
              <a:t>140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73712" y="4127146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NDF</a:t>
            </a:r>
          </a:p>
          <a:p>
            <a:pPr algn="ctr"/>
            <a:r>
              <a:rPr lang="en-US" dirty="0"/>
              <a:t>210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40793" y="2234068"/>
            <a:ext cx="69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21154" y="2166984"/>
            <a:ext cx="63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9703" y="1415534"/>
            <a:ext cx="8022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corta</a:t>
            </a:r>
            <a:r>
              <a:rPr lang="en-US" dirty="0"/>
              <a:t> USD </a:t>
            </a:r>
            <a:r>
              <a:rPr lang="en-US" dirty="0" err="1"/>
              <a:t>compra</a:t>
            </a:r>
            <a:r>
              <a:rPr lang="en-US" dirty="0"/>
              <a:t> USD forward a 6 meses y </a:t>
            </a:r>
            <a:r>
              <a:rPr lang="en-US" dirty="0" err="1"/>
              <a:t>hace</a:t>
            </a:r>
            <a:r>
              <a:rPr lang="en-US" dirty="0"/>
              <a:t> lock in del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cambio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C02BD9-99A0-C345-9F15-8F7E99248622}"/>
              </a:ext>
            </a:extLst>
          </p:cNvPr>
          <p:cNvSpPr txBox="1"/>
          <p:nvPr/>
        </p:nvSpPr>
        <p:spPr>
          <a:xfrm>
            <a:off x="5892164" y="5537312"/>
            <a:ext cx="3086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R" dirty="0"/>
              <a:t>Perdida ARS 70 por cada 1 USD</a:t>
            </a:r>
          </a:p>
        </p:txBody>
      </p:sp>
    </p:spTree>
    <p:extLst>
      <p:ext uri="{BB962C8B-B14F-4D97-AF65-F5344CB8AC3E}">
        <p14:creationId xmlns:p14="http://schemas.microsoft.com/office/powerpoint/2010/main" val="18644730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NDF </a:t>
            </a:r>
            <a:r>
              <a:rPr lang="en-US" sz="3600" b="1" dirty="0" err="1"/>
              <a:t>como</a:t>
            </a:r>
            <a:r>
              <a:rPr lang="en-US" sz="3600" b="1" dirty="0"/>
              <a:t> </a:t>
            </a:r>
            <a:r>
              <a:rPr lang="en-US" sz="3600" b="1" dirty="0" err="1"/>
              <a:t>Cobertura</a:t>
            </a:r>
            <a:r>
              <a:rPr lang="en-US" sz="3600" b="1" dirty="0"/>
              <a:t> </a:t>
            </a:r>
            <a:r>
              <a:rPr lang="en-US" sz="3600" b="1" dirty="0" err="1"/>
              <a:t>Cambiaria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67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434088" y="2234068"/>
            <a:ext cx="23518" cy="3539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445847" y="4091871"/>
            <a:ext cx="5315015" cy="35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28754" y="2234068"/>
            <a:ext cx="105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Ganancia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28754" y="5396580"/>
            <a:ext cx="905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Pérdida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056814" y="2140002"/>
            <a:ext cx="2998515" cy="3625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386557" y="2140002"/>
            <a:ext cx="2728061" cy="36259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602216" y="2744499"/>
            <a:ext cx="4844659" cy="47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68268" y="4127146"/>
            <a:ext cx="611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Spot</a:t>
            </a:r>
          </a:p>
          <a:p>
            <a:pPr algn="ctr"/>
            <a:r>
              <a:rPr lang="en-US" dirty="0"/>
              <a:t>140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73712" y="4127146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NDF</a:t>
            </a:r>
          </a:p>
          <a:p>
            <a:pPr algn="ctr"/>
            <a:r>
              <a:rPr lang="en-US" dirty="0"/>
              <a:t>210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19800" y="5616521"/>
            <a:ext cx="69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32321" y="5581246"/>
            <a:ext cx="63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2667" y="1415534"/>
            <a:ext cx="770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larga</a:t>
            </a:r>
            <a:r>
              <a:rPr lang="en-US" dirty="0"/>
              <a:t> USD </a:t>
            </a:r>
            <a:r>
              <a:rPr lang="en-US" dirty="0" err="1"/>
              <a:t>vende</a:t>
            </a:r>
            <a:r>
              <a:rPr lang="en-US" dirty="0"/>
              <a:t> USD forward y </a:t>
            </a:r>
            <a:r>
              <a:rPr lang="en-US" dirty="0" err="1"/>
              <a:t>hace</a:t>
            </a:r>
            <a:r>
              <a:rPr lang="en-US" dirty="0"/>
              <a:t> lock in del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cambio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47BB01-F028-AA4F-9A10-742E1D0143B3}"/>
              </a:ext>
            </a:extLst>
          </p:cNvPr>
          <p:cNvSpPr txBox="1"/>
          <p:nvPr/>
        </p:nvSpPr>
        <p:spPr>
          <a:xfrm>
            <a:off x="5024545" y="2260074"/>
            <a:ext cx="324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R" dirty="0"/>
              <a:t>Ganancia ARS 70 por cada 1 USD</a:t>
            </a:r>
          </a:p>
        </p:txBody>
      </p:sp>
    </p:spTree>
    <p:extLst>
      <p:ext uri="{BB962C8B-B14F-4D97-AF65-F5344CB8AC3E}">
        <p14:creationId xmlns:p14="http://schemas.microsoft.com/office/powerpoint/2010/main" val="8739003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FX Forwards – </a:t>
            </a:r>
            <a:r>
              <a:rPr lang="en-US" sz="3200" b="1" dirty="0" err="1"/>
              <a:t>Liquidacion</a:t>
            </a:r>
            <a:r>
              <a:rPr lang="en-US" sz="3200" b="1" dirty="0"/>
              <a:t> al </a:t>
            </a:r>
            <a:r>
              <a:rPr lang="en-US" sz="3200" b="1" dirty="0" err="1"/>
              <a:t>Vencimiento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Una </a:t>
            </a:r>
            <a:r>
              <a:rPr lang="en-US" sz="2000" dirty="0" err="1"/>
              <a:t>empresa</a:t>
            </a:r>
            <a:r>
              <a:rPr lang="en-US" sz="2000" dirty="0"/>
              <a:t> </a:t>
            </a:r>
            <a:r>
              <a:rPr lang="en-US" sz="2000" dirty="0" err="1"/>
              <a:t>tiene</a:t>
            </a:r>
            <a:r>
              <a:rPr lang="en-US" sz="2000" dirty="0"/>
              <a:t> </a:t>
            </a:r>
            <a:r>
              <a:rPr lang="en-US" sz="2000" dirty="0" err="1"/>
              <a:t>importaciones</a:t>
            </a:r>
            <a:r>
              <a:rPr lang="en-US" sz="2000" dirty="0"/>
              <a:t> a </a:t>
            </a:r>
            <a:r>
              <a:rPr lang="en-US" sz="2000" dirty="0" err="1"/>
              <a:t>pagar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6 meses por USD 100,000,000 y decide </a:t>
            </a:r>
            <a:r>
              <a:rPr lang="en-US" sz="2000" dirty="0" err="1"/>
              <a:t>comprar</a:t>
            </a:r>
            <a:r>
              <a:rPr lang="en-US" sz="2000" dirty="0"/>
              <a:t> ese </a:t>
            </a:r>
            <a:r>
              <a:rPr lang="en-US" sz="2000" dirty="0" err="1"/>
              <a:t>nocional</a:t>
            </a:r>
            <a:r>
              <a:rPr lang="en-US" sz="2000" dirty="0"/>
              <a:t> a ARS 210, </a:t>
            </a:r>
            <a:r>
              <a:rPr lang="en-US" sz="2000" dirty="0" err="1"/>
              <a:t>previendo</a:t>
            </a:r>
            <a:r>
              <a:rPr lang="en-US" sz="2000" dirty="0"/>
              <a:t> que </a:t>
            </a:r>
            <a:r>
              <a:rPr lang="en-US" sz="2000" dirty="0" err="1"/>
              <a:t>podria</a:t>
            </a:r>
            <a:r>
              <a:rPr lang="en-US" sz="2000" dirty="0"/>
              <a:t> </a:t>
            </a:r>
            <a:r>
              <a:rPr lang="en-US" sz="2000" dirty="0" err="1"/>
              <a:t>haber</a:t>
            </a:r>
            <a:r>
              <a:rPr lang="en-US" sz="2000" dirty="0"/>
              <a:t> una </a:t>
            </a:r>
            <a:r>
              <a:rPr lang="en-US" sz="2000" dirty="0" err="1"/>
              <a:t>devolucion</a:t>
            </a:r>
            <a:r>
              <a:rPr lang="en-US" sz="2000" dirty="0"/>
              <a:t> </a:t>
            </a:r>
            <a:r>
              <a:rPr lang="en-US" sz="2000" dirty="0" err="1"/>
              <a:t>brusca</a:t>
            </a:r>
            <a:r>
              <a:rPr lang="en-US" sz="2000" dirty="0"/>
              <a:t> antes de la </a:t>
            </a:r>
            <a:r>
              <a:rPr lang="en-US" sz="2000" dirty="0" err="1"/>
              <a:t>fecha</a:t>
            </a:r>
            <a:r>
              <a:rPr lang="en-US" sz="2000" dirty="0"/>
              <a:t> de </a:t>
            </a:r>
            <a:r>
              <a:rPr lang="en-US" sz="2000" dirty="0" err="1"/>
              <a:t>pago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Sin embargo, el </a:t>
            </a:r>
            <a:r>
              <a:rPr lang="en-US" sz="2000" dirty="0" err="1"/>
              <a:t>tipo</a:t>
            </a:r>
            <a:r>
              <a:rPr lang="en-US" sz="2000" dirty="0"/>
              <a:t> de </a:t>
            </a:r>
            <a:r>
              <a:rPr lang="en-US" sz="2000" dirty="0" err="1"/>
              <a:t>cambio</a:t>
            </a:r>
            <a:r>
              <a:rPr lang="en-US" sz="2000" dirty="0"/>
              <a:t> que hoy vale 140 ARS </a:t>
            </a:r>
            <a:r>
              <a:rPr lang="en-US" sz="2000" dirty="0" err="1"/>
              <a:t>por</a:t>
            </a:r>
            <a:r>
              <a:rPr lang="en-US" sz="2000" dirty="0"/>
              <a:t> USD </a:t>
            </a:r>
            <a:r>
              <a:rPr lang="en-US" sz="2000" dirty="0" err="1"/>
              <a:t>sigue</a:t>
            </a:r>
            <a:r>
              <a:rPr lang="en-US" sz="2000" dirty="0"/>
              <a:t> el patron actual de </a:t>
            </a:r>
            <a:r>
              <a:rPr lang="en-US" sz="2000" dirty="0" err="1"/>
              <a:t>devaluacion</a:t>
            </a:r>
            <a:r>
              <a:rPr lang="en-US" sz="2000" dirty="0"/>
              <a:t> de 5% </a:t>
            </a:r>
            <a:r>
              <a:rPr lang="en-US" sz="2000" dirty="0" err="1"/>
              <a:t>mensual</a:t>
            </a:r>
            <a:r>
              <a:rPr lang="en-US" sz="2000" dirty="0"/>
              <a:t> hasta la </a:t>
            </a:r>
            <a:r>
              <a:rPr lang="en-US" sz="2000" dirty="0" err="1"/>
              <a:t>fecha</a:t>
            </a:r>
            <a:r>
              <a:rPr lang="en-US" sz="2000" dirty="0"/>
              <a:t> de </a:t>
            </a:r>
            <a:r>
              <a:rPr lang="en-US" sz="2000" dirty="0" err="1"/>
              <a:t>vencimiento</a:t>
            </a:r>
            <a:r>
              <a:rPr lang="en-US" sz="2000" dirty="0"/>
              <a:t> del </a:t>
            </a:r>
            <a:r>
              <a:rPr lang="en-US" sz="2000" dirty="0" err="1"/>
              <a:t>contrato</a:t>
            </a:r>
            <a:r>
              <a:rPr lang="en-US" sz="2000" dirty="0"/>
              <a:t> de </a:t>
            </a:r>
            <a:r>
              <a:rPr lang="en-US" sz="2000" dirty="0" err="1"/>
              <a:t>compraventa</a:t>
            </a:r>
            <a:r>
              <a:rPr lang="en-US" sz="2000" dirty="0"/>
              <a:t> de </a:t>
            </a:r>
            <a:r>
              <a:rPr lang="en-US" sz="2000" dirty="0" err="1"/>
              <a:t>moneda</a:t>
            </a:r>
            <a:r>
              <a:rPr lang="en-US" sz="2000" dirty="0"/>
              <a:t> </a:t>
            </a:r>
            <a:r>
              <a:rPr lang="en-US" sz="2000" dirty="0" err="1"/>
              <a:t>extranjera</a:t>
            </a:r>
            <a:r>
              <a:rPr lang="en-US" sz="2000" dirty="0"/>
              <a:t> a </a:t>
            </a:r>
            <a:r>
              <a:rPr lang="en-US" sz="2000" dirty="0" err="1"/>
              <a:t>termino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Cual</a:t>
            </a:r>
            <a:r>
              <a:rPr lang="en-US" sz="2000" dirty="0"/>
              <a:t> es el Fixing  y el </a:t>
            </a:r>
            <a:r>
              <a:rPr lang="en-US" sz="2000" dirty="0" err="1"/>
              <a:t>monto</a:t>
            </a:r>
            <a:r>
              <a:rPr lang="en-US" sz="2000" dirty="0"/>
              <a:t> de la </a:t>
            </a:r>
            <a:r>
              <a:rPr lang="en-US" sz="2000" dirty="0" err="1"/>
              <a:t>compensacion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140 x (1+0.05 x 6) = 182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Compensacion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USD 100,000,000 x (182 – 210) = - ARS 2,100,000,000 (o - USD 15,384,615 </a:t>
            </a:r>
            <a:r>
              <a:rPr lang="en-US" sz="2000" dirty="0" err="1"/>
              <a:t>medido</a:t>
            </a:r>
            <a:r>
              <a:rPr lang="en-US" sz="2000" dirty="0"/>
              <a:t> a 182)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702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FX Forwards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5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Cotización</a:t>
            </a:r>
            <a:r>
              <a:rPr lang="en-US" sz="2000" dirty="0"/>
              <a:t> </a:t>
            </a:r>
            <a:r>
              <a:rPr lang="en-US" sz="2000" dirty="0" err="1"/>
              <a:t>mediante</a:t>
            </a:r>
            <a:r>
              <a:rPr lang="en-US" sz="2000" dirty="0"/>
              <a:t> </a:t>
            </a:r>
            <a:r>
              <a:rPr lang="en-US" sz="2000" dirty="0" err="1"/>
              <a:t>puntos</a:t>
            </a:r>
            <a:r>
              <a:rPr lang="en-US" sz="2000" dirty="0"/>
              <a:t> forward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Como el spot se </a:t>
            </a:r>
            <a:r>
              <a:rPr lang="en-US" sz="2000" dirty="0" err="1"/>
              <a:t>mueve</a:t>
            </a:r>
            <a:r>
              <a:rPr lang="en-US" sz="2000" dirty="0"/>
              <a:t>, </a:t>
            </a:r>
            <a:r>
              <a:rPr lang="en-US" sz="2000" dirty="0" err="1"/>
              <a:t>muchas</a:t>
            </a:r>
            <a:r>
              <a:rPr lang="en-US" sz="2000" dirty="0"/>
              <a:t> </a:t>
            </a:r>
            <a:r>
              <a:rPr lang="en-US" sz="2000" dirty="0" err="1"/>
              <a:t>veces</a:t>
            </a:r>
            <a:r>
              <a:rPr lang="en-US" sz="2000" dirty="0"/>
              <a:t> el trader </a:t>
            </a:r>
            <a:r>
              <a:rPr lang="en-US" sz="2000" dirty="0" err="1"/>
              <a:t>cotiza</a:t>
            </a:r>
            <a:r>
              <a:rPr lang="en-US" sz="2000" dirty="0"/>
              <a:t> </a:t>
            </a:r>
            <a:r>
              <a:rPr lang="en-US" sz="2000" b="1" dirty="0" err="1"/>
              <a:t>puntos</a:t>
            </a:r>
            <a:r>
              <a:rPr lang="en-US" sz="2000" b="1" dirty="0"/>
              <a:t> forward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Cuando</a:t>
            </a:r>
            <a:r>
              <a:rPr lang="en-US" sz="2000" dirty="0"/>
              <a:t> el </a:t>
            </a:r>
            <a:r>
              <a:rPr lang="en-US" sz="2000" dirty="0" err="1"/>
              <a:t>cliente</a:t>
            </a:r>
            <a:r>
              <a:rPr lang="en-US" sz="2000" dirty="0"/>
              <a:t> </a:t>
            </a:r>
            <a:r>
              <a:rPr lang="en-US" sz="2000" dirty="0" err="1"/>
              <a:t>cierra</a:t>
            </a:r>
            <a:r>
              <a:rPr lang="en-US" sz="2000" dirty="0"/>
              <a:t>, se define el spot y el outright forward.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855259" y="4159005"/>
            <a:ext cx="37354" cy="2091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892613" y="6250960"/>
            <a:ext cx="55657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7279" y="414866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Outright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47884" y="6365144"/>
            <a:ext cx="68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Plazo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892613" y="4868775"/>
            <a:ext cx="4146318" cy="13821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2131" y="602071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140.000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13488" y="468410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210.000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52869" y="5309298"/>
            <a:ext cx="2323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70,000 puntos forward</a:t>
            </a:r>
          </a:p>
        </p:txBody>
      </p:sp>
      <p:sp>
        <p:nvSpPr>
          <p:cNvPr id="17" name="Right Brace 16"/>
          <p:cNvSpPr/>
          <p:nvPr/>
        </p:nvSpPr>
        <p:spPr>
          <a:xfrm>
            <a:off x="6138542" y="4868775"/>
            <a:ext cx="199223" cy="125766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5406" y="6250960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meses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1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Sales &amp; Trading</a:t>
            </a:r>
          </a:p>
        </p:txBody>
      </p:sp>
      <p:sp>
        <p:nvSpPr>
          <p:cNvPr id="5" name="Oval 4"/>
          <p:cNvSpPr/>
          <p:nvPr/>
        </p:nvSpPr>
        <p:spPr>
          <a:xfrm>
            <a:off x="5245100" y="2298700"/>
            <a:ext cx="1574800" cy="1117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6" name="Oval 5"/>
          <p:cNvSpPr/>
          <p:nvPr/>
        </p:nvSpPr>
        <p:spPr>
          <a:xfrm>
            <a:off x="2057400" y="2298700"/>
            <a:ext cx="1574800" cy="1117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Trading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82900" y="3683000"/>
            <a:ext cx="25400" cy="1333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59500" y="3683000"/>
            <a:ext cx="25400" cy="1333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73500" y="2959100"/>
            <a:ext cx="11049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036437" y="5219700"/>
            <a:ext cx="1743726" cy="1117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Mercado </a:t>
            </a:r>
            <a:r>
              <a:rPr lang="en-US" dirty="0" err="1"/>
              <a:t>Profesional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397500" y="5219700"/>
            <a:ext cx="1574800" cy="1117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Clientes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3597" y="4024868"/>
            <a:ext cx="213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Mercado </a:t>
            </a:r>
            <a:r>
              <a:rPr lang="en-US" dirty="0" err="1"/>
              <a:t>profesional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34123" y="4024868"/>
            <a:ext cx="182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Precio</a:t>
            </a:r>
            <a:r>
              <a:rPr lang="en-US" dirty="0"/>
              <a:t> + </a:t>
            </a:r>
            <a:r>
              <a:rPr lang="en-US" dirty="0" err="1"/>
              <a:t>ganancia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23303" y="2074921"/>
            <a:ext cx="105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Precio</a:t>
            </a:r>
            <a:endParaRPr lang="en-US" dirty="0"/>
          </a:p>
          <a:p>
            <a:r>
              <a:rPr lang="en-US" dirty="0"/>
              <a:t>Bid/Offer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067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Riesgo</a:t>
            </a:r>
            <a:r>
              <a:rPr lang="en-US" b="1" dirty="0"/>
              <a:t> de </a:t>
            </a:r>
            <a:r>
              <a:rPr lang="en-US" b="1" dirty="0" err="1"/>
              <a:t>Credito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5245100" y="2298700"/>
            <a:ext cx="1574800" cy="1117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6" name="Oval 5"/>
          <p:cNvSpPr/>
          <p:nvPr/>
        </p:nvSpPr>
        <p:spPr>
          <a:xfrm>
            <a:off x="2057400" y="2298700"/>
            <a:ext cx="1574800" cy="1117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Trading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82900" y="3683000"/>
            <a:ext cx="25400" cy="1333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59500" y="3683000"/>
            <a:ext cx="25400" cy="1333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73500" y="2959100"/>
            <a:ext cx="11049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036437" y="5219700"/>
            <a:ext cx="1743726" cy="1117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Rofex</a:t>
            </a:r>
            <a:r>
              <a:rPr lang="en-US" dirty="0"/>
              <a:t>/MAE</a:t>
            </a:r>
          </a:p>
        </p:txBody>
      </p:sp>
      <p:sp>
        <p:nvSpPr>
          <p:cNvPr id="15" name="Oval 14"/>
          <p:cNvSpPr/>
          <p:nvPr/>
        </p:nvSpPr>
        <p:spPr>
          <a:xfrm>
            <a:off x="5397500" y="5219700"/>
            <a:ext cx="1574800" cy="1117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Clientes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1390" y="4024868"/>
            <a:ext cx="23731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Mercado </a:t>
            </a:r>
            <a:r>
              <a:rPr lang="en-US" dirty="0" err="1"/>
              <a:t>profesional</a:t>
            </a:r>
            <a:endParaRPr lang="en-US" dirty="0"/>
          </a:p>
          <a:p>
            <a:r>
              <a:rPr lang="en-US" dirty="0" err="1"/>
              <a:t>Contrato</a:t>
            </a:r>
            <a:r>
              <a:rPr lang="en-US" dirty="0"/>
              <a:t> </a:t>
            </a:r>
            <a:r>
              <a:rPr lang="en-US" dirty="0" err="1"/>
              <a:t>Estandarizado</a:t>
            </a:r>
            <a:endParaRPr lang="en-US" dirty="0"/>
          </a:p>
          <a:p>
            <a:r>
              <a:rPr lang="en-US" dirty="0" err="1"/>
              <a:t>Esquema</a:t>
            </a:r>
            <a:r>
              <a:rPr lang="en-US" dirty="0"/>
              <a:t> de </a:t>
            </a:r>
            <a:r>
              <a:rPr lang="en-US" dirty="0" err="1"/>
              <a:t>garantías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34123" y="4024868"/>
            <a:ext cx="2187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Precio</a:t>
            </a:r>
            <a:r>
              <a:rPr lang="en-US" dirty="0"/>
              <a:t> + </a:t>
            </a:r>
            <a:r>
              <a:rPr lang="en-US" dirty="0" err="1"/>
              <a:t>ganancia</a:t>
            </a:r>
            <a:endParaRPr lang="en-US" dirty="0"/>
          </a:p>
          <a:p>
            <a:r>
              <a:rPr lang="en-US" dirty="0" err="1"/>
              <a:t>Contrato</a:t>
            </a:r>
            <a:r>
              <a:rPr lang="en-US" dirty="0"/>
              <a:t> bilateral</a:t>
            </a:r>
          </a:p>
          <a:p>
            <a:r>
              <a:rPr lang="en-US" dirty="0"/>
              <a:t>Clean o con </a:t>
            </a:r>
            <a:r>
              <a:rPr lang="en-US" dirty="0" err="1"/>
              <a:t>garantías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73500" y="2364600"/>
            <a:ext cx="77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Precio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039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FX Forwards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Valor </a:t>
            </a:r>
            <a:r>
              <a:rPr lang="en-US" u="sng" dirty="0" err="1"/>
              <a:t>Inicial</a:t>
            </a:r>
            <a:r>
              <a:rPr lang="en-US" u="sng" dirty="0"/>
              <a:t> de un Forward</a:t>
            </a:r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buNone/>
            </a:pPr>
            <a:r>
              <a:rPr lang="en-US" sz="2000" dirty="0"/>
              <a:t>¿</a:t>
            </a:r>
            <a:r>
              <a:rPr lang="en-US" sz="2000" dirty="0" err="1"/>
              <a:t>Cuánto</a:t>
            </a:r>
            <a:r>
              <a:rPr lang="en-US" sz="2000" dirty="0"/>
              <a:t> vale un forward para </a:t>
            </a:r>
            <a:r>
              <a:rPr lang="en-US" sz="2000" dirty="0" err="1"/>
              <a:t>cada</a:t>
            </a:r>
            <a:r>
              <a:rPr lang="en-US" sz="2000" dirty="0"/>
              <a:t> parte el día de </a:t>
            </a:r>
            <a:r>
              <a:rPr lang="en-US" sz="2000" dirty="0" err="1"/>
              <a:t>contratación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r>
              <a:rPr lang="en-US" sz="2000" dirty="0"/>
              <a:t>Si </a:t>
            </a:r>
            <a:r>
              <a:rPr lang="en-US" sz="2000" dirty="0" err="1"/>
              <a:t>ninguna</a:t>
            </a:r>
            <a:r>
              <a:rPr lang="en-US" sz="2000" dirty="0"/>
              <a:t> </a:t>
            </a:r>
            <a:r>
              <a:rPr lang="en-US" sz="2000" dirty="0" err="1"/>
              <a:t>parte</a:t>
            </a:r>
            <a:r>
              <a:rPr lang="en-US" sz="2000" dirty="0"/>
              <a:t> le </a:t>
            </a:r>
            <a:r>
              <a:rPr lang="en-US" sz="2000" dirty="0" err="1"/>
              <a:t>paga</a:t>
            </a:r>
            <a:r>
              <a:rPr lang="en-US" sz="2000" dirty="0"/>
              <a:t> a la </a:t>
            </a:r>
            <a:r>
              <a:rPr lang="en-US" sz="2000" dirty="0" err="1"/>
              <a:t>otra</a:t>
            </a:r>
            <a:r>
              <a:rPr lang="en-US" sz="2000" dirty="0"/>
              <a:t> para </a:t>
            </a:r>
            <a:r>
              <a:rPr lang="en-US" sz="2000" dirty="0" err="1"/>
              <a:t>entrar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el </a:t>
            </a:r>
            <a:r>
              <a:rPr lang="en-US" sz="2000" dirty="0" err="1"/>
              <a:t>contrato</a:t>
            </a:r>
            <a:r>
              <a:rPr lang="en-US" sz="2000" dirty="0"/>
              <a:t> </a:t>
            </a:r>
            <a:r>
              <a:rPr lang="en-US" sz="2000" dirty="0" err="1"/>
              <a:t>significa</a:t>
            </a:r>
            <a:r>
              <a:rPr lang="en-US" sz="2000" dirty="0"/>
              <a:t> que vale 0 para ambas </a:t>
            </a:r>
            <a:r>
              <a:rPr lang="en-US" sz="2000" dirty="0" err="1"/>
              <a:t>partes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Mark to Market MTM </a:t>
            </a:r>
            <a:r>
              <a:rPr lang="en-US" sz="2000" dirty="0" err="1"/>
              <a:t>inicial</a:t>
            </a:r>
            <a:r>
              <a:rPr lang="en-US" sz="2000" dirty="0"/>
              <a:t> = 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u="sng" dirty="0" err="1"/>
              <a:t>Riesgo</a:t>
            </a:r>
            <a:r>
              <a:rPr lang="en-US" u="sng" dirty="0"/>
              <a:t> de </a:t>
            </a:r>
            <a:r>
              <a:rPr lang="en-US" u="sng" dirty="0" err="1"/>
              <a:t>Crédito</a:t>
            </a:r>
            <a:endParaRPr lang="en-US" u="sng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En</a:t>
            </a:r>
            <a:r>
              <a:rPr lang="en-US" sz="2000" dirty="0"/>
              <a:t> T=0,  PSE o Pre-Settlement Exposure: Maxima </a:t>
            </a:r>
            <a:r>
              <a:rPr lang="en-US" sz="2000" dirty="0" err="1"/>
              <a:t>exposicion</a:t>
            </a:r>
            <a:r>
              <a:rPr lang="en-US" sz="2000" dirty="0"/>
              <a:t> </a:t>
            </a:r>
            <a:r>
              <a:rPr lang="en-US" sz="2000" dirty="0" err="1"/>
              <a:t>crediticia</a:t>
            </a:r>
            <a:r>
              <a:rPr lang="en-US" sz="2000" dirty="0"/>
              <a:t> a lo largo de la </a:t>
            </a:r>
            <a:r>
              <a:rPr lang="en-US" sz="2000" dirty="0" err="1"/>
              <a:t>vida</a:t>
            </a:r>
            <a:r>
              <a:rPr lang="en-US" sz="2000" dirty="0"/>
              <a:t> del </a:t>
            </a:r>
            <a:r>
              <a:rPr lang="en-US" sz="2000" dirty="0" err="1"/>
              <a:t>contrato</a:t>
            </a:r>
            <a:r>
              <a:rPr lang="en-US" sz="2000" dirty="0"/>
              <a:t> al [98%] de </a:t>
            </a:r>
            <a:r>
              <a:rPr lang="en-US" sz="2000" dirty="0" err="1"/>
              <a:t>confianza</a:t>
            </a:r>
            <a:r>
              <a:rPr lang="en-US" sz="2000" dirty="0"/>
              <a:t> </a:t>
            </a:r>
            <a:r>
              <a:rPr lang="en-US" sz="2000" dirty="0" err="1"/>
              <a:t>estadistica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En</a:t>
            </a:r>
            <a:r>
              <a:rPr lang="en-US" sz="2000" dirty="0"/>
              <a:t> T,  MTM + PSE por el resto de la </a:t>
            </a:r>
            <a:r>
              <a:rPr lang="en-US" sz="2000" dirty="0" err="1"/>
              <a:t>vida</a:t>
            </a:r>
            <a:r>
              <a:rPr lang="en-US" sz="2000" dirty="0"/>
              <a:t> del </a:t>
            </a:r>
            <a:r>
              <a:rPr lang="en-US" sz="2000" dirty="0" err="1"/>
              <a:t>contrato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2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Ejercicio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61961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Un banco le </a:t>
            </a:r>
            <a:r>
              <a:rPr lang="en-US" dirty="0" err="1"/>
              <a:t>vende</a:t>
            </a:r>
            <a:r>
              <a:rPr lang="en-US" dirty="0"/>
              <a:t> a un </a:t>
            </a:r>
            <a:r>
              <a:rPr lang="en-US" dirty="0" err="1"/>
              <a:t>cliente</a:t>
            </a:r>
            <a:r>
              <a:rPr lang="en-US" dirty="0"/>
              <a:t> USD 10,000,000 a 6 meses de </a:t>
            </a:r>
            <a:r>
              <a:rPr lang="en-US" dirty="0" err="1"/>
              <a:t>plazo</a:t>
            </a: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Outright 210</a:t>
            </a:r>
          </a:p>
          <a:p>
            <a:r>
              <a:rPr lang="en-US" sz="2000" dirty="0"/>
              <a:t>Spot 140</a:t>
            </a:r>
          </a:p>
          <a:p>
            <a:r>
              <a:rPr lang="en-US" sz="2000" dirty="0"/>
              <a:t>Tasa de </a:t>
            </a:r>
            <a:r>
              <a:rPr lang="en-US" sz="2000" dirty="0" err="1"/>
              <a:t>Interes</a:t>
            </a:r>
            <a:r>
              <a:rPr lang="en-US" sz="2000" dirty="0"/>
              <a:t> 100%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 err="1"/>
              <a:t>Pasan</a:t>
            </a:r>
            <a:r>
              <a:rPr lang="en-US" dirty="0"/>
              <a:t> 3 </a:t>
            </a:r>
            <a:r>
              <a:rPr lang="en-US" dirty="0" err="1"/>
              <a:t>meses</a:t>
            </a:r>
            <a:r>
              <a:rPr lang="en-US" dirty="0"/>
              <a:t> y el spot y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tasas</a:t>
            </a:r>
            <a:r>
              <a:rPr lang="en-US" dirty="0"/>
              <a:t> no se </a:t>
            </a:r>
            <a:r>
              <a:rPr lang="en-US" dirty="0" err="1"/>
              <a:t>movieron</a:t>
            </a:r>
            <a:r>
              <a:rPr lang="en-US" dirty="0"/>
              <a:t>. El outright a la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fecha</a:t>
            </a:r>
            <a:r>
              <a:rPr lang="en-US" dirty="0"/>
              <a:t> de </a:t>
            </a:r>
            <a:r>
              <a:rPr lang="en-US" dirty="0" err="1"/>
              <a:t>vencimiento</a:t>
            </a:r>
            <a:r>
              <a:rPr lang="en-US" dirty="0"/>
              <a:t> es 175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¿</a:t>
            </a:r>
            <a:r>
              <a:rPr lang="en-US" dirty="0" err="1"/>
              <a:t>Cuál</a:t>
            </a:r>
            <a:r>
              <a:rPr lang="en-US" dirty="0"/>
              <a:t> es el mark to market del </a:t>
            </a:r>
            <a:r>
              <a:rPr lang="en-US" dirty="0" err="1"/>
              <a:t>contrato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USD 10,000,000 x (210-175)/(1+1/4) = ARS 350,000,000/(1+1/4) = ARS 280,000,000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¿</a:t>
            </a:r>
            <a:r>
              <a:rPr lang="en-US" dirty="0" err="1"/>
              <a:t>Quién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la </a:t>
            </a:r>
            <a:r>
              <a:rPr lang="en-US" dirty="0" err="1"/>
              <a:t>exposición</a:t>
            </a:r>
            <a:r>
              <a:rPr lang="en-US" dirty="0"/>
              <a:t> </a:t>
            </a:r>
            <a:r>
              <a:rPr lang="en-US" dirty="0" err="1"/>
              <a:t>crediticia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El banco </a:t>
            </a:r>
            <a:r>
              <a:rPr lang="en-US" sz="2400" dirty="0" err="1"/>
              <a:t>vendio</a:t>
            </a:r>
            <a:r>
              <a:rPr lang="en-US" sz="2400" dirty="0"/>
              <a:t> a 210 algo que </a:t>
            </a:r>
            <a:r>
              <a:rPr lang="en-US" sz="2400" dirty="0" err="1"/>
              <a:t>ahora</a:t>
            </a:r>
            <a:r>
              <a:rPr lang="en-US" sz="2400" dirty="0"/>
              <a:t> vale 175, </a:t>
            </a:r>
            <a:r>
              <a:rPr lang="en-US" sz="2400" dirty="0" err="1"/>
              <a:t>tiene</a:t>
            </a:r>
            <a:r>
              <a:rPr lang="en-US" sz="2400" dirty="0"/>
              <a:t> un MTM a favor de ARS 280,000,000 y por lo tanto </a:t>
            </a:r>
            <a:r>
              <a:rPr lang="en-US" sz="2400" dirty="0" err="1"/>
              <a:t>tiene</a:t>
            </a:r>
            <a:r>
              <a:rPr lang="en-US" sz="2400" dirty="0"/>
              <a:t> </a:t>
            </a:r>
            <a:r>
              <a:rPr lang="en-US" sz="2400" dirty="0" err="1"/>
              <a:t>exposicion</a:t>
            </a:r>
            <a:r>
              <a:rPr lang="en-US" sz="2400" dirty="0"/>
              <a:t> de </a:t>
            </a:r>
            <a:r>
              <a:rPr lang="en-US" sz="2400" dirty="0" err="1"/>
              <a:t>credito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316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Aspectos</a:t>
            </a:r>
            <a:r>
              <a:rPr lang="en-US" b="1" dirty="0"/>
              <a:t> </a:t>
            </a:r>
            <a:r>
              <a:rPr lang="en-US" b="1" dirty="0" err="1"/>
              <a:t>Legales</a:t>
            </a:r>
            <a:r>
              <a:rPr lang="en-US" b="1" dirty="0"/>
              <a:t> de los NDF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Onshore Over The Counter</a:t>
            </a:r>
          </a:p>
          <a:p>
            <a:r>
              <a:rPr lang="en-US" dirty="0" err="1"/>
              <a:t>Contrato</a:t>
            </a:r>
            <a:r>
              <a:rPr lang="en-US" dirty="0"/>
              <a:t> Bilateral</a:t>
            </a:r>
          </a:p>
          <a:p>
            <a:r>
              <a:rPr lang="en-US" dirty="0" err="1"/>
              <a:t>Exposición</a:t>
            </a:r>
            <a:r>
              <a:rPr lang="en-US" dirty="0"/>
              <a:t> </a:t>
            </a:r>
            <a:r>
              <a:rPr lang="en-US" dirty="0" err="1"/>
              <a:t>crediticia</a:t>
            </a:r>
            <a:r>
              <a:rPr lang="en-US" dirty="0"/>
              <a:t> bilateral</a:t>
            </a:r>
          </a:p>
          <a:p>
            <a:r>
              <a:rPr lang="en-US" dirty="0" err="1"/>
              <a:t>Contrato</a:t>
            </a:r>
            <a:r>
              <a:rPr lang="en-US" dirty="0"/>
              <a:t> Marco</a:t>
            </a:r>
          </a:p>
          <a:p>
            <a:r>
              <a:rPr lang="en-US" dirty="0" err="1"/>
              <a:t>Confirmación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operación</a:t>
            </a:r>
            <a:endParaRPr lang="en-US" dirty="0"/>
          </a:p>
          <a:p>
            <a:r>
              <a:rPr lang="en-US" dirty="0"/>
              <a:t>Ley Argentina</a:t>
            </a:r>
          </a:p>
          <a:p>
            <a:r>
              <a:rPr lang="en-US" dirty="0" err="1"/>
              <a:t>Liquidación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compensación</a:t>
            </a:r>
            <a:r>
              <a:rPr lang="en-US" dirty="0"/>
              <a:t> en ARS</a:t>
            </a:r>
          </a:p>
          <a:p>
            <a:r>
              <a:rPr lang="en-US" dirty="0"/>
              <a:t>Fixing: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Cambio</a:t>
            </a:r>
            <a:r>
              <a:rPr lang="en-US" dirty="0"/>
              <a:t> de </a:t>
            </a:r>
            <a:r>
              <a:rPr lang="en-US" dirty="0" err="1"/>
              <a:t>Referencia</a:t>
            </a:r>
            <a:r>
              <a:rPr lang="en-US" dirty="0"/>
              <a:t> BCRA Com “A” 3500</a:t>
            </a:r>
          </a:p>
          <a:p>
            <a:r>
              <a:rPr lang="en-US" dirty="0" err="1"/>
              <a:t>Riesgo</a:t>
            </a:r>
            <a:r>
              <a:rPr lang="en-US" dirty="0"/>
              <a:t> </a:t>
            </a:r>
            <a:r>
              <a:rPr lang="en-US" dirty="0" err="1"/>
              <a:t>soberano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813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Aspectos</a:t>
            </a:r>
            <a:r>
              <a:rPr lang="en-US" b="1" dirty="0"/>
              <a:t> </a:t>
            </a:r>
            <a:r>
              <a:rPr lang="en-US" b="1" dirty="0" err="1"/>
              <a:t>Legales</a:t>
            </a:r>
            <a:r>
              <a:rPr lang="en-US" b="1" dirty="0"/>
              <a:t> de los NDF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36375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Mercado Offshore</a:t>
            </a:r>
          </a:p>
          <a:p>
            <a:r>
              <a:rPr lang="en-US" dirty="0" err="1"/>
              <a:t>Contrato</a:t>
            </a:r>
            <a:r>
              <a:rPr lang="en-US" dirty="0"/>
              <a:t> bilateral</a:t>
            </a:r>
          </a:p>
          <a:p>
            <a:r>
              <a:rPr lang="en-US" dirty="0" err="1"/>
              <a:t>Riesgo</a:t>
            </a:r>
            <a:r>
              <a:rPr lang="en-US" dirty="0"/>
              <a:t> de </a:t>
            </a:r>
            <a:r>
              <a:rPr lang="en-US" dirty="0" err="1"/>
              <a:t>crédito</a:t>
            </a:r>
            <a:r>
              <a:rPr lang="en-US" dirty="0"/>
              <a:t> bilateral</a:t>
            </a:r>
          </a:p>
          <a:p>
            <a:r>
              <a:rPr lang="en-US" dirty="0" err="1"/>
              <a:t>Contrato</a:t>
            </a:r>
            <a:r>
              <a:rPr lang="en-US" dirty="0"/>
              <a:t> Marco ISDA</a:t>
            </a:r>
          </a:p>
          <a:p>
            <a:r>
              <a:rPr lang="en-US" dirty="0" err="1"/>
              <a:t>Confirmación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operación</a:t>
            </a:r>
            <a:endParaRPr lang="en-US" dirty="0"/>
          </a:p>
          <a:p>
            <a:r>
              <a:rPr lang="en-US" dirty="0"/>
              <a:t>NY Law</a:t>
            </a:r>
          </a:p>
          <a:p>
            <a:r>
              <a:rPr lang="en-US" dirty="0" err="1"/>
              <a:t>Liquidación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compensación</a:t>
            </a:r>
            <a:r>
              <a:rPr lang="en-US" dirty="0"/>
              <a:t> en USD</a:t>
            </a:r>
          </a:p>
          <a:p>
            <a:r>
              <a:rPr lang="en-US" dirty="0"/>
              <a:t>Fixing ARS MAE05 PPN 3pm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1622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Aspectos</a:t>
            </a:r>
            <a:r>
              <a:rPr lang="en-US" b="1" dirty="0"/>
              <a:t> </a:t>
            </a:r>
            <a:r>
              <a:rPr lang="en-US" b="1" dirty="0" err="1"/>
              <a:t>Legales</a:t>
            </a:r>
            <a:r>
              <a:rPr lang="en-US" b="1" dirty="0"/>
              <a:t> de los NDF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 err="1"/>
              <a:t>Rofex</a:t>
            </a:r>
            <a:r>
              <a:rPr lang="en-US" u="sng" dirty="0"/>
              <a:t> – ACSA Argentina Clearing S.A.</a:t>
            </a:r>
          </a:p>
          <a:p>
            <a:pPr marL="0" indent="0">
              <a:buNone/>
            </a:pPr>
            <a:r>
              <a:rPr lang="en-US" u="sng" dirty="0"/>
              <a:t>Mercado Abierto </a:t>
            </a:r>
            <a:r>
              <a:rPr lang="en-US" u="sng" dirty="0" err="1"/>
              <a:t>Electronico</a:t>
            </a: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dirty="0" err="1"/>
              <a:t>Futuros</a:t>
            </a:r>
            <a:r>
              <a:rPr lang="en-US" dirty="0"/>
              <a:t> </a:t>
            </a:r>
            <a:r>
              <a:rPr lang="en-US" dirty="0" err="1"/>
              <a:t>Estandarizados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Liquidan</a:t>
            </a:r>
            <a:r>
              <a:rPr lang="en-US" dirty="0"/>
              <a:t> el </a:t>
            </a:r>
            <a:r>
              <a:rPr lang="en-US" dirty="0" err="1"/>
              <a:t>último</a:t>
            </a:r>
            <a:r>
              <a:rPr lang="en-US" dirty="0"/>
              <a:t> </a:t>
            </a:r>
            <a:r>
              <a:rPr lang="en-US" dirty="0" err="1"/>
              <a:t>día</a:t>
            </a:r>
            <a:r>
              <a:rPr lang="en-US" dirty="0"/>
              <a:t> </a:t>
            </a:r>
            <a:r>
              <a:rPr lang="en-US" dirty="0" err="1"/>
              <a:t>hábil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mes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Contraparte</a:t>
            </a:r>
            <a:r>
              <a:rPr lang="en-US" dirty="0"/>
              <a:t> Central</a:t>
            </a:r>
          </a:p>
          <a:p>
            <a:r>
              <a:rPr lang="en-US" dirty="0"/>
              <a:t>No </a:t>
            </a:r>
            <a:r>
              <a:rPr lang="en-US" dirty="0" err="1"/>
              <a:t>toma</a:t>
            </a:r>
            <a:r>
              <a:rPr lang="en-US" dirty="0"/>
              <a:t> </a:t>
            </a:r>
            <a:r>
              <a:rPr lang="en-US" dirty="0" err="1"/>
              <a:t>riesgo</a:t>
            </a:r>
            <a:r>
              <a:rPr lang="en-US" dirty="0"/>
              <a:t> de </a:t>
            </a:r>
            <a:r>
              <a:rPr lang="en-US" dirty="0" err="1"/>
              <a:t>crédito</a:t>
            </a:r>
            <a:endParaRPr lang="en-US" dirty="0"/>
          </a:p>
          <a:p>
            <a:r>
              <a:rPr lang="en-US" dirty="0"/>
              <a:t>Los </a:t>
            </a:r>
            <a:r>
              <a:rPr lang="en-US" dirty="0" err="1"/>
              <a:t>participantes</a:t>
            </a:r>
            <a:r>
              <a:rPr lang="en-US" dirty="0"/>
              <a:t> </a:t>
            </a:r>
            <a:r>
              <a:rPr lang="en-US" dirty="0" err="1"/>
              <a:t>ponen</a:t>
            </a:r>
            <a:r>
              <a:rPr lang="en-US" dirty="0"/>
              <a:t> </a:t>
            </a:r>
            <a:r>
              <a:rPr lang="en-US" dirty="0" err="1"/>
              <a:t>garantías</a:t>
            </a:r>
            <a:r>
              <a:rPr lang="en-US" dirty="0"/>
              <a:t> </a:t>
            </a:r>
            <a:r>
              <a:rPr lang="en-US" dirty="0" err="1"/>
              <a:t>iniciales</a:t>
            </a:r>
            <a:r>
              <a:rPr lang="en-US" dirty="0"/>
              <a:t> y pagan el MTM </a:t>
            </a:r>
            <a:r>
              <a:rPr lang="en-US" dirty="0" err="1"/>
              <a:t>diario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726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Arbitraje</a:t>
            </a:r>
            <a:r>
              <a:rPr lang="en-US" b="1" dirty="0"/>
              <a:t> Onshore / Offshore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opera el </a:t>
            </a:r>
            <a:r>
              <a:rPr lang="en-US" dirty="0" err="1"/>
              <a:t>mercado</a:t>
            </a:r>
            <a:r>
              <a:rPr lang="en-US" dirty="0"/>
              <a:t> local y el </a:t>
            </a:r>
            <a:r>
              <a:rPr lang="en-US" dirty="0" err="1"/>
              <a:t>mercado</a:t>
            </a:r>
            <a:r>
              <a:rPr lang="en-US" dirty="0"/>
              <a:t> offshore?</a:t>
            </a:r>
          </a:p>
          <a:p>
            <a:pPr marL="0" indent="0">
              <a:buNone/>
            </a:pPr>
            <a:r>
              <a:rPr lang="en-US" dirty="0"/>
              <a:t>¿</a:t>
            </a:r>
            <a:r>
              <a:rPr lang="en-US" dirty="0" err="1"/>
              <a:t>Quienes</a:t>
            </a:r>
            <a:r>
              <a:rPr lang="en-US" dirty="0"/>
              <a:t> son los </a:t>
            </a:r>
            <a:r>
              <a:rPr lang="en-US" dirty="0" err="1"/>
              <a:t>participantes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¿</a:t>
            </a:r>
            <a:r>
              <a:rPr lang="en-US" dirty="0" err="1"/>
              <a:t>Porqué</a:t>
            </a:r>
            <a:r>
              <a:rPr lang="en-US" dirty="0"/>
              <a:t> </a:t>
            </a:r>
            <a:r>
              <a:rPr lang="en-US" dirty="0" err="1"/>
              <a:t>difieren</a:t>
            </a:r>
            <a:r>
              <a:rPr lang="en-US" dirty="0"/>
              <a:t> los </a:t>
            </a:r>
            <a:r>
              <a:rPr lang="en-US" dirty="0" err="1"/>
              <a:t>precios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capturamos</a:t>
            </a:r>
            <a:r>
              <a:rPr lang="en-US" dirty="0"/>
              <a:t> la </a:t>
            </a:r>
            <a:r>
              <a:rPr lang="en-US" dirty="0" err="1"/>
              <a:t>diferencia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estamos</a:t>
            </a:r>
            <a:r>
              <a:rPr lang="en-US" dirty="0"/>
              <a:t> </a:t>
            </a:r>
            <a:r>
              <a:rPr lang="en-US" dirty="0" err="1"/>
              <a:t>arbitrando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 </a:t>
            </a:r>
            <a:r>
              <a:rPr lang="en-US" dirty="0" err="1"/>
              <a:t>experiencia</a:t>
            </a:r>
            <a:r>
              <a:rPr lang="en-US" dirty="0"/>
              <a:t> del </a:t>
            </a:r>
            <a:r>
              <a:rPr lang="en-US" dirty="0" err="1"/>
              <a:t>año</a:t>
            </a:r>
            <a:r>
              <a:rPr lang="en-US" dirty="0"/>
              <a:t> 2002</a:t>
            </a:r>
          </a:p>
          <a:p>
            <a:r>
              <a:rPr lang="en-US" dirty="0"/>
              <a:t>D214</a:t>
            </a:r>
          </a:p>
          <a:p>
            <a:r>
              <a:rPr lang="en-US" dirty="0"/>
              <a:t>D410</a:t>
            </a:r>
          </a:p>
          <a:p>
            <a:r>
              <a:rPr lang="en-US" dirty="0"/>
              <a:t>D992</a:t>
            </a:r>
          </a:p>
          <a:p>
            <a:r>
              <a:rPr lang="en-US" dirty="0"/>
              <a:t>Las </a:t>
            </a:r>
            <a:r>
              <a:rPr lang="en-US" dirty="0" err="1"/>
              <a:t>decisiones</a:t>
            </a:r>
            <a:r>
              <a:rPr lang="en-US" dirty="0"/>
              <a:t> de la CSJN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376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Aspectos</a:t>
            </a:r>
            <a:r>
              <a:rPr lang="en-US" b="1" dirty="0"/>
              <a:t> </a:t>
            </a:r>
            <a:r>
              <a:rPr lang="en-US" b="1" dirty="0" err="1"/>
              <a:t>Impositivos</a:t>
            </a:r>
            <a:r>
              <a:rPr lang="en-US" b="1" dirty="0"/>
              <a:t> de los NDF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Cobertura</a:t>
            </a:r>
            <a:r>
              <a:rPr lang="en-US" dirty="0"/>
              <a:t> o </a:t>
            </a:r>
            <a:r>
              <a:rPr lang="en-US" dirty="0" err="1"/>
              <a:t>especulativo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Deductibilidad</a:t>
            </a:r>
            <a:r>
              <a:rPr lang="en-US" dirty="0"/>
              <a:t> de las </a:t>
            </a:r>
            <a:r>
              <a:rPr lang="en-US" dirty="0" err="1"/>
              <a:t>pérdidas</a:t>
            </a:r>
            <a:endParaRPr lang="en-US" dirty="0"/>
          </a:p>
          <a:p>
            <a:pPr lvl="1">
              <a:buFont typeface="Wingdings" pitchFamily="2" charset="2"/>
              <a:buChar char="ü"/>
            </a:pPr>
            <a:r>
              <a:rPr lang="en-US" sz="2200" dirty="0"/>
              <a:t>Las </a:t>
            </a:r>
            <a:r>
              <a:rPr lang="en-US" sz="2200" dirty="0" err="1"/>
              <a:t>perdidas</a:t>
            </a:r>
            <a:r>
              <a:rPr lang="en-US" sz="2200" dirty="0"/>
              <a:t> se </a:t>
            </a:r>
            <a:r>
              <a:rPr lang="en-US" sz="2200" dirty="0" err="1"/>
              <a:t>deducen</a:t>
            </a:r>
            <a:r>
              <a:rPr lang="en-US" sz="2200" dirty="0"/>
              <a:t> de </a:t>
            </a:r>
            <a:r>
              <a:rPr lang="en-US" sz="2200" dirty="0" err="1"/>
              <a:t>impuestos</a:t>
            </a:r>
            <a:r>
              <a:rPr lang="en-US" sz="2200" dirty="0"/>
              <a:t> </a:t>
            </a:r>
            <a:r>
              <a:rPr lang="en-US" sz="2200" dirty="0" err="1"/>
              <a:t>si</a:t>
            </a:r>
            <a:r>
              <a:rPr lang="en-US" sz="2200" dirty="0"/>
              <a:t> los forwards </a:t>
            </a:r>
            <a:r>
              <a:rPr lang="en-US" sz="2200" dirty="0" err="1"/>
              <a:t>califican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 de “</a:t>
            </a:r>
            <a:r>
              <a:rPr lang="en-US" sz="2200" dirty="0" err="1"/>
              <a:t>cobertura</a:t>
            </a:r>
            <a:r>
              <a:rPr lang="en-US" sz="2200" dirty="0"/>
              <a:t>”</a:t>
            </a:r>
          </a:p>
          <a:p>
            <a:pPr lvl="1">
              <a:buFont typeface="Wingdings" pitchFamily="2" charset="2"/>
              <a:buChar char="ü"/>
            </a:pPr>
            <a:r>
              <a:rPr lang="en-US" sz="2200" dirty="0"/>
              <a:t>Si son </a:t>
            </a:r>
            <a:r>
              <a:rPr lang="en-US" sz="2200" dirty="0" err="1"/>
              <a:t>especulativos</a:t>
            </a:r>
            <a:r>
              <a:rPr lang="en-US" sz="2200" dirty="0"/>
              <a:t>, las </a:t>
            </a:r>
            <a:r>
              <a:rPr lang="en-US" sz="2200" dirty="0" err="1"/>
              <a:t>perdidas</a:t>
            </a:r>
            <a:r>
              <a:rPr lang="en-US" sz="2200" dirty="0"/>
              <a:t> solo </a:t>
            </a:r>
            <a:r>
              <a:rPr lang="en-US" sz="2200" dirty="0" err="1"/>
              <a:t>pueden</a:t>
            </a:r>
            <a:r>
              <a:rPr lang="en-US" sz="2200" dirty="0"/>
              <a:t> </a:t>
            </a:r>
            <a:r>
              <a:rPr lang="en-US" sz="2200" dirty="0" err="1"/>
              <a:t>compensar</a:t>
            </a:r>
            <a:r>
              <a:rPr lang="en-US" sz="2200" dirty="0"/>
              <a:t> </a:t>
            </a:r>
            <a:r>
              <a:rPr lang="en-US" sz="2200" dirty="0" err="1"/>
              <a:t>ganancias</a:t>
            </a:r>
            <a:r>
              <a:rPr lang="en-US" sz="2200" dirty="0"/>
              <a:t> del </a:t>
            </a:r>
            <a:r>
              <a:rPr lang="en-US" sz="2200" dirty="0" err="1"/>
              <a:t>mismo</a:t>
            </a:r>
            <a:r>
              <a:rPr lang="en-US" sz="2200" dirty="0"/>
              <a:t> </a:t>
            </a:r>
            <a:r>
              <a:rPr lang="en-US" sz="2200" dirty="0" err="1"/>
              <a:t>origen</a:t>
            </a:r>
            <a:endParaRPr lang="en-US" sz="2200" dirty="0"/>
          </a:p>
          <a:p>
            <a:endParaRPr lang="en-US" dirty="0"/>
          </a:p>
          <a:p>
            <a:r>
              <a:rPr lang="en-US" dirty="0" err="1"/>
              <a:t>Impuesto</a:t>
            </a:r>
            <a:r>
              <a:rPr lang="en-US" dirty="0"/>
              <a:t> de </a:t>
            </a:r>
            <a:r>
              <a:rPr lang="en-US" dirty="0" err="1"/>
              <a:t>Sellos</a:t>
            </a:r>
            <a:endParaRPr lang="en-US" dirty="0"/>
          </a:p>
          <a:p>
            <a:pPr lvl="1">
              <a:buFont typeface="Wingdings" pitchFamily="2" charset="2"/>
              <a:buChar char="ü"/>
            </a:pPr>
            <a:r>
              <a:rPr lang="en-US" sz="2200" dirty="0" err="1"/>
              <a:t>Concepto</a:t>
            </a:r>
            <a:r>
              <a:rPr lang="en-US" sz="2200" dirty="0"/>
              <a:t> de Carta </a:t>
            </a:r>
            <a:r>
              <a:rPr lang="en-US" sz="2200" dirty="0" err="1"/>
              <a:t>Oferta</a:t>
            </a:r>
            <a:r>
              <a:rPr lang="en-US" sz="2200" dirty="0"/>
              <a:t> y </a:t>
            </a:r>
            <a:r>
              <a:rPr lang="en-US" sz="2200" dirty="0" err="1"/>
              <a:t>Aceptación</a:t>
            </a:r>
            <a:r>
              <a:rPr lang="en-US" sz="2200" dirty="0"/>
              <a:t> </a:t>
            </a:r>
            <a:r>
              <a:rPr lang="en-US" sz="2200" dirty="0" err="1"/>
              <a:t>Tácita</a:t>
            </a:r>
            <a:endParaRPr lang="en-US" sz="22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048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Clase</a:t>
            </a:r>
            <a:r>
              <a:rPr lang="en-US" b="1" dirty="0">
                <a:solidFill>
                  <a:srgbClr val="FF0000"/>
                </a:solidFill>
              </a:rPr>
              <a:t> 4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Trading de FX Forwards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199" y="1600200"/>
            <a:ext cx="8602133" cy="452596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Interest Rate parity</a:t>
            </a:r>
          </a:p>
          <a:p>
            <a:r>
              <a:rPr lang="en-US" dirty="0"/>
              <a:t>No arbitrage theory</a:t>
            </a:r>
          </a:p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piensa</a:t>
            </a:r>
            <a:r>
              <a:rPr lang="en-US" dirty="0"/>
              <a:t> el trader</a:t>
            </a:r>
          </a:p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aislar</a:t>
            </a:r>
            <a:r>
              <a:rPr lang="en-US" dirty="0"/>
              <a:t> el market factor </a:t>
            </a:r>
            <a:r>
              <a:rPr lang="en-US" dirty="0" err="1"/>
              <a:t>tasa</a:t>
            </a:r>
            <a:r>
              <a:rPr lang="en-US" dirty="0"/>
              <a:t> de ARS</a:t>
            </a:r>
          </a:p>
          <a:p>
            <a:r>
              <a:rPr lang="en-US" dirty="0"/>
              <a:t>DV01 de </a:t>
            </a:r>
            <a:r>
              <a:rPr lang="en-US" dirty="0" err="1"/>
              <a:t>tasa</a:t>
            </a:r>
            <a:r>
              <a:rPr lang="en-US" dirty="0"/>
              <a:t> ARS en un NDF</a:t>
            </a:r>
          </a:p>
          <a:p>
            <a:r>
              <a:rPr lang="en-US" dirty="0"/>
              <a:t>Time Decay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27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FX Forwards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Interest Rate Parity – No Arbitrage Theory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Como se </a:t>
            </a:r>
            <a:r>
              <a:rPr lang="en-US" dirty="0" err="1"/>
              <a:t>calcula</a:t>
            </a:r>
            <a:r>
              <a:rPr lang="en-US" dirty="0"/>
              <a:t> el outright forward?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Outright Forward = Spot x (1+tasa ARS) / (1+tasa USD)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 Market Factors: Spot y </a:t>
            </a:r>
            <a:r>
              <a:rPr lang="en-US" dirty="0" err="1"/>
              <a:t>tasa</a:t>
            </a:r>
            <a:r>
              <a:rPr lang="en-US" dirty="0"/>
              <a:t> ARS</a:t>
            </a:r>
          </a:p>
          <a:p>
            <a:pPr lvl="1"/>
            <a:r>
              <a:rPr lang="en-US" dirty="0"/>
              <a:t>Dado el Spot y la </a:t>
            </a:r>
            <a:r>
              <a:rPr lang="en-US" dirty="0" err="1"/>
              <a:t>Tasa</a:t>
            </a:r>
            <a:r>
              <a:rPr lang="en-US" dirty="0"/>
              <a:t> ARS, </a:t>
            </a:r>
            <a:r>
              <a:rPr lang="en-US" dirty="0" err="1"/>
              <a:t>calcular</a:t>
            </a:r>
            <a:r>
              <a:rPr lang="en-US" dirty="0"/>
              <a:t> el Outright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3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Separación</a:t>
            </a:r>
            <a:r>
              <a:rPr lang="en-US" b="1" dirty="0"/>
              <a:t> de </a:t>
            </a:r>
            <a:r>
              <a:rPr lang="en-US" b="1" dirty="0" err="1"/>
              <a:t>Funciones</a:t>
            </a:r>
            <a:endParaRPr lang="en-US" b="1" dirty="0"/>
          </a:p>
        </p:txBody>
      </p:sp>
      <p:sp>
        <p:nvSpPr>
          <p:cNvPr id="5" name="Content Placeholder 18"/>
          <p:cNvSpPr txBox="1">
            <a:spLocks/>
          </p:cNvSpPr>
          <p:nvPr/>
        </p:nvSpPr>
        <p:spPr>
          <a:xfrm>
            <a:off x="304249" y="1530949"/>
            <a:ext cx="8382551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Sales en </a:t>
            </a:r>
            <a:r>
              <a:rPr lang="en-US" dirty="0" err="1"/>
              <a:t>contacto</a:t>
            </a:r>
            <a:r>
              <a:rPr lang="en-US" dirty="0"/>
              <a:t> con </a:t>
            </a:r>
            <a:r>
              <a:rPr lang="en-US" dirty="0" err="1"/>
              <a:t>clientes</a:t>
            </a:r>
            <a:endParaRPr lang="en-US" dirty="0"/>
          </a:p>
          <a:p>
            <a:pPr lvl="1"/>
            <a:r>
              <a:rPr lang="en-US" dirty="0" err="1"/>
              <a:t>Corporaciones</a:t>
            </a:r>
            <a:r>
              <a:rPr lang="en-US" dirty="0"/>
              <a:t>/</a:t>
            </a:r>
            <a:r>
              <a:rPr lang="en-US" dirty="0" err="1"/>
              <a:t>Inversores</a:t>
            </a:r>
            <a:r>
              <a:rPr lang="en-US" dirty="0"/>
              <a:t> </a:t>
            </a:r>
            <a:r>
              <a:rPr lang="en-US" dirty="0" err="1"/>
              <a:t>Institucionales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Trading en </a:t>
            </a:r>
            <a:r>
              <a:rPr lang="en-US" dirty="0" err="1"/>
              <a:t>contacto</a:t>
            </a:r>
            <a:r>
              <a:rPr lang="en-US" dirty="0"/>
              <a:t> con el </a:t>
            </a:r>
            <a:r>
              <a:rPr lang="en-US" dirty="0" err="1"/>
              <a:t>mercado</a:t>
            </a:r>
            <a:r>
              <a:rPr lang="en-US" dirty="0"/>
              <a:t> </a:t>
            </a:r>
            <a:r>
              <a:rPr lang="en-US" dirty="0" err="1"/>
              <a:t>profesional</a:t>
            </a:r>
            <a:endParaRPr lang="en-US" dirty="0"/>
          </a:p>
          <a:p>
            <a:pPr lvl="1"/>
            <a:r>
              <a:rPr lang="en-US" dirty="0"/>
              <a:t>FX</a:t>
            </a:r>
          </a:p>
          <a:p>
            <a:pPr lvl="1"/>
            <a:r>
              <a:rPr lang="en-US" dirty="0"/>
              <a:t>Bonos</a:t>
            </a:r>
          </a:p>
          <a:p>
            <a:pPr lvl="1"/>
            <a:r>
              <a:rPr lang="en-US" dirty="0" err="1"/>
              <a:t>Tasas</a:t>
            </a:r>
            <a:r>
              <a:rPr lang="en-US" dirty="0"/>
              <a:t> de </a:t>
            </a:r>
            <a:r>
              <a:rPr lang="en-US" dirty="0" err="1"/>
              <a:t>interés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Sales le </a:t>
            </a:r>
            <a:r>
              <a:rPr lang="en-US" dirty="0" err="1"/>
              <a:t>pide</a:t>
            </a:r>
            <a:r>
              <a:rPr lang="en-US" dirty="0"/>
              <a:t> </a:t>
            </a:r>
            <a:r>
              <a:rPr lang="en-US" dirty="0" err="1"/>
              <a:t>precio</a:t>
            </a:r>
            <a:r>
              <a:rPr lang="en-US" dirty="0"/>
              <a:t> a Trading y le </a:t>
            </a:r>
            <a:r>
              <a:rPr lang="en-US" dirty="0" err="1"/>
              <a:t>cotiza</a:t>
            </a:r>
            <a:r>
              <a:rPr lang="en-US" dirty="0"/>
              <a:t> al </a:t>
            </a:r>
            <a:r>
              <a:rPr lang="en-US" dirty="0" err="1"/>
              <a:t>cliente</a:t>
            </a:r>
            <a:endParaRPr lang="en-US" dirty="0"/>
          </a:p>
          <a:p>
            <a:endParaRPr lang="en-US" dirty="0"/>
          </a:p>
          <a:p>
            <a:r>
              <a:rPr lang="en-US" dirty="0"/>
              <a:t>Sales </a:t>
            </a:r>
            <a:r>
              <a:rPr lang="en-US" dirty="0" err="1"/>
              <a:t>administra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riesgo</a:t>
            </a:r>
            <a:r>
              <a:rPr lang="en-US" dirty="0"/>
              <a:t> de </a:t>
            </a:r>
            <a:r>
              <a:rPr lang="en-US" dirty="0" err="1"/>
              <a:t>credito</a:t>
            </a:r>
            <a:r>
              <a:rPr lang="en-US" dirty="0"/>
              <a:t> de la </a:t>
            </a:r>
            <a:r>
              <a:rPr lang="en-US" dirty="0" err="1"/>
              <a:t>operacion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Trading </a:t>
            </a:r>
            <a:r>
              <a:rPr lang="en-US" dirty="0" err="1"/>
              <a:t>administra</a:t>
            </a:r>
            <a:r>
              <a:rPr lang="en-US" dirty="0"/>
              <a:t> el </a:t>
            </a:r>
            <a:r>
              <a:rPr lang="en-US" dirty="0" err="1"/>
              <a:t>riesgo</a:t>
            </a:r>
            <a:r>
              <a:rPr lang="en-US" dirty="0"/>
              <a:t> de </a:t>
            </a:r>
            <a:r>
              <a:rPr lang="en-US" dirty="0" err="1"/>
              <a:t>precio</a:t>
            </a:r>
            <a:r>
              <a:rPr lang="en-US" dirty="0"/>
              <a:t> y </a:t>
            </a:r>
            <a:r>
              <a:rPr lang="en-US" dirty="0" err="1"/>
              <a:t>liquidez</a:t>
            </a:r>
            <a:r>
              <a:rPr lang="en-US" dirty="0"/>
              <a:t> de la </a:t>
            </a:r>
            <a:r>
              <a:rPr lang="en-US" dirty="0" err="1"/>
              <a:t>operacion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7923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FX Forwards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Interest Rate Parity – No Arbitrage Theory</a:t>
            </a:r>
          </a:p>
          <a:p>
            <a:pPr marL="0" indent="0">
              <a:buNone/>
            </a:pPr>
            <a:endParaRPr lang="en-US" u="sng" dirty="0"/>
          </a:p>
          <a:p>
            <a:r>
              <a:rPr lang="en-US" sz="2000" dirty="0"/>
              <a:t>USDARS: 140</a:t>
            </a:r>
          </a:p>
          <a:p>
            <a:r>
              <a:rPr lang="en-US" sz="2000" dirty="0"/>
              <a:t>Tasa ARS a 1 </a:t>
            </a:r>
            <a:r>
              <a:rPr lang="en-US" sz="2000" dirty="0" err="1"/>
              <a:t>año</a:t>
            </a:r>
            <a:r>
              <a:rPr lang="en-US" sz="2000" dirty="0"/>
              <a:t>: 80%</a:t>
            </a:r>
          </a:p>
          <a:p>
            <a:r>
              <a:rPr lang="en-US" sz="2000" dirty="0"/>
              <a:t>Tasa USD 1yr: 3%</a:t>
            </a:r>
          </a:p>
          <a:p>
            <a:r>
              <a:rPr lang="en-US" sz="2000" dirty="0"/>
              <a:t>1-yr Outright Forward </a:t>
            </a:r>
            <a:r>
              <a:rPr lang="en-US" sz="2000" dirty="0" err="1"/>
              <a:t>según</a:t>
            </a:r>
            <a:r>
              <a:rPr lang="en-US" sz="2000" dirty="0"/>
              <a:t> Interest Rate Parity: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140 x (1+0.80)/(1+0.03) = 244.66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Outright = Spot x (1+Tasa Term Ccy) / (1+Tasa Base Ccy)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0948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FX Forwards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No Arbitrage Theory</a:t>
            </a:r>
          </a:p>
          <a:p>
            <a:pPr marL="0" indent="0">
              <a:buNone/>
            </a:pPr>
            <a:r>
              <a:rPr lang="en-US" dirty="0" err="1"/>
              <a:t>Explicación</a:t>
            </a:r>
            <a:r>
              <a:rPr lang="en-US" dirty="0"/>
              <a:t> del Interest Rate Parity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600" u="sng" dirty="0"/>
              <a:t>Cash Market</a:t>
            </a:r>
          </a:p>
          <a:p>
            <a:endParaRPr lang="en-US" sz="1600" dirty="0"/>
          </a:p>
          <a:p>
            <a:r>
              <a:rPr lang="en-US" sz="1600" dirty="0"/>
              <a:t>T=0</a:t>
            </a:r>
          </a:p>
          <a:p>
            <a:pPr lvl="1"/>
            <a:r>
              <a:rPr lang="en-US" sz="1600" dirty="0"/>
              <a:t>Me </a:t>
            </a:r>
            <a:r>
              <a:rPr lang="en-US" sz="1600" dirty="0" err="1"/>
              <a:t>endeudo</a:t>
            </a:r>
            <a:r>
              <a:rPr lang="en-US" sz="1600" dirty="0"/>
              <a:t> en ARS 140,000,000 al 80%</a:t>
            </a:r>
          </a:p>
          <a:p>
            <a:pPr lvl="1"/>
            <a:r>
              <a:rPr lang="en-US" sz="1600" dirty="0" err="1"/>
              <a:t>Compro</a:t>
            </a:r>
            <a:r>
              <a:rPr lang="en-US" sz="1600" dirty="0"/>
              <a:t> USD 1,000,000</a:t>
            </a:r>
          </a:p>
          <a:p>
            <a:pPr lvl="1"/>
            <a:r>
              <a:rPr lang="en-US" sz="1600" dirty="0"/>
              <a:t>Lo </a:t>
            </a:r>
            <a:r>
              <a:rPr lang="en-US" sz="1600" dirty="0" err="1"/>
              <a:t>invierto</a:t>
            </a:r>
            <a:r>
              <a:rPr lang="en-US" sz="1600" dirty="0"/>
              <a:t> a </a:t>
            </a:r>
            <a:r>
              <a:rPr lang="en-US" sz="1600" dirty="0" err="1"/>
              <a:t>tasa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USD de 1 </a:t>
            </a:r>
            <a:r>
              <a:rPr lang="en-US" sz="1600" dirty="0" err="1"/>
              <a:t>año</a:t>
            </a:r>
            <a:r>
              <a:rPr lang="en-US" sz="1600" dirty="0"/>
              <a:t> 3%</a:t>
            </a:r>
          </a:p>
          <a:p>
            <a:pPr lvl="1"/>
            <a:r>
              <a:rPr lang="en-US" sz="1600" dirty="0" err="1"/>
              <a:t>Vendo</a:t>
            </a:r>
            <a:r>
              <a:rPr lang="en-US" sz="1600" dirty="0"/>
              <a:t> USD 1,030,000 a 1 </a:t>
            </a:r>
            <a:r>
              <a:rPr lang="en-US" sz="1600" dirty="0" err="1"/>
              <a:t>año</a:t>
            </a:r>
            <a:r>
              <a:rPr lang="en-US" sz="1600" dirty="0"/>
              <a:t> a 244.66</a:t>
            </a:r>
          </a:p>
          <a:p>
            <a:pPr lvl="1"/>
            <a:endParaRPr lang="en-US" sz="1600" dirty="0"/>
          </a:p>
          <a:p>
            <a:r>
              <a:rPr lang="en-US" sz="1600" dirty="0"/>
              <a:t>T= 1 </a:t>
            </a:r>
            <a:r>
              <a:rPr lang="en-US" sz="1600" dirty="0" err="1"/>
              <a:t>año</a:t>
            </a:r>
            <a:endParaRPr lang="en-US" sz="1600" dirty="0"/>
          </a:p>
          <a:p>
            <a:pPr lvl="1"/>
            <a:r>
              <a:rPr lang="en-US" sz="1600" dirty="0"/>
              <a:t>Al </a:t>
            </a:r>
            <a:r>
              <a:rPr lang="en-US" sz="1600" dirty="0" err="1"/>
              <a:t>vencimiento</a:t>
            </a:r>
            <a:r>
              <a:rPr lang="en-US" sz="1600" dirty="0"/>
              <a:t> </a:t>
            </a:r>
            <a:r>
              <a:rPr lang="en-US" sz="1600" dirty="0" err="1"/>
              <a:t>debo</a:t>
            </a:r>
            <a:r>
              <a:rPr lang="en-US" sz="1600" dirty="0"/>
              <a:t> ARS 252,000,000</a:t>
            </a:r>
          </a:p>
          <a:p>
            <a:pPr lvl="1"/>
            <a:r>
              <a:rPr lang="en-US" sz="1600" dirty="0"/>
              <a:t>Al </a:t>
            </a:r>
            <a:r>
              <a:rPr lang="en-US" sz="1600" dirty="0" err="1"/>
              <a:t>vencimiento</a:t>
            </a:r>
            <a:r>
              <a:rPr lang="en-US" sz="1600" dirty="0"/>
              <a:t> </a:t>
            </a:r>
            <a:r>
              <a:rPr lang="en-US" sz="1600" dirty="0" err="1"/>
              <a:t>recibo</a:t>
            </a:r>
            <a:r>
              <a:rPr lang="en-US" sz="1600" dirty="0"/>
              <a:t> USD 1,030,000</a:t>
            </a:r>
          </a:p>
          <a:p>
            <a:pPr lvl="1"/>
            <a:r>
              <a:rPr lang="en-US" sz="1600" dirty="0" err="1"/>
              <a:t>Liquida</a:t>
            </a:r>
            <a:r>
              <a:rPr lang="en-US" sz="1600" dirty="0"/>
              <a:t> el forward a 244.06</a:t>
            </a:r>
          </a:p>
          <a:p>
            <a:pPr lvl="1"/>
            <a:r>
              <a:rPr lang="en-US" sz="1600" dirty="0" err="1"/>
              <a:t>Entrego</a:t>
            </a:r>
            <a:r>
              <a:rPr lang="en-US" sz="1600" dirty="0"/>
              <a:t> USD 1,030,000  y </a:t>
            </a:r>
            <a:r>
              <a:rPr lang="en-US" sz="1600" dirty="0" err="1"/>
              <a:t>recibo</a:t>
            </a:r>
            <a:r>
              <a:rPr lang="en-US" sz="1600" dirty="0"/>
              <a:t> ARS 252,000,000 con los </a:t>
            </a:r>
            <a:r>
              <a:rPr lang="en-US" sz="1600" dirty="0" err="1"/>
              <a:t>cuales</a:t>
            </a:r>
            <a:r>
              <a:rPr lang="en-US" sz="1600" dirty="0"/>
              <a:t> </a:t>
            </a:r>
            <a:r>
              <a:rPr lang="en-US" sz="1600" dirty="0" err="1"/>
              <a:t>pago</a:t>
            </a:r>
            <a:r>
              <a:rPr lang="en-US" sz="1600" dirty="0"/>
              <a:t> la </a:t>
            </a:r>
            <a:r>
              <a:rPr lang="en-US" sz="1600" dirty="0" err="1"/>
              <a:t>deuda</a:t>
            </a:r>
            <a:endParaRPr lang="en-US" sz="16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Se </a:t>
            </a:r>
            <a:r>
              <a:rPr lang="en-US" sz="1800" dirty="0" err="1"/>
              <a:t>puede</a:t>
            </a:r>
            <a:r>
              <a:rPr lang="en-US" sz="1800" dirty="0"/>
              <a:t> </a:t>
            </a:r>
            <a:r>
              <a:rPr lang="en-US" sz="1800" dirty="0" err="1"/>
              <a:t>replicar</a:t>
            </a:r>
            <a:r>
              <a:rPr lang="en-US" sz="1800" dirty="0"/>
              <a:t> el </a:t>
            </a:r>
            <a:r>
              <a:rPr lang="en-US" sz="1800" dirty="0" err="1"/>
              <a:t>comportamiento</a:t>
            </a:r>
            <a:r>
              <a:rPr lang="en-US" sz="1800" dirty="0"/>
              <a:t> del NDF en el cash market. </a:t>
            </a:r>
            <a:r>
              <a:rPr lang="en-US" sz="1800" dirty="0" err="1"/>
              <a:t>Financieramente</a:t>
            </a:r>
            <a:r>
              <a:rPr lang="en-US" sz="1800" dirty="0"/>
              <a:t> es similar </a:t>
            </a:r>
            <a:r>
              <a:rPr lang="en-US" sz="1800" dirty="0" err="1"/>
              <a:t>comprar</a:t>
            </a:r>
            <a:r>
              <a:rPr lang="en-US" sz="1800" dirty="0"/>
              <a:t> USD 1,000,000 a 1 </a:t>
            </a:r>
            <a:r>
              <a:rPr lang="en-US" sz="1800" dirty="0" err="1"/>
              <a:t>anio</a:t>
            </a:r>
            <a:r>
              <a:rPr lang="en-US" sz="1800" dirty="0"/>
              <a:t> de </a:t>
            </a:r>
            <a:r>
              <a:rPr lang="en-US" sz="1800" dirty="0" err="1"/>
              <a:t>plazo</a:t>
            </a:r>
            <a:r>
              <a:rPr lang="en-US" sz="1800" dirty="0"/>
              <a:t> a 244.66 a </a:t>
            </a:r>
            <a:r>
              <a:rPr lang="en-US" sz="1800" dirty="0" err="1"/>
              <a:t>endeudarme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ARS 140,000,000 al 80%, </a:t>
            </a:r>
            <a:r>
              <a:rPr lang="en-US" sz="1800" dirty="0" err="1"/>
              <a:t>comprar</a:t>
            </a:r>
            <a:r>
              <a:rPr lang="en-US" sz="1800" dirty="0"/>
              <a:t> USD 1,000,000 spot e </a:t>
            </a:r>
            <a:r>
              <a:rPr lang="en-US" sz="1800" dirty="0" err="1"/>
              <a:t>invertirlos</a:t>
            </a:r>
            <a:r>
              <a:rPr lang="en-US" sz="1800" dirty="0"/>
              <a:t> a 1 </a:t>
            </a:r>
            <a:r>
              <a:rPr lang="en-US" sz="1800" dirty="0" err="1"/>
              <a:t>anio</a:t>
            </a:r>
            <a:r>
              <a:rPr lang="en-US" sz="1800" dirty="0"/>
              <a:t> al 3%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627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FX Forwards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Si el outright </a:t>
            </a:r>
            <a:r>
              <a:rPr lang="en-US" sz="1800" dirty="0" err="1"/>
              <a:t>fuera</a:t>
            </a:r>
            <a:r>
              <a:rPr lang="en-US" sz="1800" dirty="0"/>
              <a:t> </a:t>
            </a:r>
            <a:r>
              <a:rPr lang="en-US" sz="1800" dirty="0" err="1"/>
              <a:t>distinto</a:t>
            </a:r>
            <a:r>
              <a:rPr lang="en-US" sz="1800" dirty="0"/>
              <a:t> al que </a:t>
            </a:r>
            <a:r>
              <a:rPr lang="en-US" sz="1800" dirty="0" err="1"/>
              <a:t>determina</a:t>
            </a:r>
            <a:r>
              <a:rPr lang="en-US" sz="1800" dirty="0"/>
              <a:t> Interest Rate Parity, </a:t>
            </a:r>
            <a:r>
              <a:rPr lang="en-US" sz="1800" dirty="0" err="1"/>
              <a:t>surgen</a:t>
            </a:r>
            <a:r>
              <a:rPr lang="en-US" sz="1800" dirty="0"/>
              <a:t> </a:t>
            </a:r>
            <a:r>
              <a:rPr lang="en-US" sz="1800" dirty="0" err="1"/>
              <a:t>oportunidades</a:t>
            </a:r>
            <a:r>
              <a:rPr lang="en-US" sz="1800" dirty="0"/>
              <a:t> de </a:t>
            </a:r>
            <a:r>
              <a:rPr lang="en-US" sz="1800" dirty="0" err="1"/>
              <a:t>arbitraje</a:t>
            </a:r>
            <a:r>
              <a:rPr lang="en-US" sz="1800" dirty="0"/>
              <a:t>:</a:t>
            </a:r>
          </a:p>
          <a:p>
            <a:r>
              <a:rPr lang="en-US" sz="1800" dirty="0"/>
              <a:t>Si el outright </a:t>
            </a:r>
            <a:r>
              <a:rPr lang="en-US" sz="1800" dirty="0" err="1"/>
              <a:t>fuera</a:t>
            </a:r>
            <a:r>
              <a:rPr lang="en-US" sz="1800"/>
              <a:t> 270 </a:t>
            </a:r>
            <a:r>
              <a:rPr lang="en-US" sz="1800" dirty="0"/>
              <a:t>ARS por USD</a:t>
            </a:r>
          </a:p>
          <a:p>
            <a:r>
              <a:rPr lang="en-US" sz="1800" dirty="0"/>
              <a:t>Trader </a:t>
            </a:r>
            <a:r>
              <a:rPr lang="en-US" sz="1800" dirty="0" err="1"/>
              <a:t>vende</a:t>
            </a:r>
            <a:r>
              <a:rPr lang="en-US" sz="1800" dirty="0"/>
              <a:t> outright y </a:t>
            </a:r>
            <a:r>
              <a:rPr lang="en-US" sz="1800" dirty="0" err="1"/>
              <a:t>compra</a:t>
            </a:r>
            <a:r>
              <a:rPr lang="en-US" sz="1800" dirty="0"/>
              <a:t> spot</a:t>
            </a:r>
          </a:p>
          <a:p>
            <a:r>
              <a:rPr lang="en-US" sz="1800" dirty="0" err="1"/>
              <a:t>Calcule</a:t>
            </a:r>
            <a:r>
              <a:rPr lang="en-US" sz="1800" dirty="0"/>
              <a:t> la </a:t>
            </a:r>
            <a:r>
              <a:rPr lang="en-US" sz="1800" dirty="0" err="1"/>
              <a:t>ganancia</a:t>
            </a:r>
            <a:r>
              <a:rPr lang="en-US" sz="1800" dirty="0"/>
              <a:t> por </a:t>
            </a:r>
            <a:r>
              <a:rPr lang="en-US" sz="1800" dirty="0" err="1"/>
              <a:t>arbitrar</a:t>
            </a:r>
            <a:r>
              <a:rPr lang="en-US" sz="1800" dirty="0"/>
              <a:t> NDF y cash market</a:t>
            </a:r>
          </a:p>
          <a:p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dirty="0"/>
              <a:t>Trader se </a:t>
            </a:r>
            <a:r>
              <a:rPr lang="en-US" sz="1800" dirty="0" err="1"/>
              <a:t>endeuda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ARS 105,000,000 al 50% a 1 </a:t>
            </a:r>
            <a:r>
              <a:rPr lang="en-US" sz="1800" dirty="0" err="1"/>
              <a:t>anio</a:t>
            </a:r>
            <a:r>
              <a:rPr lang="en-US" sz="1800" dirty="0"/>
              <a:t> de </a:t>
            </a:r>
            <a:r>
              <a:rPr lang="en-US" sz="1800" dirty="0" err="1"/>
              <a:t>plazo</a:t>
            </a:r>
            <a:r>
              <a:rPr lang="en-US" sz="1800" dirty="0"/>
              <a:t>, </a:t>
            </a:r>
            <a:r>
              <a:rPr lang="en-US" sz="1800" dirty="0" err="1"/>
              <a:t>compra</a:t>
            </a:r>
            <a:r>
              <a:rPr lang="en-US" sz="1800" dirty="0"/>
              <a:t> USD 1,000,000 spot y los </a:t>
            </a:r>
            <a:r>
              <a:rPr lang="en-US" sz="1800" dirty="0" err="1"/>
              <a:t>invierte</a:t>
            </a:r>
            <a:r>
              <a:rPr lang="en-US" sz="1800" dirty="0"/>
              <a:t> al 0.30% a 1 </a:t>
            </a:r>
            <a:r>
              <a:rPr lang="en-US" sz="1800" dirty="0" err="1"/>
              <a:t>anio</a:t>
            </a:r>
            <a:r>
              <a:rPr lang="en-US" sz="1800" dirty="0"/>
              <a:t> de </a:t>
            </a:r>
            <a:r>
              <a:rPr lang="en-US" sz="1800" dirty="0" err="1"/>
              <a:t>plazo</a:t>
            </a:r>
            <a:r>
              <a:rPr lang="en-US" sz="18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800" dirty="0" err="1"/>
              <a:t>Simultaneamente</a:t>
            </a:r>
            <a:r>
              <a:rPr lang="en-US" sz="1800" dirty="0"/>
              <a:t> </a:t>
            </a:r>
            <a:r>
              <a:rPr lang="en-US" sz="1800" dirty="0" err="1"/>
              <a:t>vende</a:t>
            </a:r>
            <a:r>
              <a:rPr lang="en-US" sz="1800" dirty="0"/>
              <a:t> USD 1,003,000 forward a 1 </a:t>
            </a:r>
            <a:r>
              <a:rPr lang="en-US" sz="1800" dirty="0" err="1"/>
              <a:t>anio</a:t>
            </a:r>
            <a:r>
              <a:rPr lang="en-US" sz="1800" dirty="0"/>
              <a:t> de </a:t>
            </a:r>
            <a:r>
              <a:rPr lang="en-US" sz="1800" dirty="0" err="1"/>
              <a:t>plazo</a:t>
            </a:r>
            <a:r>
              <a:rPr lang="en-US" sz="1800" dirty="0"/>
              <a:t> a 170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Al </a:t>
            </a:r>
            <a:r>
              <a:rPr lang="en-US" sz="1800" dirty="0" err="1"/>
              <a:t>vencimiento</a:t>
            </a:r>
            <a:r>
              <a:rPr lang="en-US" sz="1800" dirty="0"/>
              <a:t> </a:t>
            </a:r>
            <a:r>
              <a:rPr lang="en-US" sz="1800" dirty="0" err="1"/>
              <a:t>recupera</a:t>
            </a:r>
            <a:r>
              <a:rPr lang="en-US" sz="1800" dirty="0"/>
              <a:t> </a:t>
            </a:r>
            <a:r>
              <a:rPr lang="en-US" sz="1800" dirty="0" err="1"/>
              <a:t>su</a:t>
            </a:r>
            <a:r>
              <a:rPr lang="en-US" sz="1800" dirty="0"/>
              <a:t> inversion de USD 1,003,000 y con </a:t>
            </a:r>
            <a:r>
              <a:rPr lang="en-US" sz="1800" dirty="0" err="1"/>
              <a:t>ellos</a:t>
            </a:r>
            <a:r>
              <a:rPr lang="en-US" sz="1800" dirty="0"/>
              <a:t> </a:t>
            </a:r>
            <a:r>
              <a:rPr lang="en-US" sz="1800" dirty="0" err="1"/>
              <a:t>liquida</a:t>
            </a:r>
            <a:r>
              <a:rPr lang="en-US" sz="1800" dirty="0"/>
              <a:t> el forward </a:t>
            </a:r>
            <a:r>
              <a:rPr lang="en-US" sz="1800" dirty="0" err="1"/>
              <a:t>entregando</a:t>
            </a:r>
            <a:r>
              <a:rPr lang="en-US" sz="1800" dirty="0"/>
              <a:t> USD 1,003,000 y recibiendo ARS 170,510,000</a:t>
            </a:r>
          </a:p>
          <a:p>
            <a:pPr>
              <a:buFont typeface="+mj-lt"/>
              <a:buAutoNum type="arabicPeriod"/>
            </a:pPr>
            <a:r>
              <a:rPr lang="en-US" sz="1800" dirty="0" err="1"/>
              <a:t>Cancela</a:t>
            </a:r>
            <a:r>
              <a:rPr lang="en-US" sz="1800" dirty="0"/>
              <a:t> la </a:t>
            </a:r>
            <a:r>
              <a:rPr lang="en-US" sz="1800" dirty="0" err="1"/>
              <a:t>deuda</a:t>
            </a:r>
            <a:r>
              <a:rPr lang="en-US" sz="1800" dirty="0"/>
              <a:t> de ARS 105,000,000 x 1.50 = 157,500,000</a:t>
            </a:r>
          </a:p>
          <a:p>
            <a:pPr>
              <a:buFont typeface="+mj-lt"/>
              <a:buAutoNum type="arabicPeriod"/>
            </a:pPr>
            <a:r>
              <a:rPr lang="en-US" sz="1800" dirty="0" err="1"/>
              <a:t>Ganancia</a:t>
            </a:r>
            <a:r>
              <a:rPr lang="en-US" sz="1800" dirty="0"/>
              <a:t> por </a:t>
            </a:r>
            <a:r>
              <a:rPr lang="en-US" sz="1800" dirty="0" err="1"/>
              <a:t>arbitraje</a:t>
            </a:r>
            <a:r>
              <a:rPr lang="en-US" sz="1800" dirty="0"/>
              <a:t> ARS 170,510,000 – 157,500,000 = ARS 13,010,000</a:t>
            </a:r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El </a:t>
            </a:r>
            <a:r>
              <a:rPr lang="en-US" sz="1800" dirty="0" err="1"/>
              <a:t>mismo</a:t>
            </a:r>
            <a:r>
              <a:rPr lang="en-US" sz="1800" dirty="0"/>
              <a:t> </a:t>
            </a:r>
            <a:r>
              <a:rPr lang="en-US" sz="1800" dirty="0" err="1"/>
              <a:t>arbitraje</a:t>
            </a:r>
            <a:r>
              <a:rPr lang="en-US" sz="1800" dirty="0"/>
              <a:t> </a:t>
            </a:r>
            <a:r>
              <a:rPr lang="en-US" sz="1800" dirty="0" err="1"/>
              <a:t>haria</a:t>
            </a:r>
            <a:r>
              <a:rPr lang="en-US" sz="1800" dirty="0"/>
              <a:t> que se </a:t>
            </a:r>
            <a:r>
              <a:rPr lang="en-US" sz="1800" dirty="0" err="1"/>
              <a:t>cierre</a:t>
            </a:r>
            <a:r>
              <a:rPr lang="en-US" sz="1800" dirty="0"/>
              <a:t> </a:t>
            </a:r>
            <a:r>
              <a:rPr lang="en-US" sz="1800" dirty="0" err="1"/>
              <a:t>rapidamente</a:t>
            </a:r>
            <a:r>
              <a:rPr lang="en-US" sz="1800" dirty="0"/>
              <a:t>, la </a:t>
            </a:r>
            <a:r>
              <a:rPr lang="en-US" sz="1800" dirty="0" err="1"/>
              <a:t>compra</a:t>
            </a:r>
            <a:r>
              <a:rPr lang="en-US" sz="1800" dirty="0"/>
              <a:t> de spot y la </a:t>
            </a:r>
            <a:r>
              <a:rPr lang="en-US" sz="1800" dirty="0" err="1"/>
              <a:t>venta</a:t>
            </a:r>
            <a:r>
              <a:rPr lang="en-US" sz="1800" dirty="0"/>
              <a:t> de outright forward </a:t>
            </a:r>
            <a:r>
              <a:rPr lang="en-US" sz="1800" dirty="0" err="1"/>
              <a:t>ajustaria</a:t>
            </a:r>
            <a:r>
              <a:rPr lang="en-US" sz="1800" dirty="0"/>
              <a:t> los </a:t>
            </a:r>
            <a:r>
              <a:rPr lang="en-US" sz="1800" dirty="0" err="1"/>
              <a:t>precios</a:t>
            </a:r>
            <a:r>
              <a:rPr lang="en-US" sz="1800" dirty="0"/>
              <a:t> hacienda </a:t>
            </a:r>
            <a:r>
              <a:rPr lang="en-US" sz="1800" dirty="0" err="1"/>
              <a:t>subir</a:t>
            </a:r>
            <a:r>
              <a:rPr lang="en-US" sz="1800" dirty="0"/>
              <a:t> el spot y </a:t>
            </a:r>
            <a:r>
              <a:rPr lang="en-US" sz="1800" dirty="0" err="1"/>
              <a:t>bajar</a:t>
            </a:r>
            <a:r>
              <a:rPr lang="en-US" sz="1800" dirty="0"/>
              <a:t> el forward hasta que el </a:t>
            </a:r>
            <a:r>
              <a:rPr lang="en-US" sz="1800" dirty="0" err="1"/>
              <a:t>arbitraje</a:t>
            </a:r>
            <a:r>
              <a:rPr lang="en-US" sz="1800" dirty="0"/>
              <a:t> </a:t>
            </a:r>
            <a:r>
              <a:rPr lang="en-US" sz="1800" dirty="0" err="1"/>
              <a:t>desaparezca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724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FX Forwards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El </a:t>
            </a:r>
            <a:r>
              <a:rPr lang="en-US" dirty="0" err="1"/>
              <a:t>precio</a:t>
            </a:r>
            <a:r>
              <a:rPr lang="en-US" dirty="0"/>
              <a:t> del outright </a:t>
            </a:r>
            <a:r>
              <a:rPr lang="en-US" dirty="0" err="1"/>
              <a:t>depende</a:t>
            </a:r>
            <a:r>
              <a:rPr lang="en-US" dirty="0"/>
              <a:t> de 2 market factors: FX Spot y </a:t>
            </a:r>
            <a:r>
              <a:rPr lang="en-US" dirty="0" err="1"/>
              <a:t>Tasa</a:t>
            </a:r>
            <a:r>
              <a:rPr lang="en-US" dirty="0"/>
              <a:t> ARS.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Market Factor FX</a:t>
            </a:r>
          </a:p>
          <a:p>
            <a:r>
              <a:rPr lang="en-US" sz="2000" dirty="0" err="1"/>
              <a:t>Exposición</a:t>
            </a:r>
            <a:r>
              <a:rPr lang="en-US" sz="2000" dirty="0"/>
              <a:t> a </a:t>
            </a:r>
            <a:r>
              <a:rPr lang="en-US" sz="2000" dirty="0" err="1"/>
              <a:t>variaciones</a:t>
            </a:r>
            <a:r>
              <a:rPr lang="en-US" sz="2000" dirty="0"/>
              <a:t> del </a:t>
            </a:r>
            <a:r>
              <a:rPr lang="en-US" sz="2000" dirty="0" err="1"/>
              <a:t>precio</a:t>
            </a:r>
            <a:r>
              <a:rPr lang="en-US" sz="2000" dirty="0"/>
              <a:t> del FX spot</a:t>
            </a:r>
          </a:p>
          <a:p>
            <a:pPr marL="0" indent="0">
              <a:buNone/>
            </a:pPr>
            <a:r>
              <a:rPr lang="en-US" dirty="0"/>
              <a:t>DV01 de </a:t>
            </a:r>
            <a:r>
              <a:rPr lang="en-US" dirty="0" err="1"/>
              <a:t>Tasa</a:t>
            </a:r>
            <a:r>
              <a:rPr lang="en-US" dirty="0"/>
              <a:t> ARS</a:t>
            </a:r>
          </a:p>
          <a:p>
            <a:r>
              <a:rPr lang="en-US" sz="2000" dirty="0" err="1"/>
              <a:t>Exposición</a:t>
            </a:r>
            <a:r>
              <a:rPr lang="en-US" sz="2000" dirty="0"/>
              <a:t> a </a:t>
            </a:r>
            <a:r>
              <a:rPr lang="en-US" sz="2000" dirty="0" err="1"/>
              <a:t>variaciones</a:t>
            </a:r>
            <a:r>
              <a:rPr lang="en-US" sz="2000" dirty="0"/>
              <a:t> de la </a:t>
            </a:r>
            <a:r>
              <a:rPr lang="en-US" sz="2000" dirty="0" err="1"/>
              <a:t>tasa</a:t>
            </a:r>
            <a:r>
              <a:rPr lang="en-US" sz="2000" dirty="0"/>
              <a:t> ARS </a:t>
            </a:r>
            <a:r>
              <a:rPr lang="en-US" sz="2000" dirty="0" err="1"/>
              <a:t>implícita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El trader </a:t>
            </a:r>
            <a:r>
              <a:rPr lang="en-US" sz="2000" dirty="0" err="1"/>
              <a:t>tiende</a:t>
            </a:r>
            <a:r>
              <a:rPr lang="en-US" sz="2000" dirty="0"/>
              <a:t> a </a:t>
            </a:r>
            <a:r>
              <a:rPr lang="en-US" sz="2000" dirty="0" err="1"/>
              <a:t>neutralizar</a:t>
            </a:r>
            <a:r>
              <a:rPr lang="en-US" sz="2000" dirty="0"/>
              <a:t> el FX de un outright en el spot y </a:t>
            </a:r>
            <a:r>
              <a:rPr lang="en-US" sz="2000" dirty="0" err="1"/>
              <a:t>luego</a:t>
            </a:r>
            <a:r>
              <a:rPr lang="en-US" sz="2000" dirty="0"/>
              <a:t> </a:t>
            </a:r>
            <a:r>
              <a:rPr lang="en-US" sz="2000" dirty="0" err="1"/>
              <a:t>administra</a:t>
            </a:r>
            <a:r>
              <a:rPr lang="en-US" sz="2000" dirty="0"/>
              <a:t> el DV01 de </a:t>
            </a:r>
            <a:r>
              <a:rPr lang="en-US" sz="2000" dirty="0" err="1"/>
              <a:t>tasa</a:t>
            </a:r>
            <a:r>
              <a:rPr lang="en-US" sz="2000" dirty="0"/>
              <a:t> ARS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5180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FX Forwards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El </a:t>
            </a:r>
            <a:r>
              <a:rPr lang="en-US" dirty="0" err="1"/>
              <a:t>precio</a:t>
            </a:r>
            <a:r>
              <a:rPr lang="en-US" dirty="0"/>
              <a:t> del outright </a:t>
            </a:r>
            <a:r>
              <a:rPr lang="en-US" dirty="0" err="1"/>
              <a:t>depende</a:t>
            </a:r>
            <a:r>
              <a:rPr lang="en-US" dirty="0"/>
              <a:t> de 2 market factors: FX Spot y </a:t>
            </a:r>
            <a:r>
              <a:rPr lang="en-US" dirty="0" err="1"/>
              <a:t>Tasa</a:t>
            </a:r>
            <a:r>
              <a:rPr lang="en-US" dirty="0"/>
              <a:t> ARS.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Ejemplo</a:t>
            </a:r>
            <a:r>
              <a:rPr lang="en-US" dirty="0"/>
              <a:t>: Spot a 140 y </a:t>
            </a:r>
            <a:r>
              <a:rPr lang="en-US" dirty="0" err="1"/>
              <a:t>tasa</a:t>
            </a:r>
            <a:r>
              <a:rPr lang="en-US" dirty="0"/>
              <a:t> al 80%. </a:t>
            </a:r>
          </a:p>
          <a:p>
            <a:pPr marL="0" indent="0">
              <a:buNone/>
            </a:pPr>
            <a:r>
              <a:rPr lang="en-US" dirty="0"/>
              <a:t>Tasa USD 3%. </a:t>
            </a:r>
          </a:p>
          <a:p>
            <a:pPr marL="0" indent="0">
              <a:buNone/>
            </a:pPr>
            <a:r>
              <a:rPr lang="en-US" dirty="0"/>
              <a:t>1 </a:t>
            </a:r>
            <a:r>
              <a:rPr lang="en-US" dirty="0" err="1"/>
              <a:t>año</a:t>
            </a:r>
            <a:r>
              <a:rPr lang="en-US" dirty="0"/>
              <a:t> de </a:t>
            </a:r>
            <a:r>
              <a:rPr lang="en-US" dirty="0" err="1"/>
              <a:t>plazo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Trader </a:t>
            </a:r>
            <a:r>
              <a:rPr lang="en-US" dirty="0" err="1"/>
              <a:t>está</a:t>
            </a:r>
            <a:r>
              <a:rPr lang="en-US" dirty="0"/>
              <a:t> largo USD 50,000,000 a 1 </a:t>
            </a:r>
            <a:r>
              <a:rPr lang="en-US" dirty="0" err="1"/>
              <a:t>año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Outright: 140 x (1+0.80)/(1+0.03)=244.66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Spot </a:t>
            </a:r>
            <a:r>
              <a:rPr lang="en-US" dirty="0" err="1"/>
              <a:t>cae</a:t>
            </a:r>
            <a:r>
              <a:rPr lang="en-US" dirty="0"/>
              <a:t> a 138</a:t>
            </a:r>
          </a:p>
          <a:p>
            <a:pPr marL="0" indent="0">
              <a:buNone/>
            </a:pPr>
            <a:r>
              <a:rPr lang="en-US" dirty="0"/>
              <a:t>Nuevo outright: 138 x (1+0.80)/(1+0.03)=241.17</a:t>
            </a:r>
          </a:p>
          <a:p>
            <a:pPr marL="0" indent="0">
              <a:buNone/>
            </a:pPr>
            <a:r>
              <a:rPr lang="en-US" b="1" dirty="0"/>
              <a:t>MTM= 50,000,000 x (241.17 – 244.66) / 241.17 = </a:t>
            </a:r>
            <a:r>
              <a:rPr lang="en-US" b="1" dirty="0">
                <a:solidFill>
                  <a:srgbClr val="FF0000"/>
                </a:solidFill>
              </a:rPr>
              <a:t>- USD 724,582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Spot no se </a:t>
            </a:r>
            <a:r>
              <a:rPr lang="en-US" dirty="0" err="1"/>
              <a:t>mueve</a:t>
            </a:r>
            <a:r>
              <a:rPr lang="en-US" dirty="0"/>
              <a:t> </a:t>
            </a:r>
            <a:r>
              <a:rPr lang="en-US" dirty="0" err="1"/>
              <a:t>pero</a:t>
            </a:r>
            <a:r>
              <a:rPr lang="en-US" dirty="0"/>
              <a:t> la </a:t>
            </a:r>
            <a:r>
              <a:rPr lang="en-US" dirty="0" err="1"/>
              <a:t>tasa</a:t>
            </a:r>
            <a:r>
              <a:rPr lang="en-US" dirty="0"/>
              <a:t> </a:t>
            </a:r>
            <a:r>
              <a:rPr lang="en-US" dirty="0" err="1"/>
              <a:t>cae</a:t>
            </a:r>
            <a:r>
              <a:rPr lang="en-US" dirty="0"/>
              <a:t> al 60%</a:t>
            </a:r>
          </a:p>
          <a:p>
            <a:pPr marL="0" indent="0">
              <a:buNone/>
            </a:pPr>
            <a:r>
              <a:rPr lang="en-US" dirty="0"/>
              <a:t>Nuevo outright: 140 x (1+0.60)/(1+0.03)= 217.48</a:t>
            </a:r>
          </a:p>
          <a:p>
            <a:pPr marL="0" indent="0">
              <a:buNone/>
            </a:pPr>
            <a:r>
              <a:rPr lang="en-US" b="1" dirty="0"/>
              <a:t>MTM= 50,000,000 x (217.48 – 244.66) / 217.48 = </a:t>
            </a:r>
            <a:r>
              <a:rPr lang="en-US" b="1" dirty="0">
                <a:solidFill>
                  <a:srgbClr val="FF0000"/>
                </a:solidFill>
              </a:rPr>
              <a:t>- USD 6,249,832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115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 Decay - Theta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El </a:t>
            </a:r>
            <a:r>
              <a:rPr lang="en-US" dirty="0" err="1"/>
              <a:t>precio</a:t>
            </a:r>
            <a:r>
              <a:rPr lang="en-US" dirty="0"/>
              <a:t> del outright </a:t>
            </a:r>
            <a:r>
              <a:rPr lang="en-US" dirty="0" err="1"/>
              <a:t>depende</a:t>
            </a:r>
            <a:r>
              <a:rPr lang="en-US" dirty="0"/>
              <a:t> de 2 market factors: FX Spot y </a:t>
            </a:r>
            <a:r>
              <a:rPr lang="en-US" dirty="0" err="1"/>
              <a:t>Tasa</a:t>
            </a:r>
            <a:r>
              <a:rPr lang="en-US" dirty="0"/>
              <a:t> ARS.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Ejemplo</a:t>
            </a:r>
            <a:r>
              <a:rPr lang="en-US" dirty="0"/>
              <a:t>: Spot a 140 y </a:t>
            </a:r>
            <a:r>
              <a:rPr lang="en-US" dirty="0" err="1"/>
              <a:t>tasa</a:t>
            </a:r>
            <a:r>
              <a:rPr lang="en-US" dirty="0"/>
              <a:t> al 80%. Tasa USD = 0</a:t>
            </a:r>
          </a:p>
          <a:p>
            <a:pPr marL="0" indent="0">
              <a:buNone/>
            </a:pPr>
            <a:r>
              <a:rPr lang="en-US" dirty="0"/>
              <a:t>1 </a:t>
            </a:r>
            <a:r>
              <a:rPr lang="en-US" dirty="0" err="1"/>
              <a:t>año</a:t>
            </a:r>
            <a:r>
              <a:rPr lang="en-US" dirty="0"/>
              <a:t> de </a:t>
            </a:r>
            <a:r>
              <a:rPr lang="en-US" dirty="0" err="1"/>
              <a:t>plazo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Trader </a:t>
            </a:r>
            <a:r>
              <a:rPr lang="en-US" dirty="0" err="1"/>
              <a:t>compra</a:t>
            </a:r>
            <a:r>
              <a:rPr lang="en-US" dirty="0"/>
              <a:t> USD 50,000,000 a 1 </a:t>
            </a:r>
            <a:r>
              <a:rPr lang="en-US" dirty="0" err="1"/>
              <a:t>año</a:t>
            </a:r>
            <a:r>
              <a:rPr lang="en-US" dirty="0"/>
              <a:t> a 252.00</a:t>
            </a:r>
          </a:p>
          <a:p>
            <a:pPr marL="0" indent="0">
              <a:buNone/>
            </a:pPr>
            <a:r>
              <a:rPr lang="en-US" dirty="0" err="1"/>
              <a:t>Pasa</a:t>
            </a:r>
            <a:r>
              <a:rPr lang="en-US" dirty="0"/>
              <a:t> 30 días y el spot y la </a:t>
            </a:r>
            <a:r>
              <a:rPr lang="en-US" dirty="0" err="1"/>
              <a:t>tasa</a:t>
            </a:r>
            <a:r>
              <a:rPr lang="en-US" dirty="0"/>
              <a:t> no se </a:t>
            </a:r>
            <a:r>
              <a:rPr lang="en-US" dirty="0" err="1"/>
              <a:t>movieron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Nuevo Outright= 140 x (1+0.80/12x11) = 242.67</a:t>
            </a:r>
          </a:p>
          <a:p>
            <a:pPr marL="0" indent="0">
              <a:buNone/>
            </a:pPr>
            <a:r>
              <a:rPr lang="en-US" dirty="0"/>
              <a:t>MTM= 50,000,000 x (242.67 – 252) / 242.67 = - 466,667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8262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Time Decay – Theta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Tomamos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posición</a:t>
            </a:r>
            <a:r>
              <a:rPr lang="en-US" dirty="0"/>
              <a:t> </a:t>
            </a:r>
            <a:r>
              <a:rPr lang="en-US" dirty="0" err="1"/>
              <a:t>larga</a:t>
            </a:r>
            <a:r>
              <a:rPr lang="en-US" dirty="0"/>
              <a:t> USD en el </a:t>
            </a:r>
            <a:r>
              <a:rPr lang="en-US" dirty="0" err="1"/>
              <a:t>mercado</a:t>
            </a:r>
            <a:r>
              <a:rPr lang="en-US" dirty="0"/>
              <a:t> de forwards, con un view de </a:t>
            </a:r>
            <a:r>
              <a:rPr lang="en-US" dirty="0" err="1"/>
              <a:t>suba</a:t>
            </a:r>
            <a:r>
              <a:rPr lang="en-US" dirty="0"/>
              <a:t> del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cambio</a:t>
            </a:r>
            <a:r>
              <a:rPr lang="en-US" dirty="0"/>
              <a:t> y de la </a:t>
            </a:r>
            <a:r>
              <a:rPr lang="en-US" dirty="0" err="1"/>
              <a:t>tasa</a:t>
            </a:r>
            <a:r>
              <a:rPr lang="en-US" dirty="0"/>
              <a:t> </a:t>
            </a:r>
            <a:r>
              <a:rPr lang="en-US" dirty="0" err="1"/>
              <a:t>implícita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ocurre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el spot no se </a:t>
            </a:r>
            <a:r>
              <a:rPr lang="en-US" dirty="0" err="1"/>
              <a:t>mueve</a:t>
            </a:r>
            <a:r>
              <a:rPr lang="en-US" dirty="0"/>
              <a:t> y </a:t>
            </a:r>
            <a:r>
              <a:rPr lang="en-US" dirty="0" err="1"/>
              <a:t>sólo</a:t>
            </a:r>
            <a:r>
              <a:rPr lang="en-US" dirty="0"/>
              <a:t> </a:t>
            </a:r>
            <a:r>
              <a:rPr lang="en-US" dirty="0" err="1"/>
              <a:t>transcurre</a:t>
            </a:r>
            <a:r>
              <a:rPr lang="en-US" dirty="0"/>
              <a:t> el </a:t>
            </a:r>
            <a:r>
              <a:rPr lang="en-US" dirty="0" err="1"/>
              <a:t>tiempo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 err="1"/>
              <a:t>Ej</a:t>
            </a:r>
            <a:r>
              <a:rPr lang="en-US" sz="2600" dirty="0"/>
              <a:t>: </a:t>
            </a:r>
            <a:r>
              <a:rPr lang="en-US" sz="2600" dirty="0" err="1"/>
              <a:t>Compro</a:t>
            </a:r>
            <a:r>
              <a:rPr lang="en-US" sz="2600" dirty="0"/>
              <a:t> USD 10,000,000 a 1 </a:t>
            </a:r>
            <a:r>
              <a:rPr lang="en-US" sz="2600" dirty="0" err="1"/>
              <a:t>año</a:t>
            </a:r>
            <a:r>
              <a:rPr lang="en-US" sz="2600" dirty="0"/>
              <a:t> al 80%pa de </a:t>
            </a:r>
            <a:r>
              <a:rPr lang="en-US" sz="2600" dirty="0" err="1"/>
              <a:t>tasa</a:t>
            </a:r>
            <a:r>
              <a:rPr lang="en-US" sz="2600" dirty="0"/>
              <a:t> ARS. Spot 140.</a:t>
            </a:r>
          </a:p>
          <a:p>
            <a:r>
              <a:rPr lang="en-US" sz="2600" dirty="0" err="1"/>
              <a:t>Calcular</a:t>
            </a:r>
            <a:r>
              <a:rPr lang="en-US" sz="2600" dirty="0"/>
              <a:t> el outright </a:t>
            </a:r>
            <a:r>
              <a:rPr lang="en-US" sz="2600" dirty="0" err="1"/>
              <a:t>asumiendo</a:t>
            </a:r>
            <a:r>
              <a:rPr lang="en-US" sz="2600" dirty="0"/>
              <a:t> </a:t>
            </a:r>
            <a:r>
              <a:rPr lang="en-US" sz="2600" dirty="0" err="1"/>
              <a:t>tasa</a:t>
            </a:r>
            <a:r>
              <a:rPr lang="en-US" sz="2600" dirty="0"/>
              <a:t> en USD 0</a:t>
            </a:r>
          </a:p>
          <a:p>
            <a:pPr lvl="1"/>
            <a:r>
              <a:rPr lang="en-US" sz="2200" dirty="0"/>
              <a:t>140 x (1+0.80) = 252</a:t>
            </a:r>
          </a:p>
          <a:p>
            <a:r>
              <a:rPr lang="en-US" sz="2600" dirty="0" err="1"/>
              <a:t>Cuál</a:t>
            </a:r>
            <a:r>
              <a:rPr lang="en-US" sz="2600" dirty="0"/>
              <a:t> </a:t>
            </a:r>
            <a:r>
              <a:rPr lang="en-US" sz="2600" dirty="0" err="1"/>
              <a:t>es</a:t>
            </a:r>
            <a:r>
              <a:rPr lang="en-US" sz="2600" dirty="0"/>
              <a:t> el MTM de la </a:t>
            </a:r>
            <a:r>
              <a:rPr lang="en-US" sz="2600" dirty="0" err="1"/>
              <a:t>posición</a:t>
            </a:r>
            <a:r>
              <a:rPr lang="en-US" sz="2600" dirty="0"/>
              <a:t> al </a:t>
            </a:r>
            <a:r>
              <a:rPr lang="en-US" sz="2600" dirty="0" err="1"/>
              <a:t>cabo</a:t>
            </a:r>
            <a:r>
              <a:rPr lang="en-US" sz="2600" dirty="0"/>
              <a:t> de 1 </a:t>
            </a:r>
            <a:r>
              <a:rPr lang="en-US" sz="2600" dirty="0" err="1"/>
              <a:t>mes</a:t>
            </a:r>
            <a:r>
              <a:rPr lang="en-US" sz="2600" dirty="0"/>
              <a:t> </a:t>
            </a:r>
            <a:r>
              <a:rPr lang="en-US" sz="2600" dirty="0" err="1"/>
              <a:t>si</a:t>
            </a:r>
            <a:r>
              <a:rPr lang="en-US" sz="2600" dirty="0"/>
              <a:t> no </a:t>
            </a:r>
            <a:r>
              <a:rPr lang="en-US" sz="2600" dirty="0" err="1"/>
              <a:t>hubo</a:t>
            </a:r>
            <a:r>
              <a:rPr lang="en-US" sz="2600" dirty="0"/>
              <a:t> </a:t>
            </a:r>
            <a:r>
              <a:rPr lang="en-US" sz="2600" dirty="0" err="1"/>
              <a:t>cambios</a:t>
            </a:r>
            <a:r>
              <a:rPr lang="en-US" sz="2600" dirty="0"/>
              <a:t> en el spot </a:t>
            </a:r>
            <a:r>
              <a:rPr lang="en-US" sz="2600" dirty="0" err="1"/>
              <a:t>ni</a:t>
            </a:r>
            <a:r>
              <a:rPr lang="en-US" sz="2600" dirty="0"/>
              <a:t> en la </a:t>
            </a:r>
            <a:r>
              <a:rPr lang="en-US" sz="2600" dirty="0" err="1"/>
              <a:t>tasa</a:t>
            </a:r>
            <a:r>
              <a:rPr lang="en-US" sz="2600" dirty="0"/>
              <a:t> ARS?</a:t>
            </a:r>
          </a:p>
          <a:p>
            <a:pPr lvl="1"/>
            <a:r>
              <a:rPr lang="en-US" sz="2200" dirty="0"/>
              <a:t>Nuevo outright: 140 x (1+0.80/12x11) = 242.67</a:t>
            </a:r>
          </a:p>
          <a:p>
            <a:r>
              <a:rPr lang="en-US" sz="2600" dirty="0"/>
              <a:t>MTM 10,000,000 x (242.67 – 252) / (1+0.80/12x11) = - ARS 53,826,923</a:t>
            </a:r>
          </a:p>
          <a:p>
            <a:r>
              <a:rPr lang="en-US" sz="2600" dirty="0"/>
              <a:t>MTM = - ARS 53,826,923 / 140 = - USD 384,478</a:t>
            </a:r>
          </a:p>
          <a:p>
            <a:r>
              <a:rPr lang="en-US" sz="2600" dirty="0"/>
              <a:t>MTM = - ARS 93,300,000 / 242.67 = - USD 384,472</a:t>
            </a:r>
          </a:p>
          <a:p>
            <a:endParaRPr lang="en-US" sz="2600" dirty="0"/>
          </a:p>
          <a:p>
            <a:pPr marL="0" indent="0">
              <a:buNone/>
            </a:pPr>
            <a:r>
              <a:rPr lang="en-US" sz="3100" dirty="0"/>
              <a:t>El simple pasar del </a:t>
            </a:r>
            <a:r>
              <a:rPr lang="en-US" sz="3100" dirty="0" err="1"/>
              <a:t>tiempo</a:t>
            </a:r>
            <a:r>
              <a:rPr lang="en-US" sz="3100" dirty="0"/>
              <a:t> sin que se </a:t>
            </a:r>
            <a:r>
              <a:rPr lang="en-US" sz="3100" dirty="0" err="1"/>
              <a:t>mueva</a:t>
            </a:r>
            <a:r>
              <a:rPr lang="en-US" sz="3100" dirty="0"/>
              <a:t> el spot </a:t>
            </a:r>
            <a:r>
              <a:rPr lang="en-US" sz="3100" dirty="0" err="1"/>
              <a:t>ni</a:t>
            </a:r>
            <a:r>
              <a:rPr lang="en-US" sz="3100" dirty="0"/>
              <a:t> la </a:t>
            </a:r>
            <a:r>
              <a:rPr lang="en-US" sz="3100" dirty="0" err="1"/>
              <a:t>tasa</a:t>
            </a:r>
            <a:r>
              <a:rPr lang="en-US" sz="3100" dirty="0"/>
              <a:t> </a:t>
            </a:r>
            <a:r>
              <a:rPr lang="en-US" sz="3100" dirty="0" err="1"/>
              <a:t>va</a:t>
            </a:r>
            <a:r>
              <a:rPr lang="en-US" sz="3100" dirty="0"/>
              <a:t> </a:t>
            </a:r>
            <a:r>
              <a:rPr lang="en-US" sz="3100" dirty="0" err="1"/>
              <a:t>generando</a:t>
            </a:r>
            <a:r>
              <a:rPr lang="en-US" sz="3100" dirty="0"/>
              <a:t> </a:t>
            </a:r>
            <a:r>
              <a:rPr lang="en-US" sz="3100" dirty="0" err="1"/>
              <a:t>pérdida</a:t>
            </a:r>
            <a:r>
              <a:rPr lang="en-US" sz="3100" dirty="0"/>
              <a:t> a una </a:t>
            </a:r>
            <a:r>
              <a:rPr lang="en-US" sz="3100" dirty="0" err="1"/>
              <a:t>posicion</a:t>
            </a:r>
            <a:r>
              <a:rPr lang="en-US" sz="3100" dirty="0"/>
              <a:t> </a:t>
            </a:r>
            <a:r>
              <a:rPr lang="en-US" sz="3100" dirty="0" err="1"/>
              <a:t>larga</a:t>
            </a:r>
            <a:r>
              <a:rPr lang="en-US" sz="3100" dirty="0"/>
              <a:t> USD (y </a:t>
            </a:r>
            <a:r>
              <a:rPr lang="en-US" sz="3100" dirty="0" err="1"/>
              <a:t>generando</a:t>
            </a:r>
            <a:r>
              <a:rPr lang="en-US" sz="3100" dirty="0"/>
              <a:t> </a:t>
            </a:r>
            <a:r>
              <a:rPr lang="en-US" sz="3100" dirty="0" err="1"/>
              <a:t>ganancia</a:t>
            </a:r>
            <a:r>
              <a:rPr lang="en-US" sz="3100" dirty="0"/>
              <a:t> a una </a:t>
            </a:r>
            <a:r>
              <a:rPr lang="en-US" sz="3100" dirty="0" err="1"/>
              <a:t>posicion</a:t>
            </a:r>
            <a:r>
              <a:rPr lang="en-US" sz="3100" dirty="0"/>
              <a:t> </a:t>
            </a:r>
            <a:r>
              <a:rPr lang="en-US" sz="3100" dirty="0" err="1"/>
              <a:t>corta</a:t>
            </a:r>
            <a:r>
              <a:rPr lang="en-US" sz="3100" dirty="0"/>
              <a:t> USD). Ello se debe a que </a:t>
            </a:r>
            <a:r>
              <a:rPr lang="en-US" sz="3100" dirty="0" err="1"/>
              <a:t>si</a:t>
            </a:r>
            <a:r>
              <a:rPr lang="en-US" sz="3100" dirty="0"/>
              <a:t> no se </a:t>
            </a:r>
            <a:r>
              <a:rPr lang="en-US" sz="3100" dirty="0" err="1"/>
              <a:t>mueve</a:t>
            </a:r>
            <a:r>
              <a:rPr lang="en-US" sz="3100" dirty="0"/>
              <a:t> el spot </a:t>
            </a:r>
            <a:r>
              <a:rPr lang="en-US" sz="3100" dirty="0" err="1"/>
              <a:t>ni</a:t>
            </a:r>
            <a:r>
              <a:rPr lang="en-US" sz="3100" dirty="0"/>
              <a:t> la </a:t>
            </a:r>
            <a:r>
              <a:rPr lang="en-US" sz="3100" dirty="0" err="1"/>
              <a:t>tasa</a:t>
            </a:r>
            <a:r>
              <a:rPr lang="en-US" sz="3100" dirty="0"/>
              <a:t> de </a:t>
            </a:r>
            <a:r>
              <a:rPr lang="en-US" sz="3100" dirty="0" err="1"/>
              <a:t>interes</a:t>
            </a:r>
            <a:r>
              <a:rPr lang="en-US" sz="3100" dirty="0"/>
              <a:t> </a:t>
            </a:r>
            <a:r>
              <a:rPr lang="en-US" sz="3100" dirty="0" err="1"/>
              <a:t>implicita</a:t>
            </a:r>
            <a:r>
              <a:rPr lang="en-US" sz="3100" dirty="0"/>
              <a:t>, el outright forward </a:t>
            </a:r>
            <a:r>
              <a:rPr lang="en-US" sz="3100" dirty="0" err="1"/>
              <a:t>cae</a:t>
            </a:r>
            <a:r>
              <a:rPr lang="en-US" sz="3100" dirty="0"/>
              <a:t> por el simple pasar del </a:t>
            </a:r>
            <a:r>
              <a:rPr lang="en-US" sz="3100" dirty="0" err="1"/>
              <a:t>tiempo</a:t>
            </a:r>
            <a:r>
              <a:rPr lang="en-US" sz="3100" dirty="0"/>
              <a:t>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3547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FX Forwards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68088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Interest Rate Parity – 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piensa</a:t>
            </a:r>
            <a:r>
              <a:rPr lang="en-US" dirty="0"/>
              <a:t> el trader ?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2000" dirty="0" err="1"/>
              <a:t>Tasa</a:t>
            </a:r>
            <a:r>
              <a:rPr lang="en-US" sz="2000" dirty="0"/>
              <a:t> ARS = [Outright/Spot x (1+ </a:t>
            </a:r>
            <a:r>
              <a:rPr lang="en-US" sz="2000" dirty="0" err="1"/>
              <a:t>tasa</a:t>
            </a:r>
            <a:r>
              <a:rPr lang="en-US" sz="2000" dirty="0"/>
              <a:t> USD)]-1</a:t>
            </a:r>
          </a:p>
          <a:p>
            <a:endParaRPr lang="en-US" sz="2000" dirty="0"/>
          </a:p>
          <a:p>
            <a:r>
              <a:rPr lang="en-US" sz="2000" dirty="0"/>
              <a:t>La </a:t>
            </a:r>
            <a:r>
              <a:rPr lang="en-US" sz="2000" dirty="0" err="1"/>
              <a:t>tasa</a:t>
            </a:r>
            <a:r>
              <a:rPr lang="en-US" sz="2000" dirty="0"/>
              <a:t> ARS </a:t>
            </a:r>
            <a:r>
              <a:rPr lang="en-US" sz="2000" dirty="0" err="1"/>
              <a:t>implícita</a:t>
            </a:r>
            <a:r>
              <a:rPr lang="en-US" sz="2000" dirty="0"/>
              <a:t> en el NDF se </a:t>
            </a:r>
            <a:r>
              <a:rPr lang="en-US" sz="2000" dirty="0" err="1"/>
              <a:t>compara</a:t>
            </a:r>
            <a:r>
              <a:rPr lang="en-US" sz="2000" dirty="0"/>
              <a:t> con la </a:t>
            </a:r>
            <a:r>
              <a:rPr lang="en-US" sz="2000" dirty="0" err="1"/>
              <a:t>tasa</a:t>
            </a:r>
            <a:r>
              <a:rPr lang="en-US" sz="2000" dirty="0"/>
              <a:t> en el Cash Market</a:t>
            </a:r>
          </a:p>
          <a:p>
            <a:endParaRPr lang="en-US" sz="2000" dirty="0"/>
          </a:p>
          <a:p>
            <a:r>
              <a:rPr lang="en-US" sz="2000" dirty="0"/>
              <a:t>Hay </a:t>
            </a:r>
            <a:r>
              <a:rPr lang="en-US" sz="2000" dirty="0" err="1"/>
              <a:t>arbitraje</a:t>
            </a:r>
            <a:r>
              <a:rPr lang="en-US" sz="2000" dirty="0"/>
              <a:t>?</a:t>
            </a:r>
          </a:p>
          <a:p>
            <a:pPr lvl="1"/>
            <a:r>
              <a:rPr lang="en-US" sz="1600" dirty="0"/>
              <a:t>Si la </a:t>
            </a:r>
            <a:r>
              <a:rPr lang="en-US" sz="1600" dirty="0" err="1"/>
              <a:t>tasa</a:t>
            </a:r>
            <a:r>
              <a:rPr lang="en-US" sz="1600" dirty="0"/>
              <a:t> </a:t>
            </a:r>
            <a:r>
              <a:rPr lang="en-US" sz="1600" dirty="0" err="1"/>
              <a:t>implícita</a:t>
            </a:r>
            <a:r>
              <a:rPr lang="en-US" sz="1600" dirty="0"/>
              <a:t> en el NDF es mayor a la del cash market, el trader </a:t>
            </a:r>
            <a:r>
              <a:rPr lang="en-US" sz="1600" dirty="0" err="1"/>
              <a:t>quiere</a:t>
            </a:r>
            <a:r>
              <a:rPr lang="en-US" sz="1600" dirty="0"/>
              <a:t> </a:t>
            </a:r>
            <a:r>
              <a:rPr lang="en-US" sz="1600" dirty="0" err="1"/>
              <a:t>activarse</a:t>
            </a:r>
            <a:r>
              <a:rPr lang="en-US" sz="1600" dirty="0"/>
              <a:t> a </a:t>
            </a:r>
            <a:r>
              <a:rPr lang="en-US" sz="1600" dirty="0" err="1"/>
              <a:t>esa</a:t>
            </a:r>
            <a:r>
              <a:rPr lang="en-US" sz="1600" dirty="0"/>
              <a:t> </a:t>
            </a:r>
            <a:r>
              <a:rPr lang="en-US" sz="1600" dirty="0" err="1"/>
              <a:t>tasa</a:t>
            </a:r>
            <a:r>
              <a:rPr lang="en-US" sz="1600" dirty="0"/>
              <a:t> (vender NDF)</a:t>
            </a:r>
          </a:p>
          <a:p>
            <a:pPr lvl="1"/>
            <a:r>
              <a:rPr lang="en-US" sz="1600" dirty="0"/>
              <a:t>Si la </a:t>
            </a:r>
            <a:r>
              <a:rPr lang="en-US" sz="1600" dirty="0" err="1"/>
              <a:t>tasa</a:t>
            </a:r>
            <a:r>
              <a:rPr lang="en-US" sz="1600" dirty="0"/>
              <a:t> </a:t>
            </a:r>
            <a:r>
              <a:rPr lang="en-US" sz="1600" dirty="0" err="1"/>
              <a:t>implícita</a:t>
            </a:r>
            <a:r>
              <a:rPr lang="en-US" sz="1600" dirty="0"/>
              <a:t> en el NDF es </a:t>
            </a:r>
            <a:r>
              <a:rPr lang="en-US" sz="1600" dirty="0" err="1"/>
              <a:t>menor</a:t>
            </a:r>
            <a:r>
              <a:rPr lang="en-US" sz="1600" dirty="0"/>
              <a:t> a la del cash market, el trader </a:t>
            </a:r>
            <a:r>
              <a:rPr lang="en-US" sz="1600" dirty="0" err="1"/>
              <a:t>quiere</a:t>
            </a:r>
            <a:r>
              <a:rPr lang="en-US" sz="1600" dirty="0"/>
              <a:t> </a:t>
            </a:r>
            <a:r>
              <a:rPr lang="en-US" sz="1600" dirty="0" err="1"/>
              <a:t>endeudarse</a:t>
            </a:r>
            <a:r>
              <a:rPr lang="en-US" sz="1600" dirty="0"/>
              <a:t> o </a:t>
            </a:r>
            <a:r>
              <a:rPr lang="en-US" sz="1600" dirty="0" err="1"/>
              <a:t>pasivarse</a:t>
            </a:r>
            <a:r>
              <a:rPr lang="en-US" sz="1600" dirty="0"/>
              <a:t> en </a:t>
            </a:r>
            <a:r>
              <a:rPr lang="en-US" sz="1600" dirty="0" err="1"/>
              <a:t>esa</a:t>
            </a:r>
            <a:r>
              <a:rPr lang="en-US" sz="1600" dirty="0"/>
              <a:t> </a:t>
            </a:r>
            <a:r>
              <a:rPr lang="en-US" sz="1600" dirty="0" err="1"/>
              <a:t>tasa</a:t>
            </a:r>
            <a:r>
              <a:rPr lang="en-US" sz="1600" dirty="0"/>
              <a:t> (</a:t>
            </a:r>
            <a:r>
              <a:rPr lang="en-US" sz="1600" dirty="0" err="1"/>
              <a:t>comprar</a:t>
            </a:r>
            <a:r>
              <a:rPr lang="en-US" sz="1600" dirty="0"/>
              <a:t> NDF)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1600" dirty="0" err="1"/>
              <a:t>Razones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 </a:t>
            </a:r>
            <a:r>
              <a:rPr lang="en-US" sz="1600" dirty="0" err="1"/>
              <a:t>las</a:t>
            </a:r>
            <a:r>
              <a:rPr lang="en-US" sz="1600" dirty="0"/>
              <a:t> </a:t>
            </a:r>
            <a:r>
              <a:rPr lang="en-US" sz="1600" dirty="0" err="1"/>
              <a:t>cuales</a:t>
            </a:r>
            <a:r>
              <a:rPr lang="en-US" sz="1600" dirty="0"/>
              <a:t> hay </a:t>
            </a:r>
            <a:r>
              <a:rPr lang="en-US" sz="1600" dirty="0" err="1"/>
              <a:t>desarbitraje</a:t>
            </a:r>
            <a:r>
              <a:rPr lang="en-US" sz="1600" dirty="0"/>
              <a:t>:</a:t>
            </a:r>
          </a:p>
          <a:p>
            <a:r>
              <a:rPr lang="en-US" sz="1600" dirty="0" err="1"/>
              <a:t>Restricciones</a:t>
            </a:r>
            <a:r>
              <a:rPr lang="en-US" sz="1600" dirty="0"/>
              <a:t> al </a:t>
            </a:r>
            <a:r>
              <a:rPr lang="en-US" sz="1600" dirty="0" err="1"/>
              <a:t>acceso</a:t>
            </a:r>
            <a:r>
              <a:rPr lang="en-US" sz="1600" dirty="0"/>
              <a:t> al </a:t>
            </a:r>
            <a:r>
              <a:rPr lang="en-US" sz="1600" dirty="0" err="1"/>
              <a:t>mercado</a:t>
            </a:r>
            <a:r>
              <a:rPr lang="en-US" sz="1600" dirty="0"/>
              <a:t> spot</a:t>
            </a:r>
          </a:p>
          <a:p>
            <a:r>
              <a:rPr lang="en-US" sz="1600" dirty="0" err="1"/>
              <a:t>Demanda</a:t>
            </a:r>
            <a:r>
              <a:rPr lang="en-US" sz="1600" dirty="0"/>
              <a:t> u </a:t>
            </a:r>
            <a:r>
              <a:rPr lang="en-US" sz="1600" dirty="0" err="1"/>
              <a:t>oferta</a:t>
            </a:r>
            <a:r>
              <a:rPr lang="en-US" sz="1600" dirty="0"/>
              <a:t> </a:t>
            </a:r>
            <a:r>
              <a:rPr lang="en-US" sz="1600" dirty="0" err="1"/>
              <a:t>inusual</a:t>
            </a:r>
            <a:r>
              <a:rPr lang="en-US" sz="1600" dirty="0"/>
              <a:t> en el </a:t>
            </a:r>
            <a:r>
              <a:rPr lang="en-US" sz="1600" dirty="0" err="1"/>
              <a:t>mercado</a:t>
            </a:r>
            <a:r>
              <a:rPr lang="en-US" sz="1600" dirty="0"/>
              <a:t> de NDF</a:t>
            </a:r>
          </a:p>
          <a:p>
            <a:r>
              <a:rPr lang="en-US" sz="1600" dirty="0" err="1"/>
              <a:t>Dificultades</a:t>
            </a:r>
            <a:r>
              <a:rPr lang="en-US" sz="1600" dirty="0"/>
              <a:t> </a:t>
            </a:r>
            <a:r>
              <a:rPr lang="en-US" sz="1600" dirty="0" err="1"/>
              <a:t>para</a:t>
            </a:r>
            <a:r>
              <a:rPr lang="en-US" sz="1600" dirty="0"/>
              <a:t> </a:t>
            </a:r>
            <a:r>
              <a:rPr lang="en-US" sz="1600" dirty="0" err="1"/>
              <a:t>construir</a:t>
            </a:r>
            <a:r>
              <a:rPr lang="en-US" sz="1600" dirty="0"/>
              <a:t> el </a:t>
            </a:r>
            <a:r>
              <a:rPr lang="en-US" sz="1600" dirty="0" err="1"/>
              <a:t>arbitraje</a:t>
            </a:r>
            <a:endParaRPr lang="en-US" sz="1600" dirty="0"/>
          </a:p>
          <a:p>
            <a:r>
              <a:rPr lang="en-US" sz="1600" dirty="0" err="1"/>
              <a:t>Límites</a:t>
            </a:r>
            <a:r>
              <a:rPr lang="en-US" sz="1600" dirty="0"/>
              <a:t> en la PGN</a:t>
            </a:r>
          </a:p>
          <a:p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792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Posición</a:t>
            </a:r>
            <a:r>
              <a:rPr lang="en-US" b="1" dirty="0"/>
              <a:t> </a:t>
            </a:r>
            <a:r>
              <a:rPr lang="en-US" b="1" dirty="0" err="1"/>
              <a:t>Corta</a:t>
            </a:r>
            <a:r>
              <a:rPr lang="en-US" b="1" dirty="0"/>
              <a:t> USD en NDF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err="1"/>
              <a:t>Tasa</a:t>
            </a:r>
            <a:r>
              <a:rPr lang="en-US" sz="2000" dirty="0"/>
              <a:t> ARS mas </a:t>
            </a:r>
            <a:r>
              <a:rPr lang="en-US" sz="2000" dirty="0" err="1"/>
              <a:t>alta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cash market</a:t>
            </a:r>
          </a:p>
          <a:p>
            <a:r>
              <a:rPr lang="en-US" sz="2000" dirty="0"/>
              <a:t>Trader </a:t>
            </a:r>
            <a:r>
              <a:rPr lang="en-US" sz="2000" dirty="0" err="1"/>
              <a:t>vende</a:t>
            </a:r>
            <a:r>
              <a:rPr lang="en-US" sz="2000" dirty="0"/>
              <a:t> outright USD 10,000,000 y no </a:t>
            </a:r>
            <a:r>
              <a:rPr lang="en-US" sz="2000" dirty="0" err="1"/>
              <a:t>cubre</a:t>
            </a:r>
            <a:r>
              <a:rPr lang="en-US" sz="2000" dirty="0"/>
              <a:t> el spot (</a:t>
            </a:r>
            <a:r>
              <a:rPr lang="en-US" sz="2000" dirty="0" err="1"/>
              <a:t>está</a:t>
            </a:r>
            <a:r>
              <a:rPr lang="en-US" sz="2000" dirty="0"/>
              <a:t> </a:t>
            </a:r>
            <a:r>
              <a:rPr lang="en-US" sz="2000" dirty="0" err="1"/>
              <a:t>corto</a:t>
            </a:r>
            <a:r>
              <a:rPr lang="en-US" sz="2000" dirty="0"/>
              <a:t> USD)</a:t>
            </a:r>
          </a:p>
          <a:p>
            <a:r>
              <a:rPr lang="en-US" sz="2000" dirty="0"/>
              <a:t>Spot: 140</a:t>
            </a:r>
          </a:p>
          <a:p>
            <a:r>
              <a:rPr lang="en-US" sz="2000" dirty="0"/>
              <a:t>Tasa ARS 80%</a:t>
            </a:r>
          </a:p>
          <a:p>
            <a:r>
              <a:rPr lang="en-US" sz="2000" dirty="0" err="1"/>
              <a:t>Plazo</a:t>
            </a:r>
            <a:r>
              <a:rPr lang="en-US" sz="2000" dirty="0"/>
              <a:t>: 1 </a:t>
            </a:r>
            <a:r>
              <a:rPr lang="en-US" sz="2000" dirty="0" err="1"/>
              <a:t>año</a:t>
            </a:r>
            <a:endParaRPr lang="en-US" sz="2000" dirty="0"/>
          </a:p>
          <a:p>
            <a:r>
              <a:rPr lang="en-US" sz="2000" dirty="0"/>
              <a:t>Outright: 252</a:t>
            </a:r>
          </a:p>
          <a:p>
            <a:r>
              <a:rPr lang="en-US" sz="2000" dirty="0"/>
              <a:t>2 market factors: FX y </a:t>
            </a:r>
            <a:r>
              <a:rPr lang="en-US" sz="2000" dirty="0" err="1"/>
              <a:t>Tasa</a:t>
            </a:r>
            <a:r>
              <a:rPr lang="en-US" sz="2000" dirty="0"/>
              <a:t> ARS</a:t>
            </a:r>
          </a:p>
          <a:p>
            <a:r>
              <a:rPr lang="en-US" sz="2000" i="1" dirty="0"/>
              <a:t>El time decay le genera MTM a favor</a:t>
            </a:r>
          </a:p>
          <a:p>
            <a:r>
              <a:rPr lang="en-US" sz="2000" dirty="0" err="1"/>
              <a:t>Pasa</a:t>
            </a:r>
            <a:r>
              <a:rPr lang="en-US" sz="2000" dirty="0"/>
              <a:t> 1 </a:t>
            </a:r>
            <a:r>
              <a:rPr lang="en-US" sz="2000" dirty="0" err="1"/>
              <a:t>mes</a:t>
            </a:r>
            <a:r>
              <a:rPr lang="en-US" sz="2000" dirty="0"/>
              <a:t>: </a:t>
            </a:r>
            <a:r>
              <a:rPr lang="en-US" sz="2000" dirty="0" err="1"/>
              <a:t>si</a:t>
            </a:r>
            <a:r>
              <a:rPr lang="en-US" sz="2000" dirty="0"/>
              <a:t> el spot y la </a:t>
            </a:r>
            <a:r>
              <a:rPr lang="en-US" sz="2000" dirty="0" err="1"/>
              <a:t>tasa</a:t>
            </a:r>
            <a:r>
              <a:rPr lang="en-US" sz="2000" dirty="0"/>
              <a:t> no se </a:t>
            </a:r>
            <a:r>
              <a:rPr lang="en-US" sz="2000" dirty="0" err="1"/>
              <a:t>mueven</a:t>
            </a:r>
            <a:r>
              <a:rPr lang="en-US" sz="2000" dirty="0"/>
              <a:t>, el nuevo outright es 242.67</a:t>
            </a:r>
          </a:p>
          <a:p>
            <a:r>
              <a:rPr lang="en-US" sz="2000" dirty="0"/>
              <a:t>MTM: 10,000,000 x (252 -242.67) / (1+0.8/12x11)= ARS 53,826,923 o USD 384,478</a:t>
            </a:r>
          </a:p>
          <a:p>
            <a:r>
              <a:rPr lang="en-US" sz="2000" dirty="0" err="1"/>
              <a:t>Calcular</a:t>
            </a:r>
            <a:r>
              <a:rPr lang="en-US" sz="2000" dirty="0"/>
              <a:t> MTM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además</a:t>
            </a:r>
            <a:r>
              <a:rPr lang="en-US" sz="2000" dirty="0"/>
              <a:t> la </a:t>
            </a:r>
            <a:r>
              <a:rPr lang="en-US" sz="2000" dirty="0" err="1"/>
              <a:t>tasa</a:t>
            </a:r>
            <a:r>
              <a:rPr lang="en-US" sz="2000" dirty="0"/>
              <a:t> </a:t>
            </a:r>
            <a:r>
              <a:rPr lang="en-US" sz="2000" dirty="0" err="1"/>
              <a:t>cae</a:t>
            </a:r>
            <a:r>
              <a:rPr lang="en-US" sz="2000" dirty="0"/>
              <a:t> a 60%</a:t>
            </a:r>
          </a:p>
          <a:p>
            <a:r>
              <a:rPr lang="en-US" sz="2000" dirty="0"/>
              <a:t>Como </a:t>
            </a:r>
            <a:r>
              <a:rPr lang="en-US" sz="2000" dirty="0" err="1"/>
              <a:t>es</a:t>
            </a:r>
            <a:r>
              <a:rPr lang="en-US" sz="2000" dirty="0"/>
              <a:t> el play de un </a:t>
            </a:r>
            <a:r>
              <a:rPr lang="en-US" sz="2000" dirty="0" err="1"/>
              <a:t>inversor</a:t>
            </a:r>
            <a:r>
              <a:rPr lang="en-US" sz="2000" dirty="0"/>
              <a:t> </a:t>
            </a:r>
            <a:r>
              <a:rPr lang="en-US" sz="2000" dirty="0" err="1"/>
              <a:t>externo</a:t>
            </a:r>
            <a:r>
              <a:rPr lang="en-US" sz="2000" dirty="0"/>
              <a:t> </a:t>
            </a:r>
            <a:r>
              <a:rPr lang="en-US" sz="2000" dirty="0" err="1"/>
              <a:t>para</a:t>
            </a:r>
            <a:r>
              <a:rPr lang="en-US" sz="2000" dirty="0"/>
              <a:t> </a:t>
            </a:r>
            <a:r>
              <a:rPr lang="en-US" sz="2000" dirty="0" err="1"/>
              <a:t>capturar</a:t>
            </a:r>
            <a:r>
              <a:rPr lang="en-US" sz="2000" dirty="0"/>
              <a:t> </a:t>
            </a:r>
            <a:r>
              <a:rPr lang="en-US" sz="2000" dirty="0" err="1"/>
              <a:t>tasa</a:t>
            </a:r>
            <a:r>
              <a:rPr lang="en-US" sz="2000" dirty="0"/>
              <a:t> ARS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2214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Como </a:t>
            </a:r>
            <a:r>
              <a:rPr lang="en-US" sz="3200" b="1" dirty="0" err="1"/>
              <a:t>Recibe</a:t>
            </a:r>
            <a:r>
              <a:rPr lang="en-US" sz="3200" b="1" dirty="0"/>
              <a:t> Tasa ARS un </a:t>
            </a:r>
            <a:r>
              <a:rPr lang="en-US" sz="3200" b="1" dirty="0" err="1"/>
              <a:t>Inversor</a:t>
            </a:r>
            <a:r>
              <a:rPr lang="en-US" sz="3200" b="1" dirty="0"/>
              <a:t> </a:t>
            </a:r>
            <a:r>
              <a:rPr lang="en-US" sz="3200" b="1" dirty="0" err="1"/>
              <a:t>Externo</a:t>
            </a:r>
            <a:r>
              <a:rPr lang="en-US" sz="3200" b="1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Cash Market</a:t>
            </a:r>
          </a:p>
          <a:p>
            <a:pPr lvl="1"/>
            <a:r>
              <a:rPr lang="en-US" sz="1600" dirty="0" err="1"/>
              <a:t>Vende</a:t>
            </a:r>
            <a:r>
              <a:rPr lang="en-US" sz="1600" dirty="0"/>
              <a:t> USD </a:t>
            </a:r>
            <a:r>
              <a:rPr lang="en-US" sz="1600" dirty="0" err="1"/>
              <a:t>compra</a:t>
            </a:r>
            <a:r>
              <a:rPr lang="en-US" sz="1600" dirty="0"/>
              <a:t> ARS</a:t>
            </a:r>
          </a:p>
          <a:p>
            <a:pPr lvl="1"/>
            <a:r>
              <a:rPr lang="en-US" sz="1600" dirty="0" err="1"/>
              <a:t>Invierte</a:t>
            </a:r>
            <a:r>
              <a:rPr lang="en-US" sz="1600" dirty="0"/>
              <a:t> los ARS </a:t>
            </a:r>
            <a:r>
              <a:rPr lang="en-US" sz="1600" dirty="0" err="1"/>
              <a:t>en</a:t>
            </a:r>
            <a:r>
              <a:rPr lang="en-US" sz="1600" dirty="0"/>
              <a:t> un </a:t>
            </a:r>
            <a:r>
              <a:rPr lang="en-US" sz="1600" dirty="0" err="1"/>
              <a:t>titulo</a:t>
            </a:r>
            <a:r>
              <a:rPr lang="en-US" sz="1600" dirty="0"/>
              <a:t> de </a:t>
            </a:r>
            <a:r>
              <a:rPr lang="en-US" sz="1600" dirty="0" err="1"/>
              <a:t>deuda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ARS</a:t>
            </a:r>
          </a:p>
          <a:p>
            <a:pPr lvl="1"/>
            <a:r>
              <a:rPr lang="en-US" sz="1600" dirty="0" err="1"/>
              <a:t>Devenga</a:t>
            </a:r>
            <a:r>
              <a:rPr lang="en-US" sz="1600" dirty="0"/>
              <a:t> YTM </a:t>
            </a:r>
            <a:r>
              <a:rPr lang="en-US" sz="1600" dirty="0" err="1"/>
              <a:t>en</a:t>
            </a:r>
            <a:r>
              <a:rPr lang="en-US" sz="1600" dirty="0"/>
              <a:t> la </a:t>
            </a:r>
            <a:r>
              <a:rPr lang="en-US" sz="1600" dirty="0" err="1"/>
              <a:t>medida</a:t>
            </a:r>
            <a:r>
              <a:rPr lang="en-US" sz="1600" dirty="0"/>
              <a:t> que </a:t>
            </a:r>
            <a:r>
              <a:rPr lang="en-US" sz="1600" dirty="0" err="1"/>
              <a:t>pasa</a:t>
            </a:r>
            <a:r>
              <a:rPr lang="en-US" sz="1600" dirty="0"/>
              <a:t> el </a:t>
            </a:r>
            <a:r>
              <a:rPr lang="en-US" sz="1600" dirty="0" err="1"/>
              <a:t>tiempo</a:t>
            </a:r>
            <a:endParaRPr lang="en-US" sz="1600" dirty="0"/>
          </a:p>
          <a:p>
            <a:pPr lvl="1"/>
            <a:r>
              <a:rPr lang="en-US" sz="1600" dirty="0"/>
              <a:t>Si el YTM </a:t>
            </a:r>
            <a:r>
              <a:rPr lang="en-US" sz="1600" dirty="0" err="1"/>
              <a:t>cae</a:t>
            </a:r>
            <a:r>
              <a:rPr lang="en-US" sz="1600" dirty="0"/>
              <a:t>, </a:t>
            </a:r>
            <a:r>
              <a:rPr lang="en-US" sz="1600" dirty="0" err="1"/>
              <a:t>ademas</a:t>
            </a:r>
            <a:r>
              <a:rPr lang="en-US" sz="1600" dirty="0"/>
              <a:t> </a:t>
            </a:r>
            <a:r>
              <a:rPr lang="en-US" sz="1600" dirty="0" err="1"/>
              <a:t>tiene</a:t>
            </a:r>
            <a:r>
              <a:rPr lang="en-US" sz="1600" dirty="0"/>
              <a:t> </a:t>
            </a:r>
            <a:r>
              <a:rPr lang="en-US" sz="1600" dirty="0" err="1"/>
              <a:t>ganancia</a:t>
            </a:r>
            <a:r>
              <a:rPr lang="en-US" sz="1600" dirty="0"/>
              <a:t> de capital</a:t>
            </a:r>
          </a:p>
          <a:p>
            <a:pPr lvl="1"/>
            <a:r>
              <a:rPr lang="en-US" sz="1600" dirty="0"/>
              <a:t>Contras: </a:t>
            </a:r>
          </a:p>
          <a:p>
            <a:pPr lvl="2"/>
            <a:r>
              <a:rPr lang="en-US" sz="1200" dirty="0"/>
              <a:t>Tiene </a:t>
            </a:r>
            <a:r>
              <a:rPr lang="en-US" sz="1200" dirty="0" err="1"/>
              <a:t>riesgo</a:t>
            </a:r>
            <a:r>
              <a:rPr lang="en-US" sz="1200" dirty="0"/>
              <a:t> de </a:t>
            </a:r>
            <a:r>
              <a:rPr lang="en-US" sz="1200" dirty="0" err="1"/>
              <a:t>credito</a:t>
            </a:r>
            <a:r>
              <a:rPr lang="en-US" sz="1200" dirty="0"/>
              <a:t> del </a:t>
            </a:r>
            <a:r>
              <a:rPr lang="en-US" sz="1200" dirty="0" err="1"/>
              <a:t>titulo</a:t>
            </a:r>
            <a:r>
              <a:rPr lang="en-US" sz="1200" dirty="0"/>
              <a:t> de </a:t>
            </a:r>
            <a:r>
              <a:rPr lang="en-US" sz="1200" dirty="0" err="1"/>
              <a:t>deuda</a:t>
            </a:r>
            <a:r>
              <a:rPr lang="en-US" sz="1200" dirty="0"/>
              <a:t> que </a:t>
            </a:r>
            <a:r>
              <a:rPr lang="en-US" sz="1200" dirty="0" err="1"/>
              <a:t>compro</a:t>
            </a:r>
            <a:endParaRPr lang="en-US" sz="1200" dirty="0"/>
          </a:p>
          <a:p>
            <a:pPr lvl="2"/>
            <a:r>
              <a:rPr lang="en-US" sz="1200" dirty="0" err="1"/>
              <a:t>Luego</a:t>
            </a:r>
            <a:r>
              <a:rPr lang="en-US" sz="1200" dirty="0"/>
              <a:t> </a:t>
            </a:r>
            <a:r>
              <a:rPr lang="en-US" sz="1200" dirty="0" err="1"/>
              <a:t>tiene</a:t>
            </a:r>
            <a:r>
              <a:rPr lang="en-US" sz="1200" dirty="0"/>
              <a:t> que </a:t>
            </a:r>
            <a:r>
              <a:rPr lang="en-US" sz="1200" dirty="0" err="1"/>
              <a:t>repatriar</a:t>
            </a:r>
            <a:r>
              <a:rPr lang="en-US" sz="1200" dirty="0"/>
              <a:t> </a:t>
            </a:r>
            <a:r>
              <a:rPr lang="en-US" sz="1200" dirty="0" err="1"/>
              <a:t>su</a:t>
            </a:r>
            <a:r>
              <a:rPr lang="en-US" sz="1200" dirty="0"/>
              <a:t> inversion </a:t>
            </a:r>
          </a:p>
          <a:p>
            <a:pPr lvl="2"/>
            <a:endParaRPr lang="en-US" sz="1200" dirty="0"/>
          </a:p>
          <a:p>
            <a:r>
              <a:rPr lang="en-US" sz="2000" dirty="0" err="1"/>
              <a:t>Vende</a:t>
            </a:r>
            <a:r>
              <a:rPr lang="en-US" sz="2000" dirty="0"/>
              <a:t> NDF Offshore</a:t>
            </a:r>
          </a:p>
          <a:p>
            <a:pPr lvl="1"/>
            <a:r>
              <a:rPr lang="en-US" sz="1600" dirty="0"/>
              <a:t>El time decay es similar a </a:t>
            </a:r>
            <a:r>
              <a:rPr lang="en-US" sz="1600" dirty="0" err="1"/>
              <a:t>devengar</a:t>
            </a:r>
            <a:r>
              <a:rPr lang="en-US" sz="1600" dirty="0"/>
              <a:t> la </a:t>
            </a:r>
            <a:r>
              <a:rPr lang="en-US" sz="1600" dirty="0" err="1"/>
              <a:t>tasa</a:t>
            </a:r>
            <a:r>
              <a:rPr lang="en-US" sz="1600" dirty="0"/>
              <a:t> </a:t>
            </a:r>
            <a:r>
              <a:rPr lang="en-US" sz="1600" dirty="0" err="1"/>
              <a:t>implicita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el NDF</a:t>
            </a:r>
          </a:p>
          <a:p>
            <a:pPr lvl="1"/>
            <a:r>
              <a:rPr lang="en-US" sz="1600" dirty="0"/>
              <a:t>Si la </a:t>
            </a:r>
            <a:r>
              <a:rPr lang="en-US" sz="1600" dirty="0" err="1"/>
              <a:t>tasa</a:t>
            </a:r>
            <a:r>
              <a:rPr lang="en-US" sz="1600" dirty="0"/>
              <a:t> del NDF </a:t>
            </a:r>
            <a:r>
              <a:rPr lang="en-US" sz="1600" dirty="0" err="1"/>
              <a:t>cae</a:t>
            </a:r>
            <a:r>
              <a:rPr lang="en-US" sz="1600" dirty="0"/>
              <a:t>, </a:t>
            </a:r>
            <a:r>
              <a:rPr lang="en-US" sz="1600" dirty="0" err="1"/>
              <a:t>tiene</a:t>
            </a:r>
            <a:r>
              <a:rPr lang="en-US" sz="1600" dirty="0"/>
              <a:t> una </a:t>
            </a:r>
            <a:r>
              <a:rPr lang="en-US" sz="1600" dirty="0" err="1"/>
              <a:t>ganancia</a:t>
            </a:r>
            <a:r>
              <a:rPr lang="en-US" sz="1600" dirty="0"/>
              <a:t> de capital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18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Responsabilidades</a:t>
            </a:r>
            <a:r>
              <a:rPr lang="en-US" b="1" dirty="0"/>
              <a:t> </a:t>
            </a:r>
            <a:r>
              <a:rPr lang="en-US" b="1" dirty="0" err="1"/>
              <a:t>Adicionales</a:t>
            </a:r>
            <a:endParaRPr lang="en-US" b="1" dirty="0"/>
          </a:p>
        </p:txBody>
      </p:sp>
      <p:sp>
        <p:nvSpPr>
          <p:cNvPr id="5" name="Content Placeholder 18"/>
          <p:cNvSpPr txBox="1">
            <a:spLocks/>
          </p:cNvSpPr>
          <p:nvPr/>
        </p:nvSpPr>
        <p:spPr>
          <a:xfrm>
            <a:off x="204538" y="1417638"/>
            <a:ext cx="8734926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r>
              <a:rPr lang="en-US" dirty="0" err="1"/>
              <a:t>Cumplir</a:t>
            </a:r>
            <a:r>
              <a:rPr lang="en-US" dirty="0"/>
              <a:t> con las </a:t>
            </a:r>
            <a:r>
              <a:rPr lang="en-US" dirty="0" err="1"/>
              <a:t>leyes</a:t>
            </a:r>
            <a:r>
              <a:rPr lang="en-US" dirty="0"/>
              <a:t> y </a:t>
            </a:r>
            <a:r>
              <a:rPr lang="en-US" dirty="0" err="1"/>
              <a:t>regulaciones</a:t>
            </a:r>
            <a:endParaRPr lang="en-US" dirty="0"/>
          </a:p>
          <a:p>
            <a:r>
              <a:rPr lang="en-US" dirty="0"/>
              <a:t>Ley Penal </a:t>
            </a:r>
            <a:r>
              <a:rPr lang="en-US" dirty="0" err="1"/>
              <a:t>Cambiaria</a:t>
            </a:r>
            <a:endParaRPr lang="en-US" dirty="0"/>
          </a:p>
          <a:p>
            <a:r>
              <a:rPr lang="en-US" dirty="0" err="1"/>
              <a:t>Confidencialidad</a:t>
            </a:r>
            <a:r>
              <a:rPr lang="en-US" dirty="0"/>
              <a:t> de la </a:t>
            </a:r>
            <a:r>
              <a:rPr lang="en-US" dirty="0" err="1"/>
              <a:t>información</a:t>
            </a:r>
            <a:endParaRPr lang="en-US" dirty="0"/>
          </a:p>
          <a:p>
            <a:r>
              <a:rPr lang="en-US" dirty="0"/>
              <a:t>No </a:t>
            </a:r>
            <a:r>
              <a:rPr lang="en-US" dirty="0" err="1"/>
              <a:t>esparcir</a:t>
            </a:r>
            <a:r>
              <a:rPr lang="en-US" dirty="0"/>
              <a:t> </a:t>
            </a:r>
            <a:r>
              <a:rPr lang="en-US" dirty="0" err="1"/>
              <a:t>rumores</a:t>
            </a:r>
            <a:endParaRPr lang="en-US" dirty="0"/>
          </a:p>
          <a:p>
            <a:r>
              <a:rPr lang="en-US" dirty="0"/>
              <a:t>No </a:t>
            </a:r>
            <a:r>
              <a:rPr lang="en-US" dirty="0" err="1"/>
              <a:t>mentir</a:t>
            </a:r>
            <a:endParaRPr lang="en-US" dirty="0"/>
          </a:p>
          <a:p>
            <a:r>
              <a:rPr lang="en-US" dirty="0"/>
              <a:t>No manipular </a:t>
            </a:r>
            <a:r>
              <a:rPr lang="en-US" dirty="0" err="1"/>
              <a:t>precios</a:t>
            </a:r>
            <a:r>
              <a:rPr lang="en-US" dirty="0"/>
              <a:t> de mercado</a:t>
            </a:r>
          </a:p>
          <a:p>
            <a:r>
              <a:rPr lang="en-US" dirty="0"/>
              <a:t>No </a:t>
            </a:r>
            <a:r>
              <a:rPr lang="en-US" dirty="0" err="1"/>
              <a:t>acordar</a:t>
            </a:r>
            <a:r>
              <a:rPr lang="en-US" dirty="0"/>
              <a:t> </a:t>
            </a:r>
            <a:r>
              <a:rPr lang="en-US" dirty="0" err="1"/>
              <a:t>precios</a:t>
            </a:r>
            <a:r>
              <a:rPr lang="en-US" dirty="0"/>
              <a:t> con la </a:t>
            </a:r>
            <a:r>
              <a:rPr lang="en-US" dirty="0" err="1"/>
              <a:t>competencia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perjuicio</a:t>
            </a:r>
            <a:r>
              <a:rPr lang="en-US" dirty="0"/>
              <a:t> del </a:t>
            </a:r>
            <a:r>
              <a:rPr lang="en-US" dirty="0" err="1"/>
              <a:t>cliente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7507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Posición</a:t>
            </a:r>
            <a:r>
              <a:rPr lang="en-US" b="1" dirty="0"/>
              <a:t> </a:t>
            </a:r>
            <a:r>
              <a:rPr lang="en-US" b="1" dirty="0" err="1"/>
              <a:t>Larga</a:t>
            </a:r>
            <a:r>
              <a:rPr lang="en-US" b="1" dirty="0"/>
              <a:t> USD en NDF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000" dirty="0" err="1"/>
              <a:t>Tasa</a:t>
            </a:r>
            <a:r>
              <a:rPr lang="en-US" sz="2000" dirty="0"/>
              <a:t> ARS mas </a:t>
            </a:r>
            <a:r>
              <a:rPr lang="en-US" sz="2000" dirty="0" err="1"/>
              <a:t>baja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cash market</a:t>
            </a:r>
          </a:p>
          <a:p>
            <a:r>
              <a:rPr lang="en-US" sz="2000" dirty="0"/>
              <a:t>Trader </a:t>
            </a:r>
            <a:r>
              <a:rPr lang="en-US" sz="2000" dirty="0" err="1"/>
              <a:t>compra</a:t>
            </a:r>
            <a:r>
              <a:rPr lang="en-US" sz="2000" dirty="0"/>
              <a:t> outright USD 10,000,000 y no </a:t>
            </a:r>
            <a:r>
              <a:rPr lang="en-US" sz="2000" dirty="0" err="1"/>
              <a:t>cubre</a:t>
            </a:r>
            <a:r>
              <a:rPr lang="en-US" sz="2000" dirty="0"/>
              <a:t> el spot (</a:t>
            </a:r>
            <a:r>
              <a:rPr lang="en-US" sz="2000" dirty="0" err="1"/>
              <a:t>está</a:t>
            </a:r>
            <a:r>
              <a:rPr lang="en-US" sz="2000" dirty="0"/>
              <a:t> largo USD)</a:t>
            </a:r>
          </a:p>
          <a:p>
            <a:r>
              <a:rPr lang="en-US" sz="2000" dirty="0"/>
              <a:t>Spot: 140</a:t>
            </a:r>
          </a:p>
          <a:p>
            <a:r>
              <a:rPr lang="en-US" sz="2000" dirty="0"/>
              <a:t>Tasa ARS 50%</a:t>
            </a:r>
          </a:p>
          <a:p>
            <a:r>
              <a:rPr lang="en-US" sz="2000" dirty="0" err="1"/>
              <a:t>Plazo</a:t>
            </a:r>
            <a:r>
              <a:rPr lang="en-US" sz="2000" dirty="0"/>
              <a:t>: 1 </a:t>
            </a:r>
            <a:r>
              <a:rPr lang="en-US" sz="2000" dirty="0" err="1"/>
              <a:t>año</a:t>
            </a:r>
            <a:endParaRPr lang="en-US" sz="2000" dirty="0"/>
          </a:p>
          <a:p>
            <a:r>
              <a:rPr lang="en-US" sz="2000" dirty="0"/>
              <a:t>Outright: 210</a:t>
            </a:r>
          </a:p>
          <a:p>
            <a:r>
              <a:rPr lang="en-US" sz="2000" dirty="0"/>
              <a:t>2 market factors: FX y </a:t>
            </a:r>
            <a:r>
              <a:rPr lang="en-US" sz="2000" dirty="0" err="1"/>
              <a:t>Tasa</a:t>
            </a:r>
            <a:r>
              <a:rPr lang="en-US" sz="2000" dirty="0"/>
              <a:t> ARS</a:t>
            </a:r>
          </a:p>
          <a:p>
            <a:r>
              <a:rPr lang="en-US" sz="2000" i="1" dirty="0"/>
              <a:t>El time decay le genera MTM en contra</a:t>
            </a:r>
          </a:p>
          <a:p>
            <a:r>
              <a:rPr lang="en-US" sz="2000" dirty="0" err="1"/>
              <a:t>Pasa</a:t>
            </a:r>
            <a:r>
              <a:rPr lang="en-US" sz="2000" dirty="0"/>
              <a:t> 1 </a:t>
            </a:r>
            <a:r>
              <a:rPr lang="en-US" sz="2000" dirty="0" err="1"/>
              <a:t>mes</a:t>
            </a:r>
            <a:r>
              <a:rPr lang="en-US" sz="2000" dirty="0"/>
              <a:t>: </a:t>
            </a:r>
            <a:r>
              <a:rPr lang="en-US" sz="2000" dirty="0" err="1"/>
              <a:t>si</a:t>
            </a:r>
            <a:r>
              <a:rPr lang="en-US" sz="2000" dirty="0"/>
              <a:t> el spot y la </a:t>
            </a:r>
            <a:r>
              <a:rPr lang="en-US" sz="2000" dirty="0" err="1"/>
              <a:t>tasa</a:t>
            </a:r>
            <a:r>
              <a:rPr lang="en-US" sz="2000" dirty="0"/>
              <a:t> no se </a:t>
            </a:r>
            <a:r>
              <a:rPr lang="en-US" sz="2000" dirty="0" err="1"/>
              <a:t>mueven</a:t>
            </a:r>
            <a:r>
              <a:rPr lang="en-US" sz="2000" dirty="0"/>
              <a:t>, el nuevo outright es 204.17</a:t>
            </a:r>
          </a:p>
          <a:p>
            <a:r>
              <a:rPr lang="en-US" sz="2000" dirty="0"/>
              <a:t>MTM: 10,000,000 x (204.17 –210) / (1+0.5/12x11)= - ARS 40,000,000 o               - USD 285,714</a:t>
            </a:r>
          </a:p>
          <a:p>
            <a:r>
              <a:rPr lang="en-US" sz="2000" dirty="0" err="1"/>
              <a:t>Calcular</a:t>
            </a:r>
            <a:r>
              <a:rPr lang="en-US" sz="2000" dirty="0"/>
              <a:t> MTM </a:t>
            </a:r>
            <a:r>
              <a:rPr lang="en-US" sz="2000" dirty="0" err="1"/>
              <a:t>si</a:t>
            </a:r>
            <a:r>
              <a:rPr lang="en-US" sz="2000" dirty="0"/>
              <a:t> la </a:t>
            </a:r>
            <a:r>
              <a:rPr lang="en-US" sz="2000" dirty="0" err="1"/>
              <a:t>tasa</a:t>
            </a:r>
            <a:r>
              <a:rPr lang="en-US" sz="2000" dirty="0"/>
              <a:t> </a:t>
            </a:r>
            <a:r>
              <a:rPr lang="en-US" sz="2000" dirty="0" err="1"/>
              <a:t>sube</a:t>
            </a:r>
            <a:r>
              <a:rPr lang="en-US" sz="2000" dirty="0"/>
              <a:t> a 70%</a:t>
            </a:r>
          </a:p>
          <a:p>
            <a:r>
              <a:rPr lang="en-US" sz="2000" dirty="0" err="1"/>
              <a:t>Calcular</a:t>
            </a:r>
            <a:r>
              <a:rPr lang="en-US" sz="2000" dirty="0"/>
              <a:t> MTM </a:t>
            </a:r>
            <a:r>
              <a:rPr lang="en-US" sz="2000" dirty="0" err="1"/>
              <a:t>si</a:t>
            </a:r>
            <a:r>
              <a:rPr lang="en-US" sz="2000" dirty="0"/>
              <a:t> el spot </a:t>
            </a:r>
            <a:r>
              <a:rPr lang="en-US" sz="2000" dirty="0" err="1"/>
              <a:t>sube</a:t>
            </a:r>
            <a:r>
              <a:rPr lang="en-US" sz="2000" dirty="0"/>
              <a:t> a 150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6351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Market Factor </a:t>
            </a:r>
            <a:r>
              <a:rPr lang="en-US" b="1" dirty="0" err="1"/>
              <a:t>Tasa</a:t>
            </a:r>
            <a:r>
              <a:rPr lang="en-US" b="1" dirty="0"/>
              <a:t> ARS en Forwards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26684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Los forwards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posición</a:t>
            </a:r>
            <a:r>
              <a:rPr lang="en-US" dirty="0"/>
              <a:t> de </a:t>
            </a:r>
            <a:r>
              <a:rPr lang="en-US" dirty="0" err="1"/>
              <a:t>tasa</a:t>
            </a:r>
            <a:r>
              <a:rPr lang="en-US" dirty="0"/>
              <a:t> ARS.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neutralizo</a:t>
            </a:r>
            <a:r>
              <a:rPr lang="en-US" dirty="0"/>
              <a:t> el market factor FX?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Receiver: </a:t>
            </a:r>
          </a:p>
          <a:p>
            <a:r>
              <a:rPr lang="en-US" sz="2800" dirty="0" err="1"/>
              <a:t>Tasa</a:t>
            </a:r>
            <a:r>
              <a:rPr lang="en-US" sz="2800" dirty="0"/>
              <a:t> </a:t>
            </a:r>
            <a:r>
              <a:rPr lang="en-US" sz="2800" dirty="0" err="1"/>
              <a:t>implícita</a:t>
            </a:r>
            <a:r>
              <a:rPr lang="en-US" sz="2800" dirty="0"/>
              <a:t> en el NDF mayor a la del cash market</a:t>
            </a:r>
          </a:p>
          <a:p>
            <a:r>
              <a:rPr lang="en-US" sz="2800" dirty="0" err="1"/>
              <a:t>Vendo</a:t>
            </a:r>
            <a:r>
              <a:rPr lang="en-US" sz="2800" dirty="0"/>
              <a:t> Forward: </a:t>
            </a:r>
            <a:r>
              <a:rPr lang="en-US" sz="2800" dirty="0" err="1"/>
              <a:t>quedo</a:t>
            </a:r>
            <a:r>
              <a:rPr lang="en-US" sz="2800" dirty="0"/>
              <a:t> </a:t>
            </a:r>
            <a:r>
              <a:rPr lang="en-US" sz="2800" b="1" u="sng" dirty="0" err="1"/>
              <a:t>activado</a:t>
            </a:r>
            <a:r>
              <a:rPr lang="en-US" sz="2800" dirty="0"/>
              <a:t> a la </a:t>
            </a:r>
            <a:r>
              <a:rPr lang="en-US" sz="2800" dirty="0" err="1"/>
              <a:t>tasa</a:t>
            </a:r>
            <a:r>
              <a:rPr lang="en-US" sz="2800" dirty="0"/>
              <a:t> ARS del NDF (</a:t>
            </a:r>
            <a:r>
              <a:rPr lang="en-US" sz="2800" dirty="0" err="1"/>
              <a:t>como</a:t>
            </a:r>
            <a:r>
              <a:rPr lang="en-US" sz="2800" dirty="0"/>
              <a:t> </a:t>
            </a:r>
            <a:r>
              <a:rPr lang="en-US" sz="2800" dirty="0" err="1"/>
              <a:t>comprar</a:t>
            </a:r>
            <a:r>
              <a:rPr lang="en-US" sz="2800" dirty="0"/>
              <a:t> un bono, </a:t>
            </a:r>
            <a:r>
              <a:rPr lang="en-US" sz="2800" dirty="0" err="1"/>
              <a:t>recibo</a:t>
            </a:r>
            <a:r>
              <a:rPr lang="en-US" sz="2800" dirty="0"/>
              <a:t> la </a:t>
            </a:r>
            <a:r>
              <a:rPr lang="en-US" sz="2800" dirty="0" err="1"/>
              <a:t>tasa</a:t>
            </a:r>
            <a:r>
              <a:rPr lang="en-US" sz="2800" dirty="0"/>
              <a:t> ARS)</a:t>
            </a:r>
          </a:p>
          <a:p>
            <a:r>
              <a:rPr lang="en-US" sz="2800" dirty="0" err="1"/>
              <a:t>Compro</a:t>
            </a:r>
            <a:r>
              <a:rPr lang="en-US" sz="2800" dirty="0"/>
              <a:t> Spot: </a:t>
            </a:r>
            <a:r>
              <a:rPr lang="en-US" sz="2800" dirty="0" err="1"/>
              <a:t>neutralizo</a:t>
            </a:r>
            <a:r>
              <a:rPr lang="en-US" sz="2800" dirty="0"/>
              <a:t> el FX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dirty="0"/>
              <a:t>Payer:</a:t>
            </a:r>
          </a:p>
          <a:p>
            <a:r>
              <a:rPr lang="en-US" sz="2900" dirty="0" err="1"/>
              <a:t>Tasa</a:t>
            </a:r>
            <a:r>
              <a:rPr lang="en-US" sz="2900" dirty="0"/>
              <a:t> </a:t>
            </a:r>
            <a:r>
              <a:rPr lang="en-US" sz="2900" dirty="0" err="1"/>
              <a:t>implícita</a:t>
            </a:r>
            <a:r>
              <a:rPr lang="en-US" sz="2900" dirty="0"/>
              <a:t> en el NDF </a:t>
            </a:r>
            <a:r>
              <a:rPr lang="en-US" sz="2900" dirty="0" err="1"/>
              <a:t>menor</a:t>
            </a:r>
            <a:r>
              <a:rPr lang="en-US" sz="2900" dirty="0"/>
              <a:t> a la del cash market</a:t>
            </a:r>
          </a:p>
          <a:p>
            <a:r>
              <a:rPr lang="en-US" sz="2900" dirty="0" err="1"/>
              <a:t>Compro</a:t>
            </a:r>
            <a:r>
              <a:rPr lang="en-US" sz="2900" dirty="0"/>
              <a:t> Forward: </a:t>
            </a:r>
            <a:r>
              <a:rPr lang="en-US" sz="2900" dirty="0" err="1"/>
              <a:t>quedo</a:t>
            </a:r>
            <a:r>
              <a:rPr lang="en-US" sz="2900" dirty="0"/>
              <a:t> </a:t>
            </a:r>
            <a:r>
              <a:rPr lang="en-US" sz="2900" b="1" u="sng" dirty="0" err="1"/>
              <a:t>endeudado</a:t>
            </a:r>
            <a:r>
              <a:rPr lang="en-US" sz="2900" b="1" u="sng" dirty="0"/>
              <a:t>/</a:t>
            </a:r>
            <a:r>
              <a:rPr lang="en-US" sz="2900" b="1" u="sng" dirty="0" err="1"/>
              <a:t>pasivado</a:t>
            </a:r>
            <a:r>
              <a:rPr lang="en-US" sz="2900" b="1" u="sng" dirty="0"/>
              <a:t> </a:t>
            </a:r>
            <a:r>
              <a:rPr lang="en-US" sz="2900" dirty="0"/>
              <a:t>a la </a:t>
            </a:r>
            <a:r>
              <a:rPr lang="en-US" sz="2900" dirty="0" err="1"/>
              <a:t>tasa</a:t>
            </a:r>
            <a:r>
              <a:rPr lang="en-US" sz="2900" dirty="0"/>
              <a:t> ARS del NDF (soy </a:t>
            </a:r>
            <a:r>
              <a:rPr lang="en-US" sz="2900" dirty="0" err="1"/>
              <a:t>pagador</a:t>
            </a:r>
            <a:r>
              <a:rPr lang="en-US" sz="2900" dirty="0"/>
              <a:t> de la </a:t>
            </a:r>
            <a:r>
              <a:rPr lang="en-US" sz="2900" dirty="0" err="1"/>
              <a:t>tasa</a:t>
            </a:r>
            <a:r>
              <a:rPr lang="en-US" sz="2900" dirty="0"/>
              <a:t> ARS)</a:t>
            </a:r>
          </a:p>
          <a:p>
            <a:r>
              <a:rPr lang="en-US" sz="2900" dirty="0" err="1"/>
              <a:t>Vendo</a:t>
            </a:r>
            <a:r>
              <a:rPr lang="en-US" sz="2900" dirty="0"/>
              <a:t> Spot: </a:t>
            </a:r>
            <a:r>
              <a:rPr lang="en-US" sz="2900" dirty="0" err="1"/>
              <a:t>neutralizo</a:t>
            </a:r>
            <a:r>
              <a:rPr lang="en-US" sz="2900" dirty="0"/>
              <a:t> el FX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0857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err="1"/>
              <a:t>Venta</a:t>
            </a:r>
            <a:r>
              <a:rPr lang="en-US" sz="3600" b="1" dirty="0"/>
              <a:t> USD Forward / </a:t>
            </a:r>
            <a:r>
              <a:rPr lang="en-US" sz="3600" b="1" dirty="0" err="1"/>
              <a:t>Compra</a:t>
            </a:r>
            <a:r>
              <a:rPr lang="en-US" sz="3600" b="1" dirty="0"/>
              <a:t> USD Spot</a:t>
            </a:r>
            <a:br>
              <a:rPr lang="en-US" sz="3600" b="1" dirty="0"/>
            </a:br>
            <a:r>
              <a:rPr lang="en-US" sz="3600" b="1" dirty="0"/>
              <a:t>Receiver / </a:t>
            </a:r>
            <a:r>
              <a:rPr lang="en-US" sz="3600" b="1" dirty="0" err="1"/>
              <a:t>Activado</a:t>
            </a:r>
            <a:r>
              <a:rPr lang="en-US" sz="3600" b="1" dirty="0"/>
              <a:t> en TASA ARS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8153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Spot: 140</a:t>
            </a:r>
          </a:p>
          <a:p>
            <a:r>
              <a:rPr lang="en-US" sz="2000" dirty="0" err="1"/>
              <a:t>Plazo</a:t>
            </a:r>
            <a:r>
              <a:rPr lang="en-US" sz="2000" dirty="0"/>
              <a:t>: 1 </a:t>
            </a:r>
            <a:r>
              <a:rPr lang="en-US" sz="2000" dirty="0" err="1"/>
              <a:t>año</a:t>
            </a:r>
            <a:endParaRPr lang="en-US" sz="2000" dirty="0"/>
          </a:p>
          <a:p>
            <a:r>
              <a:rPr lang="en-US" sz="2000" dirty="0"/>
              <a:t>Outright: 252</a:t>
            </a:r>
          </a:p>
          <a:p>
            <a:r>
              <a:rPr lang="en-US" sz="2000" dirty="0" err="1"/>
              <a:t>Monto</a:t>
            </a:r>
            <a:r>
              <a:rPr lang="en-US" sz="2000" dirty="0"/>
              <a:t>: USD 10,000,000</a:t>
            </a:r>
          </a:p>
          <a:p>
            <a:r>
              <a:rPr lang="en-US" sz="2000" dirty="0" err="1"/>
              <a:t>Vendo</a:t>
            </a:r>
            <a:r>
              <a:rPr lang="en-US" sz="2000" dirty="0"/>
              <a:t> USD forward</a:t>
            </a:r>
          </a:p>
          <a:p>
            <a:r>
              <a:rPr lang="en-US" sz="2000" dirty="0" err="1"/>
              <a:t>Compro</a:t>
            </a:r>
            <a:r>
              <a:rPr lang="en-US" sz="2000" dirty="0"/>
              <a:t> USD spot</a:t>
            </a:r>
          </a:p>
          <a:p>
            <a:r>
              <a:rPr lang="en-US" sz="2000" dirty="0"/>
              <a:t>¿</a:t>
            </a:r>
            <a:r>
              <a:rPr lang="en-US" sz="2000" dirty="0" err="1"/>
              <a:t>Cuál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la </a:t>
            </a:r>
            <a:r>
              <a:rPr lang="en-US" sz="2000" dirty="0" err="1"/>
              <a:t>tasa</a:t>
            </a:r>
            <a:r>
              <a:rPr lang="en-US" sz="2000" dirty="0"/>
              <a:t> </a:t>
            </a:r>
            <a:r>
              <a:rPr lang="en-US" sz="2000" dirty="0" err="1"/>
              <a:t>implícita</a:t>
            </a:r>
            <a:r>
              <a:rPr lang="en-US" sz="2000" dirty="0"/>
              <a:t>? </a:t>
            </a:r>
          </a:p>
          <a:p>
            <a:r>
              <a:rPr lang="en-US" sz="2000" dirty="0"/>
              <a:t>¿</a:t>
            </a:r>
            <a:r>
              <a:rPr lang="en-US" sz="2000" dirty="0" err="1"/>
              <a:t>Qué</a:t>
            </a:r>
            <a:r>
              <a:rPr lang="en-US" sz="2000" dirty="0"/>
              <a:t> </a:t>
            </a:r>
            <a:r>
              <a:rPr lang="en-US" sz="2000" dirty="0" err="1"/>
              <a:t>estoy</a:t>
            </a:r>
            <a:r>
              <a:rPr lang="en-US" sz="2000" dirty="0"/>
              <a:t> </a:t>
            </a:r>
            <a:r>
              <a:rPr lang="en-US" sz="2000" dirty="0" err="1"/>
              <a:t>buscando</a:t>
            </a:r>
            <a:r>
              <a:rPr lang="en-US" sz="2000" dirty="0"/>
              <a:t>?</a:t>
            </a:r>
          </a:p>
          <a:p>
            <a:r>
              <a:rPr lang="en-US" sz="2000" dirty="0"/>
              <a:t>¿</a:t>
            </a:r>
            <a:r>
              <a:rPr lang="en-US" sz="2000" dirty="0" err="1"/>
              <a:t>Cómo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el DV01?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92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38731" y="1600200"/>
            <a:ext cx="410385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252/140 - 1= 0.80 o 80% </a:t>
            </a:r>
            <a:r>
              <a:rPr lang="en-US" sz="1600" dirty="0" err="1"/>
              <a:t>tasa</a:t>
            </a:r>
            <a:r>
              <a:rPr lang="en-US" sz="1600" dirty="0"/>
              <a:t> </a:t>
            </a:r>
            <a:r>
              <a:rPr lang="en-US" sz="1600" dirty="0" err="1"/>
              <a:t>implícita</a:t>
            </a:r>
            <a:r>
              <a:rPr lang="en-US" sz="1600" dirty="0"/>
              <a:t> ARS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 err="1"/>
              <a:t>Compro</a:t>
            </a:r>
            <a:r>
              <a:rPr lang="en-US" sz="1600" dirty="0"/>
              <a:t> USD Spot: Hoy </a:t>
            </a:r>
            <a:r>
              <a:rPr lang="en-US" sz="1600" dirty="0" err="1"/>
              <a:t>invierto</a:t>
            </a:r>
            <a:r>
              <a:rPr lang="en-US" sz="1600" dirty="0"/>
              <a:t> ARS  1,400,000,000 y </a:t>
            </a:r>
            <a:r>
              <a:rPr lang="en-US" sz="1600" dirty="0" err="1"/>
              <a:t>compro</a:t>
            </a:r>
            <a:r>
              <a:rPr lang="en-US" sz="1600" dirty="0"/>
              <a:t> USD 10,000,000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 err="1"/>
              <a:t>Vendo</a:t>
            </a:r>
            <a:r>
              <a:rPr lang="en-US" sz="1600" dirty="0"/>
              <a:t> USD Forward: En el </a:t>
            </a:r>
            <a:r>
              <a:rPr lang="en-US" sz="1600" dirty="0" err="1"/>
              <a:t>futuro</a:t>
            </a:r>
            <a:r>
              <a:rPr lang="en-US" sz="1600" dirty="0"/>
              <a:t> </a:t>
            </a:r>
            <a:r>
              <a:rPr lang="en-US" sz="1600" dirty="0" err="1"/>
              <a:t>pago</a:t>
            </a:r>
            <a:r>
              <a:rPr lang="en-US" sz="1600" dirty="0"/>
              <a:t> USD 10,000,000 y </a:t>
            </a:r>
            <a:r>
              <a:rPr lang="en-US" sz="1600" dirty="0" err="1"/>
              <a:t>recibo</a:t>
            </a:r>
            <a:r>
              <a:rPr lang="en-US" sz="1600" dirty="0"/>
              <a:t> ARS 2,520,000,000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 err="1"/>
              <a:t>Invertir</a:t>
            </a:r>
            <a:r>
              <a:rPr lang="en-US" sz="1600" dirty="0"/>
              <a:t> hoy ARS 1,400,000,000 y </a:t>
            </a:r>
            <a:r>
              <a:rPr lang="en-US" sz="1600" dirty="0" err="1"/>
              <a:t>recibir</a:t>
            </a:r>
            <a:r>
              <a:rPr lang="en-US" sz="1600" dirty="0"/>
              <a:t> dentro de 1 </a:t>
            </a:r>
            <a:r>
              <a:rPr lang="en-US" sz="1600" dirty="0" err="1"/>
              <a:t>año</a:t>
            </a:r>
            <a:r>
              <a:rPr lang="en-US" sz="1600" dirty="0"/>
              <a:t> ARS 2,520,000,000 es </a:t>
            </a:r>
            <a:r>
              <a:rPr lang="en-US" sz="1600" dirty="0" err="1"/>
              <a:t>Igual</a:t>
            </a:r>
            <a:r>
              <a:rPr lang="en-US" sz="1600" dirty="0"/>
              <a:t> a </a:t>
            </a:r>
            <a:r>
              <a:rPr lang="en-US" sz="1600" dirty="0" err="1"/>
              <a:t>haber</a:t>
            </a:r>
            <a:r>
              <a:rPr lang="en-US" sz="1600" dirty="0"/>
              <a:t> </a:t>
            </a:r>
            <a:r>
              <a:rPr lang="en-US" sz="1600" dirty="0" err="1"/>
              <a:t>generado</a:t>
            </a:r>
            <a:r>
              <a:rPr lang="en-US" sz="1600" dirty="0"/>
              <a:t> un </a:t>
            </a:r>
            <a:r>
              <a:rPr lang="en-US" sz="1600" dirty="0" err="1"/>
              <a:t>activo</a:t>
            </a:r>
            <a:r>
              <a:rPr lang="en-US" sz="1600" dirty="0"/>
              <a:t> en ARS a una </a:t>
            </a:r>
            <a:r>
              <a:rPr lang="en-US" sz="1600" dirty="0" err="1"/>
              <a:t>tasa</a:t>
            </a:r>
            <a:r>
              <a:rPr lang="en-US" sz="1600" dirty="0"/>
              <a:t> del 80%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DV01: </a:t>
            </a:r>
            <a:r>
              <a:rPr lang="en-US" sz="1600" dirty="0" err="1"/>
              <a:t>Negativo</a:t>
            </a:r>
            <a:r>
              <a:rPr lang="en-US" sz="1600" dirty="0"/>
              <a:t>, dado </a:t>
            </a:r>
            <a:r>
              <a:rPr lang="en-US" sz="1600" dirty="0" err="1"/>
              <a:t>que</a:t>
            </a:r>
            <a:r>
              <a:rPr lang="en-US" sz="1600" dirty="0"/>
              <a:t> </a:t>
            </a:r>
            <a:r>
              <a:rPr lang="en-US" sz="1600" dirty="0" err="1"/>
              <a:t>es</a:t>
            </a:r>
            <a:r>
              <a:rPr lang="en-US" sz="1600" dirty="0"/>
              <a:t> </a:t>
            </a:r>
            <a:r>
              <a:rPr lang="en-US" sz="1600" dirty="0" err="1"/>
              <a:t>igual</a:t>
            </a:r>
            <a:r>
              <a:rPr lang="en-US" sz="1600" dirty="0"/>
              <a:t> a </a:t>
            </a:r>
            <a:r>
              <a:rPr lang="en-US" sz="1600" dirty="0" err="1"/>
              <a:t>haber</a:t>
            </a:r>
            <a:r>
              <a:rPr lang="en-US" sz="1600" dirty="0"/>
              <a:t> </a:t>
            </a:r>
            <a:r>
              <a:rPr lang="en-US" sz="1600" dirty="0" err="1"/>
              <a:t>comprado</a:t>
            </a:r>
            <a:r>
              <a:rPr lang="en-US" sz="1600" dirty="0"/>
              <a:t> un bono. Si la </a:t>
            </a:r>
            <a:r>
              <a:rPr lang="en-US" sz="1600" dirty="0" err="1"/>
              <a:t>tasa</a:t>
            </a:r>
            <a:r>
              <a:rPr lang="en-US" sz="1600" dirty="0"/>
              <a:t> </a:t>
            </a:r>
            <a:r>
              <a:rPr lang="en-US" sz="1600" dirty="0" err="1"/>
              <a:t>sube</a:t>
            </a:r>
            <a:r>
              <a:rPr lang="en-US" sz="1600" dirty="0"/>
              <a:t> </a:t>
            </a:r>
            <a:r>
              <a:rPr lang="en-US" sz="1600" dirty="0" err="1"/>
              <a:t>tengo</a:t>
            </a:r>
            <a:r>
              <a:rPr lang="en-US" sz="1600" dirty="0"/>
              <a:t> mark to market </a:t>
            </a:r>
            <a:r>
              <a:rPr lang="en-US" sz="1600" dirty="0" err="1"/>
              <a:t>negativo</a:t>
            </a:r>
            <a:r>
              <a:rPr lang="en-US" sz="1600" dirty="0"/>
              <a:t>. </a:t>
            </a:r>
            <a:r>
              <a:rPr lang="en-US" sz="1600" dirty="0" err="1"/>
              <a:t>También</a:t>
            </a:r>
            <a:r>
              <a:rPr lang="en-US" sz="1600" dirty="0"/>
              <a:t> se </a:t>
            </a:r>
            <a:r>
              <a:rPr lang="en-US" sz="1600" dirty="0" err="1"/>
              <a:t>puede</a:t>
            </a:r>
            <a:r>
              <a:rPr lang="en-US" sz="1600" dirty="0"/>
              <a:t> </a:t>
            </a:r>
            <a:r>
              <a:rPr lang="en-US" sz="1600" dirty="0" err="1"/>
              <a:t>pensar</a:t>
            </a:r>
            <a:r>
              <a:rPr lang="en-US" sz="1600" dirty="0"/>
              <a:t> que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sube</a:t>
            </a:r>
            <a:r>
              <a:rPr lang="en-US" sz="1600" dirty="0"/>
              <a:t> la </a:t>
            </a:r>
            <a:r>
              <a:rPr lang="en-US" sz="1600" dirty="0" err="1"/>
              <a:t>tasa</a:t>
            </a:r>
            <a:r>
              <a:rPr lang="en-US" sz="1600" dirty="0"/>
              <a:t>, </a:t>
            </a:r>
            <a:r>
              <a:rPr lang="en-US" sz="1600" dirty="0" err="1"/>
              <a:t>sube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outright forward y </a:t>
            </a:r>
            <a:r>
              <a:rPr lang="en-US" sz="1600" dirty="0" err="1"/>
              <a:t>como</a:t>
            </a:r>
            <a:r>
              <a:rPr lang="en-US" sz="1600" dirty="0"/>
              <a:t> </a:t>
            </a:r>
            <a:r>
              <a:rPr lang="en-US" sz="1600" dirty="0" err="1"/>
              <a:t>yo</a:t>
            </a:r>
            <a:r>
              <a:rPr lang="en-US" sz="1600" dirty="0"/>
              <a:t> </a:t>
            </a:r>
            <a:r>
              <a:rPr lang="en-US" sz="1600" dirty="0" err="1"/>
              <a:t>vendí</a:t>
            </a:r>
            <a:r>
              <a:rPr lang="en-US" sz="1600" dirty="0"/>
              <a:t> a 252 y </a:t>
            </a:r>
            <a:r>
              <a:rPr lang="en-US" sz="1600" dirty="0" err="1"/>
              <a:t>ahora</a:t>
            </a:r>
            <a:r>
              <a:rPr lang="en-US" sz="1600" dirty="0"/>
              <a:t> </a:t>
            </a:r>
            <a:r>
              <a:rPr lang="en-US" sz="1600" dirty="0" err="1"/>
              <a:t>subió</a:t>
            </a:r>
            <a:r>
              <a:rPr lang="en-US" sz="1600" dirty="0"/>
              <a:t> de </a:t>
            </a:r>
            <a:r>
              <a:rPr lang="en-US" sz="1600" dirty="0" err="1"/>
              <a:t>precio</a:t>
            </a:r>
            <a:r>
              <a:rPr lang="en-US" sz="1600" dirty="0"/>
              <a:t> </a:t>
            </a:r>
            <a:r>
              <a:rPr lang="en-US" sz="1600" dirty="0" err="1"/>
              <a:t>tengo</a:t>
            </a:r>
            <a:r>
              <a:rPr lang="en-US" sz="1600" dirty="0"/>
              <a:t> MTM </a:t>
            </a:r>
            <a:r>
              <a:rPr lang="en-US" sz="1600" dirty="0" err="1"/>
              <a:t>negativo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39825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err="1"/>
              <a:t>Compra</a:t>
            </a:r>
            <a:r>
              <a:rPr lang="en-US" sz="3600" b="1" dirty="0"/>
              <a:t> USD Forward / </a:t>
            </a:r>
            <a:r>
              <a:rPr lang="en-US" sz="3600" b="1" dirty="0" err="1"/>
              <a:t>Venta</a:t>
            </a:r>
            <a:r>
              <a:rPr lang="en-US" sz="3600" b="1" dirty="0"/>
              <a:t> USD Spot</a:t>
            </a:r>
            <a:br>
              <a:rPr lang="en-US" sz="3600" b="1" dirty="0"/>
            </a:br>
            <a:r>
              <a:rPr lang="en-US" sz="3600" b="1" dirty="0"/>
              <a:t>Payer / </a:t>
            </a:r>
            <a:r>
              <a:rPr lang="en-US" sz="3600" b="1" dirty="0" err="1"/>
              <a:t>Pasivado</a:t>
            </a:r>
            <a:r>
              <a:rPr lang="en-US" sz="3600" b="1" dirty="0"/>
              <a:t> o </a:t>
            </a:r>
            <a:r>
              <a:rPr lang="en-US" sz="3600" b="1" dirty="0" err="1"/>
              <a:t>Endeudado</a:t>
            </a:r>
            <a:r>
              <a:rPr lang="en-US" sz="3600" b="1" dirty="0"/>
              <a:t> en TASA ARS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8153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Spot: 140</a:t>
            </a:r>
          </a:p>
          <a:p>
            <a:r>
              <a:rPr lang="en-US" sz="2000" dirty="0" err="1"/>
              <a:t>Plazo</a:t>
            </a:r>
            <a:r>
              <a:rPr lang="en-US" sz="2000" dirty="0"/>
              <a:t>: 1 </a:t>
            </a:r>
            <a:r>
              <a:rPr lang="en-US" sz="2000" dirty="0" err="1"/>
              <a:t>año</a:t>
            </a:r>
            <a:endParaRPr lang="en-US" sz="2000" dirty="0"/>
          </a:p>
          <a:p>
            <a:r>
              <a:rPr lang="en-US" sz="2000" dirty="0"/>
              <a:t>Outright: 252</a:t>
            </a:r>
          </a:p>
          <a:p>
            <a:r>
              <a:rPr lang="en-US" sz="2000" dirty="0" err="1"/>
              <a:t>Monto</a:t>
            </a:r>
            <a:r>
              <a:rPr lang="en-US" sz="2000" dirty="0"/>
              <a:t>: USD 10,000,000</a:t>
            </a:r>
          </a:p>
          <a:p>
            <a:r>
              <a:rPr lang="en-US" sz="2000" dirty="0" err="1"/>
              <a:t>Compro</a:t>
            </a:r>
            <a:r>
              <a:rPr lang="en-US" sz="2000" dirty="0"/>
              <a:t> USD forward</a:t>
            </a:r>
          </a:p>
          <a:p>
            <a:r>
              <a:rPr lang="en-US" sz="2000" dirty="0" err="1"/>
              <a:t>Venta</a:t>
            </a:r>
            <a:r>
              <a:rPr lang="en-US" sz="2000" dirty="0"/>
              <a:t> USD spot</a:t>
            </a:r>
          </a:p>
          <a:p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simplicidad</a:t>
            </a:r>
            <a:r>
              <a:rPr lang="en-US" sz="2000" dirty="0"/>
              <a:t> la </a:t>
            </a:r>
            <a:r>
              <a:rPr lang="en-US" sz="2000" dirty="0" err="1"/>
              <a:t>tasa</a:t>
            </a:r>
            <a:r>
              <a:rPr lang="en-US" sz="2000" dirty="0"/>
              <a:t> de los USD </a:t>
            </a:r>
            <a:r>
              <a:rPr lang="en-US" sz="2000" dirty="0" err="1"/>
              <a:t>es</a:t>
            </a:r>
            <a:r>
              <a:rPr lang="en-US" sz="2000" dirty="0"/>
              <a:t> 0</a:t>
            </a:r>
          </a:p>
          <a:p>
            <a:r>
              <a:rPr lang="en-US" sz="2000" dirty="0"/>
              <a:t>¿</a:t>
            </a:r>
            <a:r>
              <a:rPr lang="en-US" sz="2000" dirty="0" err="1"/>
              <a:t>Cuál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la </a:t>
            </a:r>
            <a:r>
              <a:rPr lang="en-US" sz="2000" dirty="0" err="1"/>
              <a:t>tasa</a:t>
            </a:r>
            <a:r>
              <a:rPr lang="en-US" sz="2000" dirty="0"/>
              <a:t> </a:t>
            </a:r>
            <a:r>
              <a:rPr lang="en-US" sz="2000" dirty="0" err="1"/>
              <a:t>implícita</a:t>
            </a:r>
            <a:r>
              <a:rPr lang="en-US" sz="2000" dirty="0"/>
              <a:t> de los ARS? </a:t>
            </a:r>
          </a:p>
          <a:p>
            <a:r>
              <a:rPr lang="en-US" sz="2000" dirty="0"/>
              <a:t>¿</a:t>
            </a:r>
            <a:r>
              <a:rPr lang="en-US" sz="2000" dirty="0" err="1"/>
              <a:t>Qué</a:t>
            </a:r>
            <a:r>
              <a:rPr lang="en-US" sz="2000" dirty="0"/>
              <a:t> </a:t>
            </a:r>
            <a:r>
              <a:rPr lang="en-US" sz="2000" dirty="0" err="1"/>
              <a:t>estoy</a:t>
            </a:r>
            <a:r>
              <a:rPr lang="en-US" sz="2000" dirty="0"/>
              <a:t> </a:t>
            </a:r>
            <a:r>
              <a:rPr lang="en-US" sz="2000" dirty="0" err="1"/>
              <a:t>buscando</a:t>
            </a:r>
            <a:r>
              <a:rPr lang="en-US" sz="2000" dirty="0"/>
              <a:t>?</a:t>
            </a:r>
          </a:p>
          <a:p>
            <a:r>
              <a:rPr lang="en-US" sz="2000" dirty="0"/>
              <a:t>¿</a:t>
            </a:r>
            <a:r>
              <a:rPr lang="en-US" sz="2000" dirty="0" err="1"/>
              <a:t>Cómo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el DV01?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93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38731" y="1600200"/>
            <a:ext cx="41038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252/140 - 1= 0.80 o 80% </a:t>
            </a:r>
            <a:r>
              <a:rPr lang="en-US" sz="1600" dirty="0" err="1"/>
              <a:t>tasa</a:t>
            </a:r>
            <a:r>
              <a:rPr lang="en-US" sz="1600" dirty="0"/>
              <a:t> </a:t>
            </a:r>
            <a:r>
              <a:rPr lang="en-US" sz="1600" dirty="0" err="1"/>
              <a:t>implícita</a:t>
            </a:r>
            <a:r>
              <a:rPr lang="en-US" sz="1600" dirty="0"/>
              <a:t> ARS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 err="1"/>
              <a:t>Venta</a:t>
            </a:r>
            <a:r>
              <a:rPr lang="en-US" sz="1600" dirty="0"/>
              <a:t> USD Spot: Hoy </a:t>
            </a:r>
            <a:r>
              <a:rPr lang="en-US" sz="1600" dirty="0" err="1"/>
              <a:t>vendo</a:t>
            </a:r>
            <a:r>
              <a:rPr lang="en-US" sz="1600" dirty="0"/>
              <a:t> USD 10,000,000 y </a:t>
            </a:r>
            <a:r>
              <a:rPr lang="en-US" sz="1600" dirty="0" err="1"/>
              <a:t>recibo</a:t>
            </a:r>
            <a:r>
              <a:rPr lang="en-US" sz="1600" dirty="0"/>
              <a:t> ARS  1,400,000,000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 err="1"/>
              <a:t>Compro</a:t>
            </a:r>
            <a:r>
              <a:rPr lang="en-US" sz="1600" dirty="0"/>
              <a:t> USD Forward: En el </a:t>
            </a:r>
            <a:r>
              <a:rPr lang="en-US" sz="1600" dirty="0" err="1"/>
              <a:t>futuro</a:t>
            </a:r>
            <a:r>
              <a:rPr lang="en-US" sz="1600" dirty="0"/>
              <a:t> </a:t>
            </a:r>
            <a:r>
              <a:rPr lang="en-US" sz="1600" dirty="0" err="1"/>
              <a:t>recibo</a:t>
            </a:r>
            <a:r>
              <a:rPr lang="en-US" sz="1600" dirty="0"/>
              <a:t> USD 10,000,000 y </a:t>
            </a:r>
            <a:r>
              <a:rPr lang="en-US" sz="1600" dirty="0" err="1"/>
              <a:t>pago</a:t>
            </a:r>
            <a:r>
              <a:rPr lang="en-US" sz="1600" dirty="0"/>
              <a:t> ARS 2,520,000,000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 err="1"/>
              <a:t>Recibir</a:t>
            </a:r>
            <a:r>
              <a:rPr lang="en-US" sz="1600" dirty="0"/>
              <a:t> hoy ARS 1,400,000,000 y </a:t>
            </a:r>
            <a:r>
              <a:rPr lang="en-US" sz="1600" dirty="0" err="1"/>
              <a:t>pagar</a:t>
            </a:r>
            <a:r>
              <a:rPr lang="en-US" sz="1600" dirty="0"/>
              <a:t> dentro de 1 </a:t>
            </a:r>
            <a:r>
              <a:rPr lang="en-US" sz="1600" dirty="0" err="1"/>
              <a:t>año</a:t>
            </a:r>
            <a:r>
              <a:rPr lang="en-US" sz="1600" dirty="0"/>
              <a:t> ARS 2,520,000,000  es </a:t>
            </a:r>
            <a:r>
              <a:rPr lang="en-US" sz="1600" dirty="0" err="1"/>
              <a:t>Igual</a:t>
            </a:r>
            <a:r>
              <a:rPr lang="en-US" sz="1600" dirty="0"/>
              <a:t> a </a:t>
            </a:r>
            <a:r>
              <a:rPr lang="en-US" sz="1600" dirty="0" err="1"/>
              <a:t>haber</a:t>
            </a:r>
            <a:r>
              <a:rPr lang="en-US" sz="1600" dirty="0"/>
              <a:t> </a:t>
            </a:r>
            <a:r>
              <a:rPr lang="en-US" sz="1600" dirty="0" err="1"/>
              <a:t>generado</a:t>
            </a:r>
            <a:r>
              <a:rPr lang="en-US" sz="1600" dirty="0"/>
              <a:t> un </a:t>
            </a:r>
            <a:r>
              <a:rPr lang="en-US" sz="1600" dirty="0" err="1"/>
              <a:t>pasivo</a:t>
            </a:r>
            <a:r>
              <a:rPr lang="en-US" sz="1600" dirty="0"/>
              <a:t> en ARS a una </a:t>
            </a:r>
            <a:r>
              <a:rPr lang="en-US" sz="1600" dirty="0" err="1"/>
              <a:t>tasa</a:t>
            </a:r>
            <a:r>
              <a:rPr lang="en-US" sz="1600" dirty="0"/>
              <a:t> del 80%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DV01: </a:t>
            </a:r>
            <a:r>
              <a:rPr lang="en-US" sz="1600" dirty="0" err="1"/>
              <a:t>Positivo</a:t>
            </a:r>
            <a:r>
              <a:rPr lang="en-US" sz="1600" dirty="0"/>
              <a:t>. Si la </a:t>
            </a:r>
            <a:r>
              <a:rPr lang="en-US" sz="1600" dirty="0" err="1"/>
              <a:t>tasa</a:t>
            </a:r>
            <a:r>
              <a:rPr lang="en-US" sz="1600" dirty="0"/>
              <a:t> </a:t>
            </a:r>
            <a:r>
              <a:rPr lang="en-US" sz="1600" dirty="0" err="1"/>
              <a:t>sube</a:t>
            </a:r>
            <a:r>
              <a:rPr lang="en-US" sz="1600" dirty="0"/>
              <a:t> </a:t>
            </a:r>
            <a:r>
              <a:rPr lang="en-US" sz="1600" dirty="0" err="1"/>
              <a:t>tengo</a:t>
            </a:r>
            <a:r>
              <a:rPr lang="en-US" sz="1600" dirty="0"/>
              <a:t> mark to market </a:t>
            </a:r>
            <a:r>
              <a:rPr lang="en-US" sz="1600" dirty="0" err="1"/>
              <a:t>positivo</a:t>
            </a:r>
            <a:r>
              <a:rPr lang="en-US" sz="1600" dirty="0"/>
              <a:t>. </a:t>
            </a:r>
            <a:r>
              <a:rPr lang="en-US" sz="1600" dirty="0" err="1"/>
              <a:t>También</a:t>
            </a:r>
            <a:r>
              <a:rPr lang="en-US" sz="1600" dirty="0"/>
              <a:t> se </a:t>
            </a:r>
            <a:r>
              <a:rPr lang="en-US" sz="1600" dirty="0" err="1"/>
              <a:t>puede</a:t>
            </a:r>
            <a:r>
              <a:rPr lang="en-US" sz="1600" dirty="0"/>
              <a:t> </a:t>
            </a:r>
            <a:r>
              <a:rPr lang="en-US" sz="1600" dirty="0" err="1"/>
              <a:t>pensar</a:t>
            </a:r>
            <a:r>
              <a:rPr lang="en-US" sz="1600" dirty="0"/>
              <a:t> que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sube</a:t>
            </a:r>
            <a:r>
              <a:rPr lang="en-US" sz="1600" dirty="0"/>
              <a:t> la </a:t>
            </a:r>
            <a:r>
              <a:rPr lang="en-US" sz="1600" dirty="0" err="1"/>
              <a:t>tasa</a:t>
            </a:r>
            <a:r>
              <a:rPr lang="en-US" sz="1600" dirty="0"/>
              <a:t>, </a:t>
            </a:r>
            <a:r>
              <a:rPr lang="en-US" sz="1600" dirty="0" err="1"/>
              <a:t>sube</a:t>
            </a:r>
            <a:r>
              <a:rPr lang="en-US" sz="1600" dirty="0"/>
              <a:t> el outright y </a:t>
            </a:r>
            <a:r>
              <a:rPr lang="en-US" sz="1600" dirty="0" err="1"/>
              <a:t>como</a:t>
            </a:r>
            <a:r>
              <a:rPr lang="en-US" sz="1600" dirty="0"/>
              <a:t> </a:t>
            </a:r>
            <a:r>
              <a:rPr lang="en-US" sz="1600" dirty="0" err="1"/>
              <a:t>yo</a:t>
            </a:r>
            <a:r>
              <a:rPr lang="en-US" sz="1600" dirty="0"/>
              <a:t> </a:t>
            </a:r>
            <a:r>
              <a:rPr lang="en-US" sz="1600" dirty="0" err="1"/>
              <a:t>compré</a:t>
            </a:r>
            <a:r>
              <a:rPr lang="en-US" sz="1600" dirty="0"/>
              <a:t> a 252 y </a:t>
            </a:r>
            <a:r>
              <a:rPr lang="en-US" sz="1600" dirty="0" err="1"/>
              <a:t>ahora</a:t>
            </a:r>
            <a:r>
              <a:rPr lang="en-US" sz="1600" dirty="0"/>
              <a:t> </a:t>
            </a:r>
            <a:r>
              <a:rPr lang="en-US" sz="1600" dirty="0" err="1"/>
              <a:t>subió</a:t>
            </a:r>
            <a:r>
              <a:rPr lang="en-US" sz="1600" dirty="0"/>
              <a:t> de </a:t>
            </a:r>
            <a:r>
              <a:rPr lang="en-US" sz="1600" dirty="0" err="1"/>
              <a:t>precio</a:t>
            </a:r>
            <a:r>
              <a:rPr lang="en-US" sz="1600" dirty="0"/>
              <a:t> </a:t>
            </a:r>
            <a:r>
              <a:rPr lang="en-US" sz="1600" dirty="0" err="1"/>
              <a:t>tengo</a:t>
            </a:r>
            <a:r>
              <a:rPr lang="en-US" sz="1600" dirty="0"/>
              <a:t> MTM </a:t>
            </a:r>
            <a:r>
              <a:rPr lang="en-US" sz="1600" dirty="0" err="1"/>
              <a:t>positivo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413463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Cálculo</a:t>
            </a:r>
            <a:r>
              <a:rPr lang="en-US" sz="3600" dirty="0"/>
              <a:t> del DV01 del NDF de un Payer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9211"/>
            <a:ext cx="838547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94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417639"/>
            <a:ext cx="838547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Spot: 105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Plazo</a:t>
            </a:r>
            <a:r>
              <a:rPr lang="en-US" dirty="0"/>
              <a:t>: 1 </a:t>
            </a:r>
            <a:r>
              <a:rPr lang="en-US" dirty="0" err="1"/>
              <a:t>año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Outright: 157.50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Monto</a:t>
            </a:r>
            <a:r>
              <a:rPr lang="en-US" dirty="0"/>
              <a:t>: USD 10,000,000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Compro</a:t>
            </a:r>
            <a:r>
              <a:rPr lang="en-US" dirty="0"/>
              <a:t> USD 10,000,000 forward a 157.50 y </a:t>
            </a:r>
            <a:r>
              <a:rPr lang="en-US" dirty="0" err="1"/>
              <a:t>tengo</a:t>
            </a:r>
            <a:r>
              <a:rPr lang="en-US" dirty="0"/>
              <a:t> a </a:t>
            </a:r>
            <a:r>
              <a:rPr lang="en-US" dirty="0" err="1"/>
              <a:t>pagar</a:t>
            </a:r>
            <a:r>
              <a:rPr lang="en-US" dirty="0"/>
              <a:t> ARS 1,575,000,000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Venta</a:t>
            </a:r>
            <a:r>
              <a:rPr lang="en-US" dirty="0"/>
              <a:t> USD 10,000,000 spot a 105 y </a:t>
            </a:r>
            <a:r>
              <a:rPr lang="en-US" dirty="0" err="1"/>
              <a:t>obtengo</a:t>
            </a:r>
            <a:r>
              <a:rPr lang="en-US" dirty="0"/>
              <a:t> ARS 1,050,000,000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Neutralizo</a:t>
            </a:r>
            <a:r>
              <a:rPr lang="en-US" dirty="0"/>
              <a:t> el FX y </a:t>
            </a:r>
            <a:r>
              <a:rPr lang="en-US" dirty="0" err="1"/>
              <a:t>quedo</a:t>
            </a:r>
            <a:r>
              <a:rPr lang="en-US" dirty="0"/>
              <a:t> </a:t>
            </a:r>
            <a:r>
              <a:rPr lang="en-US" dirty="0" err="1"/>
              <a:t>endeudado</a:t>
            </a:r>
            <a:r>
              <a:rPr lang="en-US" dirty="0"/>
              <a:t> en ARS a la </a:t>
            </a:r>
            <a:r>
              <a:rPr lang="en-US" dirty="0" err="1"/>
              <a:t>tasa</a:t>
            </a:r>
            <a:r>
              <a:rPr lang="en-US" dirty="0"/>
              <a:t> </a:t>
            </a:r>
            <a:r>
              <a:rPr lang="en-US" dirty="0" err="1"/>
              <a:t>implícita</a:t>
            </a:r>
            <a:r>
              <a:rPr lang="en-US" dirty="0"/>
              <a:t> del NDF del 50%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</a:rPr>
              <a:t>DV01 +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1,575,000,000/1.5001= ARS 1,049,930,005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Tengo ARS 1,050,000,000,000 y el PV de mi </a:t>
            </a:r>
            <a:r>
              <a:rPr lang="en-US" dirty="0" err="1"/>
              <a:t>obligación</a:t>
            </a:r>
            <a:r>
              <a:rPr lang="en-US" dirty="0"/>
              <a:t> </a:t>
            </a:r>
            <a:r>
              <a:rPr lang="en-US" dirty="0" err="1"/>
              <a:t>futura</a:t>
            </a:r>
            <a:r>
              <a:rPr lang="en-US" dirty="0"/>
              <a:t> </a:t>
            </a:r>
            <a:r>
              <a:rPr lang="en-US" dirty="0" err="1"/>
              <a:t>cayó</a:t>
            </a:r>
            <a:r>
              <a:rPr lang="en-US" dirty="0"/>
              <a:t> a ARS 1,049,930,005 = </a:t>
            </a:r>
            <a:r>
              <a:rPr lang="en-US" dirty="0" err="1"/>
              <a:t>Gané</a:t>
            </a:r>
            <a:r>
              <a:rPr lang="en-US" dirty="0"/>
              <a:t> ARS 69,995 o USD 666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DV01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posición</a:t>
            </a:r>
            <a:r>
              <a:rPr lang="en-US" dirty="0"/>
              <a:t> </a:t>
            </a:r>
            <a:r>
              <a:rPr lang="en-US" dirty="0" err="1"/>
              <a:t>larga</a:t>
            </a:r>
            <a:r>
              <a:rPr lang="en-US" dirty="0"/>
              <a:t> USD 10,000,000 al 50% de </a:t>
            </a:r>
            <a:r>
              <a:rPr lang="en-US" dirty="0" err="1"/>
              <a:t>tasa</a:t>
            </a:r>
            <a:r>
              <a:rPr lang="en-US" dirty="0"/>
              <a:t> </a:t>
            </a:r>
            <a:r>
              <a:rPr lang="en-US" dirty="0" err="1"/>
              <a:t>implícita</a:t>
            </a:r>
            <a:r>
              <a:rPr lang="en-US" dirty="0"/>
              <a:t> a 1 </a:t>
            </a:r>
            <a:r>
              <a:rPr lang="en-US" dirty="0" err="1"/>
              <a:t>año</a:t>
            </a:r>
            <a:r>
              <a:rPr lang="en-US" dirty="0"/>
              <a:t> de </a:t>
            </a:r>
            <a:r>
              <a:rPr lang="en-US" dirty="0" err="1"/>
              <a:t>plazo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 USD 666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1bp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sube</a:t>
            </a:r>
            <a:r>
              <a:rPr lang="en-US" dirty="0"/>
              <a:t> la </a:t>
            </a:r>
            <a:r>
              <a:rPr lang="en-US" dirty="0" err="1"/>
              <a:t>tasa</a:t>
            </a:r>
            <a:r>
              <a:rPr lang="en-US" dirty="0"/>
              <a:t> </a:t>
            </a:r>
            <a:r>
              <a:rPr lang="en-US" dirty="0" err="1"/>
              <a:t>implícita</a:t>
            </a:r>
            <a:r>
              <a:rPr lang="en-US" dirty="0"/>
              <a:t> en el NDF </a:t>
            </a:r>
            <a:r>
              <a:rPr lang="en-US" dirty="0" err="1"/>
              <a:t>gano</a:t>
            </a:r>
            <a:r>
              <a:rPr lang="en-US" dirty="0"/>
              <a:t> USD 666</a:t>
            </a:r>
          </a:p>
        </p:txBody>
      </p:sp>
    </p:spTree>
    <p:extLst>
      <p:ext uri="{BB962C8B-B14F-4D97-AF65-F5344CB8AC3E}">
        <p14:creationId xmlns:p14="http://schemas.microsoft.com/office/powerpoint/2010/main" val="60806295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Cálculo</a:t>
            </a:r>
            <a:r>
              <a:rPr lang="en-US" sz="3600" dirty="0"/>
              <a:t> del DV01 del NDF de un Receiver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9211"/>
            <a:ext cx="838547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95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417639"/>
            <a:ext cx="8385478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Spot: 105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Plazo</a:t>
            </a:r>
            <a:r>
              <a:rPr lang="en-US" dirty="0"/>
              <a:t>: 1 </a:t>
            </a:r>
            <a:r>
              <a:rPr lang="en-US" dirty="0" err="1"/>
              <a:t>año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Outright: 157.50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Monto</a:t>
            </a:r>
            <a:r>
              <a:rPr lang="en-US" dirty="0"/>
              <a:t>: USD 10,000,000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Vendo</a:t>
            </a:r>
            <a:r>
              <a:rPr lang="en-US" dirty="0"/>
              <a:t> USD 10,000,000 forward a 157.50 y </a:t>
            </a:r>
            <a:r>
              <a:rPr lang="en-US" dirty="0" err="1"/>
              <a:t>tengo</a:t>
            </a:r>
            <a:r>
              <a:rPr lang="en-US" dirty="0"/>
              <a:t> a </a:t>
            </a:r>
            <a:r>
              <a:rPr lang="en-US" dirty="0" err="1"/>
              <a:t>recibir</a:t>
            </a:r>
            <a:r>
              <a:rPr lang="en-US" dirty="0"/>
              <a:t> ARS 1,575,000,000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Compro</a:t>
            </a:r>
            <a:r>
              <a:rPr lang="en-US" dirty="0"/>
              <a:t> USD 10,000,000 spot a 105 y </a:t>
            </a:r>
            <a:r>
              <a:rPr lang="en-US" dirty="0" err="1"/>
              <a:t>pago</a:t>
            </a:r>
            <a:r>
              <a:rPr lang="en-US" dirty="0"/>
              <a:t> ARS 1,050,000,000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Generé</a:t>
            </a:r>
            <a:r>
              <a:rPr lang="en-US" dirty="0"/>
              <a:t> un </a:t>
            </a:r>
            <a:r>
              <a:rPr lang="en-US" dirty="0" err="1"/>
              <a:t>activo</a:t>
            </a:r>
            <a:r>
              <a:rPr lang="en-US" dirty="0"/>
              <a:t> en ARS a la </a:t>
            </a:r>
            <a:r>
              <a:rPr lang="en-US" dirty="0" err="1"/>
              <a:t>tasa</a:t>
            </a:r>
            <a:r>
              <a:rPr lang="en-US" dirty="0"/>
              <a:t> </a:t>
            </a:r>
            <a:r>
              <a:rPr lang="en-US" dirty="0" err="1"/>
              <a:t>implícita</a:t>
            </a:r>
            <a:r>
              <a:rPr lang="en-US" dirty="0"/>
              <a:t> del NDF del 50% (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fuera</a:t>
            </a:r>
            <a:r>
              <a:rPr lang="en-US" dirty="0"/>
              <a:t> un bono en ARS a 1 </a:t>
            </a:r>
            <a:r>
              <a:rPr lang="en-US" dirty="0" err="1"/>
              <a:t>año</a:t>
            </a:r>
            <a:r>
              <a:rPr lang="en-US" dirty="0"/>
              <a:t> de </a:t>
            </a:r>
            <a:r>
              <a:rPr lang="en-US" dirty="0" err="1"/>
              <a:t>plazo</a:t>
            </a:r>
            <a:r>
              <a:rPr lang="en-US" dirty="0"/>
              <a:t> con un YTM de 50%)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</a:rPr>
              <a:t>DV01 -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1,575,000,000/1.5001= ARS 1,049,930,005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Invertí</a:t>
            </a:r>
            <a:r>
              <a:rPr lang="en-US" dirty="0"/>
              <a:t> ARS 1,050,000,000 y el PV del </a:t>
            </a:r>
            <a:r>
              <a:rPr lang="en-US" dirty="0" err="1"/>
              <a:t>monto</a:t>
            </a:r>
            <a:r>
              <a:rPr lang="en-US" dirty="0"/>
              <a:t> que </a:t>
            </a:r>
            <a:r>
              <a:rPr lang="en-US" dirty="0" err="1"/>
              <a:t>voy</a:t>
            </a:r>
            <a:r>
              <a:rPr lang="en-US" dirty="0"/>
              <a:t> a </a:t>
            </a:r>
            <a:r>
              <a:rPr lang="en-US" dirty="0" err="1"/>
              <a:t>recibir</a:t>
            </a:r>
            <a:r>
              <a:rPr lang="en-US" dirty="0"/>
              <a:t> en el </a:t>
            </a:r>
            <a:r>
              <a:rPr lang="en-US" dirty="0" err="1"/>
              <a:t>futuro</a:t>
            </a:r>
            <a:r>
              <a:rPr lang="en-US" dirty="0"/>
              <a:t> </a:t>
            </a:r>
            <a:r>
              <a:rPr lang="en-US" dirty="0" err="1"/>
              <a:t>cayó</a:t>
            </a:r>
            <a:r>
              <a:rPr lang="en-US" dirty="0"/>
              <a:t> a ARS 1,049,930,005 = </a:t>
            </a:r>
            <a:r>
              <a:rPr lang="en-US" dirty="0" err="1"/>
              <a:t>Perdí</a:t>
            </a:r>
            <a:r>
              <a:rPr lang="en-US" dirty="0"/>
              <a:t> ARS 69,995 o USD 666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DV01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posición</a:t>
            </a:r>
            <a:r>
              <a:rPr lang="en-US" dirty="0"/>
              <a:t> </a:t>
            </a:r>
            <a:r>
              <a:rPr lang="en-US" dirty="0" err="1"/>
              <a:t>corta</a:t>
            </a:r>
            <a:r>
              <a:rPr lang="en-US" dirty="0"/>
              <a:t> USD 10,000,000 al 50% de </a:t>
            </a:r>
            <a:r>
              <a:rPr lang="en-US" dirty="0" err="1"/>
              <a:t>tasa</a:t>
            </a:r>
            <a:r>
              <a:rPr lang="en-US" dirty="0"/>
              <a:t> </a:t>
            </a:r>
            <a:r>
              <a:rPr lang="en-US" dirty="0" err="1"/>
              <a:t>implícita</a:t>
            </a:r>
            <a:r>
              <a:rPr lang="en-US" dirty="0"/>
              <a:t> a 1 </a:t>
            </a:r>
            <a:r>
              <a:rPr lang="en-US" dirty="0" err="1"/>
              <a:t>año</a:t>
            </a:r>
            <a:r>
              <a:rPr lang="en-US" dirty="0"/>
              <a:t> de </a:t>
            </a:r>
            <a:r>
              <a:rPr lang="en-US" dirty="0" err="1"/>
              <a:t>plazo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- USD 666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Si la </a:t>
            </a:r>
            <a:r>
              <a:rPr lang="en-US" dirty="0" err="1"/>
              <a:t>tasa</a:t>
            </a:r>
            <a:r>
              <a:rPr lang="en-US" dirty="0"/>
              <a:t> </a:t>
            </a:r>
            <a:r>
              <a:rPr lang="en-US" dirty="0" err="1"/>
              <a:t>sube</a:t>
            </a:r>
            <a:r>
              <a:rPr lang="en-US" dirty="0"/>
              <a:t> 1bp, </a:t>
            </a:r>
            <a:r>
              <a:rPr lang="en-US" dirty="0" err="1"/>
              <a:t>pierdo</a:t>
            </a:r>
            <a:r>
              <a:rPr lang="en-US" dirty="0"/>
              <a:t> USD 666. Se </a:t>
            </a:r>
            <a:r>
              <a:rPr lang="en-US" dirty="0" err="1"/>
              <a:t>comporta</a:t>
            </a:r>
            <a:r>
              <a:rPr lang="en-US" dirty="0"/>
              <a:t> </a:t>
            </a:r>
            <a:r>
              <a:rPr lang="en-US" dirty="0" err="1"/>
              <a:t>igual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un bono en el </a:t>
            </a:r>
            <a:r>
              <a:rPr lang="en-US" dirty="0" err="1"/>
              <a:t>activo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el YTM </a:t>
            </a:r>
            <a:r>
              <a:rPr lang="en-US" dirty="0" err="1"/>
              <a:t>sube</a:t>
            </a:r>
            <a:r>
              <a:rPr lang="en-US" dirty="0"/>
              <a:t>, </a:t>
            </a:r>
            <a:r>
              <a:rPr lang="en-US" dirty="0" err="1"/>
              <a:t>cae</a:t>
            </a:r>
            <a:r>
              <a:rPr lang="en-US" dirty="0"/>
              <a:t> el </a:t>
            </a:r>
            <a:r>
              <a:rPr lang="en-US" dirty="0" err="1"/>
              <a:t>precio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595334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err="1"/>
              <a:t>Construya</a:t>
            </a:r>
            <a:r>
              <a:rPr lang="en-US" sz="2800" dirty="0"/>
              <a:t> un trade </a:t>
            </a:r>
            <a:r>
              <a:rPr lang="en-US" sz="2800" dirty="0" err="1"/>
              <a:t>para</a:t>
            </a:r>
            <a:r>
              <a:rPr lang="en-US" sz="2800" dirty="0"/>
              <a:t> </a:t>
            </a:r>
            <a:r>
              <a:rPr lang="en-US" sz="2800" dirty="0" err="1"/>
              <a:t>capturar</a:t>
            </a:r>
            <a:r>
              <a:rPr lang="en-US" sz="2800" dirty="0"/>
              <a:t> el </a:t>
            </a:r>
            <a:r>
              <a:rPr lang="en-US" sz="2800" dirty="0" err="1"/>
              <a:t>arbitraje</a:t>
            </a:r>
            <a:r>
              <a:rPr lang="en-US" sz="2800" dirty="0"/>
              <a:t> de </a:t>
            </a:r>
            <a:r>
              <a:rPr lang="en-US" sz="2800" dirty="0" err="1"/>
              <a:t>tasas</a:t>
            </a:r>
            <a:r>
              <a:rPr lang="en-US" sz="2800" dirty="0"/>
              <a:t> entre el cash market y el NDF. ¿</a:t>
            </a:r>
            <a:r>
              <a:rPr lang="en-US" sz="2800" dirty="0" err="1"/>
              <a:t>Cuál</a:t>
            </a:r>
            <a:r>
              <a:rPr lang="en-US" sz="2800" dirty="0"/>
              <a:t> </a:t>
            </a:r>
            <a:r>
              <a:rPr lang="en-US" sz="2800" dirty="0" err="1"/>
              <a:t>es</a:t>
            </a:r>
            <a:r>
              <a:rPr lang="en-US" sz="2800" dirty="0"/>
              <a:t> la </a:t>
            </a:r>
            <a:r>
              <a:rPr lang="en-US" sz="2800" dirty="0" err="1"/>
              <a:t>ganancia</a:t>
            </a:r>
            <a:r>
              <a:rPr lang="en-US" sz="2800" dirty="0"/>
              <a:t>?</a:t>
            </a: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9211"/>
            <a:ext cx="8385479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Spot: 105 ARS por USD</a:t>
            </a:r>
          </a:p>
          <a:p>
            <a:r>
              <a:rPr lang="en-US" sz="1600" dirty="0" err="1"/>
              <a:t>Plazo</a:t>
            </a:r>
            <a:r>
              <a:rPr lang="en-US" sz="1600" dirty="0"/>
              <a:t>: 1 </a:t>
            </a:r>
            <a:r>
              <a:rPr lang="en-US" sz="1600" dirty="0" err="1"/>
              <a:t>año</a:t>
            </a:r>
            <a:endParaRPr lang="en-US" sz="1600" dirty="0"/>
          </a:p>
          <a:p>
            <a:r>
              <a:rPr lang="en-US" sz="1600" dirty="0" err="1"/>
              <a:t>Tasa</a:t>
            </a:r>
            <a:r>
              <a:rPr lang="en-US" sz="1600" dirty="0"/>
              <a:t> ARS en cash market: 40%</a:t>
            </a:r>
          </a:p>
          <a:p>
            <a:r>
              <a:rPr lang="en-US" sz="1600" dirty="0" err="1"/>
              <a:t>Tasa</a:t>
            </a:r>
            <a:r>
              <a:rPr lang="en-US" sz="1600" dirty="0"/>
              <a:t> USD en cash market: 0.40%</a:t>
            </a:r>
          </a:p>
          <a:p>
            <a:r>
              <a:rPr lang="en-US" sz="1600" dirty="0"/>
              <a:t>Outright forward: 136 ARS por </a:t>
            </a:r>
            <a:r>
              <a:rPr lang="en-US" sz="1600" dirty="0" err="1"/>
              <a:t>cada</a:t>
            </a:r>
            <a:r>
              <a:rPr lang="en-US" sz="1600" dirty="0"/>
              <a:t> 1 USD</a:t>
            </a:r>
          </a:p>
          <a:p>
            <a:endParaRPr lang="en-US" sz="1600" dirty="0"/>
          </a:p>
          <a:p>
            <a:r>
              <a:rPr lang="en-US" sz="1600" dirty="0"/>
              <a:t>Tasa </a:t>
            </a:r>
            <a:r>
              <a:rPr lang="en-US" sz="1600" dirty="0" err="1"/>
              <a:t>Implícita</a:t>
            </a:r>
            <a:r>
              <a:rPr lang="en-US" sz="1600" dirty="0"/>
              <a:t> en el NDF: (136/105 x (1+0.004))-1 = 30.04%</a:t>
            </a:r>
          </a:p>
          <a:p>
            <a:r>
              <a:rPr lang="en-US" sz="1600" dirty="0"/>
              <a:t>El trader </a:t>
            </a:r>
            <a:r>
              <a:rPr lang="en-US" sz="1600" dirty="0" err="1"/>
              <a:t>quiere</a:t>
            </a:r>
            <a:r>
              <a:rPr lang="en-US" sz="1600" dirty="0"/>
              <a:t> </a:t>
            </a:r>
            <a:r>
              <a:rPr lang="en-US" sz="1600" dirty="0" err="1"/>
              <a:t>endeudarse</a:t>
            </a:r>
            <a:r>
              <a:rPr lang="en-US" sz="1600" dirty="0"/>
              <a:t> a la </a:t>
            </a:r>
            <a:r>
              <a:rPr lang="en-US" sz="1600" dirty="0" err="1"/>
              <a:t>tasa</a:t>
            </a:r>
            <a:r>
              <a:rPr lang="en-US" sz="1600" dirty="0"/>
              <a:t> del NDF y </a:t>
            </a:r>
            <a:r>
              <a:rPr lang="en-US" sz="1600" dirty="0" err="1"/>
              <a:t>recibir</a:t>
            </a:r>
            <a:r>
              <a:rPr lang="en-US" sz="1600" dirty="0"/>
              <a:t> la del cash market</a:t>
            </a:r>
          </a:p>
          <a:p>
            <a:r>
              <a:rPr lang="en-US" sz="1600" dirty="0" err="1"/>
              <a:t>Compra</a:t>
            </a:r>
            <a:r>
              <a:rPr lang="en-US" sz="1600" dirty="0"/>
              <a:t> USD forward y los </a:t>
            </a:r>
            <a:r>
              <a:rPr lang="en-US" sz="1600" dirty="0" err="1"/>
              <a:t>vende</a:t>
            </a:r>
            <a:r>
              <a:rPr lang="en-US" sz="1600" dirty="0"/>
              <a:t> spot (</a:t>
            </a:r>
            <a:r>
              <a:rPr lang="en-US" sz="1600" dirty="0" err="1"/>
              <a:t>es</a:t>
            </a:r>
            <a:r>
              <a:rPr lang="en-US" sz="1600" dirty="0"/>
              <a:t> </a:t>
            </a:r>
            <a:r>
              <a:rPr lang="en-US" sz="1600" dirty="0" err="1"/>
              <a:t>pagador</a:t>
            </a:r>
            <a:r>
              <a:rPr lang="en-US" sz="1600" dirty="0"/>
              <a:t> de la </a:t>
            </a:r>
            <a:r>
              <a:rPr lang="en-US" sz="1600" dirty="0" err="1"/>
              <a:t>tasa</a:t>
            </a:r>
            <a:r>
              <a:rPr lang="en-US" sz="1600" dirty="0"/>
              <a:t> del ARS del NDF)</a:t>
            </a:r>
          </a:p>
          <a:p>
            <a:endParaRPr lang="en-US" sz="1600" dirty="0"/>
          </a:p>
          <a:p>
            <a:r>
              <a:rPr lang="en-US" sz="1600" dirty="0"/>
              <a:t>Se </a:t>
            </a:r>
            <a:r>
              <a:rPr lang="en-US" sz="1600" dirty="0" err="1"/>
              <a:t>endeuda</a:t>
            </a:r>
            <a:r>
              <a:rPr lang="en-US" sz="1600" dirty="0"/>
              <a:t> en USD al 0.4%, los </a:t>
            </a:r>
            <a:r>
              <a:rPr lang="en-US" sz="1600" dirty="0" err="1"/>
              <a:t>vende</a:t>
            </a:r>
            <a:r>
              <a:rPr lang="en-US" sz="1600" dirty="0"/>
              <a:t> spot y los ARS </a:t>
            </a:r>
            <a:r>
              <a:rPr lang="en-US" sz="1600" dirty="0" err="1"/>
              <a:t>resultante</a:t>
            </a:r>
            <a:r>
              <a:rPr lang="en-US" sz="1600" dirty="0"/>
              <a:t> los </a:t>
            </a:r>
            <a:r>
              <a:rPr lang="en-US" sz="1600" dirty="0" err="1"/>
              <a:t>invierte</a:t>
            </a:r>
            <a:r>
              <a:rPr lang="en-US" sz="1600" dirty="0"/>
              <a:t> al 40% a 1 </a:t>
            </a:r>
            <a:r>
              <a:rPr lang="en-US" sz="1600" dirty="0" err="1"/>
              <a:t>año</a:t>
            </a:r>
            <a:r>
              <a:rPr lang="en-US" sz="1600" dirty="0"/>
              <a:t> de </a:t>
            </a:r>
            <a:r>
              <a:rPr lang="en-US" sz="1600" dirty="0" err="1"/>
              <a:t>plazo</a:t>
            </a:r>
            <a:endParaRPr lang="en-US" sz="1600" dirty="0"/>
          </a:p>
          <a:p>
            <a:pPr lvl="1"/>
            <a:r>
              <a:rPr lang="en-US" sz="1300" dirty="0"/>
              <a:t>USD 1,000,000 al 0.40% = USD 1,004,000 a </a:t>
            </a:r>
            <a:r>
              <a:rPr lang="en-US" sz="1300" dirty="0" err="1"/>
              <a:t>pagar</a:t>
            </a:r>
            <a:r>
              <a:rPr lang="en-US" sz="1300" dirty="0"/>
              <a:t> al </a:t>
            </a:r>
            <a:r>
              <a:rPr lang="en-US" sz="1300" dirty="0" err="1"/>
              <a:t>vencimiento</a:t>
            </a:r>
            <a:endParaRPr lang="en-US" sz="1300" dirty="0"/>
          </a:p>
          <a:p>
            <a:pPr lvl="1"/>
            <a:r>
              <a:rPr lang="en-US" sz="1300" dirty="0"/>
              <a:t>USD 1,000,000 x 105 = ARS 105,000,000 que </a:t>
            </a:r>
            <a:r>
              <a:rPr lang="en-US" sz="1300" dirty="0" err="1"/>
              <a:t>invertidos</a:t>
            </a:r>
            <a:r>
              <a:rPr lang="en-US" sz="1300" dirty="0"/>
              <a:t> al 40% </a:t>
            </a:r>
            <a:r>
              <a:rPr lang="en-US" sz="1300" dirty="0" err="1"/>
              <a:t>generan</a:t>
            </a:r>
            <a:r>
              <a:rPr lang="en-US" sz="1300" dirty="0"/>
              <a:t> a </a:t>
            </a:r>
            <a:r>
              <a:rPr lang="en-US" sz="1300" dirty="0" err="1"/>
              <a:t>recibir</a:t>
            </a:r>
            <a:r>
              <a:rPr lang="en-US" sz="1300" dirty="0"/>
              <a:t> al </a:t>
            </a:r>
            <a:r>
              <a:rPr lang="en-US" sz="1300" dirty="0" err="1"/>
              <a:t>vencimiento</a:t>
            </a:r>
            <a:r>
              <a:rPr lang="en-US" sz="1300" dirty="0"/>
              <a:t> ARS 147,000,000</a:t>
            </a:r>
          </a:p>
          <a:p>
            <a:r>
              <a:rPr lang="en-US" sz="1600" dirty="0" err="1"/>
              <a:t>Simultáneamente</a:t>
            </a:r>
            <a:r>
              <a:rPr lang="en-US" sz="1600" dirty="0"/>
              <a:t> en T=0 </a:t>
            </a:r>
            <a:r>
              <a:rPr lang="en-US" sz="1600" dirty="0" err="1"/>
              <a:t>compra</a:t>
            </a:r>
            <a:r>
              <a:rPr lang="en-US" sz="1600" dirty="0"/>
              <a:t> USD 1,004,000 forward a 1 </a:t>
            </a:r>
            <a:r>
              <a:rPr lang="en-US" sz="1600" dirty="0" err="1"/>
              <a:t>año</a:t>
            </a:r>
            <a:r>
              <a:rPr lang="en-US" sz="1600" dirty="0"/>
              <a:t> de </a:t>
            </a:r>
            <a:r>
              <a:rPr lang="en-US" sz="1600" dirty="0" err="1"/>
              <a:t>plazo</a:t>
            </a:r>
            <a:r>
              <a:rPr lang="en-US" sz="1600" dirty="0"/>
              <a:t> a 136</a:t>
            </a:r>
          </a:p>
          <a:p>
            <a:pPr lvl="1"/>
            <a:r>
              <a:rPr lang="en-US" sz="1300" dirty="0"/>
              <a:t>Al </a:t>
            </a:r>
            <a:r>
              <a:rPr lang="en-US" sz="1300" dirty="0" err="1"/>
              <a:t>vencimiento</a:t>
            </a:r>
            <a:r>
              <a:rPr lang="en-US" sz="1300" dirty="0"/>
              <a:t> </a:t>
            </a:r>
            <a:r>
              <a:rPr lang="en-US" sz="1300" dirty="0" err="1"/>
              <a:t>tiene</a:t>
            </a:r>
            <a:r>
              <a:rPr lang="en-US" sz="1300" dirty="0"/>
              <a:t> que </a:t>
            </a:r>
            <a:r>
              <a:rPr lang="en-US" sz="1300" dirty="0" err="1"/>
              <a:t>entregar</a:t>
            </a:r>
            <a:r>
              <a:rPr lang="en-US" sz="1300" dirty="0"/>
              <a:t> ARS 136,000,000 a </a:t>
            </a:r>
            <a:r>
              <a:rPr lang="en-US" sz="1300" dirty="0" err="1"/>
              <a:t>cambio</a:t>
            </a:r>
            <a:r>
              <a:rPr lang="en-US" sz="1300" dirty="0"/>
              <a:t> de </a:t>
            </a:r>
            <a:r>
              <a:rPr lang="en-US" sz="1300" dirty="0" err="1"/>
              <a:t>recibir</a:t>
            </a:r>
            <a:r>
              <a:rPr lang="en-US" sz="1300" dirty="0"/>
              <a:t> USD 1,004,000</a:t>
            </a:r>
          </a:p>
          <a:p>
            <a:r>
              <a:rPr lang="en-US" sz="1600" dirty="0" err="1"/>
              <a:t>Recibe</a:t>
            </a:r>
            <a:r>
              <a:rPr lang="en-US" sz="1600" dirty="0"/>
              <a:t> USD 1,004,000 de la </a:t>
            </a:r>
            <a:r>
              <a:rPr lang="en-US" sz="1600" dirty="0" err="1"/>
              <a:t>compra</a:t>
            </a:r>
            <a:r>
              <a:rPr lang="en-US" sz="1600" dirty="0"/>
              <a:t> forward y </a:t>
            </a:r>
            <a:r>
              <a:rPr lang="en-US" sz="1600" dirty="0" err="1"/>
              <a:t>paga</a:t>
            </a:r>
            <a:r>
              <a:rPr lang="en-US" sz="1600" dirty="0"/>
              <a:t> la </a:t>
            </a:r>
            <a:r>
              <a:rPr lang="en-US" sz="1600" dirty="0" err="1"/>
              <a:t>deuda</a:t>
            </a:r>
            <a:r>
              <a:rPr lang="en-US" sz="1600" dirty="0"/>
              <a:t> de USD 1,004,000</a:t>
            </a:r>
          </a:p>
          <a:p>
            <a:r>
              <a:rPr lang="en-US" sz="1600" dirty="0" err="1"/>
              <a:t>Recibe</a:t>
            </a:r>
            <a:r>
              <a:rPr lang="en-US" sz="1600" dirty="0"/>
              <a:t> ARS 147,000,000 del </a:t>
            </a:r>
            <a:r>
              <a:rPr lang="en-US" sz="1600" dirty="0" err="1"/>
              <a:t>activo</a:t>
            </a:r>
            <a:r>
              <a:rPr lang="en-US" sz="1600" dirty="0"/>
              <a:t> al </a:t>
            </a:r>
            <a:r>
              <a:rPr lang="en-US" sz="1600" dirty="0" err="1"/>
              <a:t>vencimiento</a:t>
            </a:r>
            <a:r>
              <a:rPr lang="en-US" sz="1600" dirty="0"/>
              <a:t> y </a:t>
            </a:r>
            <a:r>
              <a:rPr lang="en-US" sz="1600" dirty="0" err="1"/>
              <a:t>paga</a:t>
            </a:r>
            <a:r>
              <a:rPr lang="en-US" sz="1600" dirty="0"/>
              <a:t> el forward por ARS 136,000,000</a:t>
            </a:r>
          </a:p>
          <a:p>
            <a:r>
              <a:rPr lang="en-US" sz="1600" dirty="0" err="1"/>
              <a:t>Ganó</a:t>
            </a:r>
            <a:r>
              <a:rPr lang="en-US" sz="1600" dirty="0"/>
              <a:t> la </a:t>
            </a:r>
            <a:r>
              <a:rPr lang="en-US" sz="1600" dirty="0" err="1"/>
              <a:t>diferencia</a:t>
            </a:r>
            <a:r>
              <a:rPr lang="en-US" sz="1600" dirty="0"/>
              <a:t> ARS 147,000,000 – 136,000,000 = ARS 11,000,000 o USD 80,882 </a:t>
            </a:r>
            <a:r>
              <a:rPr lang="en-US" sz="1600" dirty="0" err="1"/>
              <a:t>en</a:t>
            </a:r>
            <a:r>
              <a:rPr lang="en-US" sz="1600" dirty="0"/>
              <a:t> la </a:t>
            </a:r>
            <a:r>
              <a:rPr lang="en-US" sz="1600" dirty="0" err="1"/>
              <a:t>fecha</a:t>
            </a:r>
            <a:r>
              <a:rPr lang="en-US" sz="1600" dirty="0"/>
              <a:t> de </a:t>
            </a:r>
            <a:r>
              <a:rPr lang="en-US" sz="1600" dirty="0" err="1"/>
              <a:t>vencimiento</a:t>
            </a:r>
            <a:r>
              <a:rPr lang="en-US" sz="1600" dirty="0"/>
              <a:t> del NDF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9429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FRA de </a:t>
            </a:r>
            <a:r>
              <a:rPr lang="en-US" b="1" dirty="0" err="1"/>
              <a:t>Tasa</a:t>
            </a:r>
            <a:r>
              <a:rPr lang="en-US" b="1" dirty="0"/>
              <a:t> ARS en NDF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construyo</a:t>
            </a:r>
            <a:r>
              <a:rPr lang="en-US" dirty="0"/>
              <a:t> un FRA de </a:t>
            </a:r>
            <a:r>
              <a:rPr lang="en-US" dirty="0" err="1"/>
              <a:t>tasa</a:t>
            </a:r>
            <a:r>
              <a:rPr lang="en-US" dirty="0"/>
              <a:t> ARS con Forwards?</a:t>
            </a:r>
          </a:p>
          <a:p>
            <a:pPr lvl="1"/>
            <a:r>
              <a:rPr lang="en-US" sz="2400" dirty="0"/>
              <a:t>Spot: 105</a:t>
            </a:r>
          </a:p>
          <a:p>
            <a:pPr lvl="1"/>
            <a:r>
              <a:rPr lang="en-US" sz="2400" dirty="0"/>
              <a:t>Outright a 1 </a:t>
            </a:r>
            <a:r>
              <a:rPr lang="en-US" sz="2400" dirty="0" err="1"/>
              <a:t>año</a:t>
            </a:r>
            <a:r>
              <a:rPr lang="en-US" sz="2400" dirty="0"/>
              <a:t>: 157.50</a:t>
            </a:r>
          </a:p>
          <a:p>
            <a:pPr lvl="1"/>
            <a:r>
              <a:rPr lang="en-US" sz="2400" dirty="0"/>
              <a:t>Tasa </a:t>
            </a:r>
            <a:r>
              <a:rPr lang="en-US" sz="2400" dirty="0" err="1"/>
              <a:t>Implícita</a:t>
            </a:r>
            <a:r>
              <a:rPr lang="en-US" sz="2400" dirty="0"/>
              <a:t> ARS: 157.50/105 - 1 = 50% (</a:t>
            </a:r>
            <a:r>
              <a:rPr lang="en-US" sz="2400" dirty="0" err="1"/>
              <a:t>asumo</a:t>
            </a:r>
            <a:r>
              <a:rPr lang="en-US" sz="2400" dirty="0"/>
              <a:t> </a:t>
            </a:r>
            <a:r>
              <a:rPr lang="en-US" sz="2400" dirty="0" err="1"/>
              <a:t>tasa</a:t>
            </a:r>
            <a:r>
              <a:rPr lang="en-US" sz="2400" dirty="0"/>
              <a:t> USD 0)</a:t>
            </a:r>
          </a:p>
          <a:p>
            <a:pPr lvl="1"/>
            <a:r>
              <a:rPr lang="en-US" sz="2400" dirty="0"/>
              <a:t>Outright a 6 meses: 120</a:t>
            </a:r>
          </a:p>
          <a:p>
            <a:pPr lvl="1"/>
            <a:r>
              <a:rPr lang="en-US" sz="2400" dirty="0"/>
              <a:t>Tasa </a:t>
            </a:r>
            <a:r>
              <a:rPr lang="en-US" sz="2400" dirty="0" err="1"/>
              <a:t>Implícita</a:t>
            </a:r>
            <a:r>
              <a:rPr lang="en-US" sz="2400" dirty="0"/>
              <a:t> ARS: (120/105-1) x 12/6 = 28.57%</a:t>
            </a:r>
          </a:p>
          <a:p>
            <a:r>
              <a:rPr lang="en-US" dirty="0" err="1"/>
              <a:t>Cuál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tasa</a:t>
            </a:r>
            <a:r>
              <a:rPr lang="en-US" dirty="0"/>
              <a:t> </a:t>
            </a:r>
            <a:r>
              <a:rPr lang="en-US" dirty="0" err="1"/>
              <a:t>implícita</a:t>
            </a:r>
            <a:r>
              <a:rPr lang="en-US" dirty="0"/>
              <a:t> entre el </a:t>
            </a:r>
            <a:r>
              <a:rPr lang="en-US" dirty="0" err="1"/>
              <a:t>mes</a:t>
            </a:r>
            <a:r>
              <a:rPr lang="en-US" dirty="0"/>
              <a:t> 6 y el </a:t>
            </a:r>
            <a:r>
              <a:rPr lang="en-US" dirty="0" err="1"/>
              <a:t>mes</a:t>
            </a:r>
            <a:r>
              <a:rPr lang="en-US" dirty="0"/>
              <a:t> 12</a:t>
            </a:r>
          </a:p>
          <a:p>
            <a:pPr lvl="1"/>
            <a:r>
              <a:rPr lang="en-US" sz="2400" dirty="0"/>
              <a:t>(157.50/120-1) x 12/6 = 62.50%</a:t>
            </a:r>
          </a:p>
          <a:p>
            <a:r>
              <a:rPr lang="en-US" dirty="0"/>
              <a:t>Para </a:t>
            </a:r>
            <a:r>
              <a:rPr lang="en-US" dirty="0" err="1"/>
              <a:t>activarse</a:t>
            </a:r>
            <a:r>
              <a:rPr lang="en-US" dirty="0"/>
              <a:t> al FRA 6 x 12 el trader </a:t>
            </a:r>
            <a:r>
              <a:rPr lang="en-US" dirty="0" err="1"/>
              <a:t>vende</a:t>
            </a:r>
            <a:r>
              <a:rPr lang="en-US" dirty="0"/>
              <a:t> el 12 meses a 157.50 y en </a:t>
            </a:r>
            <a:r>
              <a:rPr lang="en-US" dirty="0" err="1"/>
              <a:t>lugar</a:t>
            </a:r>
            <a:r>
              <a:rPr lang="en-US" dirty="0"/>
              <a:t> de </a:t>
            </a:r>
            <a:r>
              <a:rPr lang="en-US" dirty="0" err="1"/>
              <a:t>comprar</a:t>
            </a:r>
            <a:r>
              <a:rPr lang="en-US" dirty="0"/>
              <a:t> el spot a 105 y </a:t>
            </a:r>
            <a:r>
              <a:rPr lang="en-US" dirty="0" err="1"/>
              <a:t>activarse</a:t>
            </a:r>
            <a:r>
              <a:rPr lang="en-US" dirty="0"/>
              <a:t> al 50% x 12 meses, </a:t>
            </a:r>
            <a:r>
              <a:rPr lang="en-US" dirty="0" err="1"/>
              <a:t>compra</a:t>
            </a:r>
            <a:r>
              <a:rPr lang="en-US" dirty="0"/>
              <a:t> el 6 meses a 120 y se </a:t>
            </a:r>
            <a:r>
              <a:rPr lang="en-US" dirty="0" err="1"/>
              <a:t>activa</a:t>
            </a:r>
            <a:r>
              <a:rPr lang="en-US" dirty="0"/>
              <a:t> en el FRA 6x12 a 62.50%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580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65364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Clase</a:t>
            </a:r>
            <a:r>
              <a:rPr lang="en-US" b="1" dirty="0">
                <a:solidFill>
                  <a:srgbClr val="FF0000"/>
                </a:solidFill>
              </a:rPr>
              <a:t> 5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 err="1">
                <a:solidFill>
                  <a:srgbClr val="FF0000"/>
                </a:solidFill>
              </a:rPr>
              <a:t>Coberturas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Cambiarias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Estructuradas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199" y="1600200"/>
            <a:ext cx="8602133" cy="452596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Estrategia</a:t>
            </a:r>
            <a:r>
              <a:rPr lang="en-US" dirty="0"/>
              <a:t> de </a:t>
            </a:r>
            <a:r>
              <a:rPr lang="en-US" dirty="0" err="1"/>
              <a:t>coberturas</a:t>
            </a:r>
            <a:endParaRPr lang="en-US" dirty="0"/>
          </a:p>
          <a:p>
            <a:pPr lvl="1"/>
            <a:r>
              <a:rPr lang="en-US" dirty="0"/>
              <a:t>NDF</a:t>
            </a:r>
          </a:p>
          <a:p>
            <a:pPr lvl="1"/>
            <a:r>
              <a:rPr lang="en-US" dirty="0"/>
              <a:t>Par Forward</a:t>
            </a:r>
          </a:p>
          <a:p>
            <a:pPr lvl="1"/>
            <a:r>
              <a:rPr lang="en-US" dirty="0"/>
              <a:t>Cross Currency Swap</a:t>
            </a:r>
          </a:p>
          <a:p>
            <a:pPr lvl="1"/>
            <a:r>
              <a:rPr lang="en-US" dirty="0"/>
              <a:t>Coupon Only Cross Currency Swap</a:t>
            </a:r>
          </a:p>
          <a:p>
            <a:pPr lvl="1"/>
            <a:endParaRPr lang="en-US" dirty="0"/>
          </a:p>
          <a:p>
            <a:r>
              <a:rPr lang="en-US" dirty="0"/>
              <a:t>Funding Swaps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6500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Estrategias</a:t>
            </a:r>
            <a:r>
              <a:rPr lang="en-US" b="1" dirty="0"/>
              <a:t> de </a:t>
            </a:r>
            <a:r>
              <a:rPr lang="en-US" b="1" dirty="0" err="1"/>
              <a:t>Coberturas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Introducción al Trading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0200" y="2830286"/>
            <a:ext cx="15240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Banco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02123" y="2830286"/>
            <a:ext cx="15240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Empresa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289524" y="3991429"/>
            <a:ext cx="24190" cy="1282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43912" y="439942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86667" y="3108476"/>
            <a:ext cx="18384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386667" y="3507619"/>
            <a:ext cx="18384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27714" y="264562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60300" y="3622097"/>
            <a:ext cx="54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4020" y="1826381"/>
            <a:ext cx="861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deuda</a:t>
            </a:r>
            <a:r>
              <a:rPr lang="en-US" dirty="0"/>
              <a:t> en USD y no </a:t>
            </a:r>
            <a:r>
              <a:rPr lang="en-US" dirty="0" err="1"/>
              <a:t>desea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expuesta</a:t>
            </a:r>
            <a:r>
              <a:rPr lang="en-US" dirty="0"/>
              <a:t> a la </a:t>
            </a:r>
            <a:r>
              <a:rPr lang="en-US" dirty="0" err="1"/>
              <a:t>depreciación</a:t>
            </a:r>
            <a:r>
              <a:rPr lang="en-US" dirty="0"/>
              <a:t> del ARS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64833-F29E-904F-9A02-93F1D153EDB1}" type="slidenum">
              <a:rPr lang="en-US" smtClean="0"/>
              <a:t>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53200" y="4817142"/>
            <a:ext cx="205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Pagos</a:t>
            </a:r>
            <a:r>
              <a:rPr lang="en-US" dirty="0"/>
              <a:t> </a:t>
            </a:r>
            <a:r>
              <a:rPr lang="en-US" dirty="0" err="1"/>
              <a:t>bajo</a:t>
            </a:r>
            <a:r>
              <a:rPr lang="en-US" dirty="0"/>
              <a:t> la </a:t>
            </a:r>
            <a:r>
              <a:rPr lang="en-US" dirty="0" err="1"/>
              <a:t>deuda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13238" y="4042193"/>
            <a:ext cx="103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Derivado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0656" y="4673359"/>
            <a:ext cx="46346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2 </a:t>
            </a:r>
            <a:r>
              <a:rPr lang="en-US" dirty="0" err="1"/>
              <a:t>contratos</a:t>
            </a:r>
            <a:r>
              <a:rPr lang="en-US" dirty="0"/>
              <a:t> </a:t>
            </a:r>
            <a:r>
              <a:rPr lang="en-US" dirty="0" err="1"/>
              <a:t>distintos</a:t>
            </a:r>
            <a:r>
              <a:rPr lang="en-US" dirty="0"/>
              <a:t>: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Loan agreement o </a:t>
            </a:r>
            <a:r>
              <a:rPr lang="en-US" dirty="0" err="1"/>
              <a:t>emisión</a:t>
            </a:r>
            <a:r>
              <a:rPr lang="en-US" dirty="0"/>
              <a:t> de </a:t>
            </a:r>
            <a:r>
              <a:rPr lang="en-US" dirty="0" err="1"/>
              <a:t>deuda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ISDA </a:t>
            </a:r>
            <a:r>
              <a:rPr lang="en-US" dirty="0" err="1"/>
              <a:t>para</a:t>
            </a:r>
            <a:r>
              <a:rPr lang="en-US" dirty="0"/>
              <a:t> el </a:t>
            </a:r>
            <a:r>
              <a:rPr lang="en-US" dirty="0" err="1"/>
              <a:t>derivado</a:t>
            </a:r>
            <a:r>
              <a:rPr lang="en-US" dirty="0"/>
              <a:t> o </a:t>
            </a:r>
            <a:r>
              <a:rPr lang="en-US" dirty="0" err="1"/>
              <a:t>contrato</a:t>
            </a:r>
            <a:r>
              <a:rPr lang="en-US" dirty="0"/>
              <a:t> </a:t>
            </a:r>
            <a:r>
              <a:rPr lang="en-US" dirty="0" err="1"/>
              <a:t>marco</a:t>
            </a:r>
            <a:r>
              <a:rPr lang="en-US" dirty="0"/>
              <a:t> local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Leyes</a:t>
            </a:r>
            <a:r>
              <a:rPr lang="en-US" dirty="0"/>
              <a:t> </a:t>
            </a:r>
            <a:r>
              <a:rPr lang="en-US" dirty="0" err="1"/>
              <a:t>iguales</a:t>
            </a:r>
            <a:r>
              <a:rPr lang="en-US" dirty="0"/>
              <a:t> o </a:t>
            </a:r>
            <a:r>
              <a:rPr lang="en-US" dirty="0" err="1"/>
              <a:t>distintas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2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398645</TotalTime>
  <Words>9622</Words>
  <Application>Microsoft Macintosh PowerPoint</Application>
  <PresentationFormat>On-screen Show (4:3)</PresentationFormat>
  <Paragraphs>1640</Paragraphs>
  <Slides>118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118</vt:i4>
      </vt:variant>
    </vt:vector>
  </HeadingPairs>
  <TitlesOfParts>
    <vt:vector size="122" baseType="lpstr">
      <vt:lpstr>Arial</vt:lpstr>
      <vt:lpstr>Calibri</vt:lpstr>
      <vt:lpstr>Wingdings</vt:lpstr>
      <vt:lpstr>Office Theme</vt:lpstr>
      <vt:lpstr>UNIVERSIDAD TORCUATO DI TELLA  Introducción al Trading  Tasas de Interés y Monedas</vt:lpstr>
      <vt:lpstr>Programa Maestria en Finanzas</vt:lpstr>
      <vt:lpstr>Clase 1 – Tema 1 Introducción a una Mesa de Dinero</vt:lpstr>
      <vt:lpstr>Esquema de Mesa de Dinero</vt:lpstr>
      <vt:lpstr>Mesa de Dinero</vt:lpstr>
      <vt:lpstr>Market Factors</vt:lpstr>
      <vt:lpstr>Sales &amp; Trading</vt:lpstr>
      <vt:lpstr>Separación de Funciones</vt:lpstr>
      <vt:lpstr>Responsabilidades Adicionales</vt:lpstr>
      <vt:lpstr>Sales &amp; Trading</vt:lpstr>
      <vt:lpstr>Porque Existe el Trader</vt:lpstr>
      <vt:lpstr>Operación de FX Spot - Sales</vt:lpstr>
      <vt:lpstr>Operación de FX Spot - Trading</vt:lpstr>
      <vt:lpstr>Separación de Funciones</vt:lpstr>
      <vt:lpstr>Riesgo de Credito</vt:lpstr>
      <vt:lpstr>Credit Risk</vt:lpstr>
      <vt:lpstr>Riesgos de Precio y Liquidez</vt:lpstr>
      <vt:lpstr>Trading Risk</vt:lpstr>
      <vt:lpstr>Pre-Trade y Post-Trade de FX Spot</vt:lpstr>
      <vt:lpstr>Mercado de Cambios Spot</vt:lpstr>
      <vt:lpstr>Normativa Cambiaria</vt:lpstr>
      <vt:lpstr>Definiciones Cambiarias</vt:lpstr>
      <vt:lpstr>Clase 1 – Tema 2 Posicion de Cambios</vt:lpstr>
      <vt:lpstr>Mercado de Cambios</vt:lpstr>
      <vt:lpstr>Bid / Offer</vt:lpstr>
      <vt:lpstr>Posiciones de FX</vt:lpstr>
      <vt:lpstr>Posiciones de FX</vt:lpstr>
      <vt:lpstr>Posición de FX</vt:lpstr>
      <vt:lpstr>Posición de FX</vt:lpstr>
      <vt:lpstr>Posición de FX</vt:lpstr>
      <vt:lpstr>Posición de FX</vt:lpstr>
      <vt:lpstr>Posición Larga USD -  Costo de Fondeo</vt:lpstr>
      <vt:lpstr>Posicion Corta USD - Carry Trade</vt:lpstr>
      <vt:lpstr>Contado a Liquidar</vt:lpstr>
      <vt:lpstr>Clase 2 Posicion de Tasa de Interés</vt:lpstr>
      <vt:lpstr>Títulos de Renta Fija – Fixed Income</vt:lpstr>
      <vt:lpstr>Convenciones de Bonos</vt:lpstr>
      <vt:lpstr>Calculos con Bonos</vt:lpstr>
      <vt:lpstr>Riesgo de Precio de un Bono – DV01</vt:lpstr>
      <vt:lpstr>Duration</vt:lpstr>
      <vt:lpstr>Calculos con Bonos</vt:lpstr>
      <vt:lpstr>Sensibilidad del Precio a Cambios en el YTM</vt:lpstr>
      <vt:lpstr>Calculos con Bonos</vt:lpstr>
      <vt:lpstr>Teoremas de los Bonos</vt:lpstr>
      <vt:lpstr>Bono Zero Coupon</vt:lpstr>
      <vt:lpstr>MTM de un Zero Coupon</vt:lpstr>
      <vt:lpstr>MTM de un Bono Zero Coupon</vt:lpstr>
      <vt:lpstr>DV01 de un Bono Zero Coupon</vt:lpstr>
      <vt:lpstr>Posición de Tasa de Interés</vt:lpstr>
      <vt:lpstr>Posición de Tasa de Interés</vt:lpstr>
      <vt:lpstr>Carry Trade con Bonos</vt:lpstr>
      <vt:lpstr>Posición de Tasa de Interés</vt:lpstr>
      <vt:lpstr>Posición de Tasa de Interés</vt:lpstr>
      <vt:lpstr>Posición de Tasa de Interés</vt:lpstr>
      <vt:lpstr>MTM de un Bono</vt:lpstr>
      <vt:lpstr>Convexity de un Bono</vt:lpstr>
      <vt:lpstr>AL30</vt:lpstr>
      <vt:lpstr>Ejercicio</vt:lpstr>
      <vt:lpstr>Clase 3 FX Forwards</vt:lpstr>
      <vt:lpstr>FX Forwards</vt:lpstr>
      <vt:lpstr>FX Forwards</vt:lpstr>
      <vt:lpstr>FX Forwards – Valor al Vencimiento</vt:lpstr>
      <vt:lpstr>FX Forwards – Valor al Vencimiento</vt:lpstr>
      <vt:lpstr>FX Forwards – Liquidacion al Vencimiento</vt:lpstr>
      <vt:lpstr>FX Forwards – Liquidacion al Vencimiento</vt:lpstr>
      <vt:lpstr>NDF como Cobertura Cambiaria</vt:lpstr>
      <vt:lpstr>NDF como Cobertura Cambiaria</vt:lpstr>
      <vt:lpstr>FX Forwards – Liquidacion al Vencimiento</vt:lpstr>
      <vt:lpstr>FX Forwards</vt:lpstr>
      <vt:lpstr>Riesgo de Credito</vt:lpstr>
      <vt:lpstr>FX Forwards</vt:lpstr>
      <vt:lpstr>Ejercicio</vt:lpstr>
      <vt:lpstr>Aspectos Legales de los NDF</vt:lpstr>
      <vt:lpstr>Aspectos Legales de los NDF</vt:lpstr>
      <vt:lpstr>Aspectos Legales de los NDF</vt:lpstr>
      <vt:lpstr>Arbitraje Onshore / Offshore</vt:lpstr>
      <vt:lpstr>Aspectos Impositivos de los NDF</vt:lpstr>
      <vt:lpstr>Clase 4 Trading de FX Forwards</vt:lpstr>
      <vt:lpstr>FX Forwards</vt:lpstr>
      <vt:lpstr>FX Forwards</vt:lpstr>
      <vt:lpstr>FX Forwards</vt:lpstr>
      <vt:lpstr>FX Forwards</vt:lpstr>
      <vt:lpstr>FX Forwards</vt:lpstr>
      <vt:lpstr>FX Forwards</vt:lpstr>
      <vt:lpstr>Time Decay - Theta</vt:lpstr>
      <vt:lpstr>Time Decay – Theta</vt:lpstr>
      <vt:lpstr>FX Forwards</vt:lpstr>
      <vt:lpstr>Posición Corta USD en NDF</vt:lpstr>
      <vt:lpstr>Como Recibe Tasa ARS un Inversor Externo ?</vt:lpstr>
      <vt:lpstr>Posición Larga USD en NDF</vt:lpstr>
      <vt:lpstr>Market Factor Tasa ARS en Forwards</vt:lpstr>
      <vt:lpstr>Venta USD Forward / Compra USD Spot Receiver / Activado en TASA ARS </vt:lpstr>
      <vt:lpstr>Compra USD Forward / Venta USD Spot Payer / Pasivado o Endeudado en TASA ARS </vt:lpstr>
      <vt:lpstr>Cálculo del DV01 del NDF de un Payer</vt:lpstr>
      <vt:lpstr>Cálculo del DV01 del NDF de un Receiver</vt:lpstr>
      <vt:lpstr>Construya un trade para capturar el arbitraje de tasas entre el cash market y el NDF. ¿Cuál es la ganancia? </vt:lpstr>
      <vt:lpstr>FRA de Tasa ARS en NDF</vt:lpstr>
      <vt:lpstr>Clase 5 Coberturas Cambiarias Estructuradas</vt:lpstr>
      <vt:lpstr>Estrategias de Coberturas</vt:lpstr>
      <vt:lpstr>Estrategias de Coberturas</vt:lpstr>
      <vt:lpstr>Par Forward</vt:lpstr>
      <vt:lpstr>Cross Currency Swaps</vt:lpstr>
      <vt:lpstr>Full Cross Currency Swap</vt:lpstr>
      <vt:lpstr>Funding Swaps</vt:lpstr>
      <vt:lpstr>Funding Swaps</vt:lpstr>
      <vt:lpstr>Funding Swaps</vt:lpstr>
      <vt:lpstr>Funding Swaps</vt:lpstr>
      <vt:lpstr>Clase 6 Administración de la Liquidez</vt:lpstr>
      <vt:lpstr>Administración del Balance</vt:lpstr>
      <vt:lpstr>Riesgo de Precio</vt:lpstr>
      <vt:lpstr>Riesgo de Precio</vt:lpstr>
      <vt:lpstr>Riesgo de Liquidez</vt:lpstr>
      <vt:lpstr>Encajes</vt:lpstr>
      <vt:lpstr>Capacidad Prestable</vt:lpstr>
      <vt:lpstr>Badlar Privada Corregida</vt:lpstr>
      <vt:lpstr>Cómo se Administra la Liquidez</vt:lpstr>
      <vt:lpstr>La Tasa de Transferencia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Mercado Monetario y de Cambios</dc:title>
  <dc:creator>Sharon Gurfinkel</dc:creator>
  <cp:lastModifiedBy>Jorge Lonegro</cp:lastModifiedBy>
  <cp:revision>571</cp:revision>
  <cp:lastPrinted>2022-02-13T20:02:25Z</cp:lastPrinted>
  <dcterms:created xsi:type="dcterms:W3CDTF">2019-03-17T20:51:54Z</dcterms:created>
  <dcterms:modified xsi:type="dcterms:W3CDTF">2022-09-19T23:50:14Z</dcterms:modified>
</cp:coreProperties>
</file>