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300" r:id="rId5"/>
    <p:sldId id="259" r:id="rId6"/>
    <p:sldId id="301" r:id="rId7"/>
    <p:sldId id="260" r:id="rId8"/>
    <p:sldId id="261" r:id="rId9"/>
    <p:sldId id="262" r:id="rId10"/>
    <p:sldId id="303" r:id="rId11"/>
    <p:sldId id="307" r:id="rId12"/>
    <p:sldId id="309" r:id="rId13"/>
    <p:sldId id="304" r:id="rId14"/>
    <p:sldId id="305" r:id="rId15"/>
    <p:sldId id="302" r:id="rId16"/>
  </p:sldIdLst>
  <p:sldSz cx="9144000" cy="5143500" type="screen16x9"/>
  <p:notesSz cx="6858000" cy="9144000"/>
  <p:embeddedFontLst>
    <p:embeddedFont>
      <p:font typeface="Fira Code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6D1577-4AF8-4A40-A652-A7C57CFA1167}">
  <a:tblStyle styleId="{936D1577-4AF8-4A40-A652-A7C57CFA11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4688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442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67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195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06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47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659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160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846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863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121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012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70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2190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093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19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8" r:id="rId7"/>
    <p:sldLayoutId id="2147483659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Reserver</a:t>
            </a:r>
            <a:r>
              <a:rPr lang="en" dirty="0">
                <a:solidFill>
                  <a:schemeClr val="accent2"/>
                </a:solidFill>
              </a:rPr>
              <a:t>‘Web’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014210" y="2783113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" sz="2400" dirty="0"/>
              <a:t>Si un lugar vas a buscar Reserver Web tienes que buscar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chemeClr val="accent3"/>
                </a:solidFill>
              </a:rPr>
              <a:t>Lenguaje de Programación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666575" y="1800588"/>
            <a:ext cx="7195781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dirty="0">
                <a:solidFill>
                  <a:schemeClr val="accent6"/>
                </a:solidFill>
              </a:rPr>
              <a:t>[</a:t>
            </a:r>
            <a:r>
              <a:rPr lang="en" sz="1650" dirty="0">
                <a:solidFill>
                  <a:schemeClr val="accent1"/>
                </a:solidFill>
              </a:rPr>
              <a:t>José Jacobo López-Juan Diego Mejia-Juan Andres Garcia-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dirty="0">
                <a:solidFill>
                  <a:schemeClr val="accent1"/>
                </a:solidFill>
              </a:rPr>
              <a:t>Yoan Sebastian Restrepo</a:t>
            </a:r>
            <a:r>
              <a:rPr lang="en" sz="1650" dirty="0">
                <a:solidFill>
                  <a:schemeClr val="accent6"/>
                </a:solidFill>
              </a:rPr>
              <a:t>] </a:t>
            </a:r>
            <a:endParaRPr sz="1650"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27241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portada.html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</a:t>
            </a:r>
            <a:r>
              <a:rPr lang="en" sz="1400" dirty="0">
                <a:solidFill>
                  <a:schemeClr val="accent3"/>
                </a:solidFill>
              </a:rPr>
              <a:t>ort</a:t>
            </a:r>
            <a:r>
              <a:rPr lang="en" sz="1400" dirty="0"/>
              <a:t>ada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C8D519C-FC0A-3150-B2EE-A7D6C07E8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9375" y1="54688" x2="59375" y2="54688"/>
                        <a14:foregroundMark x1="35938" y1="53125" x2="35938" y2="53125"/>
                        <a14:foregroundMark x1="45313" y1="53125" x2="45313" y2="53125"/>
                        <a14:foregroundMark x1="48958" y1="51563" x2="48958" y2="51563"/>
                        <a14:foregroundMark x1="55729" y1="50000" x2="55729" y2="50000"/>
                        <a14:foregroundMark x1="48958" y1="50000" x2="48958" y2="50000"/>
                        <a14:foregroundMark x1="51563" y1="52083" x2="51563" y2="520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22023" y="2882113"/>
            <a:ext cx="2109970" cy="2109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Ganancias </a:t>
            </a:r>
            <a:r>
              <a:rPr lang="en" dirty="0">
                <a:solidFill>
                  <a:schemeClr val="accent2"/>
                </a:solidFill>
              </a:rPr>
              <a:t>‘Reserver web ?’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Lenguaje de Programación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ganancias2</a:t>
            </a:r>
            <a:r>
              <a:rPr lang="en" sz="1400" dirty="0" smtClean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ganancias2</a:t>
            </a:r>
            <a:r>
              <a:rPr lang="en" sz="1400" dirty="0" smtClean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249709" y="3911094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CO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es-CO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/p</a:t>
            </a:r>
            <a:r>
              <a:rPr lang="es-CO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337875" y="1278977"/>
            <a:ext cx="437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chemeClr val="accent6"/>
                </a:solidFill>
              </a:rPr>
              <a:t>&lt;</a:t>
            </a:r>
            <a:r>
              <a:rPr lang="en" dirty="0">
                <a:solidFill>
                  <a:schemeClr val="accent1"/>
                </a:solidFill>
              </a:rPr>
              <a:t>p</a:t>
            </a:r>
            <a:r>
              <a:rPr lang="en" dirty="0">
                <a:solidFill>
                  <a:schemeClr val="accent3"/>
                </a:solidFill>
              </a:rPr>
              <a:t> </a:t>
            </a:r>
            <a:endParaRPr lang="es-CO" dirty="0"/>
          </a:p>
        </p:txBody>
      </p:sp>
      <p:sp>
        <p:nvSpPr>
          <p:cNvPr id="58" name="Google Shape;586;p33"/>
          <p:cNvSpPr txBox="1"/>
          <p:nvPr/>
        </p:nvSpPr>
        <p:spPr>
          <a:xfrm>
            <a:off x="1692147" y="1335354"/>
            <a:ext cx="5747756" cy="1197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 smtClean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86;p33"/>
          <p:cNvSpPr txBox="1"/>
          <p:nvPr/>
        </p:nvSpPr>
        <p:spPr>
          <a:xfrm>
            <a:off x="1590925" y="1422694"/>
            <a:ext cx="5491419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2. Reserver web contara con anuncios publicitarios, serán imágenes pequeñas ubicadas estratégicamente durante la pagina que no saturen la vista del usuario.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1028" name="Picture 4" descr="Publicidad GIFs - Get the best gif on GIFER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79964">
            <a:off x="4381090" y="2264885"/>
            <a:ext cx="1913737" cy="191373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laves 6"/>
          <p:cNvSpPr/>
          <p:nvPr/>
        </p:nvSpPr>
        <p:spPr>
          <a:xfrm>
            <a:off x="3961197" y="2330720"/>
            <a:ext cx="2901940" cy="1994015"/>
          </a:xfrm>
          <a:prstGeom prst="bracePair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9972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Requesitos</a:t>
            </a:r>
            <a:r>
              <a:rPr lang="en" dirty="0" smtClean="0"/>
              <a:t> </a:t>
            </a:r>
            <a:r>
              <a:rPr lang="en" dirty="0" smtClean="0">
                <a:solidFill>
                  <a:schemeClr val="accent2"/>
                </a:solidFill>
              </a:rPr>
              <a:t>‘</a:t>
            </a:r>
            <a:r>
              <a:rPr lang="en" dirty="0" smtClean="0">
                <a:solidFill>
                  <a:schemeClr val="accent2"/>
                </a:solidFill>
              </a:rPr>
              <a:t> Funcionales</a:t>
            </a:r>
            <a:r>
              <a:rPr lang="en" dirty="0" smtClean="0">
                <a:solidFill>
                  <a:schemeClr val="accent2"/>
                </a:solidFill>
              </a:rPr>
              <a:t> ?’ </a:t>
            </a:r>
            <a:r>
              <a:rPr lang="en" dirty="0" smtClean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Lenguaje de Programación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funcionales</a:t>
            </a:r>
            <a:r>
              <a:rPr lang="en" sz="1400" dirty="0" smtClean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funcionales</a:t>
            </a:r>
            <a:r>
              <a:rPr lang="en" sz="1400" dirty="0" smtClean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249709" y="3911094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CO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es-CO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/p</a:t>
            </a:r>
            <a:r>
              <a:rPr lang="es-CO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337875" y="1278977"/>
            <a:ext cx="437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chemeClr val="accent6"/>
                </a:solidFill>
              </a:rPr>
              <a:t>&lt;</a:t>
            </a:r>
            <a:r>
              <a:rPr lang="en" dirty="0">
                <a:solidFill>
                  <a:schemeClr val="accent1"/>
                </a:solidFill>
              </a:rPr>
              <a:t>p</a:t>
            </a:r>
            <a:r>
              <a:rPr lang="en" dirty="0">
                <a:solidFill>
                  <a:schemeClr val="accent3"/>
                </a:solidFill>
              </a:rPr>
              <a:t> </a:t>
            </a:r>
            <a:endParaRPr lang="es-CO" dirty="0"/>
          </a:p>
        </p:txBody>
      </p:sp>
      <p:sp>
        <p:nvSpPr>
          <p:cNvPr id="58" name="Google Shape;586;p33"/>
          <p:cNvSpPr txBox="1"/>
          <p:nvPr/>
        </p:nvSpPr>
        <p:spPr>
          <a:xfrm>
            <a:off x="1692147" y="1335354"/>
            <a:ext cx="5747756" cy="1197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 smtClean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86;p33"/>
          <p:cNvSpPr txBox="1"/>
          <p:nvPr/>
        </p:nvSpPr>
        <p:spPr>
          <a:xfrm>
            <a:off x="1426042" y="2243341"/>
            <a:ext cx="5491419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b="1" dirty="0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</a:t>
            </a:r>
            <a:r>
              <a:rPr lang="es-ES" dirty="0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Registrarse en el sitio web.</a:t>
            </a:r>
            <a:endParaRPr lang="es-ES" dirty="0">
              <a:solidFill>
                <a:schemeClr val="accent3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s-ES" dirty="0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-Almacenar los datos de los clientes.</a:t>
            </a:r>
            <a:endParaRPr lang="es-ES" dirty="0">
              <a:solidFill>
                <a:schemeClr val="accent3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s-ES" b="1" dirty="0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</a:t>
            </a:r>
            <a:r>
              <a:rPr lang="es-ES" dirty="0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Mostrar los lugares disponibles para rentar.</a:t>
            </a:r>
            <a:endParaRPr lang="es-ES" dirty="0">
              <a:solidFill>
                <a:schemeClr val="accent3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s-ES" dirty="0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-Tomar las reservaciones de </a:t>
            </a:r>
            <a:r>
              <a:rPr lang="es-ES" dirty="0" smtClean="0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los clientes.</a:t>
            </a:r>
          </a:p>
          <a:p>
            <a:r>
              <a:rPr lang="es-ES" dirty="0" smtClean="0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-Mostrar la ubicación de los lugares a rentar</a:t>
            </a:r>
            <a:r>
              <a:rPr lang="es-ES" dirty="0" smtClean="0">
                <a:solidFill>
                  <a:schemeClr val="accent3"/>
                </a:solidFill>
              </a:rPr>
              <a:t>.</a:t>
            </a:r>
          </a:p>
          <a:p>
            <a:r>
              <a:rPr lang="es-ES" dirty="0" smtClean="0">
                <a:solidFill>
                  <a:schemeClr val="accent3"/>
                </a:solidFill>
              </a:rPr>
              <a:t/>
            </a:r>
            <a:br>
              <a:rPr lang="es-ES" dirty="0" smtClean="0">
                <a:solidFill>
                  <a:schemeClr val="accent3"/>
                </a:solidFill>
              </a:rPr>
            </a:b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4098" name="Picture 2" descr="Requisitos para tod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820" y="1153725"/>
            <a:ext cx="300037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958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Requisitos</a:t>
            </a:r>
            <a:r>
              <a:rPr lang="en" dirty="0" smtClean="0"/>
              <a:t> </a:t>
            </a:r>
            <a:r>
              <a:rPr lang="en" dirty="0" smtClean="0">
                <a:solidFill>
                  <a:schemeClr val="accent2"/>
                </a:solidFill>
              </a:rPr>
              <a:t>‘</a:t>
            </a:r>
            <a:r>
              <a:rPr lang="en" dirty="0" smtClean="0">
                <a:solidFill>
                  <a:schemeClr val="accent2"/>
                </a:solidFill>
              </a:rPr>
              <a:t>No funcionales</a:t>
            </a:r>
            <a:r>
              <a:rPr lang="en" dirty="0" smtClean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2"/>
                </a:solidFill>
              </a:rPr>
              <a:t>?’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Lenguaje de Programación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nofuncionales</a:t>
            </a:r>
            <a:r>
              <a:rPr lang="en" sz="1400" dirty="0" smtClean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nofuncionales</a:t>
            </a:r>
            <a:r>
              <a:rPr lang="en" sz="1400" dirty="0" smtClean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249709" y="3911094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CO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es-CO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/p</a:t>
            </a:r>
            <a:r>
              <a:rPr lang="es-CO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337875" y="1278977"/>
            <a:ext cx="437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chemeClr val="accent6"/>
                </a:solidFill>
              </a:rPr>
              <a:t>&lt;</a:t>
            </a:r>
            <a:r>
              <a:rPr lang="en" dirty="0">
                <a:solidFill>
                  <a:schemeClr val="accent1"/>
                </a:solidFill>
              </a:rPr>
              <a:t>p</a:t>
            </a:r>
            <a:r>
              <a:rPr lang="en" dirty="0">
                <a:solidFill>
                  <a:schemeClr val="accent3"/>
                </a:solidFill>
              </a:rPr>
              <a:t> </a:t>
            </a:r>
            <a:endParaRPr lang="es-CO" dirty="0"/>
          </a:p>
        </p:txBody>
      </p:sp>
      <p:sp>
        <p:nvSpPr>
          <p:cNvPr id="58" name="Google Shape;586;p33"/>
          <p:cNvSpPr txBox="1"/>
          <p:nvPr/>
        </p:nvSpPr>
        <p:spPr>
          <a:xfrm>
            <a:off x="1692147" y="1335354"/>
            <a:ext cx="5747756" cy="1197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 smtClean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86;p33"/>
          <p:cNvSpPr txBox="1"/>
          <p:nvPr/>
        </p:nvSpPr>
        <p:spPr>
          <a:xfrm>
            <a:off x="1426042" y="2207940"/>
            <a:ext cx="5491419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s-ES" dirty="0" smtClean="0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-La </a:t>
            </a:r>
            <a:r>
              <a:rPr lang="es-ES" dirty="0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licencia del software debe ser lo menos restrictiva</a:t>
            </a:r>
          </a:p>
          <a:p>
            <a:pPr fontAlgn="base"/>
            <a:r>
              <a:rPr lang="es-ES" dirty="0" smtClean="0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-Solo </a:t>
            </a:r>
            <a:r>
              <a:rPr lang="es-ES" dirty="0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se puede modificar por los administradores</a:t>
            </a:r>
          </a:p>
          <a:p>
            <a:pPr fontAlgn="base"/>
            <a:r>
              <a:rPr lang="es-ES" dirty="0" smtClean="0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-El </a:t>
            </a:r>
            <a:r>
              <a:rPr lang="es-ES" dirty="0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software funciona off line para visualizar la página web.</a:t>
            </a:r>
          </a:p>
          <a:p>
            <a:pPr fontAlgn="base"/>
            <a:r>
              <a:rPr lang="es-ES" dirty="0" smtClean="0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-El </a:t>
            </a:r>
            <a:r>
              <a:rPr lang="es-ES" dirty="0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sitio web debe tener una estructura clara</a:t>
            </a:r>
          </a:p>
          <a:p>
            <a:pPr fontAlgn="base"/>
            <a:r>
              <a:rPr lang="es-ES" dirty="0" smtClean="0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-Los </a:t>
            </a:r>
            <a:r>
              <a:rPr lang="es-ES" dirty="0">
                <a:solidFill>
                  <a:schemeClr val="accent3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colores tienen que ver con la página web.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2050" name="Picture 2" descr="Requerimientos no funcionales: Ejemplos - La Oficina de Proyectos de  Informát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757" y="3126710"/>
            <a:ext cx="2533307" cy="192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542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20075" y="533749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Misión;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628433" y="1383898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&lt;</a:t>
            </a:r>
            <a:r>
              <a:rPr lang="en" dirty="0">
                <a:solidFill>
                  <a:schemeClr val="accent1"/>
                </a:solidFill>
              </a:rPr>
              <a:t>p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s-ES" dirty="0">
                <a:solidFill>
                  <a:schemeClr val="accent3"/>
                </a:solidFill>
              </a:rPr>
              <a:t>Nuestra misión es que todas las personas que vayan a utilizar nuestra página web, puedan sentirse seguros y cómodos al reservar su sitio de recreación y que estén satisfechos con su reserva y puedan sugerir y/o seguir usando nuestro sitio web</a:t>
            </a:r>
            <a:r>
              <a:rPr lang="en" dirty="0">
                <a:solidFill>
                  <a:schemeClr val="accent3"/>
                </a:solidFill>
              </a:rPr>
              <a:t>&gt;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6" name="Google Shape;566;p32"/>
          <p:cNvGrpSpPr/>
          <p:nvPr/>
        </p:nvGrpSpPr>
        <p:grpSpPr>
          <a:xfrm>
            <a:off x="1946125" y="2824807"/>
            <a:ext cx="667800" cy="902750"/>
            <a:chOff x="2008321" y="2971150"/>
            <a:chExt cx="667800" cy="902750"/>
          </a:xfrm>
        </p:grpSpPr>
        <p:cxnSp>
          <p:nvCxnSpPr>
            <p:cNvPr id="567" name="Google Shape;567;p32"/>
            <p:cNvCxnSpPr/>
            <p:nvPr/>
          </p:nvCxnSpPr>
          <p:spPr>
            <a:xfrm>
              <a:off x="2280025" y="2971150"/>
              <a:ext cx="0" cy="52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8" name="Google Shape;568;p32"/>
            <p:cNvSpPr txBox="1"/>
            <p:nvPr/>
          </p:nvSpPr>
          <p:spPr>
            <a:xfrm>
              <a:off x="2008321" y="3473700"/>
              <a:ext cx="6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Lenguaje de Programación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mision.html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mision.css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Corchetes 1">
            <a:extLst>
              <a:ext uri="{FF2B5EF4-FFF2-40B4-BE49-F238E27FC236}">
                <a16:creationId xmlns:a16="http://schemas.microsoft.com/office/drawing/2014/main" xmlns="" id="{3FD8F599-ED6D-27A5-C7F8-2BE910DF1E4E}"/>
              </a:ext>
            </a:extLst>
          </p:cNvPr>
          <p:cNvSpPr/>
          <p:nvPr/>
        </p:nvSpPr>
        <p:spPr>
          <a:xfrm>
            <a:off x="1807545" y="1245927"/>
            <a:ext cx="5328134" cy="2481630"/>
          </a:xfrm>
          <a:prstGeom prst="bracketPair">
            <a:avLst/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174" name="Picture 6" descr="Embarque cómodo y seguro - Digital Biz">
            <a:extLst>
              <a:ext uri="{FF2B5EF4-FFF2-40B4-BE49-F238E27FC236}">
                <a16:creationId xmlns:a16="http://schemas.microsoft.com/office/drawing/2014/main" xmlns="" id="{E33D9AAB-894C-3C73-C7BE-F03E095A4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551" y="3039773"/>
            <a:ext cx="1357509" cy="167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Información sobre seguros - SyPpT">
            <a:extLst>
              <a:ext uri="{FF2B5EF4-FFF2-40B4-BE49-F238E27FC236}">
                <a16:creationId xmlns:a16="http://schemas.microsoft.com/office/drawing/2014/main" xmlns="" id="{36EFC400-3209-7BBA-B1F8-560F46B4C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185" y="3094393"/>
            <a:ext cx="2003904" cy="156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Apretón de manos - Iconos gratis de negocio">
            <a:extLst>
              <a:ext uri="{FF2B5EF4-FFF2-40B4-BE49-F238E27FC236}">
                <a16:creationId xmlns:a16="http://schemas.microsoft.com/office/drawing/2014/main" xmlns="" id="{000AB179-0D06-7A72-776E-663298784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988" y="3669972"/>
            <a:ext cx="614717" cy="61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278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20075" y="533749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Visión;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15183" y="1714913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&lt;</a:t>
            </a:r>
            <a:r>
              <a:rPr lang="en" dirty="0">
                <a:solidFill>
                  <a:schemeClr val="accent1"/>
                </a:solidFill>
              </a:rPr>
              <a:t>p</a:t>
            </a:r>
            <a:r>
              <a:rPr lang="en" dirty="0">
                <a:solidFill>
                  <a:schemeClr val="accent3"/>
                </a:solidFill>
              </a:rPr>
              <a:t> Nuestro sueño </a:t>
            </a:r>
            <a:r>
              <a:rPr lang="es-ES" dirty="0">
                <a:solidFill>
                  <a:schemeClr val="accent3"/>
                </a:solidFill>
              </a:rPr>
              <a:t>es que la pagina sea reconocida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3"/>
                </a:solidFill>
              </a:rPr>
              <a:t>nacionalmente como una plataforma segura, de fácil accesibilidad, y que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3"/>
                </a:solidFill>
              </a:rPr>
              <a:t>cumpla a la perfección su función.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3"/>
                </a:solidFill>
              </a:rPr>
              <a:t>Esperamos que nuestra plataforma sea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3"/>
                </a:solidFill>
              </a:rPr>
              <a:t>viable económicamente tanto para la persona que se inscribe en nuestra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3"/>
                </a:solidFill>
              </a:rPr>
              <a:t>Plataforma como para el cliente y por ende sea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3"/>
                </a:solidFill>
              </a:rPr>
              <a:t>viable para nosotros.</a:t>
            </a:r>
            <a:r>
              <a:rPr lang="en" dirty="0">
                <a:solidFill>
                  <a:schemeClr val="accent3"/>
                </a:solidFill>
              </a:rPr>
              <a:t>&gt;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6" name="Google Shape;566;p32"/>
          <p:cNvGrpSpPr/>
          <p:nvPr/>
        </p:nvGrpSpPr>
        <p:grpSpPr>
          <a:xfrm>
            <a:off x="1515183" y="3729801"/>
            <a:ext cx="667800" cy="902750"/>
            <a:chOff x="2008321" y="2971150"/>
            <a:chExt cx="667800" cy="902750"/>
          </a:xfrm>
        </p:grpSpPr>
        <p:cxnSp>
          <p:nvCxnSpPr>
            <p:cNvPr id="567" name="Google Shape;567;p32"/>
            <p:cNvCxnSpPr/>
            <p:nvPr/>
          </p:nvCxnSpPr>
          <p:spPr>
            <a:xfrm>
              <a:off x="2280025" y="2971150"/>
              <a:ext cx="0" cy="52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8" name="Google Shape;568;p32"/>
            <p:cNvSpPr txBox="1"/>
            <p:nvPr/>
          </p:nvSpPr>
          <p:spPr>
            <a:xfrm>
              <a:off x="2008321" y="3473700"/>
              <a:ext cx="6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Lenguaje de Programación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vision.html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vision.css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Nube 1">
            <a:extLst>
              <a:ext uri="{FF2B5EF4-FFF2-40B4-BE49-F238E27FC236}">
                <a16:creationId xmlns:a16="http://schemas.microsoft.com/office/drawing/2014/main" xmlns="" id="{EAF51369-CA3D-4614-DADD-4B54A991AB06}"/>
              </a:ext>
            </a:extLst>
          </p:cNvPr>
          <p:cNvSpPr/>
          <p:nvPr/>
        </p:nvSpPr>
        <p:spPr>
          <a:xfrm>
            <a:off x="531628" y="726751"/>
            <a:ext cx="7097189" cy="3524750"/>
          </a:xfrm>
          <a:prstGeom prst="cloud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194" name="Picture 2" descr="Características de una Estrategia Exitosa">
            <a:extLst>
              <a:ext uri="{FF2B5EF4-FFF2-40B4-BE49-F238E27FC236}">
                <a16:creationId xmlns:a16="http://schemas.microsoft.com/office/drawing/2014/main" xmlns="" id="{CAF44D27-206B-56FE-DF9F-834D4B7F3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674" y="2737789"/>
            <a:ext cx="2314185" cy="231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147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590925" y="1013984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i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Muchas gracias por su comprensión</a:t>
            </a:r>
            <a:endParaRPr sz="4800" b="1" i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Lenguaje de Programación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3" name="Google Shape;579;p33">
            <a:extLst>
              <a:ext uri="{FF2B5EF4-FFF2-40B4-BE49-F238E27FC236}">
                <a16:creationId xmlns="" xmlns:a16="http://schemas.microsoft.com/office/drawing/2014/main" id="{02D849E4-64DA-2850-28E3-782BDB82DCBB}"/>
              </a:ext>
            </a:extLst>
          </p:cNvPr>
          <p:cNvSpPr txBox="1">
            <a:spLocks/>
          </p:cNvSpPr>
          <p:nvPr/>
        </p:nvSpPr>
        <p:spPr>
          <a:xfrm>
            <a:off x="1516497" y="2854354"/>
            <a:ext cx="7127773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sz="4400" b="1" i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Reserver web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A77A5994-020E-F473-78F8-0A49933EB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9375" y1="54688" x2="59375" y2="54688"/>
                        <a14:foregroundMark x1="35938" y1="53125" x2="35938" y2="53125"/>
                        <a14:foregroundMark x1="45313" y1="53125" x2="45313" y2="53125"/>
                        <a14:foregroundMark x1="48958" y1="51563" x2="48958" y2="51563"/>
                        <a14:foregroundMark x1="55729" y1="50000" x2="55729" y2="50000"/>
                        <a14:foregroundMark x1="48958" y1="50000" x2="48958" y2="50000"/>
                        <a14:foregroundMark x1="51563" y1="52083" x2="51563" y2="520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50123" y="2279228"/>
            <a:ext cx="2594147" cy="259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14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Descripción </a:t>
            </a:r>
            <a:r>
              <a:rPr lang="en" dirty="0" smtClean="0">
                <a:solidFill>
                  <a:schemeClr val="accent2"/>
                </a:solidFill>
              </a:rPr>
              <a:t>‘</a:t>
            </a:r>
            <a:r>
              <a:rPr lang="en" dirty="0" smtClean="0">
                <a:solidFill>
                  <a:schemeClr val="accent2"/>
                </a:solidFill>
              </a:rPr>
              <a:t>Objetivo</a:t>
            </a:r>
            <a:r>
              <a:rPr lang="en" dirty="0" smtClean="0">
                <a:solidFill>
                  <a:schemeClr val="accent2"/>
                </a:solidFill>
              </a:rPr>
              <a:t>’;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Lenguaje de Programación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descripcion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descripcion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5998C820-BFAE-CF20-2721-489E5173EAF1}"/>
              </a:ext>
            </a:extLst>
          </p:cNvPr>
          <p:cNvSpPr txBox="1"/>
          <p:nvPr/>
        </p:nvSpPr>
        <p:spPr>
          <a:xfrm>
            <a:off x="1307805" y="1467294"/>
            <a:ext cx="32582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Reserveb web es una pagina web diseñada para que los clientes alquilen salones sociales, fincas, entre otros con el fin de que las personas puedan celebrar sus cumpleaños, festividades,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reuniones, etc. </a:t>
            </a:r>
            <a:endParaRPr lang="es-CO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1030" name="Picture 6" descr="Las Mejores Webs de Alquiler Vacacional en Europa | Guía para propietarios">
            <a:extLst>
              <a:ext uri="{FF2B5EF4-FFF2-40B4-BE49-F238E27FC236}">
                <a16:creationId xmlns="" xmlns:a16="http://schemas.microsoft.com/office/drawing/2014/main" id="{75CD3FBA-7D3E-EB6F-58EE-B9E272022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709" y="1722149"/>
            <a:ext cx="3419141" cy="21369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1032" name="Picture 8" descr="Pin de dibujo, chincheta, gráficos de alfiler rojo, diseño web,  computadora, corazón png | PNGWing">
            <a:extLst>
              <a:ext uri="{FF2B5EF4-FFF2-40B4-BE49-F238E27FC236}">
                <a16:creationId xmlns="" xmlns:a16="http://schemas.microsoft.com/office/drawing/2014/main" id="{CC33D79A-EA33-C39D-C403-A47AC1EC8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8" b="89711" l="10000" r="90556">
                        <a14:foregroundMark x1="90556" y1="29904" x2="90556" y2="29904"/>
                        <a14:backgroundMark x1="37500" y1="50482" x2="37500" y2="50482"/>
                        <a14:backgroundMark x1="36389" y1="27331" x2="39167" y2="94855"/>
                        <a14:backgroundMark x1="39167" y1="94855" x2="39167" y2="948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685" y="1368782"/>
            <a:ext cx="740502" cy="63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Definición del </a:t>
            </a:r>
            <a:r>
              <a:rPr lang="en" dirty="0">
                <a:solidFill>
                  <a:schemeClr val="accent2"/>
                </a:solidFill>
              </a:rPr>
              <a:t>‘Problema’</a:t>
            </a:r>
            <a:r>
              <a:rPr lang="en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Lenguaje de Programación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="" xmlns:a16="http://schemas.microsoft.com/office/drawing/2014/main" id="{C1F2D4B7-59F7-B22C-8C5B-DB10975B7B66}"/>
              </a:ext>
            </a:extLst>
          </p:cNvPr>
          <p:cNvSpPr txBox="1"/>
          <p:nvPr/>
        </p:nvSpPr>
        <p:spPr>
          <a:xfrm>
            <a:off x="1590925" y="1265604"/>
            <a:ext cx="6668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Notamos que la gente que quiere alquilar una casa, salón o finca, les toca buscar por su cuenta que lugares están disponibles, que es un trabajo laborioso.</a:t>
            </a:r>
            <a:endParaRPr lang="es-CO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2050" name="Picture 2" descr="Buscador whois datos de dominios - Webempresa">
            <a:extLst>
              <a:ext uri="{FF2B5EF4-FFF2-40B4-BE49-F238E27FC236}">
                <a16:creationId xmlns="" xmlns:a16="http://schemas.microsoft.com/office/drawing/2014/main" id="{F573B61B-E169-2501-66A4-6A2AEBBF5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925" y="2020669"/>
            <a:ext cx="1819940" cy="181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>
            <a:extLst>
              <a:ext uri="{FF2B5EF4-FFF2-40B4-BE49-F238E27FC236}">
                <a16:creationId xmlns="" xmlns:a16="http://schemas.microsoft.com/office/drawing/2014/main" id="{E5CA2AEC-03A6-163F-EC88-C6DC69FFFC9E}"/>
              </a:ext>
            </a:extLst>
          </p:cNvPr>
          <p:cNvSpPr txBox="1"/>
          <p:nvPr/>
        </p:nvSpPr>
        <p:spPr>
          <a:xfrm>
            <a:off x="3785191" y="2445488"/>
            <a:ext cx="4648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También, hay lugares (casas y fincas) realmente bonitas, que no son tan conocidas como algunas, y queremos darles un reconocimiento a fines lucrativos. </a:t>
            </a:r>
            <a:endParaRPr lang="es-CO" sz="1600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Alcance </a:t>
            </a:r>
            <a:r>
              <a:rPr lang="en" dirty="0">
                <a:solidFill>
                  <a:schemeClr val="accent2"/>
                </a:solidFill>
              </a:rPr>
              <a:t>‘Reserver web’</a:t>
            </a:r>
            <a:r>
              <a:rPr lang="en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Lenguaje de Programación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alcance.html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alcance.css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="" xmlns:a16="http://schemas.microsoft.com/office/drawing/2014/main" id="{9FAC7F3F-E48E-B9A4-0BC2-11B401D365BC}"/>
              </a:ext>
            </a:extLst>
          </p:cNvPr>
          <p:cNvSpPr txBox="1"/>
          <p:nvPr/>
        </p:nvSpPr>
        <p:spPr>
          <a:xfrm>
            <a:off x="1601558" y="1435395"/>
            <a:ext cx="629843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 principio, comenzaría a nivel municipal, pero si la pagina web va bien, nos gustaría a nivel nacional para que todas las personas puedan disfrutar de esto.</a:t>
            </a:r>
          </a:p>
          <a:p>
            <a:endParaRPr lang="es-ES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s-ES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s-ES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s-ES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s-ES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s-ES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s-ES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s-ES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Principalmente, tenemos previsto que el alcance sea para todos los</a:t>
            </a:r>
          </a:p>
          <a:p>
            <a:r>
              <a:rPr lang="es-ES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públicos. Sin embargo, menores de edad no.</a:t>
            </a:r>
            <a:endParaRPr lang="es-CO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3076" name="Picture 4" descr="Comunas de Medellín - Tamaño completo | Gifex">
            <a:extLst>
              <a:ext uri="{FF2B5EF4-FFF2-40B4-BE49-F238E27FC236}">
                <a16:creationId xmlns="" xmlns:a16="http://schemas.microsoft.com/office/drawing/2014/main" id="{097A2B14-531D-FAC9-5453-3048EB9C1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2207183"/>
            <a:ext cx="1079203" cy="134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echa: a la derecha 22">
            <a:extLst>
              <a:ext uri="{FF2B5EF4-FFF2-40B4-BE49-F238E27FC236}">
                <a16:creationId xmlns="" xmlns:a16="http://schemas.microsoft.com/office/drawing/2014/main" id="{18A67281-9488-71E2-0A28-FF1FB0BC40BC}"/>
              </a:ext>
            </a:extLst>
          </p:cNvPr>
          <p:cNvSpPr/>
          <p:nvPr/>
        </p:nvSpPr>
        <p:spPr>
          <a:xfrm>
            <a:off x="3934047" y="2785730"/>
            <a:ext cx="1467293" cy="297712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078" name="Picture 6" descr="Departamentos de Colombia - Wikipedia, la enciclopedia libre">
            <a:extLst>
              <a:ext uri="{FF2B5EF4-FFF2-40B4-BE49-F238E27FC236}">
                <a16:creationId xmlns="" xmlns:a16="http://schemas.microsoft.com/office/drawing/2014/main" id="{F5AF85CC-2E32-2E85-41B4-26596FB5C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022" y="2192485"/>
            <a:ext cx="1121464" cy="143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887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▷ Vivir en Melbourne :: Ciudades para estudiar en Australia">
            <a:extLst>
              <a:ext uri="{FF2B5EF4-FFF2-40B4-BE49-F238E27FC236}">
                <a16:creationId xmlns="" xmlns:a16="http://schemas.microsoft.com/office/drawing/2014/main" id="{59E15FF7-D96B-549D-A674-73ACEEC8C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225" y="1418217"/>
            <a:ext cx="2295165" cy="139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1" y="583530"/>
            <a:ext cx="6291895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Usuarios </a:t>
            </a:r>
            <a:r>
              <a:rPr lang="en" sz="2800" dirty="0">
                <a:solidFill>
                  <a:schemeClr val="accent2"/>
                </a:solidFill>
              </a:rPr>
              <a:t>‘Reserver web’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512009" y="1987317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Clientes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2463354" y="2851370"/>
            <a:ext cx="5906657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&lt; </a:t>
            </a:r>
            <a:r>
              <a:rPr lang="es-ES" sz="1500" dirty="0"/>
              <a:t>En un principio, gente que viva en Medellín y del departamento de Antioquia podrán utilizar la pagina para buscar lugares en los que divertirse </a:t>
            </a:r>
            <a:r>
              <a:rPr lang="en" sz="1500" dirty="0"/>
              <a:t>&gt;</a:t>
            </a:r>
            <a:endParaRPr sz="1500"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1957254" y="3650954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210304" y="1542854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Lenguaje de Programación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clientes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clientes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1" y="583530"/>
            <a:ext cx="6291895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Usuarios </a:t>
            </a:r>
            <a:r>
              <a:rPr lang="en" sz="2800" dirty="0">
                <a:solidFill>
                  <a:schemeClr val="accent2"/>
                </a:solidFill>
              </a:rPr>
              <a:t>‘Reserver web’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463354" y="1999727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Propietarios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2435539" y="2810761"/>
            <a:ext cx="5906657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&lt; </a:t>
            </a:r>
            <a:r>
              <a:rPr lang="es-ES" sz="1500" dirty="0"/>
              <a:t>Ellos son la parte fundamental de cuya finca o sala, porque gracias a promocionar su lugar, serán beneficiados por tal acción  </a:t>
            </a:r>
            <a:r>
              <a:rPr lang="en" sz="1500" dirty="0"/>
              <a:t>&gt;</a:t>
            </a:r>
            <a:endParaRPr sz="1500"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1957254" y="3650954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210304" y="1542854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Lenguaje de Programación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propietarios.html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prop</a:t>
            </a:r>
            <a:r>
              <a:rPr lang="en" dirty="0">
                <a:solidFill>
                  <a:schemeClr val="accent3"/>
                </a:solidFill>
              </a:rPr>
              <a:t>ietarios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6148" name="Picture 4" descr="SE ABREN INSCRIPCIONES AL PROGRAMA SEMILLERO DE PROPIETARIOS – Gestion  Urbana S.A.">
            <a:extLst>
              <a:ext uri="{FF2B5EF4-FFF2-40B4-BE49-F238E27FC236}">
                <a16:creationId xmlns="" xmlns:a16="http://schemas.microsoft.com/office/drawing/2014/main" id="{D4FA2EDE-62C8-CBCC-E624-72E74502D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454" y="1589362"/>
            <a:ext cx="2338712" cy="109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027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238679" y="1482027"/>
            <a:ext cx="6735197" cy="10707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s-ES" dirty="0"/>
              <a:t>Fotos del lugar (con buena resolución).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- Ubicación (Dirección y un punto de referencia).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- Clima (caliente, frio, templado).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- Población </a:t>
            </a:r>
            <a:r>
              <a:rPr lang="es-ES" dirty="0"/>
              <a:t>(para cuantas personas está disponible el lugar)</a:t>
            </a:r>
            <a:r>
              <a:rPr lang="en" dirty="0" smtClean="0"/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- Precio (por noche, día de sol, etc.)</a:t>
            </a:r>
            <a:endParaRPr dirty="0"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279863" y="3378899"/>
            <a:ext cx="6735196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s-ES" dirty="0"/>
              <a:t>Cuenta con </a:t>
            </a:r>
            <a:r>
              <a:rPr lang="es-ES" dirty="0" smtClean="0"/>
              <a:t># </a:t>
            </a:r>
            <a:r>
              <a:rPr lang="es-ES" dirty="0"/>
              <a:t>habitaciones.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- Lugares de diversión (Piscina, parque, entre otros).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- Vigilancia (Celador</a:t>
            </a:r>
            <a:r>
              <a:rPr lang="es-ES" dirty="0" smtClean="0"/>
              <a:t>).</a:t>
            </a: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- Tiene servicio de aseo.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- cuenta con zonas deportivas (canchas, mesas de ping </a:t>
            </a:r>
            <a:r>
              <a:rPr lang="es-ES" dirty="0" err="1"/>
              <a:t>pong</a:t>
            </a:r>
            <a:r>
              <a:rPr lang="es-ES" dirty="0"/>
              <a:t>, billar, etc.)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143249" y="2612625"/>
            <a:ext cx="6916223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Información adicional &lt; /2 &gt;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663978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Información basica &lt; /1 &gt;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Lenguaje de Programación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informacion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informacion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5122" name="Picture 2" descr="TicoDesign | Información Básica sobre Dominios Web">
            <a:extLst>
              <a:ext uri="{FF2B5EF4-FFF2-40B4-BE49-F238E27FC236}">
                <a16:creationId xmlns="" xmlns:a16="http://schemas.microsoft.com/office/drawing/2014/main" id="{75F90232-7903-9FDB-7F1C-1679ADCA9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133" y="1437781"/>
            <a:ext cx="321578" cy="32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abecero de Lujo Haifa">
            <a:extLst>
              <a:ext uri="{FF2B5EF4-FFF2-40B4-BE49-F238E27FC236}">
                <a16:creationId xmlns="" xmlns:a16="http://schemas.microsoft.com/office/drawing/2014/main" id="{2F74C065-8EF1-AC4A-C45C-8966EB3B2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066" y="3390157"/>
            <a:ext cx="357711" cy="35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ertificado web SSL - La importancia de la web segura para SEO - Owius">
            <a:extLst>
              <a:ext uri="{FF2B5EF4-FFF2-40B4-BE49-F238E27FC236}">
                <a16:creationId xmlns="" xmlns:a16="http://schemas.microsoft.com/office/drawing/2014/main" id="{BC7C1B9E-77CF-EB48-8A6D-F79FBFB3B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303" y="2290149"/>
            <a:ext cx="3897644" cy="227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20075" y="533749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Leyes y reglas;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0925" y="1807137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‘No olviden que es para todo el publico’</a:t>
            </a:r>
            <a:endParaRPr dirty="0">
              <a:solidFill>
                <a:schemeClr val="accent2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&lt;</a:t>
            </a:r>
            <a:r>
              <a:rPr lang="en" dirty="0">
                <a:solidFill>
                  <a:schemeClr val="accent1"/>
                </a:solidFill>
              </a:rPr>
              <a:t>p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s-ES" sz="1200" dirty="0">
                <a:solidFill>
                  <a:schemeClr val="accent3"/>
                </a:solidFill>
              </a:rPr>
              <a:t>La pagina web tendrá también sus leyes y políticas. En este punto queremos ser los mas cautelosos posible, por el debido caso de que estaremos tratando con </a:t>
            </a:r>
            <a:r>
              <a:rPr lang="es-ES" sz="1200" dirty="0" smtClean="0">
                <a:solidFill>
                  <a:schemeClr val="accent3"/>
                </a:solidFill>
              </a:rPr>
              <a:t>usuarios </a:t>
            </a:r>
            <a:r>
              <a:rPr lang="es-ES" sz="1200" dirty="0">
                <a:solidFill>
                  <a:schemeClr val="accent3"/>
                </a:solidFill>
              </a:rPr>
              <a:t>que no conocemos, que </a:t>
            </a:r>
            <a:r>
              <a:rPr lang="es-ES" sz="1200" dirty="0" smtClean="0">
                <a:solidFill>
                  <a:schemeClr val="accent3"/>
                </a:solidFill>
              </a:rPr>
              <a:t>están teniendo un registro en</a:t>
            </a:r>
            <a:r>
              <a:rPr lang="es-ES" sz="1200" dirty="0">
                <a:solidFill>
                  <a:schemeClr val="accent3"/>
                </a:solidFill>
              </a:rPr>
              <a:t> l</a:t>
            </a:r>
            <a:r>
              <a:rPr lang="es-ES" sz="1200" dirty="0" smtClean="0">
                <a:solidFill>
                  <a:schemeClr val="accent3"/>
                </a:solidFill>
              </a:rPr>
              <a:t>a </a:t>
            </a: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200" dirty="0" smtClean="0">
                <a:solidFill>
                  <a:schemeClr val="accent3"/>
                </a:solidFill>
              </a:rPr>
              <a:t>pagina </a:t>
            </a:r>
            <a:r>
              <a:rPr lang="es-ES" sz="1200" dirty="0">
                <a:solidFill>
                  <a:schemeClr val="accent3"/>
                </a:solidFill>
              </a:rPr>
              <a:t>y esta disponiendo de </a:t>
            </a:r>
            <a:endParaRPr lang="es-ES" sz="1200" dirty="0" smtClean="0">
              <a:solidFill>
                <a:schemeClr val="accent3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200" dirty="0" smtClean="0">
                <a:solidFill>
                  <a:schemeClr val="accent3"/>
                </a:solidFill>
              </a:rPr>
              <a:t>nuestros </a:t>
            </a:r>
            <a:r>
              <a:rPr lang="es-ES" sz="1200" dirty="0">
                <a:solidFill>
                  <a:schemeClr val="accent3"/>
                </a:solidFill>
              </a:rPr>
              <a:t>servicios.</a:t>
            </a: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accent3"/>
                </a:solidFill>
              </a:rPr>
              <a:t>También habrá multitud de leyes que </a:t>
            </a:r>
            <a:endParaRPr lang="es-ES" sz="1200" dirty="0" smtClean="0">
              <a:solidFill>
                <a:schemeClr val="accent3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200" dirty="0" smtClean="0">
                <a:solidFill>
                  <a:schemeClr val="accent3"/>
                </a:solidFill>
              </a:rPr>
              <a:t>mantendrán </a:t>
            </a:r>
            <a:r>
              <a:rPr lang="es-ES" sz="1200" dirty="0">
                <a:solidFill>
                  <a:schemeClr val="accent3"/>
                </a:solidFill>
              </a:rPr>
              <a:t>nuestra web segura de </a:t>
            </a:r>
            <a:endParaRPr lang="es-ES" sz="1200" dirty="0" smtClean="0">
              <a:solidFill>
                <a:schemeClr val="accent3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200" dirty="0" smtClean="0">
                <a:solidFill>
                  <a:schemeClr val="accent3"/>
                </a:solidFill>
              </a:rPr>
              <a:t>espontáneos</a:t>
            </a:r>
            <a:r>
              <a:rPr lang="es-ES" dirty="0">
                <a:solidFill>
                  <a:schemeClr val="accent3"/>
                </a:solidFill>
              </a:rPr>
              <a:t>.</a:t>
            </a:r>
            <a:r>
              <a:rPr lang="en" dirty="0">
                <a:solidFill>
                  <a:schemeClr val="accent3"/>
                </a:solidFill>
              </a:rPr>
              <a:t>&gt;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6" name="Google Shape;566;p32"/>
          <p:cNvGrpSpPr/>
          <p:nvPr/>
        </p:nvGrpSpPr>
        <p:grpSpPr>
          <a:xfrm>
            <a:off x="1761191" y="3667299"/>
            <a:ext cx="667800" cy="902750"/>
            <a:chOff x="2008321" y="2971150"/>
            <a:chExt cx="667800" cy="902750"/>
          </a:xfrm>
        </p:grpSpPr>
        <p:cxnSp>
          <p:nvCxnSpPr>
            <p:cNvPr id="567" name="Google Shape;567;p32"/>
            <p:cNvCxnSpPr/>
            <p:nvPr/>
          </p:nvCxnSpPr>
          <p:spPr>
            <a:xfrm>
              <a:off x="2280025" y="2971150"/>
              <a:ext cx="0" cy="52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8" name="Google Shape;568;p32"/>
            <p:cNvSpPr txBox="1"/>
            <p:nvPr/>
          </p:nvSpPr>
          <p:spPr>
            <a:xfrm>
              <a:off x="2008321" y="3473700"/>
              <a:ext cx="6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Lenguaje de Programación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leyes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leyes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Ganancias </a:t>
            </a:r>
            <a:r>
              <a:rPr lang="en" dirty="0">
                <a:solidFill>
                  <a:schemeClr val="accent2"/>
                </a:solidFill>
              </a:rPr>
              <a:t>‘Reserver web ?’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6" name="Google Shape;586;p33"/>
          <p:cNvSpPr txBox="1"/>
          <p:nvPr/>
        </p:nvSpPr>
        <p:spPr>
          <a:xfrm>
            <a:off x="1590925" y="1189775"/>
            <a:ext cx="4282614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l</a:t>
            </a:r>
            <a:r>
              <a:rPr lang="es-CO" dirty="0" smtClean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as ganancias de Reserver web se verán enfocadas en dos partes: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Lenguaje de Programación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ganancias1</a:t>
            </a:r>
            <a:r>
              <a:rPr lang="en" sz="1400" dirty="0" smtClean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ganancias1</a:t>
            </a:r>
            <a:r>
              <a:rPr lang="en" sz="1400" dirty="0" smtClean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249709" y="3911094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CO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es-CO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/p</a:t>
            </a:r>
            <a:r>
              <a:rPr lang="es-CO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337875" y="1278977"/>
            <a:ext cx="437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chemeClr val="accent6"/>
                </a:solidFill>
              </a:rPr>
              <a:t>&lt;</a:t>
            </a:r>
            <a:r>
              <a:rPr lang="en" dirty="0">
                <a:solidFill>
                  <a:schemeClr val="accent1"/>
                </a:solidFill>
              </a:rPr>
              <a:t>p</a:t>
            </a:r>
            <a:r>
              <a:rPr lang="en" dirty="0">
                <a:solidFill>
                  <a:schemeClr val="accent3"/>
                </a:solidFill>
              </a:rPr>
              <a:t> </a:t>
            </a:r>
            <a:endParaRPr lang="es-CO" dirty="0"/>
          </a:p>
        </p:txBody>
      </p:sp>
      <p:sp>
        <p:nvSpPr>
          <p:cNvPr id="58" name="Google Shape;586;p33"/>
          <p:cNvSpPr txBox="1"/>
          <p:nvPr/>
        </p:nvSpPr>
        <p:spPr>
          <a:xfrm>
            <a:off x="1426042" y="2310569"/>
            <a:ext cx="5747756" cy="1197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1.La ganancia principal de </a:t>
            </a:r>
            <a:r>
              <a:rPr lang="es-CO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R</a:t>
            </a:r>
            <a:r>
              <a:rPr lang="es-CO" dirty="0" smtClean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eserver web se vera de acuerdo a las reservas que tengan los usuarios ya que contaremos con un porcentaje del 10% por reserva es decir si reservas una salón por 100.000 nosotros ganaremos 10.000.</a:t>
            </a:r>
          </a:p>
        </p:txBody>
      </p:sp>
      <p:pic>
        <p:nvPicPr>
          <p:cNvPr id="1026" name="Picture 2" descr="Crypto Currency, Ganancias En Internet. Ilustración De Dibujos Animados  Colorido Estilo Plano. Ilustraciones Svg, Vectoriales, Clip Art Vectorizado  Libre De Derechos. Image 74312964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960" y="2234022"/>
            <a:ext cx="2810705" cy="281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880</Words>
  <Application>Microsoft Office PowerPoint</Application>
  <PresentationFormat>Presentación en pantalla (16:9)</PresentationFormat>
  <Paragraphs>147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Fira Code</vt:lpstr>
      <vt:lpstr>Programming Language Workshop for Beginners by Slidesgo</vt:lpstr>
      <vt:lpstr>Reserver‘Web’ {</vt:lpstr>
      <vt:lpstr>Descripción ‘Objetivo’;</vt:lpstr>
      <vt:lpstr>Definición del ‘Problema’ {</vt:lpstr>
      <vt:lpstr>Alcance ‘Reserver web’ {</vt:lpstr>
      <vt:lpstr>Usuarios ‘Reserver web’ {</vt:lpstr>
      <vt:lpstr>Usuarios ‘Reserver web’ {</vt:lpstr>
      <vt:lpstr>Información basica &lt; /1 &gt; { </vt:lpstr>
      <vt:lpstr>Leyes y reglas; {</vt:lpstr>
      <vt:lpstr>Ganancias ‘Reserver web ?’ {</vt:lpstr>
      <vt:lpstr>Ganancias ‘Reserver web ?’ {</vt:lpstr>
      <vt:lpstr>Requesitos ‘ Funcionales ?’ {</vt:lpstr>
      <vt:lpstr>Requisitos ‘No funcionales ?’ {</vt:lpstr>
      <vt:lpstr>Misión; {</vt:lpstr>
      <vt:lpstr>Visión; {</vt:lpstr>
      <vt:lpstr>Muchas gracias por su comprensión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Reserver‘Web’ {</dc:title>
  <dc:creator>ASUS</dc:creator>
  <cp:lastModifiedBy>usuario</cp:lastModifiedBy>
  <cp:revision>14</cp:revision>
  <dcterms:modified xsi:type="dcterms:W3CDTF">2022-11-16T18:49:38Z</dcterms:modified>
</cp:coreProperties>
</file>