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87" r:id="rId7"/>
    <p:sldId id="294" r:id="rId8"/>
    <p:sldId id="261" r:id="rId9"/>
    <p:sldId id="302" r:id="rId10"/>
    <p:sldId id="296" r:id="rId11"/>
    <p:sldId id="297" r:id="rId12"/>
    <p:sldId id="298" r:id="rId13"/>
    <p:sldId id="299" r:id="rId14"/>
    <p:sldId id="300" r:id="rId15"/>
    <p:sldId id="301" r:id="rId16"/>
    <p:sldId id="262" r:id="rId17"/>
  </p:sldIdLst>
  <p:sldSz cx="9144000" cy="5143500" type="screen16x9"/>
  <p:notesSz cx="6858000" cy="9144000"/>
  <p:embeddedFontLst>
    <p:embeddedFont>
      <p:font typeface="Anaheim" panose="020B0604020202020204" charset="0"/>
      <p:regular r:id="rId19"/>
    </p:embeddedFont>
    <p:embeddedFont>
      <p:font typeface="Barlow" panose="020B0604020202020204" charset="0"/>
      <p:regular r:id="rId20"/>
      <p:bold r:id="rId21"/>
      <p:italic r:id="rId22"/>
      <p:boldItalic r:id="rId23"/>
    </p:embeddedFont>
    <p:embeddedFont>
      <p:font typeface="Overpass Mono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681CD1-0829-4323-8ABC-AC29B7D2796A}">
  <a:tblStyle styleId="{28681CD1-0829-4323-8ABC-AC29B7D279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8b2f66a28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8b2f66a28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2677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8b2f66a28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8b2f66a28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8076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8b2f66a28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8b2f66a28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6423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8b2f66a28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8b2f66a28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03342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8b2f66a28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8b2f66a28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8622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8b2f66a28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8b2f66a28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16435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d98c3974a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d98c3974a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d98c3974a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d98c3974a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d98c3974a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d98c3974a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2710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3722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d98c3974a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d98c3974a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8b2f66a28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8b2f66a28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5817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4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9" r:id="rId5"/>
    <p:sldLayoutId id="2147483661" r:id="rId6"/>
    <p:sldLayoutId id="214748366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Práctica 8</a:t>
            </a:r>
            <a:endParaRPr dirty="0"/>
          </a:p>
        </p:txBody>
      </p:sp>
      <p:sp>
        <p:nvSpPr>
          <p:cNvPr id="331" name="Google Shape;331;p25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Enrique García Velasco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Juan Diego Villalobos Quirós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98C3773-5EFD-4E2D-B345-202E0CD8D740}"/>
              </a:ext>
            </a:extLst>
          </p:cNvPr>
          <p:cNvSpPr txBox="1"/>
          <p:nvPr/>
        </p:nvSpPr>
        <p:spPr>
          <a:xfrm>
            <a:off x="8848726" y="4835723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Overpass Mono" panose="020B0604020202020204" charset="0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Google Shape;452;p36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53" name="Google Shape;453;p36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6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6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6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36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59" name="Google Shape;459;p36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6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6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6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 descr="Gráfico, Gráfico de barras, Gráfico en cascada&#10;&#10;Descripción generada automáticamente">
            <a:extLst>
              <a:ext uri="{FF2B5EF4-FFF2-40B4-BE49-F238E27FC236}">
                <a16:creationId xmlns:a16="http://schemas.microsoft.com/office/drawing/2014/main" id="{A8C4B778-ADE1-40D5-B79F-36047E56A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78" y="422360"/>
            <a:ext cx="5847409" cy="4298780"/>
          </a:xfrm>
          <a:prstGeom prst="rect">
            <a:avLst/>
          </a:prstGeom>
        </p:spPr>
      </p:pic>
      <p:sp>
        <p:nvSpPr>
          <p:cNvPr id="15" name="Google Shape;534;p41">
            <a:extLst>
              <a:ext uri="{FF2B5EF4-FFF2-40B4-BE49-F238E27FC236}">
                <a16:creationId xmlns:a16="http://schemas.microsoft.com/office/drawing/2014/main" id="{E3F940EF-081E-4CFA-9974-D0DDC6C75117}"/>
              </a:ext>
            </a:extLst>
          </p:cNvPr>
          <p:cNvSpPr/>
          <p:nvPr/>
        </p:nvSpPr>
        <p:spPr>
          <a:xfrm>
            <a:off x="6393366" y="422360"/>
            <a:ext cx="2551134" cy="42987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i="1" u="sng" dirty="0"/>
              <a:t>N = 3000 (respecto a secuencial)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2 Hilos = 2,05689 (205,6%)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4 Hilos = 3,42405 (342,4%)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8 Hilos = 3,433220 (343,22%)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451AFD4-4043-4FAD-B53C-A079930C82EC}"/>
              </a:ext>
            </a:extLst>
          </p:cNvPr>
          <p:cNvSpPr txBox="1"/>
          <p:nvPr/>
        </p:nvSpPr>
        <p:spPr>
          <a:xfrm>
            <a:off x="8737954" y="4841936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Overpass Mono" panose="020B060402020202020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726648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Google Shape;452;p36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53" name="Google Shape;453;p36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6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6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6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36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59" name="Google Shape;459;p36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6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6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6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Imagen 12" descr="Gráfico, Gráfico de barras, Gráfico en cascada&#10;&#10;Descripción generada automáticamente">
            <a:extLst>
              <a:ext uri="{FF2B5EF4-FFF2-40B4-BE49-F238E27FC236}">
                <a16:creationId xmlns:a16="http://schemas.microsoft.com/office/drawing/2014/main" id="{086A1B68-F757-4F16-8F85-47D13D8FA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78" y="422360"/>
            <a:ext cx="5847409" cy="4298780"/>
          </a:xfrm>
          <a:prstGeom prst="rect">
            <a:avLst/>
          </a:prstGeom>
        </p:spPr>
      </p:pic>
      <p:pic>
        <p:nvPicPr>
          <p:cNvPr id="3" name="Imagen 2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F4A72F27-81D8-458A-BF09-F3F39285C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078" y="422360"/>
            <a:ext cx="5847409" cy="4298780"/>
          </a:xfrm>
          <a:prstGeom prst="rect">
            <a:avLst/>
          </a:prstGeom>
        </p:spPr>
      </p:pic>
      <p:sp>
        <p:nvSpPr>
          <p:cNvPr id="17" name="Google Shape;543;p42">
            <a:extLst>
              <a:ext uri="{FF2B5EF4-FFF2-40B4-BE49-F238E27FC236}">
                <a16:creationId xmlns:a16="http://schemas.microsoft.com/office/drawing/2014/main" id="{679BB2C3-7823-46A4-9AF1-31FEDCDE1677}"/>
              </a:ext>
            </a:extLst>
          </p:cNvPr>
          <p:cNvSpPr/>
          <p:nvPr/>
        </p:nvSpPr>
        <p:spPr>
          <a:xfrm>
            <a:off x="6393365" y="422359"/>
            <a:ext cx="2551134" cy="429877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i="1" u="sng" dirty="0"/>
              <a:t>N = 3000 (respecto a secuencial)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2 Hilos = 1,8397 (183,97%)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4 Hilos = 3,4399 (343,99%)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8 Hilos = 5,7120 (571,2%)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BE8CDB9-E351-4609-A772-59459FD840FA}"/>
              </a:ext>
            </a:extLst>
          </p:cNvPr>
          <p:cNvSpPr txBox="1"/>
          <p:nvPr/>
        </p:nvSpPr>
        <p:spPr>
          <a:xfrm>
            <a:off x="8741559" y="4835723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Overpass Mono" panose="020B060402020202020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654502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Google Shape;452;p36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53" name="Google Shape;453;p36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6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6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6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36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59" name="Google Shape;459;p36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6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6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6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Imagen 12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A45EE2CC-BE40-43D9-99CA-6BE5D10E8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78" y="422360"/>
            <a:ext cx="5847409" cy="4298780"/>
          </a:xfrm>
          <a:prstGeom prst="rect">
            <a:avLst/>
          </a:prstGeom>
        </p:spPr>
      </p:pic>
      <p:pic>
        <p:nvPicPr>
          <p:cNvPr id="3" name="Imagen 2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8DB7042C-1281-4882-B8CD-150E62E5C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078" y="422360"/>
            <a:ext cx="5847409" cy="4298780"/>
          </a:xfrm>
          <a:prstGeom prst="rect">
            <a:avLst/>
          </a:prstGeom>
        </p:spPr>
      </p:pic>
      <p:sp>
        <p:nvSpPr>
          <p:cNvPr id="16" name="Google Shape;534;p41">
            <a:extLst>
              <a:ext uri="{FF2B5EF4-FFF2-40B4-BE49-F238E27FC236}">
                <a16:creationId xmlns:a16="http://schemas.microsoft.com/office/drawing/2014/main" id="{4E0CA878-4B42-42EC-A252-D644E7854E71}"/>
              </a:ext>
            </a:extLst>
          </p:cNvPr>
          <p:cNvSpPr/>
          <p:nvPr/>
        </p:nvSpPr>
        <p:spPr>
          <a:xfrm>
            <a:off x="6393366" y="422360"/>
            <a:ext cx="2551134" cy="42987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i="1" u="sng" dirty="0"/>
              <a:t>N = 3000 (respecto a secuencial)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2 Hilos = 2,0153 (203,53%)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4 Hilos = 3,9879 (398,79%)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8 Hilos = 7,7851 (778,51%)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12 Hilos = 7,39155 (739,25%)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Imagen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F21B2C34-D266-4C23-89D1-3A1CFC47F4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078" y="422360"/>
            <a:ext cx="5847409" cy="4298780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442B69BE-5EC5-4780-9022-28C73FE08E53}"/>
              </a:ext>
            </a:extLst>
          </p:cNvPr>
          <p:cNvSpPr txBox="1"/>
          <p:nvPr/>
        </p:nvSpPr>
        <p:spPr>
          <a:xfrm>
            <a:off x="8737954" y="4835723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Overpass Mono" panose="020B0604020202020204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622654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Google Shape;452;p36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53" name="Google Shape;453;p36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6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6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6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36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59" name="Google Shape;459;p36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6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6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6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Imagen 12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4C34A7E0-E082-456E-8160-85B9668A5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78" y="422360"/>
            <a:ext cx="5847409" cy="4298780"/>
          </a:xfrm>
          <a:prstGeom prst="rect">
            <a:avLst/>
          </a:prstGeom>
        </p:spPr>
      </p:pic>
      <p:pic>
        <p:nvPicPr>
          <p:cNvPr id="3" name="Imagen 2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B66D2CBE-8DF8-45CC-A85E-A34607F6E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078" y="422360"/>
            <a:ext cx="5847409" cy="4298780"/>
          </a:xfrm>
          <a:prstGeom prst="rect">
            <a:avLst/>
          </a:prstGeom>
        </p:spPr>
      </p:pic>
      <p:sp>
        <p:nvSpPr>
          <p:cNvPr id="17" name="Google Shape;543;p42">
            <a:extLst>
              <a:ext uri="{FF2B5EF4-FFF2-40B4-BE49-F238E27FC236}">
                <a16:creationId xmlns:a16="http://schemas.microsoft.com/office/drawing/2014/main" id="{737C972B-CEBB-47DD-A7A6-86DCDBD92433}"/>
              </a:ext>
            </a:extLst>
          </p:cNvPr>
          <p:cNvSpPr/>
          <p:nvPr/>
        </p:nvSpPr>
        <p:spPr>
          <a:xfrm>
            <a:off x="6393365" y="422359"/>
            <a:ext cx="2551134" cy="429877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i="1" u="sng" dirty="0"/>
              <a:t>N = 3000 (respecto a secuencial)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2 Hilos = 1,9989 (199,89%)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4 Hilos = 3,9781 (397,81%)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8 Hilos = 7,9857 (798.57%)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12 Hilos = 11,1627 (1116,27%)</a:t>
            </a:r>
            <a:endParaRPr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91D9C38-2CD4-4B86-A8EF-6FBFE10B961B}"/>
              </a:ext>
            </a:extLst>
          </p:cNvPr>
          <p:cNvSpPr txBox="1"/>
          <p:nvPr/>
        </p:nvSpPr>
        <p:spPr>
          <a:xfrm>
            <a:off x="8741559" y="4835723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Overpass Mono" panose="020B0604020202020204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44143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Google Shape;452;p36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53" name="Google Shape;453;p36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6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6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6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36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59" name="Google Shape;459;p36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6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6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6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6BD4D0E-927E-4717-82D6-72973A50A352}"/>
              </a:ext>
            </a:extLst>
          </p:cNvPr>
          <p:cNvSpPr txBox="1"/>
          <p:nvPr/>
        </p:nvSpPr>
        <p:spPr>
          <a:xfrm>
            <a:off x="8737954" y="4835723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Overpass Mono" panose="020B0604020202020204" charset="0"/>
              </a:rPr>
              <a:t>14</a:t>
            </a:r>
          </a:p>
        </p:txBody>
      </p:sp>
      <p:pic>
        <p:nvPicPr>
          <p:cNvPr id="15" name="Imagen 1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E778A0CB-32B6-41B6-8119-454F7A8E0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78" y="422360"/>
            <a:ext cx="5847409" cy="4298780"/>
          </a:xfrm>
          <a:prstGeom prst="rect">
            <a:avLst/>
          </a:prstGeom>
        </p:spPr>
      </p:pic>
      <p:sp>
        <p:nvSpPr>
          <p:cNvPr id="19" name="Google Shape;534;p41">
            <a:extLst>
              <a:ext uri="{FF2B5EF4-FFF2-40B4-BE49-F238E27FC236}">
                <a16:creationId xmlns:a16="http://schemas.microsoft.com/office/drawing/2014/main" id="{2E083194-969E-4E0B-A63C-DECAB3BAEB11}"/>
              </a:ext>
            </a:extLst>
          </p:cNvPr>
          <p:cNvSpPr/>
          <p:nvPr/>
        </p:nvSpPr>
        <p:spPr>
          <a:xfrm>
            <a:off x="6393366" y="422360"/>
            <a:ext cx="2551134" cy="42987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i="1" u="sng" dirty="0"/>
              <a:t>N = 3000 (respecto a secuencial)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2 Hilos = 1,9976 (199,76%)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4 Hilos = 2,9591 (295,91%)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8 Hilos = 6,3738 (637,38%)</a:t>
            </a:r>
          </a:p>
        </p:txBody>
      </p:sp>
      <p:pic>
        <p:nvPicPr>
          <p:cNvPr id="3" name="Imagen 2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5140D12C-665B-4DCA-9E35-0C04388332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078" y="422360"/>
            <a:ext cx="5847409" cy="4298780"/>
          </a:xfrm>
          <a:prstGeom prst="rect">
            <a:avLst/>
          </a:prstGeom>
        </p:spPr>
      </p:pic>
      <p:pic>
        <p:nvPicPr>
          <p:cNvPr id="5" name="Imagen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CC4C9F42-075B-462E-B6A3-2A1B305932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078" y="422360"/>
            <a:ext cx="5847409" cy="429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552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Google Shape;452;p36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53" name="Google Shape;453;p36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6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6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6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36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59" name="Google Shape;459;p36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6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6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6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6D5A5FC-2E95-4800-ACA0-FDDA625B8AD7}"/>
              </a:ext>
            </a:extLst>
          </p:cNvPr>
          <p:cNvSpPr txBox="1"/>
          <p:nvPr/>
        </p:nvSpPr>
        <p:spPr>
          <a:xfrm>
            <a:off x="8737954" y="4835723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Overpass Mono" panose="020B0604020202020204" charset="0"/>
              </a:rPr>
              <a:t>15</a:t>
            </a:r>
          </a:p>
        </p:txBody>
      </p:sp>
      <p:pic>
        <p:nvPicPr>
          <p:cNvPr id="15" name="Imagen 1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F2F3D3E7-086E-4E82-84F1-27E3A4895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78" y="422360"/>
            <a:ext cx="5847409" cy="4298780"/>
          </a:xfrm>
          <a:prstGeom prst="rect">
            <a:avLst/>
          </a:prstGeom>
        </p:spPr>
      </p:pic>
      <p:sp>
        <p:nvSpPr>
          <p:cNvPr id="17" name="Google Shape;534;p41">
            <a:extLst>
              <a:ext uri="{FF2B5EF4-FFF2-40B4-BE49-F238E27FC236}">
                <a16:creationId xmlns:a16="http://schemas.microsoft.com/office/drawing/2014/main" id="{004EBA4D-FE4B-4F14-909E-CB62EB461370}"/>
              </a:ext>
            </a:extLst>
          </p:cNvPr>
          <p:cNvSpPr/>
          <p:nvPr/>
        </p:nvSpPr>
        <p:spPr>
          <a:xfrm>
            <a:off x="6393366" y="422360"/>
            <a:ext cx="2551134" cy="42987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i="1" u="sng" dirty="0"/>
              <a:t>N = 3000 (respecto a secuencial)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2 Hilos = 1,9594 (195,94%)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4 Hilos = 2,87455 (287,45%)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8 Hilos = 6,8027 (680,27%)</a:t>
            </a:r>
          </a:p>
        </p:txBody>
      </p:sp>
      <p:pic>
        <p:nvPicPr>
          <p:cNvPr id="3" name="Imagen 2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21154F77-4515-461D-A527-D42B401C1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078" y="422360"/>
            <a:ext cx="5847409" cy="429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66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1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376" name="Google Shape;376;p31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177AE9B-E8F7-4723-850F-5E9A363D75BE}"/>
              </a:ext>
            </a:extLst>
          </p:cNvPr>
          <p:cNvSpPr txBox="1"/>
          <p:nvPr/>
        </p:nvSpPr>
        <p:spPr>
          <a:xfrm>
            <a:off x="8738120" y="4835723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Overpass Mono" panose="020B0604020202020204" charset="0"/>
              </a:rPr>
              <a:t>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ÍNDICE</a:t>
            </a:r>
            <a:endParaRPr/>
          </a:p>
        </p:txBody>
      </p:sp>
      <p:sp>
        <p:nvSpPr>
          <p:cNvPr id="337" name="Google Shape;337;p26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01</a:t>
            </a:r>
            <a:endParaRPr sz="3500" b="1"/>
          </a:p>
        </p:txBody>
      </p:sp>
      <p:sp>
        <p:nvSpPr>
          <p:cNvPr id="338" name="Google Shape;338;p26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</a:t>
            </a:r>
            <a:endParaRPr sz="2200" b="1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39" name="Google Shape;339;p26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/>
              <a:t>02</a:t>
            </a:r>
            <a:endParaRPr sz="3500" b="1" dirty="0"/>
          </a:p>
        </p:txBody>
      </p:sp>
      <p:sp>
        <p:nvSpPr>
          <p:cNvPr id="340" name="Google Shape;340;p26"/>
          <p:cNvSpPr txBox="1">
            <a:spLocks noGrp="1"/>
          </p:cNvSpPr>
          <p:nvPr>
            <p:ph type="subTitle" idx="3"/>
          </p:nvPr>
        </p:nvSpPr>
        <p:spPr>
          <a:xfrm flipH="1">
            <a:off x="4229100" y="2163531"/>
            <a:ext cx="2746475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Código implementado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41" name="Google Shape;341;p26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subTitle" idx="7"/>
          </p:nvPr>
        </p:nvSpPr>
        <p:spPr>
          <a:xfrm flipH="1">
            <a:off x="2189650" y="3572250"/>
            <a:ext cx="26892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Métricas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44" name="Google Shape;344;p26"/>
          <p:cNvSpPr txBox="1">
            <a:spLocks noGrp="1"/>
          </p:cNvSpPr>
          <p:nvPr>
            <p:ph type="subTitle" idx="9"/>
          </p:nvPr>
        </p:nvSpPr>
        <p:spPr>
          <a:xfrm flipH="1">
            <a:off x="4487675" y="3573475"/>
            <a:ext cx="2487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4BBFDA7-EA4B-4C3C-8BA2-5312FF3356B1}"/>
              </a:ext>
            </a:extLst>
          </p:cNvPr>
          <p:cNvSpPr txBox="1"/>
          <p:nvPr/>
        </p:nvSpPr>
        <p:spPr>
          <a:xfrm>
            <a:off x="8848726" y="4835723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Overpass Mono" panose="020B0604020202020204" charset="0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7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USADO</a:t>
            </a:r>
            <a:endParaRPr/>
          </a:p>
        </p:txBody>
      </p:sp>
      <p:sp>
        <p:nvSpPr>
          <p:cNvPr id="350" name="Google Shape;350;p27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AC7CDC7-3752-40EF-9F5B-258A4F498166}"/>
              </a:ext>
            </a:extLst>
          </p:cNvPr>
          <p:cNvSpPr txBox="1"/>
          <p:nvPr/>
        </p:nvSpPr>
        <p:spPr>
          <a:xfrm>
            <a:off x="8848726" y="4835723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Overpass Mono" panose="020B0604020202020204" charset="0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8"/>
          <p:cNvSpPr/>
          <p:nvPr/>
        </p:nvSpPr>
        <p:spPr>
          <a:xfrm>
            <a:off x="174812" y="1763298"/>
            <a:ext cx="7526338" cy="224192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6" name="Google Shape;356;p28"/>
          <p:cNvSpPr/>
          <p:nvPr/>
        </p:nvSpPr>
        <p:spPr>
          <a:xfrm>
            <a:off x="2865125" y="1083777"/>
            <a:ext cx="6258300" cy="80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</a:t>
            </a:r>
            <a:endParaRPr/>
          </a:p>
        </p:txBody>
      </p:sp>
      <p:sp>
        <p:nvSpPr>
          <p:cNvPr id="357" name="Google Shape;357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</a:t>
            </a:r>
            <a:endParaRPr/>
          </a:p>
        </p:txBody>
      </p:sp>
      <p:graphicFrame>
        <p:nvGraphicFramePr>
          <p:cNvPr id="358" name="Google Shape;358;p28"/>
          <p:cNvGraphicFramePr/>
          <p:nvPr>
            <p:extLst>
              <p:ext uri="{D42A27DB-BD31-4B8C-83A1-F6EECF244321}">
                <p14:modId xmlns:p14="http://schemas.microsoft.com/office/powerpoint/2010/main" val="2221784303"/>
              </p:ext>
            </p:extLst>
          </p:nvPr>
        </p:nvGraphicFramePr>
        <p:xfrm>
          <a:off x="23035" y="1083777"/>
          <a:ext cx="9144125" cy="2921450"/>
        </p:xfrm>
        <a:graphic>
          <a:graphicData uri="http://schemas.openxmlformats.org/drawingml/2006/table">
            <a:tbl>
              <a:tblPr>
                <a:noFill/>
                <a:tableStyleId>{28681CD1-0829-4323-8ABC-AC29B7D2796A}</a:tableStyleId>
              </a:tblPr>
              <a:tblGrid>
                <a:gridCol w="162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1773083586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70448467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951375215"/>
                    </a:ext>
                  </a:extLst>
                </a:gridCol>
              </a:tblGrid>
              <a:tr h="681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b="1" dirty="0">
                        <a:solidFill>
                          <a:srgbClr val="0066FF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198000" marT="68575" marB="68575" anchor="ctr">
                    <a:lnL w="28575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rgbClr val="FFFFFF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Procesador</a:t>
                      </a:r>
                      <a:endParaRPr sz="1600" dirty="0">
                        <a:solidFill>
                          <a:srgbClr val="FFFFFF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>
                          <a:solidFill>
                            <a:srgbClr val="FFFFFF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Caché (L1)</a:t>
                      </a:r>
                      <a:endParaRPr sz="1600" dirty="0">
                        <a:solidFill>
                          <a:srgbClr val="FFFFFF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600" dirty="0">
                          <a:solidFill>
                            <a:srgbClr val="FFFFFF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Caché (L2)</a:t>
                      </a:r>
                      <a:endParaRPr sz="1600" dirty="0">
                        <a:solidFill>
                          <a:srgbClr val="FFFFFF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600" dirty="0">
                          <a:solidFill>
                            <a:srgbClr val="FFFFFF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Caché (L3)</a:t>
                      </a:r>
                      <a:endParaRPr sz="1600" dirty="0">
                        <a:solidFill>
                          <a:srgbClr val="FFFFFF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>
                          <a:solidFill>
                            <a:srgbClr val="FFFFFF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Hilos</a:t>
                      </a:r>
                      <a:endParaRPr sz="1600" dirty="0">
                        <a:solidFill>
                          <a:srgbClr val="FFFFFF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600" dirty="0" err="1">
                          <a:solidFill>
                            <a:srgbClr val="FFFFFF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Ram</a:t>
                      </a:r>
                      <a:endParaRPr sz="1600" dirty="0">
                        <a:solidFill>
                          <a:srgbClr val="FFFFFF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 dirty="0">
                          <a:solidFill>
                            <a:schemeClr val="dk1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Enrique</a:t>
                      </a:r>
                      <a:endParaRPr sz="1900" b="1" dirty="0">
                        <a:solidFill>
                          <a:schemeClr val="dk1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198000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Intel Core i5-8250U</a:t>
                      </a:r>
                      <a:endParaRPr sz="2000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4 x 32 </a:t>
                      </a:r>
                      <a:r>
                        <a:rPr lang="es-ES" sz="1600" dirty="0" err="1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KBytes</a:t>
                      </a:r>
                      <a:endParaRPr lang="es-ES" sz="1600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4 x 32 </a:t>
                      </a:r>
                      <a:r>
                        <a:rPr lang="es-ES" sz="1600" dirty="0" err="1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KBytes</a:t>
                      </a:r>
                      <a:endParaRPr sz="1600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4 x 256 </a:t>
                      </a:r>
                      <a:r>
                        <a:rPr lang="es-ES" sz="1600" dirty="0" err="1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Kbytes</a:t>
                      </a:r>
                      <a:endParaRPr sz="1600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6 </a:t>
                      </a:r>
                      <a:r>
                        <a:rPr lang="es-ES" sz="1600" dirty="0" err="1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Mbytes</a:t>
                      </a:r>
                      <a:endParaRPr sz="1600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8</a:t>
                      </a:r>
                      <a:endParaRPr sz="1600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8 GB</a:t>
                      </a:r>
                      <a:endParaRPr sz="1600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 dirty="0">
                          <a:solidFill>
                            <a:schemeClr val="dk1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Juan Diego</a:t>
                      </a:r>
                      <a:endParaRPr sz="1900" b="1" dirty="0">
                        <a:solidFill>
                          <a:schemeClr val="dk1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198000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Intel Core i5-10400</a:t>
                      </a:r>
                      <a:endParaRPr sz="2000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b-NO" sz="1600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6 x 32 KBytes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b-NO" sz="1600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6 x 32 Kbytes</a:t>
                      </a: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6 x 256 </a:t>
                      </a:r>
                      <a:r>
                        <a:rPr lang="es-ES" sz="1600" dirty="0" err="1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Kbytes</a:t>
                      </a:r>
                      <a:endParaRPr lang="es-ES" sz="1600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12 </a:t>
                      </a:r>
                      <a:r>
                        <a:rPr lang="es-ES" sz="1600" dirty="0" err="1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Mbytes</a:t>
                      </a:r>
                      <a:endParaRPr lang="es-ES" sz="1600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12</a:t>
                      </a:r>
                      <a:endParaRPr sz="1600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16 GB</a:t>
                      </a:r>
                      <a:endParaRPr sz="1600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 dirty="0">
                          <a:solidFill>
                            <a:schemeClr val="dk1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Maquina Virtual</a:t>
                      </a:r>
                      <a:endParaRPr sz="1900" b="1" dirty="0">
                        <a:solidFill>
                          <a:schemeClr val="dk1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198000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Procesador con 8 Cores</a:t>
                      </a:r>
                      <a:endParaRPr sz="2000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b-NO" sz="1600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4 x 32 KBytes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b-NO" sz="1600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4 x 32 KBytes</a:t>
                      </a: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4 x 256 </a:t>
                      </a:r>
                      <a:r>
                        <a:rPr lang="es-ES" sz="1600" dirty="0" err="1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Kbytes</a:t>
                      </a:r>
                      <a:endParaRPr lang="es-ES" sz="1600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6 </a:t>
                      </a:r>
                      <a:r>
                        <a:rPr lang="es-ES" sz="1600" dirty="0" err="1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Mbytes</a:t>
                      </a:r>
                      <a:endParaRPr lang="es-ES" sz="1600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8</a:t>
                      </a:r>
                      <a:endParaRPr sz="1600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6 GB</a:t>
                      </a:r>
                      <a:endParaRPr sz="1600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A03236C3-DE7D-4C76-ABA4-7D3846A122F7}"/>
              </a:ext>
            </a:extLst>
          </p:cNvPr>
          <p:cNvSpPr txBox="1"/>
          <p:nvPr/>
        </p:nvSpPr>
        <p:spPr>
          <a:xfrm>
            <a:off x="8848726" y="4835723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Overpass Mono" panose="020B0604020202020204" charset="0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9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CÓDIGO IMPLEMENTADO</a:t>
            </a:r>
            <a:endParaRPr/>
          </a:p>
        </p:txBody>
      </p:sp>
      <p:sp>
        <p:nvSpPr>
          <p:cNvPr id="364" name="Google Shape;364;p29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DB2EEAA-D6F8-4705-B683-E249859969E0}"/>
              </a:ext>
            </a:extLst>
          </p:cNvPr>
          <p:cNvSpPr txBox="1"/>
          <p:nvPr/>
        </p:nvSpPr>
        <p:spPr>
          <a:xfrm>
            <a:off x="8848726" y="4835723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Overpass Mono" panose="020B0604020202020204" charset="0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53"/>
          <p:cNvSpPr txBox="1"/>
          <p:nvPr/>
        </p:nvSpPr>
        <p:spPr>
          <a:xfrm>
            <a:off x="2510100" y="1430525"/>
            <a:ext cx="4123800" cy="2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86" name="Google Shape;886;p53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SIN PARALELIZAR</a:t>
            </a:r>
            <a:endParaRPr dirty="0"/>
          </a:p>
        </p:txBody>
      </p:sp>
      <p:sp>
        <p:nvSpPr>
          <p:cNvPr id="887" name="Google Shape;887;p53"/>
          <p:cNvSpPr/>
          <p:nvPr/>
        </p:nvSpPr>
        <p:spPr>
          <a:xfrm flipH="1">
            <a:off x="2148829" y="1180246"/>
            <a:ext cx="4843641" cy="3909466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887;p53">
            <a:extLst>
              <a:ext uri="{FF2B5EF4-FFF2-40B4-BE49-F238E27FC236}">
                <a16:creationId xmlns:a16="http://schemas.microsoft.com/office/drawing/2014/main" id="{967E32BB-E4A7-48C6-ADAD-BEBB15ED2634}"/>
              </a:ext>
            </a:extLst>
          </p:cNvPr>
          <p:cNvSpPr/>
          <p:nvPr/>
        </p:nvSpPr>
        <p:spPr>
          <a:xfrm flipH="1">
            <a:off x="713674" y="1430525"/>
            <a:ext cx="7709211" cy="2274140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Imagen 2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C3D35943-261E-4786-98FA-C0D7CAF45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83" y="1540587"/>
            <a:ext cx="7575395" cy="206232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B6D1B13-39EC-405F-9FAD-6B5215F483D1}"/>
              </a:ext>
            </a:extLst>
          </p:cNvPr>
          <p:cNvSpPr txBox="1"/>
          <p:nvPr/>
        </p:nvSpPr>
        <p:spPr>
          <a:xfrm>
            <a:off x="8848726" y="4835723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Overpass Mono" panose="020B060402020202020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193237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53"/>
          <p:cNvSpPr txBox="1"/>
          <p:nvPr/>
        </p:nvSpPr>
        <p:spPr>
          <a:xfrm>
            <a:off x="2510100" y="1430525"/>
            <a:ext cx="4123800" cy="2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86" name="Google Shape;886;p53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OPENMP</a:t>
            </a:r>
            <a:endParaRPr dirty="0"/>
          </a:p>
        </p:txBody>
      </p:sp>
      <p:sp>
        <p:nvSpPr>
          <p:cNvPr id="887" name="Google Shape;887;p53"/>
          <p:cNvSpPr/>
          <p:nvPr/>
        </p:nvSpPr>
        <p:spPr>
          <a:xfrm flipH="1">
            <a:off x="713676" y="1345581"/>
            <a:ext cx="7709211" cy="2512742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Imagen 2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EB06DD10-676E-48F3-B2DF-386CB02F0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51" y="1430525"/>
            <a:ext cx="7575395" cy="235462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E9C1A43-F841-47EF-810B-C84CDDBC4025}"/>
              </a:ext>
            </a:extLst>
          </p:cNvPr>
          <p:cNvSpPr txBox="1"/>
          <p:nvPr/>
        </p:nvSpPr>
        <p:spPr>
          <a:xfrm>
            <a:off x="8848726" y="4835723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Overpass Mono" panose="020B060402020202020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35551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0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MÉTRICAS</a:t>
            </a:r>
            <a:endParaRPr dirty="0"/>
          </a:p>
        </p:txBody>
      </p:sp>
      <p:sp>
        <p:nvSpPr>
          <p:cNvPr id="370" name="Google Shape;370;p30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7EE1506-9247-404D-8FCA-1BC2A875943F}"/>
              </a:ext>
            </a:extLst>
          </p:cNvPr>
          <p:cNvSpPr txBox="1"/>
          <p:nvPr/>
        </p:nvSpPr>
        <p:spPr>
          <a:xfrm>
            <a:off x="8848726" y="4835723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Overpass Mono" panose="020B0604020202020204" charset="0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Google Shape;452;p36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53" name="Google Shape;453;p36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6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6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6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36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59" name="Google Shape;459;p36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6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6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6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722;p49">
            <a:extLst>
              <a:ext uri="{FF2B5EF4-FFF2-40B4-BE49-F238E27FC236}">
                <a16:creationId xmlns:a16="http://schemas.microsoft.com/office/drawing/2014/main" id="{CAEA7347-D4BE-4BE3-8266-2B53CDB5644A}"/>
              </a:ext>
            </a:extLst>
          </p:cNvPr>
          <p:cNvSpPr/>
          <p:nvPr/>
        </p:nvSpPr>
        <p:spPr>
          <a:xfrm>
            <a:off x="1870487" y="1796874"/>
            <a:ext cx="5403026" cy="15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Overpass Mono" panose="020B0604020202020204" charset="0"/>
              </a:rPr>
              <a:t>Fórmula para calcular la aceleración: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latin typeface="Overpass Mono" panose="020B060402020202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Overpass Mono" panose="020B0604020202020204" charset="0"/>
              </a:rPr>
              <a:t>Tiempo ejecución (lento) / Tiempo ejecución (rápido) * 100</a:t>
            </a:r>
            <a:endParaRPr dirty="0">
              <a:latin typeface="Overpass Mono" panose="020B0604020202020204" charset="0"/>
            </a:endParaRPr>
          </a:p>
        </p:txBody>
      </p:sp>
      <p:sp>
        <p:nvSpPr>
          <p:cNvPr id="14" name="Google Shape;887;p53">
            <a:extLst>
              <a:ext uri="{FF2B5EF4-FFF2-40B4-BE49-F238E27FC236}">
                <a16:creationId xmlns:a16="http://schemas.microsoft.com/office/drawing/2014/main" id="{DC2DCADC-890A-472E-897F-F4598AC744AB}"/>
              </a:ext>
            </a:extLst>
          </p:cNvPr>
          <p:cNvSpPr/>
          <p:nvPr/>
        </p:nvSpPr>
        <p:spPr>
          <a:xfrm flipH="1">
            <a:off x="1790591" y="1681949"/>
            <a:ext cx="5586605" cy="17796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27A5D92-BABE-415A-80F1-A88FC9D32925}"/>
              </a:ext>
            </a:extLst>
          </p:cNvPr>
          <p:cNvSpPr txBox="1"/>
          <p:nvPr/>
        </p:nvSpPr>
        <p:spPr>
          <a:xfrm>
            <a:off x="8848560" y="4835723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Overpass Mono" panose="020B060402020202020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598449002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338</Words>
  <Application>Microsoft Office PowerPoint</Application>
  <PresentationFormat>Presentación en pantalla (16:9)</PresentationFormat>
  <Paragraphs>119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Overpass Mono</vt:lpstr>
      <vt:lpstr>Barlow</vt:lpstr>
      <vt:lpstr>Anaheim</vt:lpstr>
      <vt:lpstr>Arial</vt:lpstr>
      <vt:lpstr>Programming Lesson by Slidesgo</vt:lpstr>
      <vt:lpstr>Práctica 8</vt:lpstr>
      <vt:lpstr>ÍNDICE</vt:lpstr>
      <vt:lpstr>HARDWARE USADO</vt:lpstr>
      <vt:lpstr>HARDWARE</vt:lpstr>
      <vt:lpstr>CÓDIGO IMPLEMENTADO</vt:lpstr>
      <vt:lpstr>SIN PARALELIZAR</vt:lpstr>
      <vt:lpstr>OPENMP</vt:lpstr>
      <vt:lpstr>MÉTRICAS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Práctica 8</dc:title>
  <dc:creator>enrique garcia</dc:creator>
  <cp:lastModifiedBy>Juan Diego</cp:lastModifiedBy>
  <cp:revision>21</cp:revision>
  <dcterms:modified xsi:type="dcterms:W3CDTF">2021-05-31T22:47:19Z</dcterms:modified>
</cp:coreProperties>
</file>