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3">
  <p:sldMasterIdLst>
    <p:sldMasterId id="2147483648" r:id="rId1"/>
  </p:sldMasterIdLst>
  <p:notesMasterIdLst>
    <p:notesMasterId r:id="rId10"/>
  </p:notesMasterIdLst>
  <p:sldIdLst>
    <p:sldId id="256" r:id="rId2"/>
    <p:sldId id="550" r:id="rId3"/>
    <p:sldId id="626" r:id="rId4"/>
    <p:sldId id="622" r:id="rId5"/>
    <p:sldId id="623" r:id="rId6"/>
    <p:sldId id="624" r:id="rId7"/>
    <p:sldId id="632" r:id="rId8"/>
    <p:sldId id="631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5634"/>
    <a:srgbClr val="5585BF"/>
    <a:srgbClr val="6691C6"/>
    <a:srgbClr val="3D6AA1"/>
    <a:srgbClr val="799FCD"/>
    <a:srgbClr val="4070AA"/>
    <a:srgbClr val="82A5D0"/>
    <a:srgbClr val="799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634" autoAdjust="0"/>
  </p:normalViewPr>
  <p:slideViewPr>
    <p:cSldViewPr>
      <p:cViewPr varScale="1">
        <p:scale>
          <a:sx n="85" d="100"/>
          <a:sy n="85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904B7-2596-42B9-8F86-7876111D7AD5}" type="datetimeFigureOut">
              <a:rPr lang="es-CO" smtClean="0"/>
              <a:t>25/10/2025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5B790-8E91-4F85-90DD-811FCAA8903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4278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2508-FB8F-4EDE-A1D0-1054D122378B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9811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2508-FB8F-4EDE-A1D0-1054D122378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7260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Este es un Diagrama de Contexto de Nivel 1 que describe un sistema llamado "Observatorio Académico". Su propósito principal es centralizar, procesar y visualizar datos académicos para que usuarios como docentes, estudiantes o directivos puedan consultarlos fácilmente.</a:t>
            </a:r>
          </a:p>
          <a:p>
            <a:endParaRPr lang="es-ES" dirty="0"/>
          </a:p>
          <a:p>
            <a:r>
              <a:rPr lang="es-ES" dirty="0"/>
              <a:t>Aquí te explico cada componente y cómo se relacionan:</a:t>
            </a:r>
          </a:p>
          <a:p>
            <a:endParaRPr lang="es-ES" dirty="0"/>
          </a:p>
          <a:p>
            <a:r>
              <a:rPr lang="es-ES" dirty="0"/>
              <a:t>1. Sistema Central: Observatorio Académico</a:t>
            </a:r>
          </a:p>
          <a:p>
            <a:r>
              <a:rPr lang="es-ES" dirty="0"/>
              <a:t>¿Qué es? Es el corazón de todo el proceso. Se define como una plataforma web que recibe datos académicos de diferentes fuentes, los procesa, los almacena y los prepara para su visualización.</a:t>
            </a:r>
          </a:p>
          <a:p>
            <a:endParaRPr lang="es-ES" dirty="0"/>
          </a:p>
          <a:p>
            <a:r>
              <a:rPr lang="es-ES" dirty="0"/>
              <a:t>Base de datos propia (MySQL): Una característica clave es que tiene su propia base de datos. Aquí guarda los datos ya "limpios", transformados y normalizados. También almacena las tablas de indicadores y dimensiones que se usarán para crear los gráficos y </a:t>
            </a:r>
            <a:r>
              <a:rPr lang="es-ES" dirty="0" err="1"/>
              <a:t>dashboards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Función principal: Su trabajo es permitir la carga, el procesamiento de archivos y la exportación de los datos ya procesados.</a:t>
            </a:r>
          </a:p>
          <a:p>
            <a:endParaRPr lang="es-ES" dirty="0"/>
          </a:p>
          <a:p>
            <a:r>
              <a:rPr lang="es-ES" dirty="0"/>
              <a:t>2. Actores (Usuarios del Sistema)</a:t>
            </a:r>
          </a:p>
          <a:p>
            <a:r>
              <a:rPr lang="es-ES" dirty="0"/>
              <a:t>Administrador (Usuario externo):</a:t>
            </a:r>
          </a:p>
          <a:p>
            <a:endParaRPr lang="es-ES" dirty="0"/>
          </a:p>
          <a:p>
            <a:r>
              <a:rPr lang="es-ES" dirty="0"/>
              <a:t>Rol: Es la persona encargada de "alimentar" y gestionar el sistema.</a:t>
            </a:r>
          </a:p>
          <a:p>
            <a:endParaRPr lang="es-ES" dirty="0"/>
          </a:p>
          <a:p>
            <a:r>
              <a:rPr lang="es-ES" dirty="0"/>
              <a:t>Interacción: Su principal tarea es cargar los datos al sistema y gestionarlos. Es un rol técnico y de control.</a:t>
            </a:r>
          </a:p>
          <a:p>
            <a:endParaRPr lang="es-ES" dirty="0"/>
          </a:p>
          <a:p>
            <a:r>
              <a:rPr lang="es-ES" dirty="0"/>
              <a:t>Usuario (Usuario externo):</a:t>
            </a:r>
          </a:p>
          <a:p>
            <a:endParaRPr lang="es-ES" dirty="0"/>
          </a:p>
          <a:p>
            <a:r>
              <a:rPr lang="es-ES" dirty="0"/>
              <a:t>Rol: Es el consumidor final de la información. Pueden ser docentes, estudiantes, directivos o cualquier persona interesada en los indicadores académicos.</a:t>
            </a:r>
          </a:p>
          <a:p>
            <a:endParaRPr lang="es-ES" dirty="0"/>
          </a:p>
          <a:p>
            <a:r>
              <a:rPr lang="es-ES" dirty="0"/>
              <a:t>Interacción: Su función es consultar y visualizar los indicadores y </a:t>
            </a:r>
            <a:r>
              <a:rPr lang="es-ES" dirty="0" err="1"/>
              <a:t>dashboards</a:t>
            </a:r>
            <a:r>
              <a:rPr lang="es-ES" dirty="0"/>
              <a:t> a través de la página institucional. No interactúa directamente con la lógica interna del sistema, solo ve el resultado final.</a:t>
            </a:r>
          </a:p>
          <a:p>
            <a:endParaRPr lang="es-ES" dirty="0"/>
          </a:p>
          <a:p>
            <a:r>
              <a:rPr lang="es-ES" dirty="0"/>
              <a:t>3. Sistemas Externos (Fuentes y Herramientas)</a:t>
            </a:r>
          </a:p>
          <a:p>
            <a:r>
              <a:rPr lang="es-ES" dirty="0"/>
              <a:t>Estos son sistemas que interactúan con el Observatorio Académico pero que no son parte de él.</a:t>
            </a:r>
          </a:p>
          <a:p>
            <a:endParaRPr lang="es-ES" dirty="0"/>
          </a:p>
          <a:p>
            <a:r>
              <a:rPr lang="es-ES" dirty="0"/>
              <a:t>SNIES y SPADIES (Fuentes de datos):</a:t>
            </a:r>
          </a:p>
          <a:p>
            <a:endParaRPr lang="es-ES" dirty="0"/>
          </a:p>
          <a:p>
            <a:r>
              <a:rPr lang="es-ES" dirty="0"/>
              <a:t>¿Qué son? Son sistemas externos que proveen los datos brutos. El diagrama especifica que son la "fuente de datos externa de archivos académicos oficiales" y "fuente de datos externa de archivos de deserción oficiales".</a:t>
            </a:r>
          </a:p>
          <a:p>
            <a:endParaRPr lang="es-ES" dirty="0"/>
          </a:p>
          <a:p>
            <a:r>
              <a:rPr lang="es-ES" dirty="0"/>
              <a:t>Interacción: El Observatorio importa datos desde estos sistemas. Los datos vienen en formatos como archivos de Excel o CSV.</a:t>
            </a:r>
          </a:p>
          <a:p>
            <a:endParaRPr lang="es-ES" dirty="0"/>
          </a:p>
          <a:p>
            <a:r>
              <a:rPr lang="es-ES" dirty="0" err="1"/>
              <a:t>Power</a:t>
            </a:r>
            <a:r>
              <a:rPr lang="es-ES" dirty="0"/>
              <a:t> BI (Herramienta de visualización):</a:t>
            </a:r>
          </a:p>
          <a:p>
            <a:endParaRPr lang="es-ES" dirty="0"/>
          </a:p>
          <a:p>
            <a:r>
              <a:rPr lang="es-ES" dirty="0"/>
              <a:t>¿Qué es? Es un software externo especializado en inteligencia de negocios y visualización de datos.</a:t>
            </a:r>
          </a:p>
          <a:p>
            <a:endParaRPr lang="es-ES" dirty="0"/>
          </a:p>
          <a:p>
            <a:r>
              <a:rPr lang="es-ES" dirty="0"/>
              <a:t>Interacción: El Observatorio exporta los datos ya procesados y almacenados en su base de datos MySQL hacia </a:t>
            </a:r>
            <a:r>
              <a:rPr lang="es-ES" dirty="0" err="1"/>
              <a:t>Power</a:t>
            </a:r>
            <a:r>
              <a:rPr lang="es-ES" dirty="0"/>
              <a:t> BI. </a:t>
            </a:r>
            <a:r>
              <a:rPr lang="es-ES" dirty="0" err="1"/>
              <a:t>Power</a:t>
            </a:r>
            <a:r>
              <a:rPr lang="es-ES" dirty="0"/>
              <a:t> BI utiliza estos datos para generar los gráficos, paneles y </a:t>
            </a:r>
            <a:r>
              <a:rPr lang="es-ES" dirty="0" err="1"/>
              <a:t>dashboards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Página Institucional (Plataforma de visualización):</a:t>
            </a:r>
          </a:p>
          <a:p>
            <a:endParaRPr lang="es-ES" dirty="0"/>
          </a:p>
          <a:p>
            <a:r>
              <a:rPr lang="es-ES" dirty="0"/>
              <a:t>¿Qué es? Es el portal o sitio web de la universidad o institución.</a:t>
            </a:r>
          </a:p>
          <a:p>
            <a:endParaRPr lang="es-ES" dirty="0"/>
          </a:p>
          <a:p>
            <a:r>
              <a:rPr lang="es-ES" dirty="0"/>
              <a:t>Interacción: Recibe los </a:t>
            </a:r>
            <a:r>
              <a:rPr lang="es-ES" dirty="0" err="1"/>
              <a:t>dashboards</a:t>
            </a:r>
            <a:r>
              <a:rPr lang="es-ES" dirty="0"/>
              <a:t> embebidos (incrustados) que fueron creados en </a:t>
            </a:r>
            <a:r>
              <a:rPr lang="es-ES" dirty="0" err="1"/>
              <a:t>Power</a:t>
            </a:r>
            <a:r>
              <a:rPr lang="es-ES" dirty="0"/>
              <a:t> BI. Los usuarios finales acceden a esta página para ver y consultar los reportes del Observatorio.</a:t>
            </a:r>
          </a:p>
          <a:p>
            <a:endParaRPr lang="es-ES" dirty="0"/>
          </a:p>
          <a:p>
            <a:r>
              <a:rPr lang="es-ES" dirty="0"/>
              <a:t>Flujo del Proceso (En Resumen)</a:t>
            </a:r>
          </a:p>
          <a:p>
            <a:r>
              <a:rPr lang="es-ES" dirty="0"/>
              <a:t>El Administrador obtiene archivos (Excel, CSV) de fuentes oficiales como SNIES y SPADIES.</a:t>
            </a:r>
          </a:p>
          <a:p>
            <a:endParaRPr lang="es-ES" dirty="0"/>
          </a:p>
          <a:p>
            <a:r>
              <a:rPr lang="es-ES" dirty="0"/>
              <a:t>El Administrador carga estos archivos al Sistema Observatorio Académico.</a:t>
            </a:r>
          </a:p>
          <a:p>
            <a:endParaRPr lang="es-ES" dirty="0"/>
          </a:p>
          <a:p>
            <a:r>
              <a:rPr lang="es-ES" dirty="0"/>
              <a:t>El Observatorio procesa, limpia y normaliza estos datos y los guarda en su base de datos MySQL.</a:t>
            </a:r>
          </a:p>
          <a:p>
            <a:endParaRPr lang="es-ES" dirty="0"/>
          </a:p>
          <a:p>
            <a:r>
              <a:rPr lang="es-ES" dirty="0"/>
              <a:t>El sistema </a:t>
            </a:r>
            <a:r>
              <a:rPr lang="es-ES" dirty="0" err="1"/>
              <a:t>Power</a:t>
            </a:r>
            <a:r>
              <a:rPr lang="es-ES" dirty="0"/>
              <a:t> BI se conecta a la base de datos del Observatorio, consume los datos ya procesados y genera los </a:t>
            </a:r>
            <a:r>
              <a:rPr lang="es-ES" dirty="0" err="1"/>
              <a:t>dashboards</a:t>
            </a:r>
            <a:r>
              <a:rPr lang="es-ES" dirty="0"/>
              <a:t> (paneles visuales).</a:t>
            </a:r>
          </a:p>
          <a:p>
            <a:endParaRPr lang="es-ES" dirty="0"/>
          </a:p>
          <a:p>
            <a:r>
              <a:rPr lang="es-ES" dirty="0"/>
              <a:t>Estos </a:t>
            </a:r>
            <a:r>
              <a:rPr lang="es-ES" dirty="0" err="1"/>
              <a:t>dashboards</a:t>
            </a:r>
            <a:r>
              <a:rPr lang="es-ES" dirty="0"/>
              <a:t> son embebidos (incrustados) en la Página Institucional de la universidad.</a:t>
            </a:r>
          </a:p>
          <a:p>
            <a:endParaRPr lang="es-ES" dirty="0"/>
          </a:p>
          <a:p>
            <a:r>
              <a:rPr lang="es-ES" dirty="0"/>
              <a:t>El Usuario final (docente, estudiante, etc.) entra a la Página Institucional para consultar y visualizar estos </a:t>
            </a:r>
            <a:r>
              <a:rPr lang="es-ES" dirty="0" err="1"/>
              <a:t>dashboards</a:t>
            </a:r>
            <a:r>
              <a:rPr lang="es-ES" dirty="0"/>
              <a:t> de una manera amigable e interactiva.</a:t>
            </a:r>
          </a:p>
          <a:p>
            <a:endParaRPr lang="es-ES" dirty="0"/>
          </a:p>
          <a:p>
            <a:r>
              <a:rPr lang="es-ES" dirty="0"/>
              <a:t>En esencia, el Observatorio Académico actúa como un intermediario inteligente que transforma datos brutos y complejos en visualizaciones claras y útiles para la comunidad académica.</a:t>
            </a: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2508-FB8F-4EDE-A1D0-1054D122378B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4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2508-FB8F-4EDE-A1D0-1054D122378B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029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2508-FB8F-4EDE-A1D0-1054D122378B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8356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092508-FB8F-4EDE-A1D0-1054D122378B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433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2CDF-2A3D-43EE-B768-FE67290924CE}" type="datetimeFigureOut">
              <a:rPr lang="es-ES" smtClean="0"/>
              <a:t>25/10/2025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E88-79A8-419B-9085-8BDA9F8F9D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060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2CDF-2A3D-43EE-B768-FE67290924CE}" type="datetimeFigureOut">
              <a:rPr lang="es-ES" smtClean="0"/>
              <a:t>25/10/2025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E88-79A8-419B-9085-8BDA9F8F9D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7682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2CDF-2A3D-43EE-B768-FE67290924CE}" type="datetimeFigureOut">
              <a:rPr lang="es-ES" smtClean="0"/>
              <a:t>25/10/2025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E88-79A8-419B-9085-8BDA9F8F9D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017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2CDF-2A3D-43EE-B768-FE67290924CE}" type="datetimeFigureOut">
              <a:rPr lang="es-ES" smtClean="0"/>
              <a:t>25/10/2025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E88-79A8-419B-9085-8BDA9F8F9D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75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2CDF-2A3D-43EE-B768-FE67290924CE}" type="datetimeFigureOut">
              <a:rPr lang="es-ES" smtClean="0"/>
              <a:t>25/10/2025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E88-79A8-419B-9085-8BDA9F8F9D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507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2CDF-2A3D-43EE-B768-FE67290924CE}" type="datetimeFigureOut">
              <a:rPr lang="es-ES" smtClean="0"/>
              <a:t>25/10/2025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E88-79A8-419B-9085-8BDA9F8F9D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749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2CDF-2A3D-43EE-B768-FE67290924CE}" type="datetimeFigureOut">
              <a:rPr lang="es-ES" smtClean="0"/>
              <a:t>25/10/2025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E88-79A8-419B-9085-8BDA9F8F9D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58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2CDF-2A3D-43EE-B768-FE67290924CE}" type="datetimeFigureOut">
              <a:rPr lang="es-ES" smtClean="0"/>
              <a:t>25/10/2025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E88-79A8-419B-9085-8BDA9F8F9D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114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2CDF-2A3D-43EE-B768-FE67290924CE}" type="datetimeFigureOut">
              <a:rPr lang="es-ES" smtClean="0"/>
              <a:t>25/10/2025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E88-79A8-419B-9085-8BDA9F8F9D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543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2CDF-2A3D-43EE-B768-FE67290924CE}" type="datetimeFigureOut">
              <a:rPr lang="es-ES" smtClean="0"/>
              <a:t>25/10/2025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E88-79A8-419B-9085-8BDA9F8F9D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189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62CDF-2A3D-43EE-B768-FE67290924CE}" type="datetimeFigureOut">
              <a:rPr lang="es-ES" smtClean="0"/>
              <a:t>25/10/2025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FFE88-79A8-419B-9085-8BDA9F8F9D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894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62CDF-2A3D-43EE-B768-FE67290924CE}" type="datetimeFigureOut">
              <a:rPr lang="es-ES" smtClean="0"/>
              <a:t>25/10/2025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FE88-79A8-419B-9085-8BDA9F8F9D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04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CuadroTexto"/>
          <p:cNvSpPr txBox="1"/>
          <p:nvPr/>
        </p:nvSpPr>
        <p:spPr>
          <a:xfrm>
            <a:off x="959471" y="5229200"/>
            <a:ext cx="72250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dirty="0">
                <a:solidFill>
                  <a:schemeClr val="bg1"/>
                </a:solidFill>
                <a:latin typeface="Berlin Sans FB" pitchFamily="34" charset="0"/>
                <a:cs typeface="Arial" charset="0"/>
              </a:rPr>
              <a:t>Universidad Popular Del Cesar - UPC</a:t>
            </a:r>
          </a:p>
          <a:p>
            <a:pPr algn="ctr"/>
            <a:r>
              <a:rPr lang="es-CO" sz="2000" dirty="0">
                <a:solidFill>
                  <a:schemeClr val="bg1"/>
                </a:solidFill>
                <a:latin typeface="Berlin Sans FB" pitchFamily="34" charset="0"/>
                <a:cs typeface="Arial" charset="0"/>
              </a:rPr>
              <a:t>Especialización en Ingeniería de Software</a:t>
            </a:r>
          </a:p>
          <a:p>
            <a:pPr algn="ctr"/>
            <a:r>
              <a:rPr lang="es-CO" sz="2000" dirty="0">
                <a:solidFill>
                  <a:schemeClr val="bg1"/>
                </a:solidFill>
                <a:latin typeface="Berlin Sans FB" pitchFamily="34" charset="0"/>
                <a:cs typeface="Arial" charset="0"/>
              </a:rPr>
              <a:t>Valledupar </a:t>
            </a:r>
          </a:p>
          <a:p>
            <a:pPr algn="ctr"/>
            <a:r>
              <a:rPr lang="es-CO" sz="2000" dirty="0">
                <a:solidFill>
                  <a:schemeClr val="bg1"/>
                </a:solidFill>
                <a:latin typeface="Berlin Sans FB" pitchFamily="34" charset="0"/>
                <a:cs typeface="Arial" charset="0"/>
              </a:rPr>
              <a:t> 202</a:t>
            </a:r>
            <a:r>
              <a:rPr lang="es-MX" sz="2000" dirty="0">
                <a:solidFill>
                  <a:schemeClr val="bg1"/>
                </a:solidFill>
                <a:latin typeface="Berlin Sans FB" pitchFamily="34" charset="0"/>
                <a:cs typeface="Arial" charset="0"/>
              </a:rPr>
              <a:t>5</a:t>
            </a:r>
            <a:endParaRPr lang="es-ES" sz="2000" dirty="0">
              <a:solidFill>
                <a:schemeClr val="bg1"/>
              </a:solidFill>
              <a:latin typeface="Berlin Sans FB" pitchFamily="34" charset="0"/>
              <a:cs typeface="Arial" charset="0"/>
            </a:endParaRPr>
          </a:p>
          <a:p>
            <a:endParaRPr lang="es-CO" sz="2400" dirty="0">
              <a:solidFill>
                <a:schemeClr val="bg1"/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1253830" y="2492896"/>
            <a:ext cx="663633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2000" b="1" dirty="0">
                <a:solidFill>
                  <a:schemeClr val="bg1"/>
                </a:solidFill>
              </a:rPr>
              <a:t>OBSERVATORIO ACADEMICO DE LA FACULTA DE INGENIERIA Y TECNOLOGIA DE LA UNIVERSIDAD POPULAR DEL CESAR</a:t>
            </a:r>
          </a:p>
          <a:p>
            <a:pPr algn="ctr"/>
            <a:endParaRPr lang="es-CO" sz="2000" b="1" dirty="0">
              <a:solidFill>
                <a:schemeClr val="bg1"/>
              </a:solidFill>
            </a:endParaRPr>
          </a:p>
          <a:p>
            <a:pPr algn="ctr"/>
            <a:r>
              <a:rPr lang="es-CO" sz="2000" b="1" dirty="0" err="1">
                <a:solidFill>
                  <a:schemeClr val="bg1"/>
                </a:solidFill>
              </a:rPr>
              <a:t>By</a:t>
            </a:r>
            <a:endParaRPr lang="es-CO" sz="2000" b="1" dirty="0">
              <a:solidFill>
                <a:schemeClr val="bg1"/>
              </a:solidFill>
            </a:endParaRPr>
          </a:p>
          <a:p>
            <a:pPr algn="ctr"/>
            <a:r>
              <a:rPr lang="es-CO" sz="2000" b="1" dirty="0">
                <a:solidFill>
                  <a:schemeClr val="bg1"/>
                </a:solidFill>
              </a:rPr>
              <a:t>Alvin Armando Bravo Cujia</a:t>
            </a:r>
          </a:p>
          <a:p>
            <a:pPr algn="ctr"/>
            <a:r>
              <a:rPr lang="es-CO" sz="2000" b="1" dirty="0">
                <a:solidFill>
                  <a:schemeClr val="bg1"/>
                </a:solidFill>
              </a:rPr>
              <a:t>Juan David López Mejía</a:t>
            </a:r>
          </a:p>
          <a:p>
            <a:pPr algn="ctr"/>
            <a:endParaRPr lang="es-CO" sz="2000" dirty="0">
              <a:solidFill>
                <a:schemeClr val="bg1"/>
              </a:solidFill>
              <a:latin typeface="Berlin Sans FB" pitchFamily="34" charset="0"/>
              <a:cs typeface="Arial" charset="0"/>
            </a:endParaRPr>
          </a:p>
          <a:p>
            <a:pPr algn="ctr"/>
            <a:r>
              <a:rPr lang="es-CO" sz="2000" dirty="0">
                <a:solidFill>
                  <a:schemeClr val="bg1"/>
                </a:solidFill>
                <a:latin typeface="Berlin Sans FB" pitchFamily="34" charset="0"/>
                <a:cs typeface="Arial" charset="0"/>
              </a:rPr>
              <a:t>Modelo y Arquitectura de Software</a:t>
            </a:r>
          </a:p>
        </p:txBody>
      </p:sp>
    </p:spTree>
    <p:extLst>
      <p:ext uri="{BB962C8B-B14F-4D97-AF65-F5344CB8AC3E}">
        <p14:creationId xmlns:p14="http://schemas.microsoft.com/office/powerpoint/2010/main" val="247688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E83D8D16-284F-FABF-B2C0-68071D6A7758}"/>
              </a:ext>
            </a:extLst>
          </p:cNvPr>
          <p:cNvSpPr txBox="1">
            <a:spLocks/>
          </p:cNvSpPr>
          <p:nvPr/>
        </p:nvSpPr>
        <p:spPr>
          <a:xfrm>
            <a:off x="683568" y="1988840"/>
            <a:ext cx="7776864" cy="364845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800" dirty="0"/>
              <a:t>El sistema permite la </a:t>
            </a:r>
            <a:r>
              <a:rPr lang="es-ES" sz="1800" b="1" dirty="0"/>
              <a:t>carga, procesamiento, validación y almacenamiento de datos académicos, </a:t>
            </a:r>
            <a:r>
              <a:rPr lang="es-ES" sz="1800" dirty="0"/>
              <a:t>de la Facultad de Ingenierías y Tecnológicas de la Universidad Popular del Cesar. Su objetivo es consolidar información proveniente de fuentes oficiales como </a:t>
            </a:r>
            <a:r>
              <a:rPr lang="es-ES" sz="1800" b="1" dirty="0"/>
              <a:t>SNIES y SPADIES</a:t>
            </a:r>
            <a:r>
              <a:rPr lang="es-ES" sz="1800" dirty="0"/>
              <a:t>, transformarla en un formato uniforme y confiable, y almacenarla en su </a:t>
            </a:r>
            <a:r>
              <a:rPr lang="es-ES" sz="1800" b="1" dirty="0"/>
              <a:t>base de datos interna (MySQL)</a:t>
            </a:r>
            <a:r>
              <a:rPr lang="es-ES" sz="1800" dirty="0"/>
              <a:t>. que luego se puede embeber en la página institucional para su visualización por usuarios finales.</a:t>
            </a:r>
          </a:p>
          <a:p>
            <a:pPr marL="0" indent="0">
              <a:buNone/>
            </a:pPr>
            <a:r>
              <a:rPr lang="es-ES" sz="1800" dirty="0"/>
              <a:t>El sistema soporta dos perfiles principales:</a:t>
            </a:r>
          </a:p>
          <a:p>
            <a:r>
              <a:rPr lang="es-ES" sz="1800" b="1" dirty="0"/>
              <a:t>Administrador:</a:t>
            </a:r>
            <a:r>
              <a:rPr lang="es-ES" sz="1800" dirty="0"/>
              <a:t> Responsable de cargar y validar los archivos, ejecutar procesos de ETL y mantener la integridad de los datos.</a:t>
            </a:r>
          </a:p>
          <a:p>
            <a:r>
              <a:rPr lang="es-ES" sz="1800" b="1" dirty="0"/>
              <a:t>Usuario:</a:t>
            </a:r>
            <a:r>
              <a:rPr lang="es-ES" sz="1800" dirty="0"/>
              <a:t> Accede únicamente a la visualización de los indicadores académicos a través de la página institucional.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F20A268-AF3E-D94F-41E9-2E7B43E78C77}"/>
              </a:ext>
            </a:extLst>
          </p:cNvPr>
          <p:cNvSpPr txBox="1"/>
          <p:nvPr/>
        </p:nvSpPr>
        <p:spPr>
          <a:xfrm>
            <a:off x="683568" y="126876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00B050"/>
                </a:solidFill>
              </a:rPr>
              <a:t>Descripción del sistema</a:t>
            </a:r>
            <a:endParaRPr lang="es-E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19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A23A30BD-37BB-D184-073D-9523DC3617E9}"/>
              </a:ext>
            </a:extLst>
          </p:cNvPr>
          <p:cNvSpPr txBox="1"/>
          <p:nvPr/>
        </p:nvSpPr>
        <p:spPr>
          <a:xfrm flipH="1">
            <a:off x="2438346" y="987980"/>
            <a:ext cx="41686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  <a:p>
            <a:r>
              <a:rPr lang="es-ES" sz="2800" b="1" dirty="0">
                <a:solidFill>
                  <a:srgbClr val="00B050"/>
                </a:solidFill>
              </a:rPr>
              <a:t> </a:t>
            </a:r>
            <a:endParaRPr lang="es-CO" sz="2800" b="1" dirty="0">
              <a:solidFill>
                <a:srgbClr val="00B05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43EAB93-148C-17F8-7D8C-440E6E432CCE}"/>
              </a:ext>
            </a:extLst>
          </p:cNvPr>
          <p:cNvSpPr txBox="1"/>
          <p:nvPr/>
        </p:nvSpPr>
        <p:spPr>
          <a:xfrm>
            <a:off x="683568" y="1057495"/>
            <a:ext cx="8136904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s-E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/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b="1" dirty="0">
                <a:solidFill>
                  <a:srgbClr val="00B050"/>
                </a:solidFill>
              </a:rPr>
              <a:t>Objetivo general</a:t>
            </a:r>
            <a:endParaRPr lang="es-ES" b="1" dirty="0">
              <a:solidFill>
                <a:srgbClr val="00B050"/>
              </a:solidFill>
            </a:endParaRPr>
          </a:p>
          <a:p>
            <a:r>
              <a:rPr lang="es-CO" dirty="0"/>
              <a:t>Desarrollar un Observatorio académico de la Facultad de Ingenierías y Tecnológicas de la Universidad Popular del Cesar.</a:t>
            </a:r>
          </a:p>
          <a:p>
            <a:endParaRPr lang="es-ES" dirty="0"/>
          </a:p>
          <a:p>
            <a:r>
              <a:rPr lang="es-CO" b="1" dirty="0">
                <a:solidFill>
                  <a:srgbClr val="00B050"/>
                </a:solidFill>
              </a:rPr>
              <a:t>Objetivos específicos</a:t>
            </a:r>
            <a:endParaRPr lang="es-ES" b="1" dirty="0">
              <a:solidFill>
                <a:srgbClr val="00B050"/>
              </a:solidFill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s-CO" dirty="0"/>
              <a:t>Identificar los requerimientos del análisis según los requisitos del usuario.</a:t>
            </a:r>
            <a:endParaRPr lang="es-ES" dirty="0"/>
          </a:p>
          <a:p>
            <a:pPr marL="342900" lvl="0" indent="-342900">
              <a:buFont typeface="+mj-lt"/>
              <a:buAutoNum type="arabicPeriod"/>
            </a:pPr>
            <a:r>
              <a:rPr lang="es-CO" dirty="0"/>
              <a:t>Documentar los principales indicadores académicos relevantes para la Facultad (matrícula, inscritos, admitidos, graduados, tasas de deserción y absorción, entre otros).</a:t>
            </a:r>
            <a:endParaRPr lang="es-ES" dirty="0"/>
          </a:p>
          <a:p>
            <a:pPr marL="342900" lvl="0" indent="-342900">
              <a:buFont typeface="+mj-lt"/>
              <a:buAutoNum type="arabicPeriod"/>
            </a:pPr>
            <a:r>
              <a:rPr lang="es-CO" dirty="0"/>
              <a:t>Implementar procesos de recolección, normalización y carga de datos (ETL) con Python para asegurar la consistencia, integridad y estandarización de la información.</a:t>
            </a:r>
            <a:endParaRPr lang="es-ES" dirty="0"/>
          </a:p>
          <a:p>
            <a:pPr marL="342900" lvl="0" indent="-342900">
              <a:buFont typeface="+mj-lt"/>
              <a:buAutoNum type="arabicPeriod"/>
            </a:pPr>
            <a:r>
              <a:rPr lang="es-CO" dirty="0"/>
              <a:t>Incorporar un análisis de sentimientos sobre los comentarios de los estudiantes hacia los docentes, clasificando opiniones en positivas, negativas y neutras para enriquecer la evaluación académica.</a:t>
            </a:r>
            <a:endParaRPr lang="es-ES" dirty="0"/>
          </a:p>
          <a:p>
            <a:pPr marL="342900" lvl="0" indent="-342900">
              <a:buFont typeface="+mj-lt"/>
              <a:buAutoNum type="arabicPeriod"/>
            </a:pPr>
            <a:r>
              <a:rPr lang="es-CO" dirty="0"/>
              <a:t>Desarrollar un </a:t>
            </a:r>
            <a:r>
              <a:rPr lang="es-CO" dirty="0" err="1"/>
              <a:t>dashboard</a:t>
            </a:r>
            <a:r>
              <a:rPr lang="es-CO" dirty="0"/>
              <a:t> interactivo en </a:t>
            </a:r>
            <a:r>
              <a:rPr lang="es-CO" dirty="0" err="1"/>
              <a:t>Power</a:t>
            </a:r>
            <a:r>
              <a:rPr lang="es-CO" dirty="0"/>
              <a:t> BI, embebido en una página web, que permita la visualización clara y comparativa de los indicadores académicos como a la vez del análisis de sentimiento.</a:t>
            </a:r>
            <a:endParaRPr lang="es-E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MX" sz="1400" b="1" dirty="0"/>
          </a:p>
        </p:txBody>
      </p:sp>
    </p:spTree>
    <p:extLst>
      <p:ext uri="{BB962C8B-B14F-4D97-AF65-F5344CB8AC3E}">
        <p14:creationId xmlns:p14="http://schemas.microsoft.com/office/powerpoint/2010/main" val="416213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B75453A9-5DF4-A68B-5145-A28F9CCDB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772061"/>
            <a:ext cx="5663920" cy="640715"/>
          </a:xfrm>
        </p:spPr>
        <p:txBody>
          <a:bodyPr>
            <a:normAutofit/>
          </a:bodyPr>
          <a:lstStyle/>
          <a:p>
            <a:r>
              <a:rPr lang="es-ES" sz="2400" b="1" dirty="0">
                <a:solidFill>
                  <a:srgbClr val="00B050"/>
                </a:solidFill>
              </a:rPr>
              <a:t>Nivel 1: Diagrama de Contexto del Sistema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20D4E42-306A-F260-990F-7BBF6EFB7EE5}"/>
              </a:ext>
            </a:extLst>
          </p:cNvPr>
          <p:cNvSpPr txBox="1"/>
          <p:nvPr/>
        </p:nvSpPr>
        <p:spPr>
          <a:xfrm>
            <a:off x="5726434" y="1551563"/>
            <a:ext cx="323805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1400" b="1" dirty="0"/>
              <a:t>Observatorio Académico (Sistema Principal)</a:t>
            </a:r>
            <a:br>
              <a:rPr lang="es-ES" sz="1400" dirty="0"/>
            </a:br>
            <a:r>
              <a:rPr lang="es-ES" sz="1400" dirty="0"/>
              <a:t>Centraliza toda la operación de carga, procesamiento y almacenamiento de los datos académicos. </a:t>
            </a:r>
          </a:p>
          <a:p>
            <a:pPr>
              <a:buNone/>
            </a:pPr>
            <a:endParaRPr lang="es-ES" sz="1400" dirty="0"/>
          </a:p>
          <a:p>
            <a:pPr>
              <a:buNone/>
            </a:pPr>
            <a:r>
              <a:rPr lang="es-ES" sz="1400" b="1" dirty="0"/>
              <a:t>Sistemas externos</a:t>
            </a:r>
            <a:endParaRPr lang="es-ES" sz="1400" dirty="0"/>
          </a:p>
          <a:p>
            <a:r>
              <a:rPr lang="es-ES" sz="1400" b="1" dirty="0"/>
              <a:t>SNIES y SPADIES:</a:t>
            </a:r>
            <a:r>
              <a:rPr lang="es-ES" sz="1400" dirty="0"/>
              <a:t> Proveen los archivos Excel o CSV que contienen los datos institucionales originales. El Observatorio los importa y procesa.</a:t>
            </a:r>
          </a:p>
          <a:p>
            <a:r>
              <a:rPr lang="es-ES" sz="1400" b="1" dirty="0" err="1"/>
              <a:t>Power</a:t>
            </a:r>
            <a:r>
              <a:rPr lang="es-ES" sz="1400" b="1" dirty="0"/>
              <a:t> BI:</a:t>
            </a:r>
            <a:r>
              <a:rPr lang="es-ES" sz="1400" dirty="0"/>
              <a:t> Consume los datos de la base interna para cargar los datos en las graficas.</a:t>
            </a:r>
          </a:p>
          <a:p>
            <a:r>
              <a:rPr lang="es-ES" sz="1400" b="1" dirty="0"/>
              <a:t>Página institucional:</a:t>
            </a:r>
            <a:r>
              <a:rPr lang="es-ES" sz="1400" dirty="0"/>
              <a:t> Solo visualiza los </a:t>
            </a:r>
            <a:r>
              <a:rPr lang="es-ES" sz="1400" dirty="0" err="1"/>
              <a:t>dashboards</a:t>
            </a:r>
            <a:r>
              <a:rPr lang="es-ES" sz="1400" dirty="0"/>
              <a:t> embebidos, sin interactuar con la lógica interna del sistema.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C50406-A70E-391C-A907-F1569E79C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816" y="1196752"/>
            <a:ext cx="6120680" cy="538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455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E7BF1A0-A0E7-B569-3924-DE853ED3D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836712"/>
            <a:ext cx="4536504" cy="640715"/>
          </a:xfrm>
        </p:spPr>
        <p:txBody>
          <a:bodyPr>
            <a:normAutofit/>
          </a:bodyPr>
          <a:lstStyle/>
          <a:p>
            <a:r>
              <a:rPr lang="es-ES" sz="2400" b="1" dirty="0">
                <a:solidFill>
                  <a:srgbClr val="00B050"/>
                </a:solidFill>
              </a:rPr>
              <a:t>Nivel 2: Diagrama de contenedor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B65F47-0C01-36A1-7763-51FDC17DE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253433"/>
            <a:ext cx="6624736" cy="5457134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29452DCC-50C0-1085-5A78-AEBD1F511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152" y="1521165"/>
            <a:ext cx="2952328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Interfaz Web (UI / </a:t>
            </a:r>
            <a:r>
              <a:rPr kumimoji="0" lang="es-ES" altLang="es-E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 el </a:t>
            </a: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punto de contacto con los usuarios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procesa ni almacena los datos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solo los envía al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su procesamiento.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API</a:t>
            </a: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Gestiona toda la </a:t>
            </a: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lógica de negocio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 </a:t>
            </a:r>
            <a:r>
              <a:rPr kumimoji="0" lang="es-ES" altLang="es-E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sistema,coordina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inserciones y consultas a la </a:t>
            </a: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 de Datos MySQL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 de Datos MySQL</a:t>
            </a:r>
            <a:endParaRPr kumimoji="0" lang="es-ES" altLang="es-E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Contiene las </a:t>
            </a:r>
            <a:r>
              <a:rPr kumimoji="0" lang="es-ES" altLang="es-E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tablas de hechos y dimensiones</a:t>
            </a: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representan los indicadores académicos de todas las facultades.</a:t>
            </a:r>
          </a:p>
        </p:txBody>
      </p:sp>
    </p:spTree>
    <p:extLst>
      <p:ext uri="{BB962C8B-B14F-4D97-AF65-F5344CB8AC3E}">
        <p14:creationId xmlns:p14="http://schemas.microsoft.com/office/powerpoint/2010/main" val="4037394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9AEA138-CDDD-39B3-4791-F8B71D32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836712"/>
            <a:ext cx="4896544" cy="640715"/>
          </a:xfrm>
        </p:spPr>
        <p:txBody>
          <a:bodyPr>
            <a:normAutofit/>
          </a:bodyPr>
          <a:lstStyle/>
          <a:p>
            <a:r>
              <a:rPr lang="es-ES" sz="2400" b="1" dirty="0">
                <a:solidFill>
                  <a:srgbClr val="00B050"/>
                </a:solidFill>
              </a:rPr>
              <a:t>Nivel 3: Diagrama de componentes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C2643A9-716F-CCA2-3924-F330F0ED8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13" y="1268760"/>
            <a:ext cx="6080870" cy="552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8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E0FD59D-7495-7CCC-FF42-3DD609810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836712"/>
            <a:ext cx="4896544" cy="640715"/>
          </a:xfrm>
        </p:spPr>
        <p:txBody>
          <a:bodyPr>
            <a:normAutofit/>
          </a:bodyPr>
          <a:lstStyle/>
          <a:p>
            <a:r>
              <a:rPr lang="es-ES" sz="2400" b="1" dirty="0">
                <a:solidFill>
                  <a:srgbClr val="00B050"/>
                </a:solidFill>
              </a:rPr>
              <a:t>Nivel 4: Diagrama de código</a:t>
            </a:r>
          </a:p>
        </p:txBody>
      </p:sp>
      <p:pic>
        <p:nvPicPr>
          <p:cNvPr id="3074" name="Picture 2" descr="PlantUML Diagram">
            <a:extLst>
              <a:ext uri="{FF2B5EF4-FFF2-40B4-BE49-F238E27FC236}">
                <a16:creationId xmlns:a16="http://schemas.microsoft.com/office/drawing/2014/main" id="{AF92155D-9BF4-063F-BECD-A5FBE3B47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191157"/>
            <a:ext cx="3024336" cy="196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lantUML Diagram">
            <a:extLst>
              <a:ext uri="{FF2B5EF4-FFF2-40B4-BE49-F238E27FC236}">
                <a16:creationId xmlns:a16="http://schemas.microsoft.com/office/drawing/2014/main" id="{C119BC51-925F-F4B1-EECC-7BA9355D3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91157"/>
            <a:ext cx="510041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85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43EAB93-148C-17F8-7D8C-440E6E432CCE}"/>
              </a:ext>
            </a:extLst>
          </p:cNvPr>
          <p:cNvSpPr txBox="1"/>
          <p:nvPr/>
        </p:nvSpPr>
        <p:spPr>
          <a:xfrm>
            <a:off x="611560" y="2644170"/>
            <a:ext cx="7920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9600" dirty="0">
                <a:solidFill>
                  <a:srgbClr val="00B050"/>
                </a:solidFill>
                <a:latin typeface="Algerian" panose="04020705040A02060702" pitchFamily="82" charset="0"/>
              </a:rPr>
              <a:t>GRACIAS</a:t>
            </a:r>
            <a:endParaRPr lang="es-CO" sz="96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202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28810</TotalTime>
  <Words>1165</Words>
  <Application>Microsoft Office PowerPoint</Application>
  <PresentationFormat>Presentación en pantalla (4:3)</PresentationFormat>
  <Paragraphs>114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Algerian</vt:lpstr>
      <vt:lpstr>Arial</vt:lpstr>
      <vt:lpstr>Berlin Sans FB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Nivel 1: Diagrama de Contexto del Sistema</vt:lpstr>
      <vt:lpstr>Nivel 2: Diagrama de contenedor</vt:lpstr>
      <vt:lpstr>Nivel 3: Diagrama de componentes</vt:lpstr>
      <vt:lpstr>Nivel 4: Diagrama de código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Eydy-Suarez</dc:creator>
  <cp:lastModifiedBy>ESTUDIANTE</cp:lastModifiedBy>
  <cp:revision>645</cp:revision>
  <dcterms:created xsi:type="dcterms:W3CDTF">2016-03-10T22:44:06Z</dcterms:created>
  <dcterms:modified xsi:type="dcterms:W3CDTF">2025-10-25T19:42:23Z</dcterms:modified>
</cp:coreProperties>
</file>