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03D18-4383-4626-A9FC-D5A613741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212" y="1506071"/>
            <a:ext cx="8565791" cy="2544765"/>
          </a:xfrm>
        </p:spPr>
        <p:txBody>
          <a:bodyPr/>
          <a:lstStyle/>
          <a:p>
            <a:r>
              <a:rPr lang="es-MX" dirty="0" err="1"/>
              <a:t>Rainbow</a:t>
            </a:r>
            <a:r>
              <a:rPr lang="es-MX" dirty="0"/>
              <a:t>: Autoadaptación Basada en Arquitectura con Infraestructura Reutilizable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FC7748-8AA0-4C6D-9658-DB6DDE85B3B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860800" y="4057353"/>
            <a:ext cx="58850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Publicación: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</a:t>
            </a:r>
            <a:r>
              <a:rPr kumimoji="0" lang="es-CO" altLang="es-CO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(Vol. 37, No. 10), 2004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Longitud:* 9 páginas (pp. 46-54).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7E5725-6884-45F1-9E8F-285A54492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523"/>
          <a:stretch/>
        </p:blipFill>
        <p:spPr>
          <a:xfrm>
            <a:off x="413589" y="3186545"/>
            <a:ext cx="3373319" cy="328976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DFE8801-89AA-458E-AC1A-2E6611CDA80C}"/>
              </a:ext>
            </a:extLst>
          </p:cNvPr>
          <p:cNvSpPr/>
          <p:nvPr/>
        </p:nvSpPr>
        <p:spPr>
          <a:xfrm>
            <a:off x="4727017" y="5084918"/>
            <a:ext cx="471513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ALVIN BRAVO</a:t>
            </a:r>
          </a:p>
          <a:p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JUAN DAVID LOPEZ</a:t>
            </a:r>
            <a:endParaRPr lang="es-ES" sz="4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288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A674-2B27-4C23-888D-F0453A5F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40" y="672353"/>
            <a:ext cx="8596668" cy="708212"/>
          </a:xfrm>
        </p:spPr>
        <p:txBody>
          <a:bodyPr/>
          <a:lstStyle/>
          <a:p>
            <a:r>
              <a:rPr lang="es-CO" dirty="0"/>
              <a:t>Caso 2: Sistema de Videoconferencia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09E1F-64C0-450C-9FE3-E1D2C816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57" y="1561703"/>
            <a:ext cx="8681819" cy="4964603"/>
          </a:xfrm>
        </p:spPr>
        <p:txBody>
          <a:bodyPr>
            <a:normAutofit/>
          </a:bodyPr>
          <a:lstStyle/>
          <a:p>
            <a:r>
              <a:rPr lang="es-MX" sz="2000" dirty="0"/>
              <a:t>Arquitectura: Combinación de P2P y servidores de retransmisión (TURN/STUN), con </a:t>
            </a:r>
            <a:r>
              <a:rPr lang="es-MX" sz="2000" dirty="0" err="1"/>
              <a:t>codecs</a:t>
            </a:r>
            <a:r>
              <a:rPr lang="es-MX" sz="2000" dirty="0"/>
              <a:t> de medios adaptativos.</a:t>
            </a:r>
          </a:p>
          <a:p>
            <a:r>
              <a:rPr lang="es-MX" sz="2000" dirty="0"/>
              <a:t>Desafíos: Fluctuaciones en el ancho de banda, pérdida de paquetes, diversidad de dispositivos y degradación de la calidad. El objetivo era asegurar una experiencia de usuario fluida.</a:t>
            </a:r>
          </a:p>
          <a:p>
            <a:r>
              <a:rPr lang="es-MX" sz="2000" dirty="0"/>
              <a:t>Aplicación de </a:t>
            </a:r>
            <a:r>
              <a:rPr lang="es-MX" sz="2000" dirty="0" err="1"/>
              <a:t>Rainbow</a:t>
            </a:r>
            <a:r>
              <a:rPr lang="es-MX" sz="2000" dirty="0"/>
              <a:t>:</a:t>
            </a:r>
          </a:p>
          <a:p>
            <a:pPr lvl="1"/>
            <a:r>
              <a:rPr lang="es-MX" sz="1800" dirty="0"/>
              <a:t>Orquestó la adaptación de la calidad de video y audio.</a:t>
            </a:r>
          </a:p>
          <a:p>
            <a:pPr lvl="1"/>
            <a:r>
              <a:rPr lang="es-MX" sz="1800" dirty="0"/>
              <a:t>Ajuste dinámico de resolución, tasa de bits (</a:t>
            </a:r>
            <a:r>
              <a:rPr lang="es-MX" sz="1800" dirty="0" err="1"/>
              <a:t>bitrate</a:t>
            </a:r>
            <a:r>
              <a:rPr lang="es-MX" sz="1800" dirty="0"/>
              <a:t>) y frecuencia de cuadros (</a:t>
            </a:r>
            <a:r>
              <a:rPr lang="es-MX" sz="1800" dirty="0" err="1"/>
              <a:t>frame</a:t>
            </a:r>
            <a:r>
              <a:rPr lang="es-MX" sz="1800" dirty="0"/>
              <a:t> </a:t>
            </a:r>
            <a:r>
              <a:rPr lang="es-MX" sz="1800" dirty="0" err="1"/>
              <a:t>rate</a:t>
            </a:r>
            <a:r>
              <a:rPr lang="es-MX" sz="1800" dirty="0"/>
              <a:t>).</a:t>
            </a:r>
          </a:p>
          <a:p>
            <a:pPr lvl="1"/>
            <a:r>
              <a:rPr lang="es-MX" sz="1800" dirty="0"/>
              <a:t>Cambio entre </a:t>
            </a:r>
            <a:r>
              <a:rPr lang="es-MX" sz="1800" dirty="0" err="1"/>
              <a:t>codecs</a:t>
            </a:r>
            <a:r>
              <a:rPr lang="es-MX" sz="1800" dirty="0"/>
              <a:t> en tiempo real y priorización de flujos esenciales.</a:t>
            </a:r>
          </a:p>
          <a:p>
            <a:r>
              <a:rPr lang="es-MX" sz="2000" dirty="0"/>
              <a:t>Sensores: Monitoreaban el ancho de banda, latencia, pérdida de paquetes y carga de CPU de los clientes.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217750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703FE-F74A-4FAF-B713-5620DFC7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84729"/>
          </a:xfrm>
        </p:spPr>
        <p:txBody>
          <a:bodyPr>
            <a:normAutofit fontScale="90000"/>
          </a:bodyPr>
          <a:lstStyle/>
          <a:p>
            <a:r>
              <a:rPr lang="es-CO" b="1" dirty="0">
                <a:effectLst/>
              </a:rPr>
              <a:t>Resultados de Reusabilidad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68CD08-C41E-41CA-87ED-E49D6AC10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495F09-1729-45A1-B505-F1312431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63" y="1412099"/>
            <a:ext cx="6887141" cy="42138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54EDF6C-C58F-44D3-9B2B-A9EDA7A8D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785" y="1412098"/>
            <a:ext cx="4244434" cy="42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8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2444F-4AB9-424D-AD04-B3EBC959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Beneficios Clave del Enfoque </a:t>
            </a:r>
            <a:r>
              <a:rPr lang="es-MX" b="1" dirty="0" err="1"/>
              <a:t>Rainbow</a:t>
            </a:r>
            <a:br>
              <a:rPr lang="es-MX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BC2DF6-5793-4BED-8F81-7F1C7F81C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5ECB28-9C58-4D45-9B03-4D06F5DA2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9" y="1530412"/>
            <a:ext cx="9619130" cy="42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C1915-80B9-438B-9D14-9E369C7D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6947-1E2F-4A54-972C-9786470D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753"/>
            <a:ext cx="8596668" cy="4454609"/>
          </a:xfrm>
        </p:spPr>
        <p:txBody>
          <a:bodyPr/>
          <a:lstStyle/>
          <a:p>
            <a:r>
              <a:rPr lang="es-MX" dirty="0"/>
              <a:t>La separación de una infraestructura de adaptación genérica del conocimiento de adaptación específico del sistema es lo que hace posible la reutilización a gran escala.</a:t>
            </a:r>
          </a:p>
          <a:p>
            <a:r>
              <a:rPr lang="es-MX" dirty="0"/>
              <a:t>Ambos estudios validaron la reusabilidad de la arquitectura de </a:t>
            </a:r>
            <a:r>
              <a:rPr lang="es-MX" dirty="0" err="1"/>
              <a:t>Rainbow</a:t>
            </a:r>
            <a:r>
              <a:rPr lang="es-MX" dirty="0"/>
              <a:t> para construir sistemas </a:t>
            </a:r>
            <a:r>
              <a:rPr lang="es-MX" dirty="0" err="1"/>
              <a:t>autoadaptativos</a:t>
            </a:r>
            <a:r>
              <a:rPr lang="es-MX" dirty="0"/>
              <a:t> en dominios muy diferentes.</a:t>
            </a:r>
          </a:p>
          <a:p>
            <a:r>
              <a:rPr lang="es-MX" dirty="0"/>
              <a:t>La modularidad de </a:t>
            </a:r>
            <a:r>
              <a:rPr lang="es-MX" dirty="0" err="1"/>
              <a:t>Rainbow</a:t>
            </a:r>
            <a:r>
              <a:rPr lang="es-MX" dirty="0"/>
              <a:t> permitió una fácil integración y una rápida experimentación con diferentes políticas de adaptación.</a:t>
            </a:r>
          </a:p>
          <a:p>
            <a:r>
              <a:rPr lang="es-MX" dirty="0"/>
              <a:t>Investigación apoyada por DARPA y realizada en la </a:t>
            </a:r>
            <a:r>
              <a:rPr lang="es-MX" dirty="0" err="1"/>
              <a:t>School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Computer</a:t>
            </a:r>
            <a:r>
              <a:rPr lang="es-MX" dirty="0"/>
              <a:t> </a:t>
            </a:r>
            <a:r>
              <a:rPr lang="es-MX" dirty="0" err="1"/>
              <a:t>Science</a:t>
            </a:r>
            <a:r>
              <a:rPr lang="es-MX" dirty="0"/>
              <a:t>, Carnegie Mellon </a:t>
            </a:r>
            <a:r>
              <a:rPr lang="es-MX" dirty="0" err="1"/>
              <a:t>University</a:t>
            </a:r>
            <a:r>
              <a:rPr lang="es-MX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178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5ADB1-66D1-49CB-B7F0-41B55A8C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Porqué es importante?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29640-1548-4326-ABEF-BE4769B5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98" y="1270001"/>
            <a:ext cx="8596668" cy="1778000"/>
          </a:xfrm>
        </p:spPr>
        <p:txBody>
          <a:bodyPr>
            <a:normAutofit/>
          </a:bodyPr>
          <a:lstStyle/>
          <a:p>
            <a:r>
              <a:rPr lang="es-MX" sz="2400" dirty="0"/>
              <a:t>Este artículo es un pilar en el campo de los "sistemas </a:t>
            </a:r>
            <a:r>
              <a:rPr lang="es-MX" sz="2400" dirty="0" err="1"/>
              <a:t>autoadaptativos</a:t>
            </a:r>
            <a:r>
              <a:rPr lang="es-MX" sz="2400" dirty="0"/>
              <a:t>", que es una aplicación directa de conceptos de IA (agentes, monitoreo, planificación) en la arquitectura de software.</a:t>
            </a:r>
            <a:endParaRPr lang="es-CO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27D5098-8E8D-446A-AB0E-546FFE1AAD39}"/>
              </a:ext>
            </a:extLst>
          </p:cNvPr>
          <p:cNvSpPr txBox="1">
            <a:spLocks/>
          </p:cNvSpPr>
          <p:nvPr/>
        </p:nvSpPr>
        <p:spPr>
          <a:xfrm>
            <a:off x="829734" y="299719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/>
              <a:t>Conceptos clave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D4C1588-3D72-4B39-8851-BB87F7D3CFF3}"/>
              </a:ext>
            </a:extLst>
          </p:cNvPr>
          <p:cNvSpPr txBox="1">
            <a:spLocks/>
          </p:cNvSpPr>
          <p:nvPr/>
        </p:nvSpPr>
        <p:spPr>
          <a:xfrm>
            <a:off x="700427" y="3888514"/>
            <a:ext cx="8596668" cy="177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Propone un </a:t>
            </a:r>
            <a:r>
              <a:rPr lang="es-MX" sz="2000" dirty="0" err="1"/>
              <a:t>framework</a:t>
            </a:r>
            <a:r>
              <a:rPr lang="es-MX" sz="2000" dirty="0"/>
              <a:t> arquitectónico (llamado </a:t>
            </a:r>
            <a:r>
              <a:rPr lang="es-MX" sz="2000" dirty="0" err="1"/>
              <a:t>Rainbow</a:t>
            </a:r>
            <a:r>
              <a:rPr lang="es-MX" sz="2000" dirty="0"/>
              <a:t>) que utiliza el bucle MAPE-K (Monitor, </a:t>
            </a:r>
            <a:r>
              <a:rPr lang="es-MX" sz="2000" dirty="0" err="1"/>
              <a:t>Analyze</a:t>
            </a:r>
            <a:r>
              <a:rPr lang="es-MX" sz="2000" dirty="0"/>
              <a:t>, Plan, </a:t>
            </a:r>
            <a:r>
              <a:rPr lang="es-MX" sz="2000" dirty="0" err="1"/>
              <a:t>Execute</a:t>
            </a:r>
            <a:r>
              <a:rPr lang="es-MX" sz="2000" dirty="0"/>
              <a:t> - </a:t>
            </a:r>
            <a:r>
              <a:rPr lang="es-MX" sz="2000" dirty="0" err="1"/>
              <a:t>Knowledge</a:t>
            </a:r>
            <a:r>
              <a:rPr lang="es-MX" sz="2000" dirty="0"/>
              <a:t>). (Monitorear, Analizar, Planificar, Ejecutar, Conocimiento)</a:t>
            </a:r>
          </a:p>
          <a:p>
            <a:r>
              <a:rPr lang="es-MX" sz="2000" dirty="0"/>
              <a:t>Es una arquitectura donde el software se monitorea a sí mismo y utiliza una base de conocimiento (IA) para tomar decisiones y modificar su propio comportamiento o estructura en tiempo de ejecución para cumplir objetivos (por ejemplo, rendimiento, seguridad, costo).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01988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0199F-C870-4C53-B939-4C3D819F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4000" b="1" dirty="0" err="1"/>
              <a:t>Rainbow</a:t>
            </a:r>
            <a:r>
              <a:rPr lang="es-MX" sz="4000" b="1" dirty="0"/>
              <a:t>:</a:t>
            </a:r>
            <a:br>
              <a:rPr lang="es-MX" sz="4000" b="1" dirty="0"/>
            </a:br>
            <a:r>
              <a:rPr lang="es-MX" sz="4000" b="1" dirty="0"/>
              <a:t>Arquitectura de </a:t>
            </a:r>
            <a:r>
              <a:rPr lang="es-MX" sz="4000" b="1" dirty="0" err="1"/>
              <a:t>Auto-adaptación</a:t>
            </a:r>
            <a:r>
              <a:rPr lang="es-MX" sz="4000" b="1" dirty="0"/>
              <a:t> con Infraestructura Reutilizable</a:t>
            </a:r>
            <a:br>
              <a:rPr lang="es-MX" sz="4000" b="1" dirty="0"/>
            </a:br>
            <a:endParaRPr lang="es-CO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A8A28-D319-4D87-8409-D465BAAA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87062"/>
            <a:ext cx="8596668" cy="3880773"/>
          </a:xfrm>
        </p:spPr>
        <p:txBody>
          <a:bodyPr/>
          <a:lstStyle/>
          <a:p>
            <a:r>
              <a:rPr lang="es-MX" sz="3600" dirty="0"/>
              <a:t>Un marco innovador que utiliza modelos arquitectónicos de software para monitorear y adaptar sistemas dinámicamente en tiempo de ejecución.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9582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73726-EDEA-4B31-88CA-37A65625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673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El Desafío de los Sistemas Modernos</a:t>
            </a:r>
            <a:br>
              <a:rPr lang="es-MX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A40BD-7C48-4A15-B116-507C5AA6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5245"/>
            <a:ext cx="6015318" cy="609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Los sistemas operan en ambientes con recursos variables y necesidades de usuarios en constante evolución.</a:t>
            </a:r>
            <a:endParaRPr lang="es-CO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B444BF3-78B9-4792-8FF0-A06544CBF5CE}"/>
              </a:ext>
            </a:extLst>
          </p:cNvPr>
          <p:cNvSpPr txBox="1">
            <a:spLocks/>
          </p:cNvSpPr>
          <p:nvPr/>
        </p:nvSpPr>
        <p:spPr>
          <a:xfrm>
            <a:off x="829734" y="1595719"/>
            <a:ext cx="8596668" cy="7296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s-CO" dirty="0"/>
              <a:t>Entornos Cambiantes</a:t>
            </a:r>
            <a:br>
              <a:rPr lang="es-MX" b="1" dirty="0"/>
            </a:br>
            <a:endParaRPr lang="es-CO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C370FAD-299F-4515-BD8E-D1FA6E171122}"/>
              </a:ext>
            </a:extLst>
          </p:cNvPr>
          <p:cNvSpPr txBox="1">
            <a:spLocks/>
          </p:cNvSpPr>
          <p:nvPr/>
        </p:nvSpPr>
        <p:spPr>
          <a:xfrm>
            <a:off x="856624" y="2796990"/>
            <a:ext cx="8596668" cy="7296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s-CO" dirty="0"/>
              <a:t>Sobrecarga Administrativa</a:t>
            </a:r>
            <a:br>
              <a:rPr lang="es-MX" b="1" dirty="0"/>
            </a:br>
            <a:endParaRPr lang="es-CO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57DE161-42F9-4EB9-919F-7B76BD4F06DE}"/>
              </a:ext>
            </a:extLst>
          </p:cNvPr>
          <p:cNvSpPr txBox="1">
            <a:spLocks/>
          </p:cNvSpPr>
          <p:nvPr/>
        </p:nvSpPr>
        <p:spPr>
          <a:xfrm>
            <a:off x="874556" y="4141697"/>
            <a:ext cx="8596668" cy="7296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s-CO" dirty="0" err="1"/>
              <a:t>Auto-adaptación</a:t>
            </a:r>
            <a:r>
              <a:rPr lang="es-CO" dirty="0"/>
              <a:t> Necesaria</a:t>
            </a:r>
            <a:br>
              <a:rPr lang="es-MX" b="1" dirty="0"/>
            </a:br>
            <a:endParaRPr lang="es-CO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2D53D134-BCB0-4904-ABB8-6D23FB620138}"/>
              </a:ext>
            </a:extLst>
          </p:cNvPr>
          <p:cNvSpPr txBox="1">
            <a:spLocks/>
          </p:cNvSpPr>
          <p:nvPr/>
        </p:nvSpPr>
        <p:spPr>
          <a:xfrm>
            <a:off x="1398492" y="3161012"/>
            <a:ext cx="5642376" cy="609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dirty="0"/>
              <a:t>Existe un aumento continuo en los costos de gestión y mantenimiento de sistemas complejos.</a:t>
            </a:r>
            <a:endParaRPr lang="es-CO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6E62DB5-A3C4-43AB-8D11-03607898F016}"/>
              </a:ext>
            </a:extLst>
          </p:cNvPr>
          <p:cNvSpPr txBox="1">
            <a:spLocks/>
          </p:cNvSpPr>
          <p:nvPr/>
        </p:nvSpPr>
        <p:spPr>
          <a:xfrm>
            <a:off x="1398490" y="4514685"/>
            <a:ext cx="5862922" cy="609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dirty="0"/>
              <a:t>Los sistemas deben poder adaptarse dinámicamente a fallos, variabilidad de recursos y cambios de usuario.</a:t>
            </a:r>
            <a:endParaRPr lang="es-CO" dirty="0"/>
          </a:p>
        </p:txBody>
      </p:sp>
      <p:pic>
        <p:nvPicPr>
          <p:cNvPr id="3075" name="Picture 3" descr="Cálculo del ancho de banda (nominal vs efectivo)">
            <a:extLst>
              <a:ext uri="{FF2B5EF4-FFF2-40B4-BE49-F238E27FC236}">
                <a16:creationId xmlns:a16="http://schemas.microsoft.com/office/drawing/2014/main" id="{C7F0B3CF-BB15-4716-91C3-90FB3EA4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07" y="1441421"/>
            <a:ext cx="1345218" cy="89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un icono de carga del servidor en un vector de estilo isométrico 7131737  Vector en Vecteezy">
            <a:extLst>
              <a:ext uri="{FF2B5EF4-FFF2-40B4-BE49-F238E27FC236}">
                <a16:creationId xmlns:a16="http://schemas.microsoft.com/office/drawing/2014/main" id="{B768CE9F-4403-4420-9D80-B77A6FE6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514" y="2438751"/>
            <a:ext cx="1656222" cy="165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30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A0281-151A-494A-B478-9CAB1AC6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753"/>
          </a:xfrm>
        </p:spPr>
        <p:txBody>
          <a:bodyPr/>
          <a:lstStyle/>
          <a:p>
            <a:r>
              <a:rPr lang="es-CO" b="1" dirty="0"/>
              <a:t>El Bucle de Control de </a:t>
            </a:r>
            <a:r>
              <a:rPr lang="es-CO" b="1" dirty="0" err="1"/>
              <a:t>Rainbow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3A1FD-2944-4A77-B0F9-EC4BCA86A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9978"/>
            <a:ext cx="8596668" cy="1129457"/>
          </a:xfrm>
        </p:spPr>
        <p:txBody>
          <a:bodyPr/>
          <a:lstStyle/>
          <a:p>
            <a:r>
              <a:rPr lang="es-MX" dirty="0" err="1"/>
              <a:t>Rainbow</a:t>
            </a:r>
            <a:r>
              <a:rPr lang="es-MX" dirty="0"/>
              <a:t> monitorea las propiedades en tiempo de ejecución a través de un modelo abstracto. El evaluador de restricciones verifica violaciones y activa el motor de adaptación cuando ocurre un problema.</a:t>
            </a:r>
          </a:p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955630-0A06-44E4-8A69-5629C0B8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2277035"/>
            <a:ext cx="9108140" cy="397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3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B5EC8-62D3-4FA2-AE5B-2A11886E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8565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Infraestructura Reutilizable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1F5B1-69C1-4BCF-A189-127EE7BB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38" y="1712352"/>
            <a:ext cx="3351986" cy="4625695"/>
          </a:xfrm>
        </p:spPr>
        <p:txBody>
          <a:bodyPr>
            <a:normAutofit/>
          </a:bodyPr>
          <a:lstStyle/>
          <a:p>
            <a:r>
              <a:rPr lang="es-MX" b="1" dirty="0"/>
              <a:t>Infraestructura de Adaptación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Funcionalidades comunes entre sistemas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Interfaces de acceso al sistema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Mecanismos de sondeo y efectores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Gestor de modelos y evaluador de restricciones</a:t>
            </a:r>
          </a:p>
          <a:p>
            <a:endParaRPr lang="es-CO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B79019B1-9B27-4135-B158-E54C7E8CB468}"/>
              </a:ext>
            </a:extLst>
          </p:cNvPr>
          <p:cNvSpPr txBox="1">
            <a:spLocks/>
          </p:cNvSpPr>
          <p:nvPr/>
        </p:nvSpPr>
        <p:spPr>
          <a:xfrm>
            <a:off x="4048707" y="1631762"/>
            <a:ext cx="3845858" cy="4571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Conocimiento Específico</a:t>
            </a:r>
          </a:p>
          <a:p>
            <a:endParaRPr lang="es-MX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Tipos y propiedades de componentes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Restricciones de comportamiento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Estrategias de adaptación personalizadas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Estilos arquitectónicos del dominio</a:t>
            </a:r>
          </a:p>
          <a:p>
            <a:endParaRPr lang="es-CO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18B818C-7F4E-48B5-BF0E-62113A200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2457" y="1640634"/>
            <a:ext cx="3113680" cy="325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3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EABA1-63A5-461C-A349-DEB03234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106"/>
          </a:xfrm>
        </p:spPr>
        <p:txBody>
          <a:bodyPr>
            <a:normAutofit/>
          </a:bodyPr>
          <a:lstStyle/>
          <a:p>
            <a:r>
              <a:rPr lang="es-CO" b="1" dirty="0"/>
              <a:t>Estilos Arquitectónicos Aumentados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075B1-E010-450F-8218-649BCB26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E68EE7-0C29-4218-98C2-9436BA26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1382290"/>
            <a:ext cx="9081247" cy="46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4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71BA5-816C-4E3B-A0D0-D5B6F993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247"/>
          </a:xfrm>
        </p:spPr>
        <p:txBody>
          <a:bodyPr/>
          <a:lstStyle/>
          <a:p>
            <a:r>
              <a:rPr lang="es-CO" dirty="0"/>
              <a:t>Validación: Casos de Estudio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41F26D7-C05B-4497-9DD0-320D921EDD77}"/>
              </a:ext>
            </a:extLst>
          </p:cNvPr>
          <p:cNvSpPr txBox="1">
            <a:spLocks/>
          </p:cNvSpPr>
          <p:nvPr/>
        </p:nvSpPr>
        <p:spPr>
          <a:xfrm>
            <a:off x="829734" y="2286004"/>
            <a:ext cx="8596668" cy="7296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s-CO" dirty="0"/>
              <a:t>Caso 1: Sistema de Servidores Web</a:t>
            </a:r>
            <a:br>
              <a:rPr lang="es-MX" b="1" dirty="0"/>
            </a:br>
            <a:endParaRPr lang="es-CO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8778261-3A72-48BF-BC17-D36FA1894D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834548"/>
            <a:ext cx="596830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Enfoque: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Escalabilidad y disponibilidad del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Métricas Clave: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Tiempo de respuesta y rendimiento.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2AD911F-E013-4C34-BF65-BA65B7D79BC1}"/>
              </a:ext>
            </a:extLst>
          </p:cNvPr>
          <p:cNvSpPr txBox="1">
            <a:spLocks/>
          </p:cNvSpPr>
          <p:nvPr/>
        </p:nvSpPr>
        <p:spPr>
          <a:xfrm>
            <a:off x="797857" y="1403925"/>
            <a:ext cx="7646895" cy="699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s-MX" sz="2000" dirty="0"/>
              <a:t>Se evaluó la versatilidad de </a:t>
            </a:r>
            <a:r>
              <a:rPr lang="es-MX" sz="2000" dirty="0" err="1"/>
              <a:t>Rainbow</a:t>
            </a:r>
            <a:r>
              <a:rPr lang="es-MX" sz="2000" dirty="0"/>
              <a:t> en dos dominios distintos:</a:t>
            </a:r>
            <a:endParaRPr lang="es-CO" sz="20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CAA3389-990E-4970-A4B2-7F409E1318FB}"/>
              </a:ext>
            </a:extLst>
          </p:cNvPr>
          <p:cNvSpPr txBox="1">
            <a:spLocks/>
          </p:cNvSpPr>
          <p:nvPr/>
        </p:nvSpPr>
        <p:spPr>
          <a:xfrm>
            <a:off x="901449" y="3971367"/>
            <a:ext cx="8596668" cy="7296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s-CO" dirty="0"/>
              <a:t>Caso 2: Sistema de Videoconferencia Adaptativo</a:t>
            </a:r>
            <a:br>
              <a:rPr lang="es-MX" b="1" dirty="0"/>
            </a:br>
            <a:endParaRPr lang="es-CO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C41D59B-CD26-4219-8954-24EBB905D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678" y="4413243"/>
            <a:ext cx="742277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s-MX" b="1" dirty="0"/>
              <a:t>Enfoque:</a:t>
            </a:r>
            <a:r>
              <a:rPr lang="es-MX" dirty="0"/>
              <a:t> Calidad de la experiencia del usuario final (UX) bajo condiciones de red variables.</a:t>
            </a:r>
            <a:endParaRPr lang="es-CO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s-CO" altLang="es-CO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s-MX" b="1" dirty="0"/>
              <a:t>Métricas Clave:</a:t>
            </a:r>
            <a:r>
              <a:rPr lang="es-MX" dirty="0"/>
              <a:t> Latencia, pérdida de paquetes y calidad percibida.</a:t>
            </a:r>
            <a:endParaRPr lang="es-CO" altLang="es-CO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63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DA674-2B27-4C23-888D-F0453A5F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40" y="672353"/>
            <a:ext cx="8596668" cy="708212"/>
          </a:xfrm>
        </p:spPr>
        <p:txBody>
          <a:bodyPr/>
          <a:lstStyle/>
          <a:p>
            <a:r>
              <a:rPr lang="es-CO" dirty="0"/>
              <a:t>Caso 1: Sistema de Servidores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09E1F-64C0-450C-9FE3-E1D2C8163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57" y="1561703"/>
            <a:ext cx="8681819" cy="4964603"/>
          </a:xfrm>
        </p:spPr>
        <p:txBody>
          <a:bodyPr>
            <a:normAutofit/>
          </a:bodyPr>
          <a:lstStyle/>
          <a:p>
            <a:r>
              <a:rPr lang="es-MX" sz="2000" dirty="0"/>
              <a:t>Arquitectura: Sistema distribuido con balanceador de carga, clúster de servidores web (Apache/</a:t>
            </a:r>
            <a:r>
              <a:rPr lang="es-MX" sz="2000" dirty="0" err="1"/>
              <a:t>Nginx</a:t>
            </a:r>
            <a:r>
              <a:rPr lang="es-MX" sz="2000" dirty="0"/>
              <a:t>) y base de datos replicada.</a:t>
            </a:r>
          </a:p>
          <a:p>
            <a:r>
              <a:rPr lang="es-MX" sz="2000" dirty="0"/>
              <a:t>Desafíos: Variaciones impredecibles en la demanda, fallas de servidores y cuellos de botella en la base de datos. El objetivo era mantener la </a:t>
            </a:r>
            <a:r>
              <a:rPr lang="es-MX" sz="2000" dirty="0" err="1"/>
              <a:t>QoS</a:t>
            </a:r>
            <a:r>
              <a:rPr lang="es-MX" sz="2000" dirty="0"/>
              <a:t> y la disponibilidad.</a:t>
            </a:r>
          </a:p>
          <a:p>
            <a:r>
              <a:rPr lang="es-MX" sz="2000" dirty="0"/>
              <a:t>Aplicación de </a:t>
            </a:r>
            <a:r>
              <a:rPr lang="es-MX" sz="2000" dirty="0" err="1"/>
              <a:t>Rainbow</a:t>
            </a:r>
            <a:r>
              <a:rPr lang="es-MX" sz="2000" dirty="0"/>
              <a:t>:</a:t>
            </a:r>
          </a:p>
          <a:p>
            <a:pPr lvl="1"/>
            <a:r>
              <a:rPr lang="es-MX" sz="2000" dirty="0"/>
              <a:t>Aprovisionamiento y </a:t>
            </a:r>
            <a:r>
              <a:rPr lang="es-MX" sz="2000" dirty="0" err="1"/>
              <a:t>desaprovisionamiento</a:t>
            </a:r>
            <a:r>
              <a:rPr lang="es-MX" sz="2000" dirty="0"/>
              <a:t> automático de servidores web según la carga.</a:t>
            </a:r>
          </a:p>
          <a:p>
            <a:pPr lvl="1"/>
            <a:r>
              <a:rPr lang="es-MX" sz="2000" dirty="0"/>
              <a:t>Ajustes en las políticas del balanceador de carga.</a:t>
            </a:r>
          </a:p>
          <a:p>
            <a:pPr lvl="1"/>
            <a:r>
              <a:rPr lang="es-MX" sz="2000" dirty="0"/>
              <a:t>Reconfiguración de la caché para priorizar contenido popular.</a:t>
            </a:r>
          </a:p>
          <a:p>
            <a:r>
              <a:rPr lang="es-MX" sz="2000" dirty="0"/>
              <a:t>Sensores: Monitoreaban el tiempo de respuesta, la utilización de CPU y la latencia de la red.</a:t>
            </a:r>
            <a:endParaRPr lang="es-CO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970E8D7-5B9C-4330-9814-0B4379793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443" y="5196819"/>
            <a:ext cx="3603812" cy="92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s-CO" altLang="es-CO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295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749</Words>
  <Application>Microsoft Office PowerPoint</Application>
  <PresentationFormat>Panorámica</PresentationFormat>
  <Paragraphs>67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Faceta</vt:lpstr>
      <vt:lpstr>Rainbow: Autoadaptación Basada en Arquitectura con Infraestructura Reutilizable</vt:lpstr>
      <vt:lpstr>Porqué es importante?</vt:lpstr>
      <vt:lpstr>Rainbow: Arquitectura de Auto-adaptación con Infraestructura Reutilizable </vt:lpstr>
      <vt:lpstr>El Desafío de los Sistemas Modernos </vt:lpstr>
      <vt:lpstr>El Bucle de Control de Rainbow</vt:lpstr>
      <vt:lpstr>Infraestructura Reutilizable</vt:lpstr>
      <vt:lpstr>Estilos Arquitectónicos Aumentados</vt:lpstr>
      <vt:lpstr>Validación: Casos de Estudio</vt:lpstr>
      <vt:lpstr>Caso 1: Sistema de Servidores Web</vt:lpstr>
      <vt:lpstr>Caso 2: Sistema de Videoconferencia</vt:lpstr>
      <vt:lpstr>Resultados de Reusabilidad </vt:lpstr>
      <vt:lpstr>Beneficios Clave del Enfoque Rainbow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Rainbow: Autoadaptación Basada en Arquitectura con Infraestructura Reutilizable</dc:title>
  <dc:creator>AL BRAVO</dc:creator>
  <cp:lastModifiedBy>AL BRAVO</cp:lastModifiedBy>
  <cp:revision>13</cp:revision>
  <dcterms:created xsi:type="dcterms:W3CDTF">2025-10-25T13:50:25Z</dcterms:created>
  <dcterms:modified xsi:type="dcterms:W3CDTF">2025-10-25T16:16:34Z</dcterms:modified>
</cp:coreProperties>
</file>