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7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3" r:id="rId3"/>
    <p:sldId id="272" r:id="rId4"/>
    <p:sldId id="261" r:id="rId5"/>
    <p:sldId id="263" r:id="rId6"/>
    <p:sldId id="265" r:id="rId7"/>
    <p:sldId id="267" r:id="rId8"/>
    <p:sldId id="270" r:id="rId9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4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Hoja11!$A$1:$A$2</c:f>
              <c:strCache>
                <c:ptCount val="2"/>
                <c:pt idx="0">
                  <c:v>HOMBRES</c:v>
                </c:pt>
                <c:pt idx="1">
                  <c:v>MUJERES</c:v>
                </c:pt>
              </c:strCache>
            </c:strRef>
          </c:cat>
          <c:val>
            <c:numRef>
              <c:f>Hoja11!$B$1:$B$2</c:f>
              <c:numCache>
                <c:formatCode>General</c:formatCode>
                <c:ptCount val="2"/>
                <c:pt idx="0">
                  <c:v>45.875</c:v>
                </c:pt>
                <c:pt idx="1">
                  <c:v>54.1248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68763387335202"/>
          <c:y val="0.37003868910929"/>
          <c:w val="0.27416193229010932"/>
          <c:h val="0.29963964022104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Hoja10!$A$1:$A$2</c:f>
              <c:strCache>
                <c:ptCount val="2"/>
                <c:pt idx="0">
                  <c:v>Factor Bajo</c:v>
                </c:pt>
                <c:pt idx="1">
                  <c:v>Factor General</c:v>
                </c:pt>
              </c:strCache>
            </c:strRef>
          </c:cat>
          <c:val>
            <c:numRef>
              <c:f>Hoja10!$B$1:$B$2</c:f>
              <c:numCache>
                <c:formatCode>General</c:formatCode>
                <c:ptCount val="2"/>
                <c:pt idx="0">
                  <c:v>187580</c:v>
                </c:pt>
                <c:pt idx="1">
                  <c:v>307276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</a:rPr>
              <a:t>DISTRIBUCION DE ESTUDIANTES</a:t>
            </a:r>
          </a:p>
        </c:rich>
      </c:tx>
      <c:layout>
        <c:manualLayout>
          <c:xMode val="edge"/>
          <c:yMode val="edge"/>
          <c:x val="0.12448041217070088"/>
          <c:y val="7.6835870018466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Hoja8!$A$1:$A$2</c:f>
              <c:strCache>
                <c:ptCount val="2"/>
                <c:pt idx="0">
                  <c:v>URBANO</c:v>
                </c:pt>
                <c:pt idx="1">
                  <c:v>RURAL</c:v>
                </c:pt>
              </c:strCache>
            </c:strRef>
          </c:cat>
          <c:val>
            <c:numRef>
              <c:f>Hoja8!$B$1:$B$2</c:f>
              <c:numCache>
                <c:formatCode>General</c:formatCode>
                <c:ptCount val="2"/>
                <c:pt idx="0">
                  <c:v>420189</c:v>
                </c:pt>
                <c:pt idx="1">
                  <c:v>74667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48643919510065"/>
          <c:y val="0.45249602557038182"/>
          <c:w val="0.19463331789408678"/>
          <c:h val="0.175383928275522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pPr>
            <a:r>
              <a:rPr lang="es-CO" sz="2400">
                <a:latin typeface="Arial Narrow" panose="020B0606020202030204" pitchFamily="34" charset="0"/>
              </a:rPr>
              <a:t>DATOS POR DEPARTAMENTOS</a:t>
            </a:r>
          </a:p>
        </c:rich>
      </c:tx>
      <c:layout>
        <c:manualLayout>
          <c:xMode val="edge"/>
          <c:yMode val="edge"/>
          <c:x val="0.34905764904386949"/>
          <c:y val="1.31782552468042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Narrow" panose="020B0606020202030204" pitchFamily="34" charset="0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Hoja1!$A$1:$A$33</c:f>
              <c:strCache>
                <c:ptCount val="33"/>
                <c:pt idx="0">
                  <c:v>AMAZONAS</c:v>
                </c:pt>
                <c:pt idx="1">
                  <c:v>ANTIOQUIA</c:v>
                </c:pt>
                <c:pt idx="2">
                  <c:v>ARAUCA</c:v>
                </c:pt>
                <c:pt idx="3">
                  <c:v>ATLANTICO</c:v>
                </c:pt>
                <c:pt idx="4">
                  <c:v>BOLIVAR</c:v>
                </c:pt>
                <c:pt idx="5">
                  <c:v>BOYACA</c:v>
                </c:pt>
                <c:pt idx="6">
                  <c:v>CALDAS</c:v>
                </c:pt>
                <c:pt idx="7">
                  <c:v>CAQUETA</c:v>
                </c:pt>
                <c:pt idx="8">
                  <c:v>CASANARE</c:v>
                </c:pt>
                <c:pt idx="9">
                  <c:v>CAUCA</c:v>
                </c:pt>
                <c:pt idx="10">
                  <c:v>CESAR</c:v>
                </c:pt>
                <c:pt idx="11">
                  <c:v>CHOCO</c:v>
                </c:pt>
                <c:pt idx="12">
                  <c:v>CORDOBA</c:v>
                </c:pt>
                <c:pt idx="13">
                  <c:v>CUNDINAMARCA</c:v>
                </c:pt>
                <c:pt idx="14">
                  <c:v>BOGOTA</c:v>
                </c:pt>
                <c:pt idx="15">
                  <c:v>GUANIA</c:v>
                </c:pt>
                <c:pt idx="16">
                  <c:v>GUAVIARE</c:v>
                </c:pt>
                <c:pt idx="17">
                  <c:v>HUILA</c:v>
                </c:pt>
                <c:pt idx="18">
                  <c:v>LA GUAJIRA</c:v>
                </c:pt>
                <c:pt idx="19">
                  <c:v>MAGDALENA</c:v>
                </c:pt>
                <c:pt idx="20">
                  <c:v>META</c:v>
                </c:pt>
                <c:pt idx="21">
                  <c:v>NARIÑO </c:v>
                </c:pt>
                <c:pt idx="22">
                  <c:v>NORTE SANTANDER</c:v>
                </c:pt>
                <c:pt idx="23">
                  <c:v>PUTUMAYO</c:v>
                </c:pt>
                <c:pt idx="24">
                  <c:v>QUINDIO</c:v>
                </c:pt>
                <c:pt idx="25">
                  <c:v>RISARALDA</c:v>
                </c:pt>
                <c:pt idx="26">
                  <c:v>SAN ANDRES</c:v>
                </c:pt>
                <c:pt idx="27">
                  <c:v>SANTANDER</c:v>
                </c:pt>
                <c:pt idx="28">
                  <c:v>SUCRE</c:v>
                </c:pt>
                <c:pt idx="29">
                  <c:v>TOLIMA</c:v>
                </c:pt>
                <c:pt idx="30">
                  <c:v>VALLE</c:v>
                </c:pt>
                <c:pt idx="31">
                  <c:v>VAUPES</c:v>
                </c:pt>
                <c:pt idx="32">
                  <c:v>VICHADA</c:v>
                </c:pt>
              </c:strCache>
            </c:strRef>
          </c:cat>
          <c:val>
            <c:numRef>
              <c:f>Hoja1!$B$1:$B$33</c:f>
              <c:numCache>
                <c:formatCode>General</c:formatCode>
                <c:ptCount val="33"/>
                <c:pt idx="0">
                  <c:v>815</c:v>
                </c:pt>
                <c:pt idx="1">
                  <c:v>66527</c:v>
                </c:pt>
                <c:pt idx="2">
                  <c:v>3008</c:v>
                </c:pt>
                <c:pt idx="3">
                  <c:v>27891</c:v>
                </c:pt>
                <c:pt idx="4">
                  <c:v>22070</c:v>
                </c:pt>
                <c:pt idx="5">
                  <c:v>15059</c:v>
                </c:pt>
                <c:pt idx="6">
                  <c:v>9501</c:v>
                </c:pt>
                <c:pt idx="7">
                  <c:v>3891</c:v>
                </c:pt>
                <c:pt idx="8">
                  <c:v>5358</c:v>
                </c:pt>
                <c:pt idx="9">
                  <c:v>11981</c:v>
                </c:pt>
                <c:pt idx="10">
                  <c:v>11746</c:v>
                </c:pt>
                <c:pt idx="11">
                  <c:v>3894</c:v>
                </c:pt>
                <c:pt idx="12">
                  <c:v>17831</c:v>
                </c:pt>
                <c:pt idx="13">
                  <c:v>33208</c:v>
                </c:pt>
                <c:pt idx="14">
                  <c:v>82991</c:v>
                </c:pt>
                <c:pt idx="15">
                  <c:v>251</c:v>
                </c:pt>
                <c:pt idx="16">
                  <c:v>893</c:v>
                </c:pt>
                <c:pt idx="17">
                  <c:v>12776</c:v>
                </c:pt>
                <c:pt idx="18">
                  <c:v>7266</c:v>
                </c:pt>
                <c:pt idx="19">
                  <c:v>14730</c:v>
                </c:pt>
                <c:pt idx="20">
                  <c:v>10932</c:v>
                </c:pt>
                <c:pt idx="21">
                  <c:v>15046</c:v>
                </c:pt>
                <c:pt idx="22">
                  <c:v>14093</c:v>
                </c:pt>
                <c:pt idx="23">
                  <c:v>3896</c:v>
                </c:pt>
                <c:pt idx="24">
                  <c:v>6089</c:v>
                </c:pt>
                <c:pt idx="25">
                  <c:v>9948</c:v>
                </c:pt>
                <c:pt idx="26">
                  <c:v>571</c:v>
                </c:pt>
                <c:pt idx="27">
                  <c:v>23174</c:v>
                </c:pt>
                <c:pt idx="28">
                  <c:v>9389</c:v>
                </c:pt>
                <c:pt idx="29">
                  <c:v>15214</c:v>
                </c:pt>
                <c:pt idx="30">
                  <c:v>34039</c:v>
                </c:pt>
                <c:pt idx="31">
                  <c:v>322</c:v>
                </c:pt>
                <c:pt idx="32">
                  <c:v>456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220304"/>
        <c:axId val="198224224"/>
      </c:barChart>
      <c:catAx>
        <c:axId val="19822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8224224"/>
        <c:crosses val="autoZero"/>
        <c:auto val="1"/>
        <c:lblAlgn val="ctr"/>
        <c:lblOffset val="100"/>
        <c:noMultiLvlLbl val="0"/>
      </c:catAx>
      <c:valAx>
        <c:axId val="19822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982203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09430260611363"/>
          <c:y val="7.8125E-2"/>
          <c:w val="0.52861952861952866"/>
          <c:h val="0.8177083333333333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dLbl>
              <c:idx val="1"/>
              <c:layout>
                <c:manualLayout>
                  <c:x val="-3.4262209275863639E-2"/>
                  <c:y val="0.1383735236220472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Hoja2!$A$1:$A$7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Hoja2!$B$1:$B$7</c:f>
              <c:numCache>
                <c:formatCode>General</c:formatCode>
                <c:ptCount val="7"/>
                <c:pt idx="0">
                  <c:v>13820</c:v>
                </c:pt>
                <c:pt idx="1">
                  <c:v>164238</c:v>
                </c:pt>
                <c:pt idx="2">
                  <c:v>182769</c:v>
                </c:pt>
                <c:pt idx="3">
                  <c:v>100969</c:v>
                </c:pt>
                <c:pt idx="4">
                  <c:v>22718</c:v>
                </c:pt>
                <c:pt idx="5">
                  <c:v>7092</c:v>
                </c:pt>
                <c:pt idx="6">
                  <c:v>3250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40409342771551"/>
          <c:y val="0.11345472440944881"/>
          <c:w val="9.817334971856842E-2"/>
          <c:h val="0.726215551181102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¿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Tiene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servicio</a:t>
            </a:r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de internet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c:rich>
      </c:tx>
      <c:layout>
        <c:manualLayout>
          <c:xMode val="edge"/>
          <c:yMode val="edge"/>
          <c:x val="0.12740760853169217"/>
          <c:y val="2.5522500294904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0620318580867047"/>
          <c:y val="0.14236610275200748"/>
          <c:w val="0.57263725224002171"/>
          <c:h val="0.8221029858891401"/>
        </c:manualLayout>
      </c:layout>
      <c:pieChart>
        <c:varyColors val="1"/>
        <c:ser>
          <c:idx val="0"/>
          <c:order val="0"/>
          <c:explosion val="3"/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Lbls>
            <c:dLbl>
              <c:idx val="0"/>
              <c:layout>
                <c:manualLayout>
                  <c:x val="-0.15563784052855462"/>
                  <c:y val="1.317338426756061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Hoja3!$A$1:$A$2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Hoja3!$B$1:$B$2</c:f>
              <c:numCache>
                <c:formatCode>General</c:formatCode>
                <c:ptCount val="2"/>
                <c:pt idx="0">
                  <c:v>203976</c:v>
                </c:pt>
                <c:pt idx="1">
                  <c:v>290880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39468172539041"/>
          <c:y val="3.5064920101764346E-2"/>
          <c:w val="0.59404661775232637"/>
          <c:h val="0.9649351347162049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Hoja4!$A$1:$A$2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Hoja4!$B$1:$B$2</c:f>
              <c:numCache>
                <c:formatCode>General</c:formatCode>
                <c:ptCount val="2"/>
                <c:pt idx="0">
                  <c:v>114417</c:v>
                </c:pt>
                <c:pt idx="1">
                  <c:v>380439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9087048832273"/>
          <c:y val="1.1865016568366665E-2"/>
          <c:w val="0.60048137024109105"/>
          <c:h val="0.9881349834316333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Hoja5!$A$1:$A$2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Hoja5!$B$1:$B$2</c:f>
              <c:numCache>
                <c:formatCode>General</c:formatCode>
                <c:ptCount val="2"/>
                <c:pt idx="0">
                  <c:v>205840</c:v>
                </c:pt>
                <c:pt idx="1">
                  <c:v>289016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3251068078435"/>
          <c:y val="3.3639143730886847E-2"/>
          <c:w val="0.70693506077832435"/>
          <c:h val="0.9663608562691131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Hoja6!$A$1:$A$5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Hoja6!$B$1:$B$5</c:f>
              <c:numCache>
                <c:formatCode>General</c:formatCode>
                <c:ptCount val="5"/>
                <c:pt idx="0">
                  <c:v>88708</c:v>
                </c:pt>
                <c:pt idx="1">
                  <c:v>193195</c:v>
                </c:pt>
                <c:pt idx="2">
                  <c:v>137200</c:v>
                </c:pt>
                <c:pt idx="3">
                  <c:v>55526</c:v>
                </c:pt>
                <c:pt idx="4">
                  <c:v>20227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Hoja7!$A$1:$A$5</c:f>
              <c:strCache>
                <c:ptCount val="5"/>
                <c:pt idx="0">
                  <c:v>0 MIN</c:v>
                </c:pt>
                <c:pt idx="1">
                  <c:v>15 MIN</c:v>
                </c:pt>
                <c:pt idx="2">
                  <c:v>45 MIN</c:v>
                </c:pt>
                <c:pt idx="3">
                  <c:v>90 MIN</c:v>
                </c:pt>
                <c:pt idx="4">
                  <c:v>120 MIN</c:v>
                </c:pt>
              </c:strCache>
            </c:strRef>
          </c:cat>
          <c:val>
            <c:numRef>
              <c:f>Hoja7!$B$1:$B$5</c:f>
              <c:numCache>
                <c:formatCode>General</c:formatCode>
                <c:ptCount val="5"/>
                <c:pt idx="0">
                  <c:v>31263</c:v>
                </c:pt>
                <c:pt idx="1">
                  <c:v>93078</c:v>
                </c:pt>
                <c:pt idx="2">
                  <c:v>129677</c:v>
                </c:pt>
                <c:pt idx="3">
                  <c:v>144809</c:v>
                </c:pt>
                <c:pt idx="4">
                  <c:v>96029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bg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Lbls>
            <c:dLbl>
              <c:idx val="1"/>
              <c:layout>
                <c:manualLayout>
                  <c:x val="-0.29832404052565803"/>
                  <c:y val="-0.1078385332649456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Hoja9!$A$1:$A$2</c:f>
              <c:strCache>
                <c:ptCount val="2"/>
                <c:pt idx="0">
                  <c:v>Factor Alto</c:v>
                </c:pt>
                <c:pt idx="1">
                  <c:v>Factor General</c:v>
                </c:pt>
              </c:strCache>
            </c:strRef>
          </c:cat>
          <c:val>
            <c:numRef>
              <c:f>Hoja9!$B$1:$B$2</c:f>
              <c:numCache>
                <c:formatCode>General</c:formatCode>
                <c:ptCount val="2"/>
                <c:pt idx="0">
                  <c:v>6167</c:v>
                </c:pt>
                <c:pt idx="1">
                  <c:v>488689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1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8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3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20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2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6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4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03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4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04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9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64566" y="9245791"/>
            <a:ext cx="0" cy="1649730"/>
          </a:xfrm>
          <a:custGeom>
            <a:avLst/>
            <a:gdLst/>
            <a:ahLst/>
            <a:cxnLst/>
            <a:rect l="l" t="t" r="r" b="b"/>
            <a:pathLst>
              <a:path h="1649729">
                <a:moveTo>
                  <a:pt x="0" y="0"/>
                </a:moveTo>
                <a:lnTo>
                  <a:pt x="0" y="1649313"/>
                </a:lnTo>
              </a:path>
            </a:pathLst>
          </a:custGeom>
          <a:ln w="10470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"/>
            <a:ext cx="20104099" cy="880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9894" y="9251226"/>
            <a:ext cx="8271509" cy="1508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4750" b="1" i="1" spc="70" dirty="0">
                <a:latin typeface="Arial"/>
                <a:cs typeface="Arial"/>
              </a:rPr>
              <a:t>PREDICCION </a:t>
            </a:r>
            <a:r>
              <a:rPr sz="4750" b="1" i="1" spc="65" dirty="0">
                <a:latin typeface="Arial"/>
                <a:cs typeface="Arial"/>
              </a:rPr>
              <a:t>DE</a:t>
            </a:r>
            <a:r>
              <a:rPr sz="4750" b="1" i="1" spc="-120" dirty="0">
                <a:latin typeface="Arial"/>
                <a:cs typeface="Arial"/>
              </a:rPr>
              <a:t> </a:t>
            </a:r>
            <a:r>
              <a:rPr sz="4750" b="1" i="1" spc="-45" dirty="0">
                <a:latin typeface="Arial"/>
                <a:cs typeface="Arial"/>
              </a:rPr>
              <a:t>PUNTAJES</a:t>
            </a:r>
            <a:endParaRPr sz="4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35"/>
              </a:spcBef>
            </a:pPr>
            <a:r>
              <a:rPr sz="4750" b="1" i="1" spc="-35" dirty="0">
                <a:latin typeface="Arial"/>
                <a:cs typeface="Arial"/>
              </a:rPr>
              <a:t>SABER</a:t>
            </a:r>
            <a:r>
              <a:rPr sz="4750" b="1" i="1" spc="-75" dirty="0">
                <a:latin typeface="Arial"/>
                <a:cs typeface="Arial"/>
              </a:rPr>
              <a:t> </a:t>
            </a:r>
            <a:r>
              <a:rPr sz="4750" b="1" i="1" spc="15" dirty="0">
                <a:latin typeface="Arial"/>
                <a:cs typeface="Arial"/>
              </a:rPr>
              <a:t>11</a:t>
            </a:r>
            <a:endParaRPr sz="47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682" y="0"/>
            <a:ext cx="4912634" cy="4233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31394" y="4472697"/>
            <a:ext cx="4372704" cy="4912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1314" y="147869"/>
            <a:ext cx="9272785" cy="5101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64939" y="9193302"/>
            <a:ext cx="2830830" cy="1648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260"/>
              </a:spcBef>
            </a:pP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Juan </a:t>
            </a:r>
            <a:r>
              <a:rPr sz="2950" spc="20" dirty="0">
                <a:solidFill>
                  <a:srgbClr val="747474"/>
                </a:solidFill>
                <a:latin typeface="Arial"/>
                <a:cs typeface="Arial"/>
              </a:rPr>
              <a:t>Mantilla  </a:t>
            </a:r>
            <a:r>
              <a:rPr sz="2950" spc="-5" dirty="0">
                <a:solidFill>
                  <a:srgbClr val="747474"/>
                </a:solidFill>
                <a:latin typeface="Arial"/>
                <a:cs typeface="Arial"/>
              </a:rPr>
              <a:t>Luisa </a:t>
            </a:r>
            <a:r>
              <a:rPr sz="2950" spc="5" dirty="0">
                <a:solidFill>
                  <a:srgbClr val="747474"/>
                </a:solidFill>
                <a:latin typeface="Arial"/>
                <a:cs typeface="Arial"/>
              </a:rPr>
              <a:t>Jaimes  </a:t>
            </a:r>
            <a:r>
              <a:rPr sz="2950" spc="40" dirty="0">
                <a:solidFill>
                  <a:srgbClr val="747474"/>
                </a:solidFill>
                <a:latin typeface="Arial"/>
                <a:cs typeface="Arial"/>
              </a:rPr>
              <a:t>Hector</a:t>
            </a:r>
            <a:r>
              <a:rPr sz="2950" spc="-6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747474"/>
                </a:solidFill>
                <a:latin typeface="Arial"/>
                <a:cs typeface="Arial"/>
              </a:rPr>
              <a:t>Gonzalez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0"/>
            <a:ext cx="1005204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648" y="1158875"/>
            <a:ext cx="6900752" cy="11683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lang="es-MX" sz="8000" b="0" spc="-60" dirty="0" smtClean="0">
                <a:latin typeface="Arial Narrow" panose="020B0606020202030204" pitchFamily="34" charset="0"/>
                <a:cs typeface="Arial"/>
              </a:rPr>
              <a:t>Nuestro Objetivo</a:t>
            </a:r>
            <a:endParaRPr sz="8000" b="0" spc="-60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898" y="2967934"/>
            <a:ext cx="7472253" cy="35849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Tratar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predecir </a:t>
            </a:r>
            <a:r>
              <a:rPr lang="es-MX" sz="3600" spc="-3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los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posibles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puntajes, 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que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podría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obtener </a:t>
            </a:r>
            <a:r>
              <a:rPr lang="es-MX" sz="3600" spc="-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una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persona 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que  </a:t>
            </a:r>
            <a:r>
              <a:rPr lang="es-MX" sz="3600" spc="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presente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las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pruebas </a:t>
            </a:r>
            <a:r>
              <a:rPr lang="es-MX" sz="3600" spc="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saber</a:t>
            </a:r>
            <a:r>
              <a:rPr lang="es-MX" sz="3600" spc="1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11.</a:t>
            </a: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Para lo que se considero </a:t>
            </a:r>
            <a:r>
              <a:rPr lang="es-MX" sz="3600" spc="-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el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uso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un </a:t>
            </a:r>
            <a:r>
              <a:rPr lang="es-MX" sz="3600" spc="5" dirty="0" err="1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Regresor</a:t>
            </a:r>
            <a:r>
              <a:rPr lang="es-MX" sz="3600" spc="65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-1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Lineal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para </a:t>
            </a:r>
            <a:r>
              <a:rPr lang="es-MX" sz="3600" spc="2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intentar </a:t>
            </a:r>
            <a:r>
              <a:rPr lang="es-MX" sz="3600" spc="3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describir </a:t>
            </a:r>
            <a:r>
              <a:rPr lang="es-MX" sz="3600" spc="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y </a:t>
            </a:r>
            <a:r>
              <a:rPr lang="es-MX" sz="3600" spc="2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predecir los</a:t>
            </a:r>
            <a:r>
              <a:rPr lang="es-MX" sz="3600" spc="-75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s-MX" sz="3600" spc="50" dirty="0" smtClean="0">
                <a:solidFill>
                  <a:srgbClr val="747474"/>
                </a:solidFill>
                <a:latin typeface="Arial Narrow" panose="020B0606020202030204" pitchFamily="34" charset="0"/>
                <a:cs typeface="Arial"/>
              </a:rPr>
              <a:t>datos</a:t>
            </a:r>
            <a:endParaRPr lang="es-MX" sz="3600" dirty="0" smtClean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437" y="6306572"/>
            <a:ext cx="9906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0"/>
              </a:lnSpc>
            </a:pPr>
            <a:r>
              <a:rPr sz="2200" spc="5" dirty="0">
                <a:solidFill>
                  <a:srgbClr val="747474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26" y="7026275"/>
            <a:ext cx="10058400" cy="44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23118" y="1158875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0" dirty="0" smtClean="0">
                <a:solidFill>
                  <a:schemeClr val="bg1"/>
                </a:solidFill>
                <a:latin typeface="Eras Bold ITC" panose="020B0907030504020204" pitchFamily="34" charset="0"/>
                <a:cs typeface="Arial" panose="020B0604020202020204" pitchFamily="34" charset="0"/>
              </a:rPr>
              <a:t>Valores principales para Nuestro Análisis</a:t>
            </a:r>
            <a:endParaRPr lang="es-CO" sz="7200" dirty="0">
              <a:solidFill>
                <a:schemeClr val="bg1"/>
              </a:solidFill>
              <a:latin typeface="Eras Bold ITC" panose="020B09070305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92135">
            <a:off x="3666218" y="4714972"/>
            <a:ext cx="6477000" cy="22021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/>
          <a:stretch/>
        </p:blipFill>
        <p:spPr>
          <a:xfrm>
            <a:off x="10737850" y="5426075"/>
            <a:ext cx="7181399" cy="4517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65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755650" y="1387475"/>
            <a:ext cx="6655435" cy="184665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Hombres</a:t>
            </a:r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45.875%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40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40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Mujeres</a:t>
            </a:r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54.1248%</a:t>
            </a:r>
            <a:endParaRPr lang="es-CO" sz="40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55650" y="322163"/>
            <a:ext cx="1668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1) </a:t>
            </a:r>
            <a:r>
              <a:rPr lang="es-MX" sz="44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Porcentajes </a:t>
            </a:r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 hombres y mujeres en la prueba</a:t>
            </a:r>
            <a:endParaRPr lang="es-CO" sz="44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605079"/>
              </p:ext>
            </p:extLst>
          </p:nvPr>
        </p:nvGraphicFramePr>
        <p:xfrm>
          <a:off x="5251450" y="960518"/>
          <a:ext cx="6019800" cy="278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ángulo 4"/>
          <p:cNvSpPr/>
          <p:nvPr/>
        </p:nvSpPr>
        <p:spPr>
          <a:xfrm>
            <a:off x="1822450" y="3902075"/>
            <a:ext cx="9507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44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2) Cantidad de estudiantes por departamento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751133"/>
              </p:ext>
            </p:extLst>
          </p:nvPr>
        </p:nvGraphicFramePr>
        <p:xfrm>
          <a:off x="984250" y="4892675"/>
          <a:ext cx="10668000" cy="5933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ángulo 1"/>
          <p:cNvSpPr/>
          <p:nvPr/>
        </p:nvSpPr>
        <p:spPr>
          <a:xfrm>
            <a:off x="12197200" y="5578474"/>
            <a:ext cx="319722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AMAZONAS - 815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ANTIOQUIA - 66527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ARAUCA - 3008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ATLANTICO – 27891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BOLIVAR - 22070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BOYACA - 15059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CALDAS - 9501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CAQUETA - 3891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CASANARE - 5358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CAUCA -11981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CESAR -11746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CHOCO-3894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CORDOBA -17831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CUNDINAMARCA -33208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BOGOTA -82991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GUANIA -251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GUAVIARE -893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387637" y="5716974"/>
            <a:ext cx="3502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HUILA -12776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 GUAJIRA -7266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MAGDALENA -14730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META -10932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NARIÑO -15046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NORTE SANTANDER -14093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PUTUMAYO -3896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QUINDIO -6089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RISARALDA -9948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SAN ANDRES -571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SANTANDER -23174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SUCRE -9389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TOLIMA -15214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VALLE-34039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VAUPES -322 </a:t>
            </a:r>
          </a:p>
          <a:p>
            <a:r>
              <a:rPr lang="es-CO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VICHADA -456</a:t>
            </a:r>
          </a:p>
        </p:txBody>
      </p:sp>
    </p:spTree>
    <p:extLst>
      <p:ext uri="{BB962C8B-B14F-4D97-AF65-F5344CB8AC3E}">
        <p14:creationId xmlns:p14="http://schemas.microsoft.com/office/powerpoint/2010/main" val="7063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930275"/>
            <a:ext cx="12344400" cy="730969"/>
          </a:xfrm>
        </p:spPr>
        <p:txBody>
          <a:bodyPr>
            <a:noAutofit/>
          </a:bodyPr>
          <a:lstStyle/>
          <a:p>
            <a:r>
              <a:rPr lang="es-MX" sz="4800" b="0" dirty="0">
                <a:solidFill>
                  <a:schemeClr val="bg1"/>
                </a:solidFill>
                <a:latin typeface="Arial Narrow" panose="020B0606020202030204" pitchFamily="34" charset="0"/>
              </a:rPr>
              <a:t>3) Total de personas por los diferentes estratos de vivienda</a:t>
            </a:r>
            <a:endParaRPr lang="es-CO" sz="4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07489" y="2454275"/>
            <a:ext cx="3505200" cy="387798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0-13820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1-164238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2-182769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3-100969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4-22718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5-7092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O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6-3250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Gráfico 5" title="Gra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76438"/>
              </p:ext>
            </p:extLst>
          </p:nvPr>
        </p:nvGraphicFramePr>
        <p:xfrm>
          <a:off x="3270250" y="1954867"/>
          <a:ext cx="65913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ángulo 3"/>
          <p:cNvSpPr/>
          <p:nvPr/>
        </p:nvSpPr>
        <p:spPr>
          <a:xfrm>
            <a:off x="7308850" y="6569075"/>
            <a:ext cx="57181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chemeClr val="bg1"/>
                </a:solidFill>
                <a:latin typeface="Arial Narrow" panose="020B0606020202030204" pitchFamily="34" charset="0"/>
              </a:rPr>
              <a:t>4) Existencia de servicio de internet por cada estudiante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628869"/>
              </p:ext>
            </p:extLst>
          </p:nvPr>
        </p:nvGraphicFramePr>
        <p:xfrm>
          <a:off x="12566650" y="5712143"/>
          <a:ext cx="6629400" cy="4230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ángulo 4"/>
          <p:cNvSpPr/>
          <p:nvPr/>
        </p:nvSpPr>
        <p:spPr>
          <a:xfrm>
            <a:off x="8835217" y="8397875"/>
            <a:ext cx="43402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No - 203976</a:t>
            </a:r>
          </a:p>
          <a:p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Si - 290880</a:t>
            </a:r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6651" y="701675"/>
            <a:ext cx="119634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5) Existencia de servicio de Tv por cada estudiante</a:t>
            </a:r>
          </a:p>
          <a:p>
            <a:endParaRPr lang="es-MX" sz="24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endParaRPr lang="es-MX" sz="2400" b="0" i="0" dirty="0" smtClean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endParaRPr lang="es-MX" sz="1600" b="0" i="0" dirty="0" smtClean="0">
              <a:solidFill>
                <a:srgbClr val="000000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s-MX" sz="1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endParaRPr lang="es-MX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s-CO" sz="1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No 114417 </a:t>
            </a:r>
          </a:p>
          <a:p>
            <a:endParaRPr lang="es-CO" sz="3600" b="0" i="0" dirty="0" smtClean="0"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600" b="0" i="0" dirty="0" smtClean="0">
                <a:solidFill>
                  <a:schemeClr val="bg1"/>
                </a:solidFill>
                <a:effectLst/>
                <a:latin typeface="Arial Narrow" panose="020B0606020202030204" pitchFamily="34" charset="0"/>
                <a:cs typeface="Arial" panose="020B0604020202020204" pitchFamily="34" charset="0"/>
              </a:rPr>
              <a:t>Si 380439</a:t>
            </a:r>
            <a:endParaRPr lang="es-CO" sz="3600" b="0" i="0" dirty="0">
              <a:solidFill>
                <a:schemeClr val="bg1"/>
              </a:solidFill>
              <a:effectLst/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379057"/>
              </p:ext>
            </p:extLst>
          </p:nvPr>
        </p:nvGraphicFramePr>
        <p:xfrm>
          <a:off x="3956050" y="1539874"/>
          <a:ext cx="6705600" cy="40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9594850" y="4625826"/>
            <a:ext cx="1005205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Arial Narrow" panose="020B0606020202030204" pitchFamily="34" charset="0"/>
              </a:rPr>
              <a:t>6) Cuantificando si tiene computador cada estudiante</a:t>
            </a:r>
            <a:endParaRPr lang="es-CO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18628"/>
              </p:ext>
            </p:extLst>
          </p:nvPr>
        </p:nvGraphicFramePr>
        <p:xfrm>
          <a:off x="7213427" y="6340475"/>
          <a:ext cx="7391400" cy="449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14604827" y="7178675"/>
            <a:ext cx="3121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- 205840</a:t>
            </a:r>
          </a:p>
          <a:p>
            <a:endParaRPr lang="es-MX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- 289016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2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7050" y="777875"/>
            <a:ext cx="6468876" cy="677108"/>
          </a:xfrm>
        </p:spPr>
        <p:txBody>
          <a:bodyPr>
            <a:normAutofit fontScale="90000"/>
          </a:bodyPr>
          <a:lstStyle/>
          <a:p>
            <a:r>
              <a:rPr lang="es-MX" sz="4400" b="0" dirty="0">
                <a:solidFill>
                  <a:schemeClr val="bg1"/>
                </a:solidFill>
                <a:latin typeface="Arial Narrow" panose="020B0606020202030204" pitchFamily="34" charset="0"/>
              </a:rPr>
              <a:t>7) Cuantificando la dedicación de lectura diaria</a:t>
            </a:r>
            <a:endParaRPr lang="es-CO" sz="4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>
          <a:xfrm>
            <a:off x="984250" y="1920875"/>
            <a:ext cx="6477000" cy="345876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 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- 88708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- 193195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 minutos -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137200 </a:t>
            </a:r>
            <a:endParaRPr lang="es-CO" sz="28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90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minutos </a:t>
            </a: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- 55526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120 minutos - </a:t>
            </a: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20227</a:t>
            </a: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665673"/>
              </p:ext>
            </p:extLst>
          </p:nvPr>
        </p:nvGraphicFramePr>
        <p:xfrm>
          <a:off x="4032250" y="1138269"/>
          <a:ext cx="7914958" cy="427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6394450" y="5845532"/>
            <a:ext cx="6742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Arial Narrow" panose="020B0606020202030204" pitchFamily="34" charset="0"/>
              </a:rPr>
              <a:t>8 ) Cuantificando la dedicación media a navegar por internet</a:t>
            </a:r>
            <a:endParaRPr lang="es-CO" sz="16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448665"/>
              </p:ext>
            </p:extLst>
          </p:nvPr>
        </p:nvGraphicFramePr>
        <p:xfrm>
          <a:off x="12885305" y="6297338"/>
          <a:ext cx="6629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ángulo 2"/>
          <p:cNvSpPr/>
          <p:nvPr/>
        </p:nvSpPr>
        <p:spPr>
          <a:xfrm>
            <a:off x="7842250" y="7635875"/>
            <a:ext cx="6092825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 minutos - 31263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15 minutos - 93078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45 minutos - 129677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120 minutos - 144809 </a:t>
            </a:r>
          </a:p>
          <a:p>
            <a:pPr marL="571500" lvl="0" indent="-571500" defTabSz="1507846">
              <a:lnSpc>
                <a:spcPct val="90000"/>
              </a:lnSpc>
              <a:spcBef>
                <a:spcPts val="1649"/>
              </a:spcBef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180 minutos - 96029</a:t>
            </a:r>
            <a:endParaRPr lang="es-CO" sz="28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1650" y="4620885"/>
            <a:ext cx="6400800" cy="1292662"/>
          </a:xfrm>
        </p:spPr>
        <p:txBody>
          <a:bodyPr>
            <a:noAutofit/>
          </a:bodyPr>
          <a:lstStyle/>
          <a:p>
            <a:r>
              <a:rPr lang="es-MX" sz="3600" b="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10) Porcentajes entre los estudiantes que obtuvieron un factor social alto y el resto de estudiantes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>
          <a:xfrm>
            <a:off x="7156450" y="9617075"/>
            <a:ext cx="5638800" cy="1477328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Alto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6167 </a:t>
            </a:r>
            <a:endParaRPr lang="es-CO" sz="32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eneral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488689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294997"/>
              </p:ext>
            </p:extLst>
          </p:nvPr>
        </p:nvGraphicFramePr>
        <p:xfrm>
          <a:off x="6894988" y="6035675"/>
          <a:ext cx="620506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3938250" y="4113054"/>
            <a:ext cx="5278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11 ) </a:t>
            </a:r>
            <a:r>
              <a:rPr lang="es-MX" sz="36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Porcentajes </a:t>
            </a:r>
            <a:r>
              <a:rPr lang="es-MX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 puntaje global con respecto al factor social bajo de los estudiantes el factor general</a:t>
            </a:r>
            <a:endParaRPr lang="es-CO" sz="36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64510"/>
              </p:ext>
            </p:extLst>
          </p:nvPr>
        </p:nvGraphicFramePr>
        <p:xfrm>
          <a:off x="13709650" y="6111875"/>
          <a:ext cx="6629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ángulo 7"/>
          <p:cNvSpPr/>
          <p:nvPr/>
        </p:nvSpPr>
        <p:spPr>
          <a:xfrm>
            <a:off x="14243050" y="9617075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Social 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Bajo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187580 </a:t>
            </a:r>
            <a:endParaRPr lang="es-CO" sz="3200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Factor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Social 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General -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307276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368463"/>
            <a:ext cx="100520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36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9) Cuantificando el total de estudiante en zonas rurales o urbanas</a:t>
            </a:r>
            <a:endParaRPr lang="es-CO" sz="14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93375"/>
              </p:ext>
            </p:extLst>
          </p:nvPr>
        </p:nvGraphicFramePr>
        <p:xfrm>
          <a:off x="298450" y="1271299"/>
          <a:ext cx="7772400" cy="506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7308850" y="2125080"/>
            <a:ext cx="548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Urbano 420189</a:t>
            </a:r>
          </a:p>
          <a:p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Rural 74667</a:t>
            </a:r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9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386</Words>
  <Application>Microsoft Office PowerPoint</Application>
  <PresentationFormat>Personalizado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Eras Bold ITC</vt:lpstr>
      <vt:lpstr>Wingdings</vt:lpstr>
      <vt:lpstr>Tema de Office</vt:lpstr>
      <vt:lpstr>Presentación de PowerPoint</vt:lpstr>
      <vt:lpstr>Nuestro Objetivo</vt:lpstr>
      <vt:lpstr>Presentación de PowerPoint</vt:lpstr>
      <vt:lpstr>Presentación de PowerPoint</vt:lpstr>
      <vt:lpstr>3) Total de personas por los diferentes estratos de vivienda</vt:lpstr>
      <vt:lpstr>Presentación de PowerPoint</vt:lpstr>
      <vt:lpstr>7) Cuantificando la dedicación de lectura diaria</vt:lpstr>
      <vt:lpstr>10) Porcentajes entre los estudiantes que obtuvieron un factor social alto y el resto de estudiantes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luisa</dc:creator>
  <cp:lastModifiedBy>Luisa Jaimes</cp:lastModifiedBy>
  <cp:revision>43</cp:revision>
  <dcterms:created xsi:type="dcterms:W3CDTF">2019-03-24T16:22:09Z</dcterms:created>
  <dcterms:modified xsi:type="dcterms:W3CDTF">2019-04-03T20:22:59Z</dcterms:modified>
</cp:coreProperties>
</file>