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CO" sz="4400" strike="noStrike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1/23/15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F83F10-C38F-4529-B8AF-401A0E49024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CO" sz="4400" strike="noStrike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CO" sz="2800" strike="noStrike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CO" sz="2400" strike="noStrike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CO" sz="2000" strike="noStrike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CO" sz="2000" strike="noStrike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1/23/15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409165-2404-4E36-8BFE-C0AB7B1625CA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836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CO" sz="4400" strike="noStrike">
                <a:solidFill>
                  <a:srgbClr val="000000"/>
                </a:solidFill>
                <a:latin typeface="Calibri"/>
              </a:rPr>
              <a:t>Quick Intro to Machine </a:t>
            </a:r>
            <a:r>
              <a:rPr lang="es-CO" sz="4000" strike="noStrike">
                <a:solidFill>
                  <a:srgbClr val="000000"/>
                </a:solidFill>
                <a:latin typeface="Calibri"/>
              </a:rPr>
              <a:t>Learning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3780000" y="2547720"/>
            <a:ext cx="424800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i="1" lang="en-US" sz="3200" strike="noStrike">
                <a:solidFill>
                  <a:srgbClr val="000000"/>
                </a:solidFill>
                <a:latin typeface="Calibri"/>
              </a:rPr>
              <a:t>whetting your appetite for some robot intelligence</a:t>
            </a:r>
            <a:endParaRPr/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1043640" y="2709000"/>
            <a:ext cx="2944080" cy="16560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043640" y="4869000"/>
            <a:ext cx="338004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lang="en-US" sz="2800" strike="noStrike">
                <a:solidFill>
                  <a:srgbClr val="8b8b8b"/>
                </a:solidFill>
                <a:latin typeface="Calibri"/>
              </a:rPr>
              <a:t>By: Juan David Osorio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4356000" y="6453360"/>
            <a:ext cx="41144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Smart robot by: https://www.coursera.org/course/ml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2775960" y="404640"/>
            <a:ext cx="5540040" cy="5904360"/>
          </a:xfrm>
          <a:prstGeom prst="rect">
            <a:avLst/>
          </a:prstGeom>
          <a:ln>
            <a:noFill/>
          </a:ln>
        </p:spPr>
      </p:pic>
      <p:pic>
        <p:nvPicPr>
          <p:cNvPr id="110" name="Picture 4" descr=""/>
          <p:cNvPicPr/>
          <p:nvPr/>
        </p:nvPicPr>
        <p:blipFill>
          <a:blip r:embed="rId2"/>
          <a:stretch/>
        </p:blipFill>
        <p:spPr>
          <a:xfrm>
            <a:off x="413640" y="521640"/>
            <a:ext cx="2285640" cy="8186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4356000" y="6381360"/>
            <a:ext cx="41144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http://www.kaggle.com/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725760" y="692640"/>
            <a:ext cx="1829520" cy="287640"/>
          </a:xfrm>
          <a:prstGeom prst="rect">
            <a:avLst/>
          </a:prstGeom>
          <a:ln>
            <a:noFill/>
          </a:ln>
        </p:spPr>
      </p:pic>
      <p:pic>
        <p:nvPicPr>
          <p:cNvPr id="113" name="Picture 3" descr=""/>
          <p:cNvPicPr/>
          <p:nvPr/>
        </p:nvPicPr>
        <p:blipFill>
          <a:blip r:embed="rId2"/>
          <a:stretch/>
        </p:blipFill>
        <p:spPr>
          <a:xfrm>
            <a:off x="755640" y="2349000"/>
            <a:ext cx="1836360" cy="615240"/>
          </a:xfrm>
          <a:prstGeom prst="rect">
            <a:avLst/>
          </a:prstGeom>
          <a:ln>
            <a:noFill/>
          </a:ln>
        </p:spPr>
      </p:pic>
      <p:pic>
        <p:nvPicPr>
          <p:cNvPr id="114" name="Picture 5" descr=""/>
          <p:cNvPicPr/>
          <p:nvPr/>
        </p:nvPicPr>
        <p:blipFill>
          <a:blip r:embed="rId3"/>
          <a:stretch/>
        </p:blipFill>
        <p:spPr>
          <a:xfrm>
            <a:off x="906840" y="4509000"/>
            <a:ext cx="980640" cy="495360"/>
          </a:xfrm>
          <a:prstGeom prst="rect">
            <a:avLst/>
          </a:prstGeom>
          <a:ln>
            <a:noFill/>
          </a:ln>
        </p:spPr>
      </p:pic>
      <p:pic>
        <p:nvPicPr>
          <p:cNvPr id="115" name="Picture 8" descr=""/>
          <p:cNvPicPr/>
          <p:nvPr/>
        </p:nvPicPr>
        <p:blipFill>
          <a:blip r:embed="rId4"/>
          <a:stretch/>
        </p:blipFill>
        <p:spPr>
          <a:xfrm>
            <a:off x="755640" y="2925000"/>
            <a:ext cx="7191720" cy="1263960"/>
          </a:xfrm>
          <a:prstGeom prst="rect">
            <a:avLst/>
          </a:prstGeom>
          <a:ln>
            <a:noFill/>
          </a:ln>
        </p:spPr>
      </p:pic>
      <p:pic>
        <p:nvPicPr>
          <p:cNvPr id="116" name="Picture 9" descr=""/>
          <p:cNvPicPr/>
          <p:nvPr/>
        </p:nvPicPr>
        <p:blipFill>
          <a:blip r:embed="rId5"/>
          <a:stretch/>
        </p:blipFill>
        <p:spPr>
          <a:xfrm>
            <a:off x="692640" y="1052640"/>
            <a:ext cx="7647840" cy="1079640"/>
          </a:xfrm>
          <a:prstGeom prst="rect">
            <a:avLst/>
          </a:prstGeom>
          <a:ln>
            <a:noFill/>
          </a:ln>
        </p:spPr>
      </p:pic>
      <p:pic>
        <p:nvPicPr>
          <p:cNvPr id="117" name="Picture 10" descr=""/>
          <p:cNvPicPr/>
          <p:nvPr/>
        </p:nvPicPr>
        <p:blipFill>
          <a:blip r:embed="rId6"/>
          <a:stretch/>
        </p:blipFill>
        <p:spPr>
          <a:xfrm>
            <a:off x="692640" y="5085360"/>
            <a:ext cx="7911360" cy="132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349560" y="5258160"/>
            <a:ext cx="4190760" cy="618840"/>
          </a:xfrm>
          <a:prstGeom prst="rect">
            <a:avLst/>
          </a:prstGeom>
          <a:ln>
            <a:noFill/>
          </a:ln>
        </p:spPr>
      </p:pic>
      <p:pic>
        <p:nvPicPr>
          <p:cNvPr id="84" name="Picture 5" descr=""/>
          <p:cNvPicPr/>
          <p:nvPr/>
        </p:nvPicPr>
        <p:blipFill>
          <a:blip r:embed="rId2"/>
          <a:stretch/>
        </p:blipFill>
        <p:spPr>
          <a:xfrm>
            <a:off x="107640" y="346680"/>
            <a:ext cx="3387600" cy="993600"/>
          </a:xfrm>
          <a:prstGeom prst="rect">
            <a:avLst/>
          </a:prstGeom>
          <a:ln>
            <a:noFill/>
          </a:ln>
        </p:spPr>
      </p:pic>
      <p:pic>
        <p:nvPicPr>
          <p:cNvPr id="85" name="Picture 7" descr=""/>
          <p:cNvPicPr/>
          <p:nvPr/>
        </p:nvPicPr>
        <p:blipFill>
          <a:blip r:embed="rId3"/>
          <a:stretch/>
        </p:blipFill>
        <p:spPr>
          <a:xfrm>
            <a:off x="1331640" y="1340640"/>
            <a:ext cx="5924160" cy="847440"/>
          </a:xfrm>
          <a:prstGeom prst="rect">
            <a:avLst/>
          </a:prstGeom>
          <a:ln>
            <a:noFill/>
          </a:ln>
        </p:spPr>
      </p:pic>
      <p:pic>
        <p:nvPicPr>
          <p:cNvPr id="86" name="Picture 8" descr=""/>
          <p:cNvPicPr/>
          <p:nvPr/>
        </p:nvPicPr>
        <p:blipFill>
          <a:blip r:embed="rId4"/>
          <a:stretch/>
        </p:blipFill>
        <p:spPr>
          <a:xfrm>
            <a:off x="1865160" y="2421000"/>
            <a:ext cx="4857480" cy="25905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4356000" y="6381360"/>
            <a:ext cx="41144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http://www.amazon.com/gp/yourstore/recs/</a:t>
            </a: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5"/>
          <a:stretch/>
        </p:blipFill>
        <p:spPr>
          <a:xfrm>
            <a:off x="4294080" y="5258160"/>
            <a:ext cx="4190760" cy="6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3365280" y="529200"/>
            <a:ext cx="4714560" cy="2990520"/>
          </a:xfrm>
          <a:prstGeom prst="rect">
            <a:avLst/>
          </a:prstGeom>
          <a:ln>
            <a:noFill/>
          </a:ln>
        </p:spPr>
      </p:pic>
      <p:pic>
        <p:nvPicPr>
          <p:cNvPr id="90" name="Picture 5" descr=""/>
          <p:cNvPicPr/>
          <p:nvPr/>
        </p:nvPicPr>
        <p:blipFill>
          <a:blip r:embed="rId2"/>
          <a:stretch/>
        </p:blipFill>
        <p:spPr>
          <a:xfrm>
            <a:off x="1115640" y="3717000"/>
            <a:ext cx="2638080" cy="1904760"/>
          </a:xfrm>
          <a:prstGeom prst="rect">
            <a:avLst/>
          </a:prstGeom>
          <a:ln>
            <a:noFill/>
          </a:ln>
        </p:spPr>
      </p:pic>
      <p:pic>
        <p:nvPicPr>
          <p:cNvPr id="91" name="Picture 3" descr=""/>
          <p:cNvPicPr/>
          <p:nvPr/>
        </p:nvPicPr>
        <p:blipFill>
          <a:blip r:embed="rId3"/>
          <a:stretch/>
        </p:blipFill>
        <p:spPr>
          <a:xfrm>
            <a:off x="4356000" y="3048480"/>
            <a:ext cx="4056480" cy="2572920"/>
          </a:xfrm>
          <a:prstGeom prst="rect">
            <a:avLst/>
          </a:prstGeom>
          <a:ln>
            <a:noFill/>
          </a:ln>
        </p:spPr>
      </p:pic>
      <p:pic>
        <p:nvPicPr>
          <p:cNvPr id="92" name="Picture 6" descr=""/>
          <p:cNvPicPr/>
          <p:nvPr/>
        </p:nvPicPr>
        <p:blipFill>
          <a:blip r:embed="rId4"/>
          <a:stretch/>
        </p:blipFill>
        <p:spPr>
          <a:xfrm>
            <a:off x="971640" y="1624680"/>
            <a:ext cx="1723680" cy="799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4356000" y="6381360"/>
            <a:ext cx="41144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http://www.netflix.com/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428000" y="6309360"/>
            <a:ext cx="4114440" cy="43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es-CO" sz="1050" strike="noStrike">
                <a:solidFill>
                  <a:srgbClr val="000000"/>
                </a:solidFill>
                <a:latin typeface="Calibri"/>
              </a:rPr>
              <a:t>Peter Harrington. 2012. Machine Learning in Action. Manning Publications Co., Greenwich, CT, USA.</a:t>
            </a:r>
            <a:endParaRPr/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2195640" y="462960"/>
            <a:ext cx="4752720" cy="54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CO" sz="4400" strike="noStrike">
                <a:solidFill>
                  <a:srgbClr val="000000"/>
                </a:solidFill>
                <a:latin typeface="Calibri"/>
              </a:rPr>
              <a:t>Machine Learning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27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es-CO" sz="3200" strike="noStrike">
                <a:solidFill>
                  <a:srgbClr val="000000"/>
                </a:solidFill>
                <a:latin typeface="Calibri"/>
              </a:rPr>
              <a:t>"A computer program is said to learn from experience </a:t>
            </a:r>
            <a:r>
              <a:rPr lang="es-CO" sz="3200" strike="noStrike">
                <a:solidFill>
                  <a:srgbClr val="ff0000"/>
                </a:solidFill>
                <a:latin typeface="Calibri"/>
              </a:rPr>
              <a:t>E</a:t>
            </a:r>
            <a:r>
              <a:rPr lang="es-CO" sz="3200" strike="noStrike">
                <a:solidFill>
                  <a:srgbClr val="000000"/>
                </a:solidFill>
                <a:latin typeface="Calibri"/>
              </a:rPr>
              <a:t> with respect to some class of tasks </a:t>
            </a:r>
            <a:r>
              <a:rPr lang="es-CO" sz="3200" strike="noStrike">
                <a:solidFill>
                  <a:srgbClr val="ff0000"/>
                </a:solidFill>
                <a:latin typeface="Calibri"/>
              </a:rPr>
              <a:t>T</a:t>
            </a:r>
            <a:r>
              <a:rPr lang="es-CO" sz="3200" strike="noStrike">
                <a:solidFill>
                  <a:srgbClr val="000000"/>
                </a:solidFill>
                <a:latin typeface="Calibri"/>
              </a:rPr>
              <a:t> and performance measure </a:t>
            </a:r>
            <a:r>
              <a:rPr lang="es-CO" sz="3200" strike="noStrike">
                <a:solidFill>
                  <a:srgbClr val="ff0000"/>
                </a:solidFill>
                <a:latin typeface="Calibri"/>
              </a:rPr>
              <a:t>P</a:t>
            </a:r>
            <a:r>
              <a:rPr lang="es-CO" sz="3200" strike="noStrike">
                <a:solidFill>
                  <a:srgbClr val="000000"/>
                </a:solidFill>
                <a:latin typeface="Calibri"/>
              </a:rPr>
              <a:t>, if its performance at tasks in </a:t>
            </a:r>
            <a:r>
              <a:rPr lang="es-CO" sz="3200" strike="noStrike">
                <a:solidFill>
                  <a:srgbClr val="ff0000"/>
                </a:solidFill>
                <a:latin typeface="Calibri"/>
              </a:rPr>
              <a:t>T</a:t>
            </a:r>
            <a:r>
              <a:rPr lang="es-CO" sz="3200" strike="noStrike">
                <a:solidFill>
                  <a:srgbClr val="000000"/>
                </a:solidFill>
                <a:latin typeface="Calibri"/>
              </a:rPr>
              <a:t>, as measured by </a:t>
            </a:r>
            <a:r>
              <a:rPr lang="es-CO" sz="3200" strike="noStrike">
                <a:solidFill>
                  <a:srgbClr val="ff0000"/>
                </a:solidFill>
                <a:latin typeface="Calibri"/>
              </a:rPr>
              <a:t>P</a:t>
            </a:r>
            <a:r>
              <a:rPr lang="es-CO" sz="3200" strike="noStrike">
                <a:solidFill>
                  <a:srgbClr val="000000"/>
                </a:solidFill>
                <a:latin typeface="Calibri"/>
              </a:rPr>
              <a:t>, improves with experience </a:t>
            </a:r>
            <a:r>
              <a:rPr lang="es-CO" sz="3200" strike="noStrike">
                <a:solidFill>
                  <a:srgbClr val="ff0000"/>
                </a:solidFill>
                <a:latin typeface="Calibri"/>
              </a:rPr>
              <a:t>E</a:t>
            </a:r>
            <a:r>
              <a:rPr lang="es-CO" sz="3200" strike="noStrike">
                <a:solidFill>
                  <a:srgbClr val="000000"/>
                </a:solidFill>
                <a:latin typeface="Calibri"/>
              </a:rPr>
              <a:t>" </a:t>
            </a:r>
            <a:r>
              <a:rPr lang="es-CO" sz="1600" strike="noStrike">
                <a:solidFill>
                  <a:srgbClr val="000000"/>
                </a:solidFill>
                <a:latin typeface="Calibri"/>
              </a:rPr>
              <a:t>(1)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3056760" y="6492240"/>
            <a:ext cx="5904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1. Tom M. Mitchell (1997). Machine Learning, McGraw Hill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CO" sz="4400" strike="noStrike">
                <a:solidFill>
                  <a:srgbClr val="000000"/>
                </a:solidFill>
                <a:latin typeface="Calibri"/>
              </a:rPr>
              <a:t>Machine Learning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27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es-CO" sz="3200" strike="noStrike">
                <a:solidFill>
                  <a:srgbClr val="000000"/>
                </a:solidFill>
                <a:latin typeface="Calibri"/>
              </a:rPr>
              <a:t>Machine learning algorithms can figure out how to perform important tasks by </a:t>
            </a:r>
            <a:r>
              <a:rPr lang="es-CO" sz="3200" strike="noStrike">
                <a:solidFill>
                  <a:srgbClr val="ff0000"/>
                </a:solidFill>
                <a:latin typeface="Calibri"/>
              </a:rPr>
              <a:t>generalizing from examples</a:t>
            </a:r>
            <a:r>
              <a:rPr lang="es-CO" sz="3200" strike="noStrike">
                <a:solidFill>
                  <a:srgbClr val="000000"/>
                </a:solidFill>
                <a:latin typeface="Calibri"/>
              </a:rPr>
              <a:t>” </a:t>
            </a:r>
            <a:r>
              <a:rPr lang="es-CO" sz="1600" strike="noStrike">
                <a:solidFill>
                  <a:srgbClr val="000000"/>
                </a:solidFill>
                <a:latin typeface="Calibri"/>
              </a:rPr>
              <a:t>(1)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lang="es-CO" sz="3200" strike="noStrike">
                <a:solidFill>
                  <a:srgbClr val="0070c0"/>
                </a:solidFill>
                <a:latin typeface="Calibri"/>
              </a:rPr>
              <a:t>essence</a:t>
            </a:r>
            <a:r>
              <a:rPr lang="es-CO" sz="3200" strike="noStrike">
                <a:solidFill>
                  <a:srgbClr val="000000"/>
                </a:solidFill>
                <a:latin typeface="Calibri"/>
              </a:rPr>
              <a:t> of machine learning </a:t>
            </a:r>
            <a:r>
              <a:rPr lang="es-CO" sz="1600" strike="noStrike">
                <a:solidFill>
                  <a:srgbClr val="000000"/>
                </a:solidFill>
                <a:latin typeface="Calibri"/>
              </a:rPr>
              <a:t>(2):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CO" sz="2800" strike="noStrike">
                <a:solidFill>
                  <a:srgbClr val="000000"/>
                </a:solidFill>
                <a:latin typeface="Calibri"/>
              </a:rPr>
              <a:t>A pattern exists.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CO" sz="2800" strike="noStrike">
                <a:solidFill>
                  <a:srgbClr val="000000"/>
                </a:solidFill>
                <a:latin typeface="Calibri"/>
              </a:rPr>
              <a:t>We cannot pin it down mathematically.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CO" sz="2800" strike="noStrike">
                <a:solidFill>
                  <a:srgbClr val="000000"/>
                </a:solidFill>
                <a:latin typeface="Calibri"/>
              </a:rPr>
              <a:t>We have data on it.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2627640" y="6334920"/>
            <a:ext cx="590436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buFont typeface="StarSymbol"/>
              <a:buAutoNum type="arabicPeriod"/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Pedro Domingos. “A Few Useful Things to Know About Machine Learning”</a:t>
            </a:r>
            <a:endParaRPr/>
          </a:p>
          <a:p>
            <a:pPr algn="r">
              <a:lnSpc>
                <a:spcPct val="100000"/>
              </a:lnSpc>
              <a:buFont typeface="StarSymbol"/>
              <a:buAutoNum type="arabicPeriod"/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Yaser S. Abu-Mostafa. "Learning From Data. Lecture 1 "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692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s-CO" sz="3200" strike="noStrike">
                <a:solidFill>
                  <a:srgbClr val="000000"/>
                </a:solidFill>
                <a:latin typeface="Calibri"/>
              </a:rPr>
              <a:t>A classic example: Linear Regression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1331640" y="1628640"/>
            <a:ext cx="6547680" cy="43200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5508000" y="6550200"/>
            <a:ext cx="30240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Wikipedia. Linear Regression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35640" y="332640"/>
            <a:ext cx="9076680" cy="580500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2627640" y="6453360"/>
            <a:ext cx="5904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Yaser S. Abu-Mostafa. "Learning From Data. Lecture 1 "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957960" y="188640"/>
            <a:ext cx="7358040" cy="590436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2627640" y="6453360"/>
            <a:ext cx="5904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</a:rPr>
              <a:t>Yaser S. Abu-Mostafa. "Learning From Data. Lecture 1 "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