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68" r:id="rId17"/>
    <p:sldId id="281" r:id="rId18"/>
    <p:sldId id="28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1eadd5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1eadd5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1eadd52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1eadd52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1eadd52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1eadd52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add5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eadd5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82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add5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eadd5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44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add5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eadd5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05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add5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eadd5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1eadd52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1eadd52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5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1eadd52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1eadd52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4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1eadd52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1eadd52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1eadd52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1eadd52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1eadd52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1eadd52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1eadd52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1eadd52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d1eadd52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d1eadd52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d1eadd52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d1eadd52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d1eadd52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d1eadd52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1eadd52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d1eadd52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d1eadd52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d1eadd52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1eadd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1eadd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1eadd5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1eadd52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1eadd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1eadd52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eadd52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1eadd52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eadd5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eadd5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1eadd5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1eadd5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Sistemas Embebidos: </a:t>
            </a:r>
            <a:r>
              <a:rPr lang="en" b="1"/>
              <a:t>Monitoreo y control de nivel de un tanque</a:t>
            </a:r>
            <a:endParaRPr b="1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60950" y="3445267"/>
            <a:ext cx="82221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Juan Diego Peña Narvaez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José Jorge Rodríguez Salgado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 descr="A picture containing diagram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99" y="1"/>
            <a:ext cx="58801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88A058-6194-4968-936F-73856574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229EF-07C0-4EB6-A389-3776DE2DF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A7576-8B33-4FE3-8695-F777C5D1BDBF}"/>
              </a:ext>
            </a:extLst>
          </p:cNvPr>
          <p:cNvCxnSpPr>
            <a:cxnSpLocks/>
          </p:cNvCxnSpPr>
          <p:nvPr/>
        </p:nvCxnSpPr>
        <p:spPr>
          <a:xfrm>
            <a:off x="3979120" y="2395221"/>
            <a:ext cx="0" cy="424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ABB251-5FF5-4877-AEA0-7C4EC4720D99}"/>
              </a:ext>
            </a:extLst>
          </p:cNvPr>
          <p:cNvCxnSpPr>
            <a:cxnSpLocks/>
          </p:cNvCxnSpPr>
          <p:nvPr/>
        </p:nvCxnSpPr>
        <p:spPr>
          <a:xfrm>
            <a:off x="5068145" y="2418716"/>
            <a:ext cx="0" cy="424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11">
            <a:extLst>
              <a:ext uri="{FF2B5EF4-FFF2-40B4-BE49-F238E27FC236}">
                <a16:creationId xmlns:a16="http://schemas.microsoft.com/office/drawing/2014/main" id="{CF18F259-E8C9-46B4-AE60-BEB461E8D91C}"/>
              </a:ext>
            </a:extLst>
          </p:cNvPr>
          <p:cNvSpPr txBox="1"/>
          <p:nvPr/>
        </p:nvSpPr>
        <p:spPr>
          <a:xfrm>
            <a:off x="3942925" y="2524127"/>
            <a:ext cx="554952" cy="384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600"/>
              </a:spcBef>
            </a:pPr>
            <a:r>
              <a:rPr lang="es-CO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I2C</a:t>
            </a:r>
            <a:endParaRPr lang="es-CO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AAAA56DA-4A76-4CD3-B161-FEDDD807E2C7}"/>
              </a:ext>
            </a:extLst>
          </p:cNvPr>
          <p:cNvSpPr txBox="1"/>
          <p:nvPr/>
        </p:nvSpPr>
        <p:spPr>
          <a:xfrm>
            <a:off x="5000200" y="2524127"/>
            <a:ext cx="554952" cy="384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600"/>
              </a:spcBef>
            </a:pPr>
            <a:r>
              <a:rPr lang="es-CO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UART</a:t>
            </a:r>
            <a:endParaRPr lang="es-CO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8494D-013D-46F7-9D24-18C50769E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Diseño e Implementación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DB78B-C66E-4651-A881-ED0B05800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66CF186-1B92-4252-9E36-6D64FCFE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7" t="6623" r="7670" b="26348"/>
          <a:stretch/>
        </p:blipFill>
        <p:spPr>
          <a:xfrm>
            <a:off x="2330689" y="2029793"/>
            <a:ext cx="3836355" cy="2967299"/>
          </a:xfrm>
          <a:prstGeom prst="rect">
            <a:avLst/>
          </a:prstGeom>
        </p:spPr>
      </p:pic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e implementación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58997" y="1583427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PCB:</a:t>
            </a:r>
            <a:r>
              <a:rPr lang="en" dirty="0"/>
              <a:t> Diseñados con EAGLE.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FD7F9-640D-41A3-817D-3DB1EE040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925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e implementación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58997" y="1583427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PCB:</a:t>
            </a:r>
            <a:r>
              <a:rPr lang="en" dirty="0"/>
              <a:t> Diseñados con EAGLE.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E3C50F05-A4AF-47A3-898F-5B4595E64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8" r="14188"/>
          <a:stretch/>
        </p:blipFill>
        <p:spPr bwMode="auto">
          <a:xfrm>
            <a:off x="1883109" y="2004278"/>
            <a:ext cx="5130237" cy="3021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01D1A-3F36-46FF-9126-FF43A3F22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BBDA3AE-2F97-464C-8B22-ED8814785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0" t="9563" r="3222" b="4718"/>
          <a:stretch/>
        </p:blipFill>
        <p:spPr>
          <a:xfrm>
            <a:off x="1292533" y="2106834"/>
            <a:ext cx="6015791" cy="2686345"/>
          </a:xfrm>
          <a:prstGeom prst="rect">
            <a:avLst/>
          </a:prstGeom>
        </p:spPr>
      </p:pic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e implementación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58997" y="1583427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PCB:</a:t>
            </a:r>
            <a:r>
              <a:rPr lang="en" dirty="0"/>
              <a:t> Diseñados con EAGLE.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5B4520-BDFE-4F6F-990B-0AF643D28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9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PCB:</a:t>
            </a:r>
            <a:r>
              <a:rPr lang="en"/>
              <a:t> Diseñados con EAGLE. Ya se encontraban disponibles en el laboratorio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5" descr="A picture containing text, electronics, circui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50" y="2733025"/>
            <a:ext cx="1830925" cy="227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 descr="A circuit board with wires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l="24159" t="15777" r="19591" b="26109"/>
          <a:stretch/>
        </p:blipFill>
        <p:spPr>
          <a:xfrm rot="10800000">
            <a:off x="4279250" y="2716400"/>
            <a:ext cx="2966850" cy="22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8A2031-3EF5-4E60-B4AB-7E0460BD1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11ED7-2018-405B-9FFE-FBEEF1058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Placa </a:t>
            </a:r>
            <a:r>
              <a:rPr lang="es-CO" dirty="0" err="1"/>
              <a:t>Wemos</a:t>
            </a:r>
            <a:r>
              <a:rPr lang="es-CO" dirty="0"/>
              <a:t> D1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8B1A65-12D8-44B3-987D-B5E03CA0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76" y="260272"/>
            <a:ext cx="3363496" cy="4622956"/>
          </a:xfrm>
          <a:prstGeom prst="rect">
            <a:avLst/>
          </a:prstGeom>
        </p:spPr>
      </p:pic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716DA386-BD01-4DA1-82A6-92DFEE68C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6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83FBBA6-B9C1-4FB8-B3B1-A4780EB94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Placa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AE6A6-951D-4A31-BF99-F6982E96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247" y="616876"/>
            <a:ext cx="4788862" cy="39097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C6C7-8A99-4910-99BB-4C69136C51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60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Placas AU:</a:t>
            </a:r>
            <a:r>
              <a:rPr lang="en"/>
              <a:t> Mantienen el nivel de agua según el </a:t>
            </a:r>
            <a:r>
              <a:rPr lang="en" i="1"/>
              <a:t>set point </a:t>
            </a:r>
            <a:r>
              <a:rPr lang="en"/>
              <a:t>fijado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Uso de la biblioteca </a:t>
            </a:r>
            <a:r>
              <a:rPr lang="en" b="1"/>
              <a:t>PID v1 </a:t>
            </a:r>
            <a:r>
              <a:rPr lang="en"/>
              <a:t>para la implementación del PID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salida del PID es el ciclo de trabajo de la señal PWM que se envía a la bomba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parámetros del PID se pueden cambiar desde la interfaz de usuario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Comunicación </a:t>
            </a:r>
            <a:r>
              <a:rPr lang="en" b="1"/>
              <a:t>UART</a:t>
            </a:r>
            <a:r>
              <a:rPr lang="en"/>
              <a:t> o </a:t>
            </a:r>
            <a:r>
              <a:rPr lang="en" b="1"/>
              <a:t>I2C </a:t>
            </a:r>
            <a:r>
              <a:rPr lang="en"/>
              <a:t>con la </a:t>
            </a:r>
            <a:r>
              <a:rPr lang="en" b="1"/>
              <a:t>Wemos </a:t>
            </a:r>
            <a:r>
              <a:rPr lang="en"/>
              <a:t>para recibir los nuevos parámetros y publicar los resultados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50572-F1D9-4256-81E3-3171C6D51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Requisitos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4FFAD-9510-47AE-836E-8975A9975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Placas WD:</a:t>
            </a:r>
            <a:r>
              <a:rPr lang="en"/>
              <a:t> Intermediario entre el bróker y la placa </a:t>
            </a:r>
            <a:r>
              <a:rPr lang="en" b="1"/>
              <a:t>AU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Protocolo </a:t>
            </a:r>
            <a:r>
              <a:rPr lang="en" b="1"/>
              <a:t>MQTT</a:t>
            </a:r>
            <a:r>
              <a:rPr lang="en"/>
              <a:t> para leer los parámetros del bróker y publicar los resultados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Comunicación </a:t>
            </a:r>
            <a:r>
              <a:rPr lang="en" b="1"/>
              <a:t>UART</a:t>
            </a:r>
            <a:r>
              <a:rPr lang="en"/>
              <a:t> o </a:t>
            </a:r>
            <a:r>
              <a:rPr lang="en" b="1"/>
              <a:t>I2C </a:t>
            </a:r>
            <a:r>
              <a:rPr lang="en"/>
              <a:t>con </a:t>
            </a:r>
            <a:r>
              <a:rPr lang="en" b="1"/>
              <a:t>Arduino </a:t>
            </a:r>
            <a:r>
              <a:rPr lang="en"/>
              <a:t>para cambiar los parámetros y recibir resultados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caso de la comunicación </a:t>
            </a:r>
            <a:r>
              <a:rPr lang="en" b="1"/>
              <a:t>I2C</a:t>
            </a:r>
            <a:r>
              <a:rPr lang="en"/>
              <a:t> la placa </a:t>
            </a:r>
            <a:r>
              <a:rPr lang="en" b="1"/>
              <a:t>WD </a:t>
            </a:r>
            <a:r>
              <a:rPr lang="en"/>
              <a:t>actúa como maestro y </a:t>
            </a:r>
            <a:r>
              <a:rPr lang="en" b="1"/>
              <a:t>AU </a:t>
            </a:r>
            <a:r>
              <a:rPr lang="en"/>
              <a:t>como esclavo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Beagle Bone: </a:t>
            </a:r>
            <a:r>
              <a:rPr lang="en"/>
              <a:t>Es el servidor donde se encuentra el bróker </a:t>
            </a:r>
            <a:r>
              <a:rPr lang="en" b="1"/>
              <a:t>MQTT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Interfaz gráfica: </a:t>
            </a:r>
            <a:r>
              <a:rPr lang="en"/>
              <a:t>Permite el monitoreo mediante gráficos y cambiar los parámetros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7" descr="Chart, line chart, scatter 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3955375"/>
            <a:ext cx="2257776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53BD4-6E62-427A-B302-7E87FC5591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Diseño e implementación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C5E9D-38D8-4B4D-82DD-B1E996216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Resultados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8AF5F-1691-4D86-9191-028F9A4B1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logró implementar con éxito el sistema deseado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PID cumple su propósito sin embargo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 bomba por momentos puede llegar a detenerse por completo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Luego ponerse en marcha a su mayor velocidad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es un comportamiento óptimo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comunicaciones cumplen su propósito para coordinar cada componente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8D9B7-B06C-440E-91E8-1C98D321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Diseño e implementación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Resultados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2DE2F-9354-4C5F-BAF9-5D38B5BAE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Conclusiones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F72F-5431-47DE-BEEA-868415F84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uso de sistemas embebidos es apropiado para el prototipado de proyectos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Fácil implementación, bajo costo y gran disponibilidad de recursos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Bibliotecas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Comunidad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Etc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Sería ideal crear una capa de seguridad sobre el protocolo MQTT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C9BD0-1221-4D44-868F-817098EE2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Sistemas Embebidos: </a:t>
            </a:r>
            <a:r>
              <a:rPr lang="en" b="1"/>
              <a:t>Monitoreo y control de nivel de un tanque</a:t>
            </a:r>
            <a:endParaRPr b="1"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1"/>
          </p:nvPr>
        </p:nvSpPr>
        <p:spPr>
          <a:xfrm>
            <a:off x="460950" y="3445267"/>
            <a:ext cx="82221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Juan Diego Peña Narvaez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José Jorge Rodríguez Salgado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Introducción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0F473-F0CA-4261-AE60-0E840FA82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11675" y="1919075"/>
            <a:ext cx="8706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propone controlar y monitorear un tanque a través de un PID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Planta con un tanque de abastecimiento y un tanque a controlar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Sensor de ultrasonido (de 0 -10V), bomba y fuente de poder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necesita un circuito de acondicionamiento para regular el voltaje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Incluye una visualización gráfica de las variables relevantes del proceso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utilizan los protocolos de comunicación UART, I2C y MQTT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869A7-E095-4738-820B-BB87B71A5F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Requisitos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27F54-A3DE-4668-8800-F113ED22D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Requisitos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2A178-96EC-4CDE-8A85-7BE70E620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76400" y="1968450"/>
            <a:ext cx="87063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Arduino para ejecutar el PID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Lee datos del sensor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Acciona la bomba a una determinada velocidad para mantener el nivel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Circuito de acondicionamiento entre la planta (24V) y el Arduino (5V)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Wemos D1 como intermediaria entre el bróker MQTT y el Arduino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Comunicación UART o I2C con Arduino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Protocolo MQTT con un bróker en la red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Beagle Bone para servir el bróker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Computadora personal para correr la interfaz de usuario y controlar los parámetros del PID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7B01B-9956-49FE-A369-8DA8EFF2E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5CC8B0-6906-48CB-88D7-85141DC8A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Arquitecturas</a:t>
            </a:r>
            <a:endParaRPr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9AF50-B4A9-4A67-A25C-9E89F4407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596</Words>
  <Application>Microsoft Office PowerPoint</Application>
  <PresentationFormat>On-screen Show (16:9)</PresentationFormat>
  <Paragraphs>139</Paragraphs>
  <Slides>27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Material</vt:lpstr>
      <vt:lpstr>Proyecto de Sistemas Embebidos: Monitoreo y control de nivel de un tanque</vt:lpstr>
      <vt:lpstr>Estructura de la presentación</vt:lpstr>
      <vt:lpstr>Introducción</vt:lpstr>
      <vt:lpstr>Introducción</vt:lpstr>
      <vt:lpstr>Estructura de la presentación</vt:lpstr>
      <vt:lpstr>Requisitos</vt:lpstr>
      <vt:lpstr>Requisitos</vt:lpstr>
      <vt:lpstr>Estructura de la presentación</vt:lpstr>
      <vt:lpstr>Arquitecturas</vt:lpstr>
      <vt:lpstr>Arquitectura</vt:lpstr>
      <vt:lpstr>Estructura de la presentación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Estructura de la presentación</vt:lpstr>
      <vt:lpstr>Resultados</vt:lpstr>
      <vt:lpstr>Resultados</vt:lpstr>
      <vt:lpstr>Estructura de la presentación</vt:lpstr>
      <vt:lpstr>Conclusiones</vt:lpstr>
      <vt:lpstr>Conclusiones</vt:lpstr>
      <vt:lpstr>Proyecto de Sistemas Embebidos: Monitoreo y control de nivel de un tanque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Sistemas Embebidos: Monitoreo y control de nivel de un tanque</dc:title>
  <cp:lastModifiedBy>juan diego</cp:lastModifiedBy>
  <cp:revision>2</cp:revision>
  <dcterms:modified xsi:type="dcterms:W3CDTF">2022-01-11T10:49:15Z</dcterms:modified>
</cp:coreProperties>
</file>