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Muli" panose="020B0604020202020204" charset="0"/>
      <p:regular r:id="rId25"/>
      <p:bold r:id="rId26"/>
      <p:italic r:id="rId27"/>
      <p:boldItalic r:id="rId28"/>
    </p:embeddedFont>
    <p:embeddedFont>
      <p:font typeface="Muli Regular" panose="020B0604020202020204" charset="0"/>
      <p:regular r:id="rId29"/>
      <p:bold r:id="rId30"/>
      <p:italic r:id="rId31"/>
      <p:boldItalic r:id="rId32"/>
    </p:embeddedFont>
    <p:embeddedFont>
      <p:font typeface="Oswald" panose="020B0604020202020204" charset="0"/>
      <p:regular r:id="rId33"/>
      <p:bold r:id="rId34"/>
    </p:embeddedFont>
    <p:embeddedFont>
      <p:font typeface="Poppins" panose="020B0604020202020204" charset="0"/>
      <p:regular r:id="rId35"/>
      <p:bold r:id="rId36"/>
      <p:italic r:id="rId37"/>
      <p:boldItalic r:id="rId38"/>
    </p:embeddedFont>
    <p:embeddedFont>
      <p:font typeface="Poppins Light" panose="020B0604020202020204" charset="0"/>
      <p:regular r:id="rId39"/>
      <p:bold r:id="rId40"/>
      <p:italic r:id="rId41"/>
      <p:boldItalic r:id="rId42"/>
    </p:embeddedFont>
    <p:embeddedFont>
      <p:font typeface="Roboto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2A33AE-5503-4E2D-8515-B6E646479A9A}">
  <a:tblStyle styleId="{6D2A33AE-5503-4E2D-8515-B6E646479A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5A5D38-9146-46B6-AD34-ED9CA444E3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9d3958f9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9d3958f9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d3958f9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9d3958f9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8e00a714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8e00a714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d3958f9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d3958f9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9d3958f9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9d3958f9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8e00a714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8e00a714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439caa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439caa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439caad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439caad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439caa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439caa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e00a714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e00a714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b76dd97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b76dd97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d3958f9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d3958f9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9d3958f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9d3958f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9d3958f9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9d3958f9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1775" y="3061125"/>
            <a:ext cx="2411424" cy="189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4174" y="2785601"/>
            <a:ext cx="3077424" cy="22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9676" y="3114624"/>
            <a:ext cx="2531925" cy="18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●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○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 Regular"/>
              <a:buChar char="■"/>
              <a:defRPr sz="22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Kg79-1Cb_0s?feature=oembed" TargetMode="Externa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1973400" cy="11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0">
                <a:latin typeface="Oswald"/>
                <a:ea typeface="Oswald"/>
                <a:cs typeface="Oswald"/>
                <a:sym typeface="Oswald"/>
              </a:rPr>
              <a:t>UNet:</a:t>
            </a:r>
            <a:endParaRPr sz="7500" b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659050" y="696425"/>
            <a:ext cx="17997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rPr>
              <a:t>Tu Malla</a:t>
            </a:r>
            <a:endParaRPr sz="3000">
              <a:solidFill>
                <a:schemeClr val="accent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rPr>
              <a:t>Personalizada</a:t>
            </a:r>
            <a:endParaRPr sz="3000">
              <a:solidFill>
                <a:schemeClr val="accent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19200" y="2296450"/>
            <a:ext cx="3585600" cy="22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Juan Andres Bueno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Juan David Díaz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Juan Diego Tovar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590900" y="533850"/>
            <a:ext cx="196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Pilas</a:t>
            </a: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81" y="2631949"/>
            <a:ext cx="2879276" cy="21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/>
          <p:nvPr/>
        </p:nvSpPr>
        <p:spPr>
          <a:xfrm>
            <a:off x="3289500" y="1277875"/>
            <a:ext cx="2323296" cy="1812996"/>
          </a:xfrm>
          <a:prstGeom prst="flowChartMultidocumen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56600" y="1504100"/>
            <a:ext cx="1960794" cy="1560114"/>
          </a:xfrm>
          <a:prstGeom prst="flowChartDocumen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876300" y="1860450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876300" y="2254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2766475" y="1987575"/>
            <a:ext cx="3222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773000" y="232172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73000" y="1987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979350" y="36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" name="Google Shape;236;p23"/>
          <p:cNvSpPr/>
          <p:nvPr/>
        </p:nvSpPr>
        <p:spPr>
          <a:xfrm>
            <a:off x="350025" y="3700650"/>
            <a:ext cx="362700" cy="30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7" name="Google Shape;237;p23"/>
          <p:cNvGraphicFramePr/>
          <p:nvPr/>
        </p:nvGraphicFramePr>
        <p:xfrm>
          <a:off x="979350" y="441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8" name="Google Shape;238;p23"/>
          <p:cNvSpPr/>
          <p:nvPr/>
        </p:nvSpPr>
        <p:spPr>
          <a:xfrm rot="10800000">
            <a:off x="349758" y="4453499"/>
            <a:ext cx="3630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5713300" y="183700"/>
            <a:ext cx="3430800" cy="2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uli"/>
              <a:ea typeface="Muli"/>
              <a:cs typeface="Muli"/>
              <a:sym typeface="Muli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lanza en la pestaña A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entra a la pestaña B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entra a la pestaña C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entra a la pestaña D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590900" y="533850"/>
            <a:ext cx="196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Pilas</a:t>
            </a:r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81" y="2631949"/>
            <a:ext cx="2879276" cy="21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/>
          <p:nvPr/>
        </p:nvSpPr>
        <p:spPr>
          <a:xfrm>
            <a:off x="3289500" y="1277875"/>
            <a:ext cx="2323296" cy="1812996"/>
          </a:xfrm>
          <a:prstGeom prst="flowChartMultidocumen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456600" y="1504100"/>
            <a:ext cx="1960794" cy="1560114"/>
          </a:xfrm>
          <a:prstGeom prst="flowChartDocumen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876300" y="1860450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876300" y="2254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2766475" y="1987575"/>
            <a:ext cx="3222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3773000" y="232172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3773000" y="1987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5713300" y="183700"/>
            <a:ext cx="3495600" cy="2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uli"/>
              <a:ea typeface="Muli"/>
              <a:cs typeface="Muli"/>
              <a:sym typeface="Mul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lanza en la pestaña A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entra a la pestaña B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entra a la pestaña C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entra a la pestaña D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retorna a la pestaña C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255" name="Google Shape;255;p24"/>
          <p:cNvGraphicFramePr/>
          <p:nvPr/>
        </p:nvGraphicFramePr>
        <p:xfrm>
          <a:off x="979350" y="36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" name="Google Shape;256;p24"/>
          <p:cNvSpPr/>
          <p:nvPr/>
        </p:nvSpPr>
        <p:spPr>
          <a:xfrm>
            <a:off x="350025" y="3700650"/>
            <a:ext cx="362700" cy="30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7" name="Google Shape;257;p24"/>
          <p:cNvGraphicFramePr/>
          <p:nvPr/>
        </p:nvGraphicFramePr>
        <p:xfrm>
          <a:off x="979350" y="441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</a:t>
                      </a:r>
                      <a:r>
                        <a:rPr lang="en" sz="1900">
                          <a:latin typeface="Muli"/>
                          <a:ea typeface="Muli"/>
                          <a:cs typeface="Muli"/>
                          <a:sym typeface="Muli"/>
                        </a:rPr>
                        <a:t>D</a:t>
                      </a:r>
                      <a:r>
                        <a:rPr lang="en" sz="1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8" name="Google Shape;258;p24"/>
          <p:cNvSpPr/>
          <p:nvPr/>
        </p:nvSpPr>
        <p:spPr>
          <a:xfrm rot="10800000">
            <a:off x="349758" y="4453499"/>
            <a:ext cx="3630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54400" y="125150"/>
            <a:ext cx="8635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 y comparación</a:t>
            </a:r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65" name="Google Shape;265;p25"/>
          <p:cNvGraphicFramePr/>
          <p:nvPr/>
        </p:nvGraphicFramePr>
        <p:xfrm>
          <a:off x="174000" y="144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{565A5D38-9146-46B6-AD34-ED9CA444E3A3}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955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Número de datos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Tiempos de ejecución por operaciones [ms]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Cargar materias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Consultar materias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Ingresar electiva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Árboles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Listas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Árboles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Listas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Árboles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Listas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500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52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287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1000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58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5000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75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407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10000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469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50000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98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11725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100000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104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78457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500000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126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1232902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OME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OME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1000000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138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3400255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OME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OME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*OME: No se ejecutó por OutMemoryError al cargar la interfaz gráfica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 grid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*0 es equivalente a &lt;1</a:t>
                      </a:r>
                      <a:endParaRPr sz="1100"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71" name="Google Shape;271;p2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21825" cy="23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775" y="152400"/>
            <a:ext cx="4321825" cy="23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61025"/>
            <a:ext cx="4321825" cy="23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/>
          <p:nvPr/>
        </p:nvSpPr>
        <p:spPr>
          <a:xfrm>
            <a:off x="8309535" y="3442347"/>
            <a:ext cx="719739" cy="71312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80" name="Google Shape;280;p2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76500" cy="241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325" y="152400"/>
            <a:ext cx="3776500" cy="241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36925"/>
            <a:ext cx="3776500" cy="24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7"/>
          <p:cNvSpPr/>
          <p:nvPr/>
        </p:nvSpPr>
        <p:spPr>
          <a:xfrm>
            <a:off x="8299850" y="3457825"/>
            <a:ext cx="729409" cy="72421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title" idx="4294967295"/>
          </p:nvPr>
        </p:nvSpPr>
        <p:spPr>
          <a:xfrm>
            <a:off x="3928900" y="3457825"/>
            <a:ext cx="1422900" cy="2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Árbol AVL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90" name="Google Shape;290;p2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07650" cy="235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8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650" y="152400"/>
            <a:ext cx="3807650" cy="2351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8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77100"/>
            <a:ext cx="3807650" cy="23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/>
          <p:nvPr/>
        </p:nvSpPr>
        <p:spPr>
          <a:xfrm>
            <a:off x="8299850" y="3457825"/>
            <a:ext cx="729409" cy="72421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title" idx="4294967295"/>
          </p:nvPr>
        </p:nvSpPr>
        <p:spPr>
          <a:xfrm>
            <a:off x="3928900" y="3457825"/>
            <a:ext cx="1422900" cy="2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Max Heap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/>
          <p:nvPr/>
        </p:nvSpPr>
        <p:spPr>
          <a:xfrm>
            <a:off x="909025" y="620300"/>
            <a:ext cx="7031493" cy="445292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title" idx="4294967295"/>
          </p:nvPr>
        </p:nvSpPr>
        <p:spPr>
          <a:xfrm>
            <a:off x="2501925" y="0"/>
            <a:ext cx="3845700" cy="69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Video del Prototipo</a:t>
            </a:r>
            <a:endParaRPr sz="2800"/>
          </a:p>
        </p:txBody>
      </p:sp>
      <p:pic>
        <p:nvPicPr>
          <p:cNvPr id="2" name="Elementos multimedia en línea 1" title="Video prototipo 2 7">
            <a:hlinkClick r:id="" action="ppaction://media"/>
            <a:extLst>
              <a:ext uri="{FF2B5EF4-FFF2-40B4-BE49-F238E27FC236}">
                <a16:creationId xmlns:a16="http://schemas.microsoft.com/office/drawing/2014/main" id="{9C430FC1-929D-4017-95D9-7B5339BE782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03482" y="850605"/>
            <a:ext cx="6462592" cy="334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262725" y="1882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Dificultades</a:t>
            </a:r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727350" y="1463425"/>
            <a:ext cx="3821100" cy="32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Adaptación de las nuevas estructuras en el proyecto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Horarios de trabajo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Manejo de los estilos de la interfaz gráfica de JavaFX</a:t>
            </a:r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768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¡Muchas gracias!</a:t>
            </a:r>
            <a:endParaRPr sz="6000"/>
          </a:p>
        </p:txBody>
      </p:sp>
      <p:sp>
        <p:nvSpPr>
          <p:cNvPr id="316" name="Google Shape;316;p31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7245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¿Preguntas, quejas o reclamos?</a:t>
            </a:r>
            <a:endParaRPr sz="3600" b="1"/>
          </a:p>
        </p:txBody>
      </p:sp>
      <p:sp>
        <p:nvSpPr>
          <p:cNvPr id="317" name="Google Shape;317;p31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Aquí:</a:t>
            </a:r>
            <a:endParaRPr/>
          </a:p>
          <a:p>
            <a:pPr marL="13716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jbuenoh@unal.edu.co</a:t>
            </a:r>
            <a:endParaRPr/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jdiazga@unal.edu.co</a:t>
            </a:r>
            <a:endParaRPr/>
          </a:p>
          <a:p>
            <a:pPr marL="13716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jtovarc@unal.edu.co</a:t>
            </a:r>
            <a:endParaRPr/>
          </a:p>
        </p:txBody>
      </p:sp>
      <p:grpSp>
        <p:nvGrpSpPr>
          <p:cNvPr id="318" name="Google Shape;318;p31"/>
          <p:cNvGrpSpPr/>
          <p:nvPr/>
        </p:nvGrpSpPr>
        <p:grpSpPr>
          <a:xfrm>
            <a:off x="685794" y="3237816"/>
            <a:ext cx="742995" cy="479429"/>
            <a:chOff x="559275" y="1683950"/>
            <a:chExt cx="466500" cy="327300"/>
          </a:xfrm>
        </p:grpSpPr>
        <p:sp>
          <p:nvSpPr>
            <p:cNvPr id="319" name="Google Shape;319;p3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282750" y="-264200"/>
            <a:ext cx="6399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a resolver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939750" y="1097775"/>
            <a:ext cx="4391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Se puede mejorar la manera en que se accede a la información académica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65825" y="2108596"/>
            <a:ext cx="449186" cy="49777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63783" y="1158675"/>
            <a:ext cx="453273" cy="502238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145725" y="2084750"/>
            <a:ext cx="1359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Datos portables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093150" y="2084750"/>
            <a:ext cx="2238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Estructuras de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datos adecuadas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1263150" y="3220100"/>
            <a:ext cx="3556200" cy="18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Acceso óptimo y eficiente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Nuevas funcionalidades disponibles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497575" y="2928200"/>
            <a:ext cx="706800" cy="589500"/>
          </a:xfrm>
          <a:prstGeom prst="bentUpArrow">
            <a:avLst>
              <a:gd name="adj1" fmla="val 25000"/>
              <a:gd name="adj2" fmla="val 30943"/>
              <a:gd name="adj3" fmla="val 3303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 rot="5400000">
            <a:off x="299275" y="3659150"/>
            <a:ext cx="1103400" cy="589500"/>
          </a:xfrm>
          <a:prstGeom prst="bentUpArrow">
            <a:avLst>
              <a:gd name="adj1" fmla="val 25000"/>
              <a:gd name="adj2" fmla="val 30943"/>
              <a:gd name="adj3" fmla="val 3303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437800" y="2143125"/>
            <a:ext cx="453300" cy="428700"/>
          </a:xfrm>
          <a:prstGeom prst="plus">
            <a:avLst>
              <a:gd name="adj" fmla="val 3749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578575" y="540250"/>
            <a:ext cx="6300300" cy="273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Estructuras de datos </a:t>
            </a:r>
            <a:endParaRPr sz="5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empleadas</a:t>
            </a:r>
            <a:endParaRPr sz="540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67875" y="240500"/>
            <a:ext cx="45189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Árbol AVL    + 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5046250" y="432350"/>
            <a:ext cx="3490200" cy="47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Lista de listas </a:t>
            </a:r>
            <a:endParaRPr sz="3000"/>
          </a:p>
        </p:txBody>
      </p:sp>
      <p:sp>
        <p:nvSpPr>
          <p:cNvPr id="94" name="Google Shape;94;p17"/>
          <p:cNvSpPr/>
          <p:nvPr/>
        </p:nvSpPr>
        <p:spPr>
          <a:xfrm>
            <a:off x="1634294" y="1450850"/>
            <a:ext cx="803400" cy="368400"/>
          </a:xfrm>
          <a:prstGeom prst="roundRect">
            <a:avLst>
              <a:gd name="adj" fmla="val 50000"/>
            </a:avLst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559137" y="2199939"/>
            <a:ext cx="803400" cy="368400"/>
          </a:xfrm>
          <a:prstGeom prst="roundRect">
            <a:avLst>
              <a:gd name="adj" fmla="val 50000"/>
            </a:avLst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09451" y="2199939"/>
            <a:ext cx="803400" cy="368400"/>
          </a:xfrm>
          <a:prstGeom prst="roundRect">
            <a:avLst>
              <a:gd name="adj" fmla="val 50000"/>
            </a:avLst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67875" y="2949028"/>
            <a:ext cx="803400" cy="368400"/>
          </a:xfrm>
          <a:prstGeom prst="roundRect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151027" y="2949028"/>
            <a:ext cx="803400" cy="368400"/>
          </a:xfrm>
          <a:prstGeom prst="roundRect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117564" y="2949028"/>
            <a:ext cx="803400" cy="368400"/>
          </a:xfrm>
          <a:prstGeom prst="roundRect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000716" y="2949028"/>
            <a:ext cx="803400" cy="368400"/>
          </a:xfrm>
          <a:prstGeom prst="roundRect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1" name="Google Shape;101;p17"/>
          <p:cNvCxnSpPr>
            <a:stCxn id="94" idx="2"/>
            <a:endCxn id="95" idx="0"/>
          </p:cNvCxnSpPr>
          <p:nvPr/>
        </p:nvCxnSpPr>
        <p:spPr>
          <a:xfrm rot="-5400000" flipH="1">
            <a:off x="2308094" y="1547150"/>
            <a:ext cx="380700" cy="92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7"/>
          <p:cNvCxnSpPr>
            <a:stCxn id="96" idx="0"/>
            <a:endCxn id="94" idx="2"/>
          </p:cNvCxnSpPr>
          <p:nvPr/>
        </p:nvCxnSpPr>
        <p:spPr>
          <a:xfrm rot="-5400000">
            <a:off x="1383251" y="1547139"/>
            <a:ext cx="380700" cy="92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7"/>
          <p:cNvCxnSpPr>
            <a:stCxn id="96" idx="2"/>
            <a:endCxn id="98" idx="0"/>
          </p:cNvCxnSpPr>
          <p:nvPr/>
        </p:nvCxnSpPr>
        <p:spPr>
          <a:xfrm rot="-5400000" flipH="1">
            <a:off x="1141601" y="2537889"/>
            <a:ext cx="380700" cy="44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7"/>
          <p:cNvCxnSpPr>
            <a:stCxn id="97" idx="0"/>
            <a:endCxn id="96" idx="2"/>
          </p:cNvCxnSpPr>
          <p:nvPr/>
        </p:nvCxnSpPr>
        <p:spPr>
          <a:xfrm rot="-5400000">
            <a:off x="700025" y="2537878"/>
            <a:ext cx="380700" cy="44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7"/>
          <p:cNvCxnSpPr>
            <a:stCxn id="95" idx="2"/>
            <a:endCxn id="100" idx="0"/>
          </p:cNvCxnSpPr>
          <p:nvPr/>
        </p:nvCxnSpPr>
        <p:spPr>
          <a:xfrm rot="-5400000" flipH="1">
            <a:off x="2991287" y="2537889"/>
            <a:ext cx="380700" cy="44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7"/>
          <p:cNvCxnSpPr>
            <a:stCxn id="99" idx="0"/>
            <a:endCxn id="95" idx="2"/>
          </p:cNvCxnSpPr>
          <p:nvPr/>
        </p:nvCxnSpPr>
        <p:spPr>
          <a:xfrm rot="-5400000">
            <a:off x="2549714" y="2537878"/>
            <a:ext cx="380700" cy="44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7"/>
          <p:cNvSpPr/>
          <p:nvPr/>
        </p:nvSpPr>
        <p:spPr>
          <a:xfrm>
            <a:off x="1589063" y="3670400"/>
            <a:ext cx="1174200" cy="4737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Código</a:t>
            </a:r>
            <a:endParaRPr sz="19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206653" y="4057425"/>
            <a:ext cx="2045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uli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Semestre 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uli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Posición</a:t>
            </a:r>
            <a:endParaRPr sz="1800"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825" y="1409900"/>
            <a:ext cx="4337750" cy="1948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722075" y="3670200"/>
            <a:ext cx="42249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O(log(n) + 1) = O(log(n))</a:t>
            </a:r>
            <a:endParaRPr sz="1100"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4294967295"/>
          </p:nvPr>
        </p:nvSpPr>
        <p:spPr>
          <a:xfrm>
            <a:off x="452925" y="161550"/>
            <a:ext cx="2250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986325" y="161550"/>
            <a:ext cx="2958600" cy="24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¿Qué materia ver?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Prioridad según semestre, número de desbloqueos y código.</a:t>
            </a:r>
            <a:endParaRPr sz="170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18" name="Google Shape;118;p18"/>
          <p:cNvCxnSpPr>
            <a:stCxn id="119" idx="6"/>
            <a:endCxn id="120" idx="2"/>
          </p:cNvCxnSpPr>
          <p:nvPr/>
        </p:nvCxnSpPr>
        <p:spPr>
          <a:xfrm>
            <a:off x="1253053" y="2779074"/>
            <a:ext cx="546000" cy="8424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18"/>
          <p:cNvCxnSpPr>
            <a:stCxn id="119" idx="6"/>
            <a:endCxn id="122" idx="2"/>
          </p:cNvCxnSpPr>
          <p:nvPr/>
        </p:nvCxnSpPr>
        <p:spPr>
          <a:xfrm rot="10800000" flipH="1">
            <a:off x="1253053" y="1936674"/>
            <a:ext cx="546000" cy="8424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8"/>
          <p:cNvCxnSpPr>
            <a:stCxn id="124" idx="3"/>
            <a:endCxn id="125" idx="2"/>
          </p:cNvCxnSpPr>
          <p:nvPr/>
        </p:nvCxnSpPr>
        <p:spPr>
          <a:xfrm rot="10800000" flipH="1">
            <a:off x="2853967" y="1525074"/>
            <a:ext cx="456000" cy="41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8"/>
          <p:cNvCxnSpPr>
            <a:stCxn id="124" idx="3"/>
            <a:endCxn id="127" idx="2"/>
          </p:cNvCxnSpPr>
          <p:nvPr/>
        </p:nvCxnSpPr>
        <p:spPr>
          <a:xfrm>
            <a:off x="2853967" y="1936674"/>
            <a:ext cx="456000" cy="39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18"/>
          <p:cNvCxnSpPr>
            <a:stCxn id="129" idx="3"/>
            <a:endCxn id="130" idx="2"/>
          </p:cNvCxnSpPr>
          <p:nvPr/>
        </p:nvCxnSpPr>
        <p:spPr>
          <a:xfrm rot="10800000" flipH="1">
            <a:off x="4364650" y="1113594"/>
            <a:ext cx="433800" cy="411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18"/>
          <p:cNvCxnSpPr>
            <a:stCxn id="129" idx="3"/>
            <a:endCxn id="132" idx="2"/>
          </p:cNvCxnSpPr>
          <p:nvPr/>
        </p:nvCxnSpPr>
        <p:spPr>
          <a:xfrm>
            <a:off x="4364650" y="1525194"/>
            <a:ext cx="433800" cy="411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3" name="Google Shape;133;p18"/>
          <p:cNvGrpSpPr/>
          <p:nvPr/>
        </p:nvGrpSpPr>
        <p:grpSpPr>
          <a:xfrm>
            <a:off x="193611" y="2635434"/>
            <a:ext cx="1059441" cy="287280"/>
            <a:chOff x="1596750" y="2412150"/>
            <a:chExt cx="1362275" cy="319200"/>
          </a:xfrm>
        </p:grpSpPr>
        <p:sp>
          <p:nvSpPr>
            <p:cNvPr id="134" name="Google Shape;134;p18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1S  4D</a:t>
              </a:r>
              <a:endParaRPr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1799173" y="3477834"/>
            <a:ext cx="1054795" cy="287280"/>
            <a:chOff x="3650050" y="3348150"/>
            <a:chExt cx="1356300" cy="319200"/>
          </a:xfrm>
        </p:grpSpPr>
        <p:sp>
          <p:nvSpPr>
            <p:cNvPr id="136" name="Google Shape;136;p18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1S  3D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3309855" y="2204514"/>
            <a:ext cx="1054795" cy="287280"/>
            <a:chOff x="5592550" y="1933350"/>
            <a:chExt cx="1356300" cy="319200"/>
          </a:xfrm>
        </p:grpSpPr>
        <p:sp>
          <p:nvSpPr>
            <p:cNvPr id="138" name="Google Shape;138;p18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2S  1D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4798318" y="970066"/>
            <a:ext cx="1054795" cy="287280"/>
            <a:chOff x="5592550" y="2890950"/>
            <a:chExt cx="1356300" cy="319200"/>
          </a:xfrm>
        </p:grpSpPr>
        <p:sp>
          <p:nvSpPr>
            <p:cNvPr id="140" name="Google Shape;140;p18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3S  1D</a:t>
              </a:r>
              <a:endParaRPr sz="18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3309855" y="1381554"/>
            <a:ext cx="1054795" cy="287280"/>
            <a:chOff x="5592550" y="1018950"/>
            <a:chExt cx="1356300" cy="319200"/>
          </a:xfrm>
        </p:grpSpPr>
        <p:sp>
          <p:nvSpPr>
            <p:cNvPr id="129" name="Google Shape;129;p18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3S  2D</a:t>
              </a:r>
              <a:endParaRPr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1799173" y="1793034"/>
            <a:ext cx="1054795" cy="287280"/>
            <a:chOff x="3650050" y="1476150"/>
            <a:chExt cx="1356300" cy="319200"/>
          </a:xfrm>
        </p:grpSpPr>
        <p:sp>
          <p:nvSpPr>
            <p:cNvPr id="124" name="Google Shape;124;p18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2S  3D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4798318" y="1793026"/>
            <a:ext cx="1054795" cy="287280"/>
            <a:chOff x="5592550" y="3805350"/>
            <a:chExt cx="1356300" cy="319200"/>
          </a:xfrm>
        </p:grpSpPr>
        <p:sp>
          <p:nvSpPr>
            <p:cNvPr id="144" name="Google Shape;144;p18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4S  3D</a:t>
              </a:r>
              <a:endParaRPr sz="18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590900" y="533850"/>
            <a:ext cx="196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Pilas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81" y="2631949"/>
            <a:ext cx="2879276" cy="21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3289500" y="1277875"/>
            <a:ext cx="2323296" cy="1812996"/>
          </a:xfrm>
          <a:prstGeom prst="flowChartMultidocumen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56600" y="1504100"/>
            <a:ext cx="1960794" cy="1560114"/>
          </a:xfrm>
          <a:prstGeom prst="flowChartDocumen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76300" y="1860450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876300" y="2254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766475" y="1987575"/>
            <a:ext cx="3222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773000" y="232172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773000" y="1987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6133875" y="183700"/>
            <a:ext cx="2738100" cy="2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Usamos caracteres para representar las pestañas.</a:t>
            </a:r>
            <a:endParaRPr sz="1700"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60" name="Google Shape;160;p19"/>
          <p:cNvGraphicFramePr/>
          <p:nvPr/>
        </p:nvGraphicFramePr>
        <p:xfrm>
          <a:off x="979350" y="36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" name="Google Shape;161;p19"/>
          <p:cNvSpPr/>
          <p:nvPr/>
        </p:nvSpPr>
        <p:spPr>
          <a:xfrm>
            <a:off x="350025" y="3700650"/>
            <a:ext cx="362700" cy="30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2" name="Google Shape;162;p19"/>
          <p:cNvGraphicFramePr/>
          <p:nvPr/>
        </p:nvGraphicFramePr>
        <p:xfrm>
          <a:off x="979350" y="441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Google Shape;163;p19"/>
          <p:cNvSpPr/>
          <p:nvPr/>
        </p:nvSpPr>
        <p:spPr>
          <a:xfrm rot="10800000">
            <a:off x="349758" y="4453499"/>
            <a:ext cx="3630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90900" y="533850"/>
            <a:ext cx="196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Pilas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81" y="2631949"/>
            <a:ext cx="2879276" cy="21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3289500" y="1277875"/>
            <a:ext cx="2323296" cy="1812996"/>
          </a:xfrm>
          <a:prstGeom prst="flowChartMultidocumen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56600" y="1504100"/>
            <a:ext cx="1960794" cy="1560114"/>
          </a:xfrm>
          <a:prstGeom prst="flowChartDocumen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876300" y="1860450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876300" y="2254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766475" y="1987575"/>
            <a:ext cx="3222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3773000" y="232172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3773000" y="1987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6133875" y="183700"/>
            <a:ext cx="2738100" cy="2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lanza la pestaña A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979350" y="36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0" name="Google Shape;180;p20"/>
          <p:cNvSpPr/>
          <p:nvPr/>
        </p:nvSpPr>
        <p:spPr>
          <a:xfrm>
            <a:off x="350025" y="3700650"/>
            <a:ext cx="362700" cy="30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1" name="Google Shape;181;p20"/>
          <p:cNvGraphicFramePr/>
          <p:nvPr/>
        </p:nvGraphicFramePr>
        <p:xfrm>
          <a:off x="979350" y="441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" name="Google Shape;182;p20"/>
          <p:cNvSpPr/>
          <p:nvPr/>
        </p:nvSpPr>
        <p:spPr>
          <a:xfrm rot="10800000">
            <a:off x="349758" y="4453499"/>
            <a:ext cx="3630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590900" y="533850"/>
            <a:ext cx="196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Pilas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81" y="2631949"/>
            <a:ext cx="2879276" cy="21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3289500" y="1277875"/>
            <a:ext cx="2323296" cy="1812996"/>
          </a:xfrm>
          <a:prstGeom prst="flowChartMultidocumen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456600" y="1504100"/>
            <a:ext cx="1960794" cy="1560114"/>
          </a:xfrm>
          <a:prstGeom prst="flowChartDocumen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876300" y="1860450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876300" y="2254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766475" y="1987575"/>
            <a:ext cx="3222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773000" y="232172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3773000" y="1987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5713300" y="183700"/>
            <a:ext cx="3430800" cy="2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uli"/>
              <a:ea typeface="Muli"/>
              <a:cs typeface="Muli"/>
              <a:sym typeface="Muli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lanza en la pestaña A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entra a la pestaña B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98" name="Google Shape;198;p21"/>
          <p:cNvGraphicFramePr/>
          <p:nvPr/>
        </p:nvGraphicFramePr>
        <p:xfrm>
          <a:off x="979350" y="36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Google Shape;199;p21"/>
          <p:cNvSpPr/>
          <p:nvPr/>
        </p:nvSpPr>
        <p:spPr>
          <a:xfrm>
            <a:off x="350025" y="3700650"/>
            <a:ext cx="362700" cy="30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0" name="Google Shape;200;p21"/>
          <p:cNvGraphicFramePr/>
          <p:nvPr/>
        </p:nvGraphicFramePr>
        <p:xfrm>
          <a:off x="979350" y="441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" name="Google Shape;201;p21"/>
          <p:cNvSpPr/>
          <p:nvPr/>
        </p:nvSpPr>
        <p:spPr>
          <a:xfrm rot="10800000">
            <a:off x="349758" y="4453499"/>
            <a:ext cx="3630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590900" y="533850"/>
            <a:ext cx="196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Pilas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81" y="2631949"/>
            <a:ext cx="2879276" cy="21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/>
          <p:nvPr/>
        </p:nvSpPr>
        <p:spPr>
          <a:xfrm>
            <a:off x="3289500" y="1277875"/>
            <a:ext cx="2323296" cy="1812996"/>
          </a:xfrm>
          <a:prstGeom prst="flowChartMultidocumen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56600" y="1504100"/>
            <a:ext cx="1960794" cy="1560114"/>
          </a:xfrm>
          <a:prstGeom prst="flowChartDocument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876300" y="1860450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876300" y="2254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2766475" y="1987575"/>
            <a:ext cx="322200" cy="3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3773000" y="232172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3773000" y="1987575"/>
            <a:ext cx="1121400" cy="207600"/>
          </a:xfrm>
          <a:prstGeom prst="roundRect">
            <a:avLst>
              <a:gd name="adj" fmla="val 50000"/>
            </a:avLst>
          </a:prstGeom>
          <a:solidFill>
            <a:srgbClr val="C2C2C2"/>
          </a:solidFill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6" name="Google Shape;216;p22"/>
          <p:cNvGraphicFramePr/>
          <p:nvPr/>
        </p:nvGraphicFramePr>
        <p:xfrm>
          <a:off x="979350" y="36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9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" name="Google Shape;217;p22"/>
          <p:cNvSpPr/>
          <p:nvPr/>
        </p:nvSpPr>
        <p:spPr>
          <a:xfrm>
            <a:off x="350025" y="3700650"/>
            <a:ext cx="362700" cy="30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22"/>
          <p:cNvGraphicFramePr/>
          <p:nvPr/>
        </p:nvGraphicFramePr>
        <p:xfrm>
          <a:off x="979350" y="441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{6D2A33AE-5503-4E2D-8515-B6E646479A9A}</a:tableStyleId>
              </a:tblPr>
              <a:tblGrid>
                <a:gridCol w="97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" name="Google Shape;219;p22"/>
          <p:cNvSpPr/>
          <p:nvPr/>
        </p:nvSpPr>
        <p:spPr>
          <a:xfrm rot="10800000">
            <a:off x="349758" y="4453499"/>
            <a:ext cx="3630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5713300" y="183700"/>
            <a:ext cx="3430800" cy="2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Muli"/>
              <a:ea typeface="Muli"/>
              <a:cs typeface="Muli"/>
              <a:sym typeface="Muli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lanza en la pestaña A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entra a la pestaña B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uli Regular"/>
              <a:buChar char="●"/>
            </a:pPr>
            <a:r>
              <a:rPr lang="en" sz="19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Se entra a la pestaña C</a:t>
            </a:r>
            <a:endParaRPr sz="19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Presentación en pantalla (16:9)</PresentationFormat>
  <Paragraphs>185</Paragraphs>
  <Slides>18</Slides>
  <Notes>18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Oswald</vt:lpstr>
      <vt:lpstr>Muli Regular</vt:lpstr>
      <vt:lpstr>Roboto</vt:lpstr>
      <vt:lpstr>Arial</vt:lpstr>
      <vt:lpstr>Poppins Light</vt:lpstr>
      <vt:lpstr>Muli</vt:lpstr>
      <vt:lpstr>Poppins</vt:lpstr>
      <vt:lpstr>Economica</vt:lpstr>
      <vt:lpstr>Gower template</vt:lpstr>
      <vt:lpstr>UNet: </vt:lpstr>
      <vt:lpstr>Problema a resolver</vt:lpstr>
      <vt:lpstr>Estructuras de datos  empleadas</vt:lpstr>
      <vt:lpstr>Árbol AVL    +  </vt:lpstr>
      <vt:lpstr>Heaps</vt:lpstr>
      <vt:lpstr>Pilas</vt:lpstr>
      <vt:lpstr>Pilas</vt:lpstr>
      <vt:lpstr>Pilas</vt:lpstr>
      <vt:lpstr>Pilas</vt:lpstr>
      <vt:lpstr>Pilas</vt:lpstr>
      <vt:lpstr>Pilas</vt:lpstr>
      <vt:lpstr>Pruebas y comparación</vt:lpstr>
      <vt:lpstr>Presentación de PowerPoint</vt:lpstr>
      <vt:lpstr>Árbol AVL</vt:lpstr>
      <vt:lpstr>Max Heap</vt:lpstr>
      <vt:lpstr>Video del Prototipo</vt:lpstr>
      <vt:lpstr>Dificultades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UNet: </dc:title>
  <cp:lastModifiedBy>Juan Tovar</cp:lastModifiedBy>
  <cp:revision>1</cp:revision>
  <dcterms:modified xsi:type="dcterms:W3CDTF">2020-06-16T00:58:42Z</dcterms:modified>
</cp:coreProperties>
</file>