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handoutMasterIdLst>
    <p:handoutMasterId r:id="rId91"/>
  </p:handout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4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29" r:id="rId24"/>
    <p:sldId id="328" r:id="rId25"/>
    <p:sldId id="279" r:id="rId26"/>
    <p:sldId id="280" r:id="rId27"/>
    <p:sldId id="281" r:id="rId28"/>
    <p:sldId id="282" r:id="rId29"/>
    <p:sldId id="338" r:id="rId30"/>
    <p:sldId id="339" r:id="rId31"/>
    <p:sldId id="340" r:id="rId32"/>
    <p:sldId id="341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8" r:id="rId48"/>
    <p:sldId id="297" r:id="rId49"/>
    <p:sldId id="342" r:id="rId50"/>
    <p:sldId id="343" r:id="rId51"/>
    <p:sldId id="344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6" r:id="rId69"/>
    <p:sldId id="315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30" r:id="rId82"/>
    <p:sldId id="345" r:id="rId83"/>
    <p:sldId id="332" r:id="rId84"/>
    <p:sldId id="346" r:id="rId85"/>
    <p:sldId id="334" r:id="rId86"/>
    <p:sldId id="335" r:id="rId87"/>
    <p:sldId id="336" r:id="rId88"/>
    <p:sldId id="337" r:id="rId8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A2C7"/>
    <a:srgbClr val="0070C0"/>
    <a:srgbClr val="059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9" autoAdjust="0"/>
    <p:restoredTop sz="47700" autoAdjust="0"/>
  </p:normalViewPr>
  <p:slideViewPr>
    <p:cSldViewPr snapToGrid="0" showGuides="1">
      <p:cViewPr varScale="1">
        <p:scale>
          <a:sx n="83" d="100"/>
          <a:sy n="83" d="100"/>
        </p:scale>
        <p:origin x="139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35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-258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91E2DB-CFC7-4C29-9B53-7011615F1C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Chapter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6578C-150B-4E4D-9B96-BAB0D1EB80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Larson/Farber 4ª 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6DD86-B95D-4ACF-AA72-A50456E698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BC947D-A949-4788-85DA-6F15E16A968B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1F773E-934C-4CB0-9B94-EF82F548DD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3B58426-0889-45DA-81AD-978D5ED598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59B87F3-93DD-432B-89D7-E08A8F053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74981-349E-45C4-84C3-8163D4F3C6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Larson/Farber 4ª 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67CBD-CF15-493E-9F77-145CD3DBB5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5C27EFD-C5FB-455A-865B-28E0FBC73F2B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id="{D8A6A3D6-A415-4A8B-9C80-2420A49A95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id="{B54827E9-C8CF-43AE-84EB-E533ACC80E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17A95-4F13-4987-972D-BB9BDF826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B256AB-5D0B-4B95-9A5C-C0F3CC9C73A1}" type="slidenum">
              <a:rPr lang="en-US" altLang="pt-BR">
                <a:latin typeface="Calibri" panose="020F0502020204030204" pitchFamily="34" charset="0"/>
              </a:rPr>
              <a:pPr eaLnBrk="1" hangingPunct="1"/>
              <a:t>49</a:t>
            </a:fld>
            <a:endParaRPr lang="en-US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>
            <a:extLst>
              <a:ext uri="{FF2B5EF4-FFF2-40B4-BE49-F238E27FC236}">
                <a16:creationId xmlns:a16="http://schemas.microsoft.com/office/drawing/2014/main" id="{5AF99546-0986-4CD6-8751-EBDA385930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>
            <a:extLst>
              <a:ext uri="{FF2B5EF4-FFF2-40B4-BE49-F238E27FC236}">
                <a16:creationId xmlns:a16="http://schemas.microsoft.com/office/drawing/2014/main" id="{0BB1FE38-2CEE-4470-BE5E-3A43327294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611F5-054C-4D94-9E45-1D36BE35B9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F61FE7-94A9-40F3-8A0A-FF95A08BFC27}" type="slidenum">
              <a:rPr lang="en-US" altLang="pt-BR">
                <a:latin typeface="Calibri" panose="020F0502020204030204" pitchFamily="34" charset="0"/>
              </a:rPr>
              <a:pPr eaLnBrk="1" hangingPunct="1"/>
              <a:t>50</a:t>
            </a:fld>
            <a:endParaRPr lang="en-US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>
            <a:extLst>
              <a:ext uri="{FF2B5EF4-FFF2-40B4-BE49-F238E27FC236}">
                <a16:creationId xmlns:a16="http://schemas.microsoft.com/office/drawing/2014/main" id="{C20F47CF-BE9F-498F-B4F2-882B224C1C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>
            <a:extLst>
              <a:ext uri="{FF2B5EF4-FFF2-40B4-BE49-F238E27FC236}">
                <a16:creationId xmlns:a16="http://schemas.microsoft.com/office/drawing/2014/main" id="{454D5FD2-8E4B-4B1A-8EE5-3E47FB4716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0D84F-E275-4766-83C0-B7D457F24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33A8BA-F514-4752-9986-5EB2DFCC1B4E}" type="slidenum">
              <a:rPr lang="en-US" altLang="pt-BR">
                <a:latin typeface="Calibri" panose="020F0502020204030204" pitchFamily="34" charset="0"/>
              </a:rPr>
              <a:pPr eaLnBrk="1" hangingPunct="1"/>
              <a:t>51</a:t>
            </a:fld>
            <a:endParaRPr lang="en-US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>
            <a:extLst>
              <a:ext uri="{FF2B5EF4-FFF2-40B4-BE49-F238E27FC236}">
                <a16:creationId xmlns:a16="http://schemas.microsoft.com/office/drawing/2014/main" id="{CDF8EDBD-0CA2-410D-A354-35A3CF37F9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>
            <a:extLst>
              <a:ext uri="{FF2B5EF4-FFF2-40B4-BE49-F238E27FC236}">
                <a16:creationId xmlns:a16="http://schemas.microsoft.com/office/drawing/2014/main" id="{0C4FB99F-E572-4B85-B617-41B63B59F73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85D1A-7F57-496E-A6F1-9413969473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F7CC94-BAD4-4389-82FB-DB59FE38F6A4}" type="slidenum">
              <a:rPr lang="en-US" altLang="pt-BR">
                <a:latin typeface="Calibri" panose="020F0502020204030204" pitchFamily="34" charset="0"/>
              </a:rPr>
              <a:pPr eaLnBrk="1" hangingPunct="1"/>
              <a:t>56</a:t>
            </a:fld>
            <a:endParaRPr lang="en-US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A9D6EF-DFB8-4294-B394-010151B858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Larson/Farber 4ª </a:t>
            </a:r>
            <a:r>
              <a:rPr lang="en-US" err="1"/>
              <a:t>ed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F6BB238-D339-4A45-B7B3-0C16342047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EC0BB1-2414-4FAC-B755-0CD71A998BE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9719539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0E405EA-9A46-4E64-8E67-C2FD789DEB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Larson/Farber 4ª </a:t>
            </a:r>
            <a:r>
              <a:rPr lang="en-US" err="1"/>
              <a:t>ed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14C7998-1D1B-4CFE-965B-12A1294F36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A29142-DDA2-4333-8471-D4DA5B68C0F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02976334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18FF-6ADB-4AD9-AAC4-7CF604732B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Larson/Farber 4ª 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F574-1AAD-4BEB-8067-225EADDCF9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180E59-B78A-4D0F-A745-BC247729E2C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8083705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371F633-072D-4A76-A8E9-B641A7BC69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Larson/Farber 4ª ed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646CA1B-1B24-4D5B-8789-29A3AEAA34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767D16-77FC-452A-9DF6-AA59F478CC0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64469254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169F158-764F-4A9B-A9F3-3E83DF7402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Larson/Farber 4ª ed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D7F7B97-797B-4CBA-83BE-55C7ABAF06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A7561C-7EBB-456C-80EC-D047F8D4BF9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18116148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600" y="457200"/>
            <a:ext cx="8077200" cy="1066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D6EEDF7-6F7D-4F58-8794-0AC2DD46F4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Larson/Farber 4ª ed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CE04D78-FF7E-441B-8896-A5C5233094E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C4FE69-0349-4623-B960-B7FF015A866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07587998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441C105-D47E-40C7-A7F2-86C1C7ACE0B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0707F88-C5EC-4397-A637-2A43DEF3AA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1423C29-AC1E-49BA-9942-6B8E7D6C3972}"/>
              </a:ext>
            </a:extLst>
          </p:cNvPr>
          <p:cNvSpPr>
            <a:spLocks noGrp="1" noChangeArrowheads="1"/>
          </p:cNvSpPr>
          <p:nvPr userDrawn="1"/>
        </p:nvSpPr>
        <p:spPr bwMode="auto">
          <a:xfrm>
            <a:off x="5000625" y="6500813"/>
            <a:ext cx="39655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pt-BR" sz="1200" dirty="0">
                <a:solidFill>
                  <a:schemeClr val="bg1"/>
                </a:solidFill>
              </a:rPr>
              <a:t>© 2010 Pearson. Todos os direitos reservados.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583F9D-40F5-4205-9715-2AC2C2E30054}"/>
              </a:ext>
            </a:extLst>
          </p:cNvPr>
          <p:cNvSpPr>
            <a:spLocks noGrp="1" noChangeArrowheads="1"/>
          </p:cNvSpPr>
          <p:nvPr userDrawn="1"/>
        </p:nvSpPr>
        <p:spPr bwMode="auto">
          <a:xfrm>
            <a:off x="177800" y="6500813"/>
            <a:ext cx="32146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>
                <a:solidFill>
                  <a:schemeClr val="bg1"/>
                </a:solidFill>
                <a:latin typeface="Times New Roman" panose="02020603050405020304" pitchFamily="18" charset="0"/>
              </a:rPr>
              <a:t>slide </a:t>
            </a:r>
            <a:fld id="{D9298647-4A9E-4F0C-9C0A-C22CAB1CD842}" type="slidenum">
              <a:rPr lang="pt-BR" altLang="pt-BR" sz="1200">
                <a:solidFill>
                  <a:schemeClr val="bg1"/>
                </a:solidFill>
                <a:latin typeface="Times New Roman" panose="02020603050405020304" pitchFamily="18" charset="0"/>
              </a:rPr>
              <a:pPr eaLnBrk="1" hangingPunct="1"/>
              <a:t>‹nº›</a:t>
            </a:fld>
            <a:endParaRPr lang="pt-BR" altLang="pt-BR" sz="12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pt-BR" altLang="pt-BR" sz="12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</p:sldLayoutIdLst>
  <p:transition>
    <p:wipe dir="r"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2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7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>
            <a:extLst>
              <a:ext uri="{FF2B5EF4-FFF2-40B4-BE49-F238E27FC236}">
                <a16:creationId xmlns:a16="http://schemas.microsoft.com/office/drawing/2014/main" id="{F3C2F517-A7F1-4F69-9917-176962E37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150" y="2692400"/>
            <a:ext cx="3006725" cy="587375"/>
          </a:xfrm>
        </p:spPr>
        <p:txBody>
          <a:bodyPr/>
          <a:lstStyle/>
          <a:p>
            <a:pPr algn="l" eaLnBrk="1" hangingPunct="1"/>
            <a:r>
              <a:rPr lang="en-US" altLang="pt-BR" sz="1800">
                <a:solidFill>
                  <a:schemeClr val="bg1"/>
                </a:solidFill>
              </a:rPr>
              <a:t>Capítulo 3 | Probabilidade</a:t>
            </a:r>
            <a:br>
              <a:rPr lang="en-US" altLang="pt-BR" sz="1800">
                <a:solidFill>
                  <a:schemeClr val="bg1"/>
                </a:solidFill>
              </a:rPr>
            </a:br>
            <a:endParaRPr lang="en-US" altLang="pt-BR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6BB913F-91DC-438C-8A39-A3147AF5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8207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Exemplo: identificando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evento simples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62767F2F-B14F-4807-8853-B867B2F7E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46300"/>
            <a:ext cx="8229600" cy="4525963"/>
          </a:xfrm>
        </p:spPr>
        <p:txBody>
          <a:bodyPr/>
          <a:lstStyle/>
          <a:p>
            <a:pPr marL="228600" indent="-228600" eaLnBrk="1" hangingPunct="1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Determine se o evento é simples ou não. </a:t>
            </a:r>
          </a:p>
          <a:p>
            <a:pPr marL="228600" indent="-228600" eaLnBrk="1" hangingPunct="1"/>
            <a:r>
              <a:rPr lang="en-US" altLang="pt-BR">
                <a:solidFill>
                  <a:schemeClr val="bg1"/>
                </a:solidFill>
              </a:rPr>
              <a:t>Você rola um dado de seis lados. O evento B é rolar pelo menos um 4</a:t>
            </a:r>
          </a:p>
          <a:p>
            <a:pPr marL="228600" indent="-228600" eaLnBrk="1" hangingPunct="1">
              <a:buFont typeface="Arial" panose="020B0604020202020204" pitchFamily="34" charset="0"/>
              <a:buNone/>
            </a:pPr>
            <a:endParaRPr lang="en-US" altLang="pt-BR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4D7DE-C438-4FAD-AFED-A72E9E238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3867150"/>
            <a:ext cx="8262937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Solução</a:t>
            </a:r>
            <a:r>
              <a:rPr lang="en-US" sz="2800" b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:</a:t>
            </a:r>
          </a:p>
          <a:p>
            <a:pPr>
              <a:defRPr/>
            </a:pPr>
            <a:r>
              <a:rPr lang="en-US" sz="2800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Não</a:t>
            </a:r>
            <a:r>
              <a:rPr lang="en-US" sz="2800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 é simples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(o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evento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B tem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três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possíveis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resultados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: 4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ou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5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ou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6).</a:t>
            </a:r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73009EB1-84FF-4064-B8FC-8FBAFCA3968D}"/>
              </a:ext>
            </a:extLst>
          </p:cNvPr>
          <p:cNvGrpSpPr>
            <a:grpSpLocks/>
          </p:cNvGrpSpPr>
          <p:nvPr/>
        </p:nvGrpSpPr>
        <p:grpSpPr bwMode="auto">
          <a:xfrm>
            <a:off x="3087688" y="5283200"/>
            <a:ext cx="2109787" cy="615950"/>
            <a:chOff x="4772066" y="4646092"/>
            <a:chExt cx="1506127" cy="439505"/>
          </a:xfrm>
        </p:grpSpPr>
        <p:grpSp>
          <p:nvGrpSpPr>
            <p:cNvPr id="17414" name="Group 41">
              <a:extLst>
                <a:ext uri="{FF2B5EF4-FFF2-40B4-BE49-F238E27FC236}">
                  <a16:creationId xmlns:a16="http://schemas.microsoft.com/office/drawing/2014/main" id="{D0255304-640D-4C35-A26E-EA64AFD27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2066" y="4646092"/>
              <a:ext cx="439506" cy="439505"/>
              <a:chOff x="5689599" y="2888343"/>
              <a:chExt cx="972457" cy="97245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B3B7671-360B-4A24-B068-D6625B35ACC8}"/>
                  </a:ext>
                </a:extLst>
              </p:cNvPr>
              <p:cNvSpPr/>
              <p:nvPr/>
            </p:nvSpPr>
            <p:spPr>
              <a:xfrm>
                <a:off x="5689599" y="2888343"/>
                <a:ext cx="972457" cy="972457"/>
              </a:xfrm>
              <a:prstGeom prst="rect">
                <a:avLst/>
              </a:prstGeom>
              <a:solidFill>
                <a:srgbClr val="FF000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B4FA131-BAC6-440A-B589-01B23A90784F}"/>
                  </a:ext>
                </a:extLst>
              </p:cNvPr>
              <p:cNvSpPr/>
              <p:nvPr/>
            </p:nvSpPr>
            <p:spPr>
              <a:xfrm>
                <a:off x="5857601" y="3041230"/>
                <a:ext cx="173019" cy="17293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95DF570-15B2-4EB6-AF66-B83C5AB2307E}"/>
                  </a:ext>
                </a:extLst>
              </p:cNvPr>
              <p:cNvSpPr/>
              <p:nvPr/>
            </p:nvSpPr>
            <p:spPr>
              <a:xfrm>
                <a:off x="6321491" y="3542497"/>
                <a:ext cx="173017" cy="17293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C0C4D5B-EDCE-4293-A174-CE4FB171421C}"/>
                  </a:ext>
                </a:extLst>
              </p:cNvPr>
              <p:cNvSpPr/>
              <p:nvPr/>
            </p:nvSpPr>
            <p:spPr>
              <a:xfrm>
                <a:off x="5857601" y="3542497"/>
                <a:ext cx="173019" cy="17293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EBAFAAC-AF86-4F93-B6C0-80EB88AF1C75}"/>
                  </a:ext>
                </a:extLst>
              </p:cNvPr>
              <p:cNvSpPr/>
              <p:nvPr/>
            </p:nvSpPr>
            <p:spPr>
              <a:xfrm>
                <a:off x="6321491" y="3041230"/>
                <a:ext cx="173017" cy="17293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415" name="Group 42">
              <a:extLst>
                <a:ext uri="{FF2B5EF4-FFF2-40B4-BE49-F238E27FC236}">
                  <a16:creationId xmlns:a16="http://schemas.microsoft.com/office/drawing/2014/main" id="{C6344FC0-6DF2-4270-9862-3A6BABCA29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05376" y="4646092"/>
              <a:ext cx="439506" cy="439505"/>
              <a:chOff x="6799942" y="2823028"/>
              <a:chExt cx="972457" cy="97245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54BC4E5-6441-4537-8A78-8F5E302553B7}"/>
                  </a:ext>
                </a:extLst>
              </p:cNvPr>
              <p:cNvSpPr/>
              <p:nvPr/>
            </p:nvSpPr>
            <p:spPr>
              <a:xfrm>
                <a:off x="6799942" y="2823028"/>
                <a:ext cx="972457" cy="972457"/>
              </a:xfrm>
              <a:prstGeom prst="rect">
                <a:avLst/>
              </a:prstGeom>
              <a:solidFill>
                <a:srgbClr val="FF000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2D3577C-F311-49F5-9BAB-87095A4DC3CD}"/>
                  </a:ext>
                </a:extLst>
              </p:cNvPr>
              <p:cNvSpPr/>
              <p:nvPr/>
            </p:nvSpPr>
            <p:spPr>
              <a:xfrm>
                <a:off x="6966464" y="2975915"/>
                <a:ext cx="175526" cy="17293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95AFB60-2DBB-4654-AD8F-2BCA0EA57DE2}"/>
                  </a:ext>
                </a:extLst>
              </p:cNvPr>
              <p:cNvSpPr/>
              <p:nvPr/>
            </p:nvSpPr>
            <p:spPr>
              <a:xfrm>
                <a:off x="7430354" y="3477182"/>
                <a:ext cx="175526" cy="17293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1005E1F-096A-41E4-A944-D825376FD03C}"/>
                  </a:ext>
                </a:extLst>
              </p:cNvPr>
              <p:cNvSpPr/>
              <p:nvPr/>
            </p:nvSpPr>
            <p:spPr>
              <a:xfrm>
                <a:off x="6966464" y="3477182"/>
                <a:ext cx="175526" cy="17293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6C25A6E-99CC-4072-89AF-158F211A63D2}"/>
                  </a:ext>
                </a:extLst>
              </p:cNvPr>
              <p:cNvSpPr/>
              <p:nvPr/>
            </p:nvSpPr>
            <p:spPr>
              <a:xfrm>
                <a:off x="7430354" y="2975915"/>
                <a:ext cx="175526" cy="17293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A99977C-1DD6-4830-8AB0-49E7F29351B2}"/>
                  </a:ext>
                </a:extLst>
              </p:cNvPr>
              <p:cNvSpPr/>
              <p:nvPr/>
            </p:nvSpPr>
            <p:spPr>
              <a:xfrm>
                <a:off x="7192140" y="3214016"/>
                <a:ext cx="173019" cy="17544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416" name="Group 43">
              <a:extLst>
                <a:ext uri="{FF2B5EF4-FFF2-40B4-BE49-F238E27FC236}">
                  <a16:creationId xmlns:a16="http://schemas.microsoft.com/office/drawing/2014/main" id="{A092FE72-EFFD-4B42-80C2-C893139CB4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38687" y="4646092"/>
              <a:ext cx="439506" cy="439505"/>
              <a:chOff x="7699828" y="3897086"/>
              <a:chExt cx="972457" cy="97245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6A7B7A6-4C93-42CD-9293-EE010291A136}"/>
                  </a:ext>
                </a:extLst>
              </p:cNvPr>
              <p:cNvSpPr/>
              <p:nvPr/>
            </p:nvSpPr>
            <p:spPr>
              <a:xfrm>
                <a:off x="7699828" y="3897086"/>
                <a:ext cx="972457" cy="972457"/>
              </a:xfrm>
              <a:prstGeom prst="rect">
                <a:avLst/>
              </a:prstGeom>
              <a:solidFill>
                <a:srgbClr val="FF000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1A85181-AC63-48B2-8B8A-5D297B4E12AE}"/>
                  </a:ext>
                </a:extLst>
              </p:cNvPr>
              <p:cNvSpPr/>
              <p:nvPr/>
            </p:nvSpPr>
            <p:spPr>
              <a:xfrm>
                <a:off x="7867375" y="4049973"/>
                <a:ext cx="173017" cy="17293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2823863-9BDA-42A7-8765-B4B150CA6D5B}"/>
                  </a:ext>
                </a:extLst>
              </p:cNvPr>
              <p:cNvSpPr/>
              <p:nvPr/>
            </p:nvSpPr>
            <p:spPr>
              <a:xfrm>
                <a:off x="8331264" y="4551240"/>
                <a:ext cx="173019" cy="17293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659B57F-27EF-4F51-BDDE-FD5029486861}"/>
                  </a:ext>
                </a:extLst>
              </p:cNvPr>
              <p:cNvSpPr/>
              <p:nvPr/>
            </p:nvSpPr>
            <p:spPr>
              <a:xfrm>
                <a:off x="7867375" y="4551240"/>
                <a:ext cx="173017" cy="17293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9252292-D472-4D9E-8346-C3AFA1F0E6D2}"/>
                  </a:ext>
                </a:extLst>
              </p:cNvPr>
              <p:cNvSpPr/>
              <p:nvPr/>
            </p:nvSpPr>
            <p:spPr>
              <a:xfrm>
                <a:off x="8331264" y="4049973"/>
                <a:ext cx="173019" cy="17293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0B7660E-DC6E-404B-8110-38686C5A26C4}"/>
                  </a:ext>
                </a:extLst>
              </p:cNvPr>
              <p:cNvSpPr/>
              <p:nvPr/>
            </p:nvSpPr>
            <p:spPr>
              <a:xfrm>
                <a:off x="7867375" y="4303112"/>
                <a:ext cx="173017" cy="17544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5205B73-9225-4A7E-B140-D6830ABEC668}"/>
                  </a:ext>
                </a:extLst>
              </p:cNvPr>
              <p:cNvSpPr/>
              <p:nvPr/>
            </p:nvSpPr>
            <p:spPr>
              <a:xfrm>
                <a:off x="8331264" y="4303112"/>
                <a:ext cx="173019" cy="17544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0617C30-0DA8-40B6-8042-5ED2561A6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782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Princípio fundamental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da contagem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911CE-001E-49FA-816A-6F62C0EC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22500"/>
            <a:ext cx="8229600" cy="297180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b="1" dirty="0" err="1">
                <a:solidFill>
                  <a:schemeClr val="accent6"/>
                </a:solidFill>
              </a:rPr>
              <a:t>Princípio</a:t>
            </a:r>
            <a:r>
              <a:rPr lang="en-US" b="1" dirty="0">
                <a:solidFill>
                  <a:schemeClr val="accent6"/>
                </a:solidFill>
              </a:rPr>
              <a:t> fundamental </a:t>
            </a:r>
            <a:r>
              <a:rPr lang="en-US" b="1" dirty="0" err="1">
                <a:solidFill>
                  <a:schemeClr val="accent6"/>
                </a:solidFill>
              </a:rPr>
              <a:t>da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contagem</a:t>
            </a:r>
            <a:endParaRPr lang="en-US" b="1" dirty="0">
              <a:solidFill>
                <a:schemeClr val="accent6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Se um </a:t>
            </a:r>
            <a:r>
              <a:rPr lang="en-US" dirty="0" err="1">
                <a:solidFill>
                  <a:schemeClr val="bg1"/>
                </a:solidFill>
              </a:rPr>
              <a:t>evento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ocorrer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b="1" i="1" dirty="0">
                <a:solidFill>
                  <a:schemeClr val="accent6"/>
                </a:solidFill>
              </a:rPr>
              <a:t>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maneiras</a:t>
            </a:r>
            <a:r>
              <a:rPr lang="en-US" dirty="0">
                <a:solidFill>
                  <a:schemeClr val="bg1"/>
                </a:solidFill>
              </a:rPr>
              <a:t> e um </a:t>
            </a:r>
            <a:r>
              <a:rPr lang="en-US" dirty="0" err="1">
                <a:solidFill>
                  <a:schemeClr val="bg1"/>
                </a:solidFill>
              </a:rPr>
              <a:t>segundo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evento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ocorrer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b="1" i="1" dirty="0">
                <a:solidFill>
                  <a:schemeClr val="accent6"/>
                </a:solidFill>
              </a:rPr>
              <a:t>n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maneiras</a:t>
            </a:r>
            <a:r>
              <a:rPr lang="en-US" dirty="0">
                <a:solidFill>
                  <a:schemeClr val="bg1"/>
                </a:solidFill>
              </a:rPr>
              <a:t>, o </a:t>
            </a:r>
            <a:r>
              <a:rPr lang="en-US" dirty="0" err="1">
                <a:solidFill>
                  <a:schemeClr val="bg1"/>
                </a:solidFill>
              </a:rPr>
              <a:t>número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maneiras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eventos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ocorrer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sequência</a:t>
            </a:r>
            <a:r>
              <a:rPr lang="en-US" dirty="0">
                <a:solidFill>
                  <a:schemeClr val="bg1"/>
                </a:solidFill>
              </a:rPr>
              <a:t> é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i="1" dirty="0">
                <a:solidFill>
                  <a:schemeClr val="accent6"/>
                </a:solidFill>
              </a:rPr>
              <a:t>m*n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ser </a:t>
            </a:r>
            <a:r>
              <a:rPr lang="en-US" dirty="0" err="1">
                <a:solidFill>
                  <a:schemeClr val="bg1"/>
                </a:solidFill>
              </a:rPr>
              <a:t>estendido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qualquer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número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eventos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ocorrendo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sequência</a:t>
            </a:r>
            <a:endParaRPr lang="en-US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232480D-D14C-4CB8-BEB9-711EDA5A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953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Exemplo: princípio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fundamental da contagem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A28626FB-187E-4081-BCBA-C26238C21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20900"/>
            <a:ext cx="8189913" cy="33655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pt-BR" sz="2400">
                <a:solidFill>
                  <a:schemeClr val="bg1"/>
                </a:solidFill>
              </a:rPr>
              <a:t>Você está comprando um carro novo. As possíveis montadoras, tamanhos de carro e cores são listadas.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pt-BR" sz="2400">
                <a:solidFill>
                  <a:schemeClr val="bg1"/>
                </a:solidFill>
              </a:rPr>
              <a:t>Montadoras: Ford, GM, Honda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pt-BR" sz="2400">
                <a:solidFill>
                  <a:schemeClr val="bg1"/>
                </a:solidFill>
              </a:rPr>
              <a:t>Tamanho: compacto, médio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pt-BR" sz="2400">
                <a:solidFill>
                  <a:schemeClr val="bg1"/>
                </a:solidFill>
              </a:rPr>
              <a:t>Cores: branco (B), vermelho (V), preto (P), amarelo (A)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pt-BR" sz="2400">
                <a:solidFill>
                  <a:schemeClr val="bg1"/>
                </a:solidFill>
              </a:rPr>
              <a:t>De quantos modos diferentes você pode escolher uma montadora, um tamanho de carro e uma cor? Use um diagrama de árvore para verificar seus resultados.</a:t>
            </a:r>
          </a:p>
        </p:txBody>
      </p:sp>
      <p:pic>
        <p:nvPicPr>
          <p:cNvPr id="19460" name="Picture 2" descr="C:\Documents and Settings\Lyn\Local Settings\Temporary Internet Files\Content.IE5\A10JMHA5\MCj02954630000[1].wmf">
            <a:extLst>
              <a:ext uri="{FF2B5EF4-FFF2-40B4-BE49-F238E27FC236}">
                <a16:creationId xmlns:a16="http://schemas.microsoft.com/office/drawing/2014/main" id="{9F571112-8385-4E62-9A76-55A8042E3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54950" y="5021263"/>
            <a:ext cx="1144588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3033B29-3B58-4151-9CE4-D56BCA19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7699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Solução: princípio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fundamental da contagem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3BBD8CB8-ECD9-400A-9E14-EC9009451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70100"/>
            <a:ext cx="8229600" cy="452596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sz="2600" dirty="0" err="1">
                <a:solidFill>
                  <a:schemeClr val="bg1"/>
                </a:solidFill>
              </a:rPr>
              <a:t>Há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três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escolhas</a:t>
            </a:r>
            <a:r>
              <a:rPr lang="en-US" sz="2600" dirty="0">
                <a:solidFill>
                  <a:schemeClr val="bg1"/>
                </a:solidFill>
              </a:rPr>
              <a:t> de </a:t>
            </a:r>
            <a:r>
              <a:rPr lang="en-US" sz="2600" dirty="0" err="1">
                <a:solidFill>
                  <a:schemeClr val="bg1"/>
                </a:solidFill>
              </a:rPr>
              <a:t>montadoras</a:t>
            </a:r>
            <a:r>
              <a:rPr lang="en-US" sz="2600" dirty="0">
                <a:solidFill>
                  <a:schemeClr val="bg1"/>
                </a:solidFill>
              </a:rPr>
              <a:t>, </a:t>
            </a:r>
            <a:r>
              <a:rPr lang="en-US" sz="2600" dirty="0" err="1">
                <a:solidFill>
                  <a:schemeClr val="bg1"/>
                </a:solidFill>
              </a:rPr>
              <a:t>dois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tamanhos</a:t>
            </a:r>
            <a:r>
              <a:rPr lang="en-US" sz="2600" dirty="0">
                <a:solidFill>
                  <a:schemeClr val="bg1"/>
                </a:solidFill>
              </a:rPr>
              <a:t> de </a:t>
            </a:r>
            <a:r>
              <a:rPr lang="en-US" sz="2600" dirty="0" err="1">
                <a:solidFill>
                  <a:schemeClr val="bg1"/>
                </a:solidFill>
              </a:rPr>
              <a:t>carro</a:t>
            </a:r>
            <a:r>
              <a:rPr lang="en-US" sz="2600" dirty="0">
                <a:solidFill>
                  <a:schemeClr val="bg1"/>
                </a:solidFill>
              </a:rPr>
              <a:t> e </a:t>
            </a:r>
            <a:r>
              <a:rPr lang="en-US" sz="2600" dirty="0" err="1">
                <a:solidFill>
                  <a:schemeClr val="bg1"/>
                </a:solidFill>
              </a:rPr>
              <a:t>quatro</a:t>
            </a:r>
            <a:r>
              <a:rPr lang="en-US" sz="2600" dirty="0">
                <a:solidFill>
                  <a:schemeClr val="bg1"/>
                </a:solidFill>
              </a:rPr>
              <a:t> cores.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600" dirty="0" err="1">
                <a:solidFill>
                  <a:schemeClr val="bg1"/>
                </a:solidFill>
              </a:rPr>
              <a:t>Usando</a:t>
            </a:r>
            <a:r>
              <a:rPr lang="en-US" sz="2600" dirty="0">
                <a:solidFill>
                  <a:schemeClr val="bg1"/>
                </a:solidFill>
              </a:rPr>
              <a:t> o </a:t>
            </a:r>
            <a:r>
              <a:rPr lang="en-US" sz="2600" dirty="0" err="1">
                <a:solidFill>
                  <a:schemeClr val="bg1"/>
                </a:solidFill>
              </a:rPr>
              <a:t>princípio</a:t>
            </a:r>
            <a:r>
              <a:rPr lang="en-US" sz="2600" dirty="0">
                <a:solidFill>
                  <a:schemeClr val="bg1"/>
                </a:solidFill>
              </a:rPr>
              <a:t> fundamental </a:t>
            </a:r>
            <a:r>
              <a:rPr lang="en-US" sz="2600" dirty="0" err="1">
                <a:solidFill>
                  <a:schemeClr val="bg1"/>
                </a:solidFill>
              </a:rPr>
              <a:t>da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contagem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accent6"/>
                </a:solidFill>
              </a:rPr>
              <a:t>		3 ∙ 2 ∙ 4 = 24 </a:t>
            </a:r>
            <a:r>
              <a:rPr lang="en-US" dirty="0" err="1">
                <a:solidFill>
                  <a:schemeClr val="accent6"/>
                </a:solidFill>
              </a:rPr>
              <a:t>maneiras</a:t>
            </a:r>
            <a:endParaRPr lang="en-US" dirty="0">
              <a:solidFill>
                <a:schemeClr val="accent6"/>
              </a:solidFill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/>
          </a:p>
        </p:txBody>
      </p:sp>
      <p:pic>
        <p:nvPicPr>
          <p:cNvPr id="20484" name="Picture 9">
            <a:extLst>
              <a:ext uri="{FF2B5EF4-FFF2-40B4-BE49-F238E27FC236}">
                <a16:creationId xmlns:a16="http://schemas.microsoft.com/office/drawing/2014/main" id="{C0521AB9-981B-41D1-8033-3183CE3E5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7" r="5772"/>
          <a:stretch>
            <a:fillRect/>
          </a:stretch>
        </p:blipFill>
        <p:spPr bwMode="auto">
          <a:xfrm>
            <a:off x="1371600" y="4056063"/>
            <a:ext cx="5980113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6033EC02-1171-4793-811B-ED6C6079C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63" y="3805238"/>
            <a:ext cx="55245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>
            <a:extLst>
              <a:ext uri="{FF2B5EF4-FFF2-40B4-BE49-F238E27FC236}">
                <a16:creationId xmlns:a16="http://schemas.microsoft.com/office/drawing/2014/main" id="{965D85A5-7862-45C7-A738-039CFF80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Tipos de probabilidade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5F1517-3F88-4836-9804-B89AD2A31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63638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b="1" dirty="0" err="1">
                <a:solidFill>
                  <a:schemeClr val="accent6"/>
                </a:solidFill>
              </a:rPr>
              <a:t>Probabilidade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clássica</a:t>
            </a:r>
            <a:endParaRPr lang="en-US" b="1" dirty="0">
              <a:solidFill>
                <a:schemeClr val="accent6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err="1">
                <a:solidFill>
                  <a:schemeClr val="bg1"/>
                </a:solidFill>
              </a:rPr>
              <a:t>Cada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resultado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amostragem</a:t>
            </a:r>
            <a:r>
              <a:rPr lang="en-US" dirty="0">
                <a:solidFill>
                  <a:schemeClr val="bg1"/>
                </a:solidFill>
              </a:rPr>
              <a:t> é </a:t>
            </a:r>
            <a:r>
              <a:rPr lang="en-US" dirty="0" err="1">
                <a:solidFill>
                  <a:schemeClr val="bg1"/>
                </a:solidFill>
              </a:rPr>
              <a:t>igualmente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provável</a:t>
            </a:r>
            <a:endParaRPr lang="en-US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dirty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F4A1149-3B41-47DC-BAE4-BBD92015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715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Exemplo: encontrando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probabilidades clássicas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07997A99-9E4F-4969-81C9-6E001435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3209925"/>
            <a:ext cx="8229600" cy="2606675"/>
          </a:xfrm>
        </p:spPr>
        <p:txBody>
          <a:bodyPr/>
          <a:lstStyle/>
          <a:p>
            <a:pPr marL="407988" indent="-407988" eaLnBrk="1" hangingPunct="1">
              <a:buFont typeface="Arial" panose="020B0604020202020204" pitchFamily="34" charset="0"/>
              <a:buAutoNum type="arabicPeriod"/>
            </a:pPr>
            <a:r>
              <a:rPr lang="en-US" altLang="pt-BR" sz="2400">
                <a:solidFill>
                  <a:schemeClr val="bg1"/>
                </a:solidFill>
              </a:rPr>
              <a:t>Evento A: rolar um 3</a:t>
            </a:r>
          </a:p>
          <a:p>
            <a:pPr marL="407988" indent="-407988" eaLnBrk="1" hangingPunct="1">
              <a:buFont typeface="Arial" panose="020B0604020202020204" pitchFamily="34" charset="0"/>
              <a:buAutoNum type="arabicPeriod"/>
            </a:pPr>
            <a:r>
              <a:rPr lang="en-US" altLang="pt-BR" sz="2400">
                <a:solidFill>
                  <a:schemeClr val="bg1"/>
                </a:solidFill>
              </a:rPr>
              <a:t>Evento B: rolar um 7</a:t>
            </a:r>
          </a:p>
          <a:p>
            <a:pPr marL="407988" indent="-407988" eaLnBrk="1" hangingPunct="1">
              <a:buFont typeface="Arial" panose="020B0604020202020204" pitchFamily="34" charset="0"/>
              <a:buAutoNum type="arabicPeriod"/>
            </a:pPr>
            <a:r>
              <a:rPr lang="en-US" altLang="pt-BR" sz="2400">
                <a:solidFill>
                  <a:schemeClr val="bg1"/>
                </a:solidFill>
              </a:rPr>
              <a:t>Evento C: rolar um número menor que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8C8B8-0BAD-4366-A324-622931331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4884738"/>
            <a:ext cx="810736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Solução</a:t>
            </a:r>
            <a:r>
              <a:rPr lang="en-US" sz="2400" b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:</a:t>
            </a:r>
          </a:p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Espaço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amostral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: {1, 2, 3, 4, 5, 6}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AFC806FC-14B5-4857-B2AE-901705385972}"/>
              </a:ext>
            </a:extLst>
          </p:cNvPr>
          <p:cNvGrpSpPr>
            <a:grpSpLocks/>
          </p:cNvGrpSpPr>
          <p:nvPr/>
        </p:nvGrpSpPr>
        <p:grpSpPr bwMode="auto">
          <a:xfrm>
            <a:off x="2686050" y="5886450"/>
            <a:ext cx="3106738" cy="439738"/>
            <a:chOff x="1799771" y="2823028"/>
            <a:chExt cx="6872514" cy="972457"/>
          </a:xfrm>
        </p:grpSpPr>
        <p:grpSp>
          <p:nvGrpSpPr>
            <p:cNvPr id="22536" name="Group 38">
              <a:extLst>
                <a:ext uri="{FF2B5EF4-FFF2-40B4-BE49-F238E27FC236}">
                  <a16:creationId xmlns:a16="http://schemas.microsoft.com/office/drawing/2014/main" id="{1828552E-D338-46BD-A74F-4F943CA10A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771" y="2823028"/>
              <a:ext cx="972457" cy="972457"/>
              <a:chOff x="1799771" y="2960914"/>
              <a:chExt cx="972457" cy="97245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37B87E-7D70-4FEA-8682-1DF7DE5B39FD}"/>
                  </a:ext>
                </a:extLst>
              </p:cNvPr>
              <p:cNvSpPr/>
              <p:nvPr/>
            </p:nvSpPr>
            <p:spPr>
              <a:xfrm>
                <a:off x="1799771" y="2960914"/>
                <a:ext cx="972457" cy="972457"/>
              </a:xfrm>
              <a:prstGeom prst="rect">
                <a:avLst/>
              </a:prstGeom>
              <a:solidFill>
                <a:srgbClr val="FF000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BC0C87E-88AC-4DC4-AC0F-D78F2695FBAB}"/>
                  </a:ext>
                </a:extLst>
              </p:cNvPr>
              <p:cNvSpPr/>
              <p:nvPr/>
            </p:nvSpPr>
            <p:spPr>
              <a:xfrm>
                <a:off x="2200111" y="3361131"/>
                <a:ext cx="172077" cy="172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537" name="Group 39">
              <a:extLst>
                <a:ext uri="{FF2B5EF4-FFF2-40B4-BE49-F238E27FC236}">
                  <a16:creationId xmlns:a16="http://schemas.microsoft.com/office/drawing/2014/main" id="{05317F74-3238-45D9-A6D9-68BFF4698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782" y="2823028"/>
              <a:ext cx="972457" cy="972457"/>
              <a:chOff x="2997199" y="2939143"/>
              <a:chExt cx="972457" cy="97245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BB308A7-BF11-40CB-878A-037A98CF94AF}"/>
                  </a:ext>
                </a:extLst>
              </p:cNvPr>
              <p:cNvSpPr/>
              <p:nvPr/>
            </p:nvSpPr>
            <p:spPr>
              <a:xfrm>
                <a:off x="2997199" y="2939143"/>
                <a:ext cx="972457" cy="972457"/>
              </a:xfrm>
              <a:prstGeom prst="rect">
                <a:avLst/>
              </a:prstGeom>
              <a:solidFill>
                <a:srgbClr val="FF000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E3B4791-2D26-4BE9-987D-40B6FFA3BC1A}"/>
                  </a:ext>
                </a:extLst>
              </p:cNvPr>
              <p:cNvSpPr/>
              <p:nvPr/>
            </p:nvSpPr>
            <p:spPr>
              <a:xfrm>
                <a:off x="3165704" y="3090103"/>
                <a:ext cx="172077" cy="17553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1329C2A-3C6F-43BB-AA59-7ABC73A647A9}"/>
                  </a:ext>
                </a:extLst>
              </p:cNvPr>
              <p:cNvSpPr/>
              <p:nvPr/>
            </p:nvSpPr>
            <p:spPr>
              <a:xfrm>
                <a:off x="3622232" y="3592128"/>
                <a:ext cx="172077" cy="17553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538" name="Group 40">
              <a:extLst>
                <a:ext uri="{FF2B5EF4-FFF2-40B4-BE49-F238E27FC236}">
                  <a16:creationId xmlns:a16="http://schemas.microsoft.com/office/drawing/2014/main" id="{7D6B9211-CF52-414D-9416-57B718EBA6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9793" y="2823028"/>
              <a:ext cx="972457" cy="972457"/>
              <a:chOff x="4252685" y="2917372"/>
              <a:chExt cx="972457" cy="97245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E9DAEFC-17D3-4056-974F-0AF68D7D924D}"/>
                  </a:ext>
                </a:extLst>
              </p:cNvPr>
              <p:cNvSpPr/>
              <p:nvPr/>
            </p:nvSpPr>
            <p:spPr>
              <a:xfrm>
                <a:off x="4252685" y="2917372"/>
                <a:ext cx="972457" cy="972457"/>
              </a:xfrm>
              <a:prstGeom prst="rect">
                <a:avLst/>
              </a:prstGeom>
              <a:solidFill>
                <a:srgbClr val="FF000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0DB69C4-8623-4FA9-B3BE-4DCAC5728DF4}"/>
                  </a:ext>
                </a:extLst>
              </p:cNvPr>
              <p:cNvSpPr/>
              <p:nvPr/>
            </p:nvSpPr>
            <p:spPr>
              <a:xfrm>
                <a:off x="4421130" y="3068332"/>
                <a:ext cx="172077" cy="17553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FFDF535-7F6F-4A68-9740-3F171817375C}"/>
                  </a:ext>
                </a:extLst>
              </p:cNvPr>
              <p:cNvSpPr/>
              <p:nvPr/>
            </p:nvSpPr>
            <p:spPr>
              <a:xfrm>
                <a:off x="4877658" y="3570357"/>
                <a:ext cx="172077" cy="17553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74068F5-A013-4C4C-9930-CF8A142C972E}"/>
                  </a:ext>
                </a:extLst>
              </p:cNvPr>
              <p:cNvSpPr/>
              <p:nvPr/>
            </p:nvSpPr>
            <p:spPr>
              <a:xfrm>
                <a:off x="4659929" y="3324610"/>
                <a:ext cx="172077" cy="172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539" name="Group 41">
              <a:extLst>
                <a:ext uri="{FF2B5EF4-FFF2-40B4-BE49-F238E27FC236}">
                  <a16:creationId xmlns:a16="http://schemas.microsoft.com/office/drawing/2014/main" id="{04C70030-4AFA-456D-8F33-7D881C3B5B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9804" y="2823028"/>
              <a:ext cx="972457" cy="972457"/>
              <a:chOff x="5689599" y="2888343"/>
              <a:chExt cx="972457" cy="97245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E016BD9-4ED2-4FFB-A0EC-ECC04F9D6A6D}"/>
                  </a:ext>
                </a:extLst>
              </p:cNvPr>
              <p:cNvSpPr/>
              <p:nvPr/>
            </p:nvSpPr>
            <p:spPr>
              <a:xfrm>
                <a:off x="5689599" y="2888343"/>
                <a:ext cx="972457" cy="972457"/>
              </a:xfrm>
              <a:prstGeom prst="rect">
                <a:avLst/>
              </a:prstGeom>
              <a:solidFill>
                <a:srgbClr val="FF000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F7799B6-C987-4F70-9AD2-339C103FA646}"/>
                  </a:ext>
                </a:extLst>
              </p:cNvPr>
              <p:cNvSpPr/>
              <p:nvPr/>
            </p:nvSpPr>
            <p:spPr>
              <a:xfrm>
                <a:off x="5857984" y="3039303"/>
                <a:ext cx="172077" cy="17553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58DD84A-A38E-463A-9246-9FE06C7C9D2F}"/>
                  </a:ext>
                </a:extLst>
              </p:cNvPr>
              <p:cNvSpPr/>
              <p:nvPr/>
            </p:nvSpPr>
            <p:spPr>
              <a:xfrm>
                <a:off x="6321536" y="3541328"/>
                <a:ext cx="172077" cy="17553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D820FE9-27D0-4DA1-81BB-A80463FA317E}"/>
                  </a:ext>
                </a:extLst>
              </p:cNvPr>
              <p:cNvSpPr/>
              <p:nvPr/>
            </p:nvSpPr>
            <p:spPr>
              <a:xfrm>
                <a:off x="5857984" y="3541328"/>
                <a:ext cx="172077" cy="17553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575907F-28C3-40B2-8754-4A5D9613A9D7}"/>
                  </a:ext>
                </a:extLst>
              </p:cNvPr>
              <p:cNvSpPr/>
              <p:nvPr/>
            </p:nvSpPr>
            <p:spPr>
              <a:xfrm>
                <a:off x="6321536" y="3039303"/>
                <a:ext cx="172077" cy="17553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540" name="Group 42">
              <a:extLst>
                <a:ext uri="{FF2B5EF4-FFF2-40B4-BE49-F238E27FC236}">
                  <a16:creationId xmlns:a16="http://schemas.microsoft.com/office/drawing/2014/main" id="{5A812A35-D23C-4F1B-8B33-6B147F72E3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9815" y="2823028"/>
              <a:ext cx="972457" cy="972457"/>
              <a:chOff x="6799942" y="2823028"/>
              <a:chExt cx="972457" cy="97245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8723570-4572-4885-928E-A9B01EACE7C4}"/>
                  </a:ext>
                </a:extLst>
              </p:cNvPr>
              <p:cNvSpPr/>
              <p:nvPr/>
            </p:nvSpPr>
            <p:spPr>
              <a:xfrm>
                <a:off x="6799942" y="2823028"/>
                <a:ext cx="972457" cy="972457"/>
              </a:xfrm>
              <a:prstGeom prst="rect">
                <a:avLst/>
              </a:prstGeom>
              <a:solidFill>
                <a:srgbClr val="FF000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0861643-79BB-4228-9805-4C2FF9AB50BE}"/>
                  </a:ext>
                </a:extLst>
              </p:cNvPr>
              <p:cNvSpPr/>
              <p:nvPr/>
            </p:nvSpPr>
            <p:spPr>
              <a:xfrm>
                <a:off x="6968267" y="2973988"/>
                <a:ext cx="172077" cy="17553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655E261-CFA4-40C1-8720-E127D976CC71}"/>
                  </a:ext>
                </a:extLst>
              </p:cNvPr>
              <p:cNvSpPr/>
              <p:nvPr/>
            </p:nvSpPr>
            <p:spPr>
              <a:xfrm>
                <a:off x="7431819" y="3476013"/>
                <a:ext cx="172077" cy="17553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A74A1A3-D2B5-405F-AD1D-67F69819E7C8}"/>
                  </a:ext>
                </a:extLst>
              </p:cNvPr>
              <p:cNvSpPr/>
              <p:nvPr/>
            </p:nvSpPr>
            <p:spPr>
              <a:xfrm>
                <a:off x="6968267" y="3476013"/>
                <a:ext cx="172077" cy="17553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789B374-3944-43D1-ADA3-974548114FEF}"/>
                  </a:ext>
                </a:extLst>
              </p:cNvPr>
              <p:cNvSpPr/>
              <p:nvPr/>
            </p:nvSpPr>
            <p:spPr>
              <a:xfrm>
                <a:off x="7431819" y="2973988"/>
                <a:ext cx="172077" cy="17553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22ACC09-58BE-4942-AC16-F2E3CC140F98}"/>
                  </a:ext>
                </a:extLst>
              </p:cNvPr>
              <p:cNvSpPr/>
              <p:nvPr/>
            </p:nvSpPr>
            <p:spPr>
              <a:xfrm>
                <a:off x="7193020" y="3216223"/>
                <a:ext cx="172077" cy="172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541" name="Group 43">
              <a:extLst>
                <a:ext uri="{FF2B5EF4-FFF2-40B4-BE49-F238E27FC236}">
                  <a16:creationId xmlns:a16="http://schemas.microsoft.com/office/drawing/2014/main" id="{51B83463-F37F-416E-9BF9-A8D8F2FA1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99828" y="2823028"/>
              <a:ext cx="972457" cy="972457"/>
              <a:chOff x="7699828" y="3897086"/>
              <a:chExt cx="972457" cy="97245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62BFE86-56EF-4150-A520-333D57B01DB0}"/>
                  </a:ext>
                </a:extLst>
              </p:cNvPr>
              <p:cNvSpPr/>
              <p:nvPr/>
            </p:nvSpPr>
            <p:spPr>
              <a:xfrm>
                <a:off x="7699828" y="3897086"/>
                <a:ext cx="972457" cy="972457"/>
              </a:xfrm>
              <a:prstGeom prst="rect">
                <a:avLst/>
              </a:prstGeom>
              <a:solidFill>
                <a:srgbClr val="FF000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9D9E791-5426-4E3E-984D-8EFFD6C8DD61}"/>
                  </a:ext>
                </a:extLst>
              </p:cNvPr>
              <p:cNvSpPr/>
              <p:nvPr/>
            </p:nvSpPr>
            <p:spPr>
              <a:xfrm>
                <a:off x="7868091" y="4048046"/>
                <a:ext cx="172077" cy="17553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E8C7395-E21D-44EC-B5B5-F86354D64E96}"/>
                  </a:ext>
                </a:extLst>
              </p:cNvPr>
              <p:cNvSpPr/>
              <p:nvPr/>
            </p:nvSpPr>
            <p:spPr>
              <a:xfrm>
                <a:off x="8331643" y="4550071"/>
                <a:ext cx="172077" cy="17553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0ACBAAF-6751-4A8A-AEF2-57F0EA6CE65A}"/>
                  </a:ext>
                </a:extLst>
              </p:cNvPr>
              <p:cNvSpPr/>
              <p:nvPr/>
            </p:nvSpPr>
            <p:spPr>
              <a:xfrm>
                <a:off x="7868091" y="4550071"/>
                <a:ext cx="172077" cy="17553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9F96706-2869-4E22-AFB4-A3B47F26BD78}"/>
                  </a:ext>
                </a:extLst>
              </p:cNvPr>
              <p:cNvSpPr/>
              <p:nvPr/>
            </p:nvSpPr>
            <p:spPr>
              <a:xfrm>
                <a:off x="8331643" y="4048046"/>
                <a:ext cx="172077" cy="17553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F4B5C43-12F3-4BC7-A392-52C158149135}"/>
                  </a:ext>
                </a:extLst>
              </p:cNvPr>
              <p:cNvSpPr/>
              <p:nvPr/>
            </p:nvSpPr>
            <p:spPr>
              <a:xfrm>
                <a:off x="7868091" y="4304324"/>
                <a:ext cx="172077" cy="172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8BB249C-95F4-43D5-84A7-127DEF499292}"/>
                  </a:ext>
                </a:extLst>
              </p:cNvPr>
              <p:cNvSpPr/>
              <p:nvPr/>
            </p:nvSpPr>
            <p:spPr>
              <a:xfrm>
                <a:off x="8331643" y="4304324"/>
                <a:ext cx="172077" cy="172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22534" name="Picture 58" descr="j0346453">
            <a:extLst>
              <a:ext uri="{FF2B5EF4-FFF2-40B4-BE49-F238E27FC236}">
                <a16:creationId xmlns:a16="http://schemas.microsoft.com/office/drawing/2014/main" id="{38EF9D8A-A702-4269-8F37-ABD12F84F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72338" y="3408363"/>
            <a:ext cx="10160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Text Box 55">
            <a:extLst>
              <a:ext uri="{FF2B5EF4-FFF2-40B4-BE49-F238E27FC236}">
                <a16:creationId xmlns:a16="http://schemas.microsoft.com/office/drawing/2014/main" id="{127E5397-618E-46FC-8605-E65C27306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993900"/>
            <a:ext cx="7985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pt-BR" sz="2400">
                <a:solidFill>
                  <a:schemeClr val="bg1"/>
                </a:solidFill>
              </a:rPr>
              <a:t>Você rola um dado de seis lados. Encontre a probabilidade de cada evento.</a:t>
            </a:r>
            <a:endParaRPr lang="en-US" altLang="pt-BR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F59C6BEE-BC0C-41B2-B5D2-4F65A6A1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82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Solução: encontrando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probabilidades clássicas</a:t>
            </a:r>
          </a:p>
        </p:txBody>
      </p:sp>
      <p:pic>
        <p:nvPicPr>
          <p:cNvPr id="23555" name="Picture 10">
            <a:extLst>
              <a:ext uri="{FF2B5EF4-FFF2-40B4-BE49-F238E27FC236}">
                <a16:creationId xmlns:a16="http://schemas.microsoft.com/office/drawing/2014/main" id="{17F98DCF-7B71-461B-B9BE-6CBB1E2DE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68575"/>
            <a:ext cx="84867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546C62A8-9670-4F61-9ECE-32399E86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048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Tipos de probabilidade</a:t>
            </a:r>
          </a:p>
        </p:txBody>
      </p:sp>
      <p:sp>
        <p:nvSpPr>
          <p:cNvPr id="3076" name="Content Placeholder 2">
            <a:extLst>
              <a:ext uri="{FF2B5EF4-FFF2-40B4-BE49-F238E27FC236}">
                <a16:creationId xmlns:a16="http://schemas.microsoft.com/office/drawing/2014/main" id="{B51FD19B-B0C0-4B88-BB71-5DCCF27DE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03400"/>
            <a:ext cx="8229600" cy="1163638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b="1" dirty="0" err="1">
                <a:solidFill>
                  <a:schemeClr val="accent6"/>
                </a:solidFill>
              </a:rPr>
              <a:t>Probabilidade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empírica</a:t>
            </a:r>
            <a:r>
              <a:rPr lang="en-US" b="1" dirty="0">
                <a:solidFill>
                  <a:schemeClr val="accent6"/>
                </a:solidFill>
              </a:rPr>
              <a:t> (</a:t>
            </a:r>
            <a:r>
              <a:rPr lang="en-US" b="1" dirty="0" err="1">
                <a:solidFill>
                  <a:schemeClr val="accent6"/>
                </a:solidFill>
              </a:rPr>
              <a:t>estatística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err="1">
                <a:solidFill>
                  <a:schemeClr val="bg1"/>
                </a:solidFill>
              </a:rPr>
              <a:t>Baseado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observações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obtidas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experimentos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probabilidade</a:t>
            </a:r>
            <a:endParaRPr lang="en-US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err="1">
                <a:solidFill>
                  <a:schemeClr val="bg1"/>
                </a:solidFill>
              </a:rPr>
              <a:t>Frequência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relativa</a:t>
            </a:r>
            <a:r>
              <a:rPr lang="en-US" dirty="0">
                <a:solidFill>
                  <a:schemeClr val="bg1"/>
                </a:solidFill>
              </a:rPr>
              <a:t> de um </a:t>
            </a:r>
            <a:r>
              <a:rPr lang="en-US" dirty="0" err="1">
                <a:solidFill>
                  <a:schemeClr val="bg1"/>
                </a:solidFill>
              </a:rPr>
              <a:t>evento</a:t>
            </a:r>
            <a:endParaRPr lang="en-US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dirty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4580" name="Picture 6">
            <a:extLst>
              <a:ext uri="{FF2B5EF4-FFF2-40B4-BE49-F238E27FC236}">
                <a16:creationId xmlns:a16="http://schemas.microsoft.com/office/drawing/2014/main" id="{3EF4D2E9-1941-4962-9A7E-33C47E55D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4144963"/>
            <a:ext cx="34671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12A247A1-82C9-4FD0-A0AB-EF144DC2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33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Exemplo: encontrando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probabilidade empírica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71EC366E-4496-4FB8-8FE6-DB59F69B1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82800"/>
            <a:ext cx="8229600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pt-BR" sz="2200">
                <a:solidFill>
                  <a:schemeClr val="bg1"/>
                </a:solidFill>
              </a:rPr>
              <a:t>Uma empresa está conduzindo uma pesquisa on-line com indivíduos selecionados aleatoriamente para determinar se o congestionamento no trânsito é um problema em sua comunidade. Até agora, 320 pessoas responderam à pesquisa. A distribuição de frequência mostra os resultados. Qual é a probabilidade de que a próxima pessoa que responda a essa pesquisa diga que o congestionamento é um problema sério em sua comunidade?</a:t>
            </a:r>
          </a:p>
        </p:txBody>
      </p:sp>
      <p:graphicFrame>
        <p:nvGraphicFramePr>
          <p:cNvPr id="53275" name="Group 27">
            <a:extLst>
              <a:ext uri="{FF2B5EF4-FFF2-40B4-BE49-F238E27FC236}">
                <a16:creationId xmlns:a16="http://schemas.microsoft.com/office/drawing/2014/main" id="{3486481B-7592-4FD0-96B8-6460274A7D6D}"/>
              </a:ext>
            </a:extLst>
          </p:cNvPr>
          <p:cNvGraphicFramePr>
            <a:graphicFrameLocks noGrp="1"/>
          </p:cNvGraphicFramePr>
          <p:nvPr/>
        </p:nvGraphicFramePr>
        <p:xfrm>
          <a:off x="3659188" y="4462463"/>
          <a:ext cx="4595812" cy="1981200"/>
        </p:xfrm>
        <a:graphic>
          <a:graphicData uri="http://schemas.openxmlformats.org/drawingml/2006/table">
            <a:tbl>
              <a:tblPr/>
              <a:tblGrid>
                <a:gridCol w="2249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Resposta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Número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de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vezes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,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Problema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sério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Problema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moderado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Não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é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problema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 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Σ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320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27601207-0A3A-4464-9E7E-D0439CBD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33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Solução: encontrando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probabilidade empírica</a:t>
            </a:r>
          </a:p>
        </p:txBody>
      </p:sp>
      <p:graphicFrame>
        <p:nvGraphicFramePr>
          <p:cNvPr id="4128" name="Group 32">
            <a:extLst>
              <a:ext uri="{FF2B5EF4-FFF2-40B4-BE49-F238E27FC236}">
                <a16:creationId xmlns:a16="http://schemas.microsoft.com/office/drawing/2014/main" id="{F712A2BE-9139-45FA-AD0C-004FD09978BC}"/>
              </a:ext>
            </a:extLst>
          </p:cNvPr>
          <p:cNvGraphicFramePr>
            <a:graphicFrameLocks noGrp="1"/>
          </p:cNvGraphicFramePr>
          <p:nvPr/>
        </p:nvGraphicFramePr>
        <p:xfrm>
          <a:off x="2058988" y="2719388"/>
          <a:ext cx="4621212" cy="1981200"/>
        </p:xfrm>
        <a:graphic>
          <a:graphicData uri="http://schemas.openxmlformats.org/drawingml/2006/table">
            <a:tbl>
              <a:tblPr/>
              <a:tblGrid>
                <a:gridCol w="2249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Resposta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Número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de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vezes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,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Problema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sério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Problema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moderado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Não é problema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Σ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320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45" name="TextBox 7">
            <a:extLst>
              <a:ext uri="{FF2B5EF4-FFF2-40B4-BE49-F238E27FC236}">
                <a16:creationId xmlns:a16="http://schemas.microsoft.com/office/drawing/2014/main" id="{F4DE0D94-D813-4482-AC4D-BA27C81B9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052763"/>
            <a:ext cx="1239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  <a:t>evento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138253-6DA4-48C4-A45D-660CFA919F79}"/>
              </a:ext>
            </a:extLst>
          </p:cNvPr>
          <p:cNvCxnSpPr/>
          <p:nvPr/>
        </p:nvCxnSpPr>
        <p:spPr>
          <a:xfrm flipV="1">
            <a:off x="1825625" y="3313113"/>
            <a:ext cx="285750" cy="317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7" name="TextBox 10">
            <a:extLst>
              <a:ext uri="{FF2B5EF4-FFF2-40B4-BE49-F238E27FC236}">
                <a16:creationId xmlns:a16="http://schemas.microsoft.com/office/drawing/2014/main" id="{787B8C1E-1B9C-4CD9-B504-23739F4A1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3052763"/>
            <a:ext cx="172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  <a:t>frequência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F988AD-1C70-4D12-B896-10C20F3DC788}"/>
              </a:ext>
            </a:extLst>
          </p:cNvPr>
          <p:cNvCxnSpPr/>
          <p:nvPr/>
        </p:nvCxnSpPr>
        <p:spPr>
          <a:xfrm flipH="1" flipV="1">
            <a:off x="5680075" y="3317875"/>
            <a:ext cx="1133475" cy="952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49" name="Picture 26">
            <a:extLst>
              <a:ext uri="{FF2B5EF4-FFF2-40B4-BE49-F238E27FC236}">
                <a16:creationId xmlns:a16="http://schemas.microsoft.com/office/drawing/2014/main" id="{8436C2B4-7C5C-4592-A95F-400CB9813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5116513"/>
            <a:ext cx="32670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F44E6B53-5A88-4F29-960B-B1175FE4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667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Descrição do capítulo</a:t>
            </a:r>
          </a:p>
        </p:txBody>
      </p:sp>
      <p:sp>
        <p:nvSpPr>
          <p:cNvPr id="9219" name="Subtitle 2">
            <a:extLst>
              <a:ext uri="{FF2B5EF4-FFF2-40B4-BE49-F238E27FC236}">
                <a16:creationId xmlns:a16="http://schemas.microsoft.com/office/drawing/2014/main" id="{02F35C0C-0BE3-451B-8E2A-E4041CBBD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27200"/>
            <a:ext cx="8229600" cy="4525963"/>
          </a:xfrm>
        </p:spPr>
        <p:txBody>
          <a:bodyPr/>
          <a:lstStyle/>
          <a:p>
            <a:pPr marL="465138" indent="-465138" eaLnBrk="1" hangingPunct="1"/>
            <a:r>
              <a:rPr lang="en-US" altLang="pt-BR">
                <a:solidFill>
                  <a:schemeClr val="bg1"/>
                </a:solidFill>
              </a:rPr>
              <a:t>3.1 Conceitos básicos de probabilidade</a:t>
            </a:r>
          </a:p>
          <a:p>
            <a:pPr marL="465138" indent="-465138" eaLnBrk="1" hangingPunct="1"/>
            <a:r>
              <a:rPr lang="en-US" altLang="pt-BR">
                <a:solidFill>
                  <a:schemeClr val="bg1"/>
                </a:solidFill>
              </a:rPr>
              <a:t>3.2 Probabilidade condicional e a regra da multiplicação</a:t>
            </a:r>
          </a:p>
          <a:p>
            <a:pPr marL="465138" indent="-465138" eaLnBrk="1" hangingPunct="1"/>
            <a:r>
              <a:rPr lang="en-US" altLang="pt-BR">
                <a:solidFill>
                  <a:schemeClr val="bg1"/>
                </a:solidFill>
              </a:rPr>
              <a:t>3.3 A regra da adição</a:t>
            </a:r>
          </a:p>
          <a:p>
            <a:pPr marL="465138" indent="-465138" eaLnBrk="1" hangingPunct="1"/>
            <a:r>
              <a:rPr lang="en-US" altLang="pt-BR">
                <a:solidFill>
                  <a:schemeClr val="bg1"/>
                </a:solidFill>
              </a:rPr>
              <a:t>3.4 Tópicos adicionais sobre probabilidade e contagem</a:t>
            </a: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7109866F-9AB0-4ED7-9005-63A705E6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Lei dos grandes números</a:t>
            </a:r>
          </a:p>
        </p:txBody>
      </p:sp>
      <p:sp>
        <p:nvSpPr>
          <p:cNvPr id="54275" name="Content Placeholder 4">
            <a:extLst>
              <a:ext uri="{FF2B5EF4-FFF2-40B4-BE49-F238E27FC236}">
                <a16:creationId xmlns:a16="http://schemas.microsoft.com/office/drawing/2014/main" id="{2B8EC962-BDB1-4F2A-8C6E-5C7A37ED1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4945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>
                <a:solidFill>
                  <a:schemeClr val="accent6"/>
                </a:solidFill>
              </a:rPr>
              <a:t>Lei dos </a:t>
            </a:r>
            <a:r>
              <a:rPr lang="en-US" b="1" dirty="0" err="1">
                <a:solidFill>
                  <a:schemeClr val="accent6"/>
                </a:solidFill>
              </a:rPr>
              <a:t>grandes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números</a:t>
            </a:r>
            <a:endParaRPr lang="en-US" b="1" dirty="0">
              <a:solidFill>
                <a:schemeClr val="accent6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Conforme</a:t>
            </a:r>
            <a:r>
              <a:rPr lang="en-US" dirty="0">
                <a:solidFill>
                  <a:schemeClr val="bg1"/>
                </a:solidFill>
              </a:rPr>
              <a:t> um </a:t>
            </a:r>
            <a:r>
              <a:rPr lang="en-US" dirty="0" err="1">
                <a:solidFill>
                  <a:schemeClr val="bg1"/>
                </a:solidFill>
              </a:rPr>
              <a:t>experimento</a:t>
            </a:r>
            <a:r>
              <a:rPr lang="en-US" dirty="0">
                <a:solidFill>
                  <a:schemeClr val="bg1"/>
                </a:solidFill>
              </a:rPr>
              <a:t> é </a:t>
            </a:r>
            <a:r>
              <a:rPr lang="en-US" dirty="0" err="1">
                <a:solidFill>
                  <a:schemeClr val="bg1"/>
                </a:solidFill>
              </a:rPr>
              <a:t>repetido</a:t>
            </a:r>
            <a:r>
              <a:rPr lang="en-US" dirty="0">
                <a:solidFill>
                  <a:schemeClr val="bg1"/>
                </a:solidFill>
              </a:rPr>
              <a:t>, a </a:t>
            </a:r>
            <a:r>
              <a:rPr lang="en-US" dirty="0" err="1">
                <a:solidFill>
                  <a:schemeClr val="bg1"/>
                </a:solidFill>
              </a:rPr>
              <a:t>probabilidade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empírica</a:t>
            </a:r>
            <a:r>
              <a:rPr lang="en-US" dirty="0">
                <a:solidFill>
                  <a:schemeClr val="bg1"/>
                </a:solidFill>
              </a:rPr>
              <a:t> de um </a:t>
            </a:r>
            <a:r>
              <a:rPr lang="en-US" dirty="0" err="1">
                <a:solidFill>
                  <a:schemeClr val="bg1"/>
                </a:solidFill>
              </a:rPr>
              <a:t>evento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aproxima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probabilidade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teorética</a:t>
            </a:r>
            <a:r>
              <a:rPr lang="en-US" dirty="0">
                <a:solidFill>
                  <a:schemeClr val="bg1"/>
                </a:solidFill>
              </a:rPr>
              <a:t> (real) do </a:t>
            </a:r>
            <a:r>
              <a:rPr lang="en-US" dirty="0" err="1">
                <a:solidFill>
                  <a:schemeClr val="bg1"/>
                </a:solidFill>
              </a:rPr>
              <a:t>evento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7652" name="Picture 6" descr="penny_heads.jpg">
            <a:extLst>
              <a:ext uri="{FF2B5EF4-FFF2-40B4-BE49-F238E27FC236}">
                <a16:creationId xmlns:a16="http://schemas.microsoft.com/office/drawing/2014/main" id="{EDD98166-59CB-4785-8FBF-C3EF1FA18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988" y="3616325"/>
            <a:ext cx="7699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>
            <a:extLst>
              <a:ext uri="{FF2B5EF4-FFF2-40B4-BE49-F238E27FC236}">
                <a16:creationId xmlns:a16="http://schemas.microsoft.com/office/drawing/2014/main" id="{5B528A23-9C13-464E-AD7E-DEB4523A8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3529013"/>
            <a:ext cx="2760662" cy="308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1B42DEE2-1242-49C1-B480-559679828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655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Tipos de probabilidade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9047E184-F1A8-464C-B2C6-5CFF1500C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63638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b="1" dirty="0" err="1">
                <a:solidFill>
                  <a:schemeClr val="accent6"/>
                </a:solidFill>
              </a:rPr>
              <a:t>Probabilidade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subjetiva</a:t>
            </a:r>
            <a:endParaRPr lang="en-US" b="1" dirty="0">
              <a:solidFill>
                <a:schemeClr val="accent6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err="1">
                <a:solidFill>
                  <a:schemeClr val="bg1"/>
                </a:solidFill>
              </a:rPr>
              <a:t>Intuição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palpites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estimativas</a:t>
            </a:r>
            <a:endParaRPr lang="en-US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Ex.: um </a:t>
            </a:r>
            <a:r>
              <a:rPr lang="en-US" dirty="0" err="1">
                <a:solidFill>
                  <a:schemeClr val="bg1"/>
                </a:solidFill>
              </a:rPr>
              <a:t>médico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achar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que</a:t>
            </a:r>
            <a:r>
              <a:rPr lang="en-US" dirty="0">
                <a:solidFill>
                  <a:schemeClr val="bg1"/>
                </a:solidFill>
              </a:rPr>
              <a:t> um </a:t>
            </a:r>
            <a:r>
              <a:rPr lang="en-US" dirty="0" err="1">
                <a:solidFill>
                  <a:schemeClr val="bg1"/>
                </a:solidFill>
              </a:rPr>
              <a:t>paciente</a:t>
            </a:r>
            <a:r>
              <a:rPr lang="en-US" dirty="0">
                <a:solidFill>
                  <a:schemeClr val="bg1"/>
                </a:solidFill>
              </a:rPr>
              <a:t> tem 90% de chance de se </a:t>
            </a:r>
            <a:r>
              <a:rPr lang="en-US" dirty="0" err="1">
                <a:solidFill>
                  <a:schemeClr val="bg1"/>
                </a:solidFill>
              </a:rPr>
              <a:t>recuperar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completamente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8676" name="Picture 6" descr="C:\Documents and Settings\Lyn\Local Settings\Temporary Internet Files\Content.IE5\W9M7WLEZ\MCj03317280000[1].wmf">
            <a:extLst>
              <a:ext uri="{FF2B5EF4-FFF2-40B4-BE49-F238E27FC236}">
                <a16:creationId xmlns:a16="http://schemas.microsoft.com/office/drawing/2014/main" id="{D476BCA2-0993-4873-8D52-D904D81B3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4483100"/>
            <a:ext cx="164465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E131F1A-6C5B-4249-B39E-E76391DE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833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Exemplo: classificando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tipos de probabilidade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87284C90-0A7D-493F-B709-27E785274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3300"/>
            <a:ext cx="8229600" cy="94297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Classifique a afirmação como um exemplo de probabilidade clássica, empírica ou subjetiva.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ACFD8E-6BF0-4986-9CF3-7F144A837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4433888"/>
            <a:ext cx="7402512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spcBef>
                <a:spcPct val="20000"/>
              </a:spcBef>
              <a:buClr>
                <a:srgbClr val="D17230"/>
              </a:buClr>
              <a:defRPr/>
            </a:pPr>
            <a:r>
              <a:rPr lang="en-US" sz="2600" b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Solução</a:t>
            </a:r>
            <a:r>
              <a:rPr lang="en-US" sz="26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spcBef>
                <a:spcPct val="20000"/>
              </a:spcBef>
              <a:buClr>
                <a:srgbClr val="D17230"/>
              </a:buClr>
              <a:defRPr/>
            </a:pPr>
            <a:r>
              <a:rPr lang="en-US" sz="2600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Probabilidade</a:t>
            </a:r>
            <a:r>
              <a:rPr lang="en-US" sz="26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subjetiva</a:t>
            </a:r>
            <a:r>
              <a:rPr lang="en-US" sz="26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mais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provavelmente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um </a:t>
            </a:r>
            <a:r>
              <a:rPr lang="en-US" sz="2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palpite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pic>
        <p:nvPicPr>
          <p:cNvPr id="29701" name="Picture 7" descr="C:\Documents and Settings\Lyn\Local Settings\Temporary Internet Files\Content.IE5\4PW9QZ0D\MCj04046950000[1].wmf">
            <a:extLst>
              <a:ext uri="{FF2B5EF4-FFF2-40B4-BE49-F238E27FC236}">
                <a16:creationId xmlns:a16="http://schemas.microsoft.com/office/drawing/2014/main" id="{21C64D94-7063-4470-A4DE-BFF5A4051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675" y="4881563"/>
            <a:ext cx="1414463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xt Box 9">
            <a:extLst>
              <a:ext uri="{FF2B5EF4-FFF2-40B4-BE49-F238E27FC236}">
                <a16:creationId xmlns:a16="http://schemas.microsoft.com/office/drawing/2014/main" id="{C3090758-EA80-4154-A4F2-EA03221AA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14713"/>
            <a:ext cx="72993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en-US" altLang="pt-BR">
                <a:solidFill>
                  <a:schemeClr val="bg1"/>
                </a:solidFill>
              </a:rPr>
              <a:t>A probabilidade que você esteja casado aos 30 anos é 0,50.</a:t>
            </a:r>
            <a:endParaRPr lang="en-US" altLang="pt-BR" sz="1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52246B93-DF01-4E9F-B0E7-D3AC967DF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620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Classifique a afirmação como um exemplo de probabilidade clássica, empírica ou subjetiva.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DD105-9E9D-4FEB-A3EC-D677E672D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3962400"/>
            <a:ext cx="7489825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600" b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Solução</a:t>
            </a:r>
            <a:r>
              <a:rPr lang="en-US" sz="26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defRPr/>
            </a:pPr>
            <a:r>
              <a:rPr lang="en-US" sz="2600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Probabilidade</a:t>
            </a:r>
            <a:r>
              <a:rPr lang="en-US" sz="26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empírica</a:t>
            </a:r>
            <a:r>
              <a:rPr lang="en-US" sz="26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mais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provavelmente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baseado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pesquisa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30724" name="Picture 3" descr="C:\Documents and Settings\Lyn\Local Settings\Temporary Internet Files\Content.IE5\0HGJK3SV\MCj03013140000[1].wmf">
            <a:extLst>
              <a:ext uri="{FF2B5EF4-FFF2-40B4-BE49-F238E27FC236}">
                <a16:creationId xmlns:a16="http://schemas.microsoft.com/office/drawing/2014/main" id="{CF37B0B4-B85E-45B7-BDC1-5CFF400DB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438" y="5184775"/>
            <a:ext cx="1146175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 Box 9">
            <a:extLst>
              <a:ext uri="{FF2B5EF4-FFF2-40B4-BE49-F238E27FC236}">
                <a16:creationId xmlns:a16="http://schemas.microsoft.com/office/drawing/2014/main" id="{994B13FD-60CA-491D-9AD0-A3B2A94E5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81288"/>
            <a:ext cx="82788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AutoNum type="arabicPeriod" startAt="2"/>
            </a:pPr>
            <a:r>
              <a:rPr lang="en-US" altLang="pt-BR">
                <a:solidFill>
                  <a:schemeClr val="bg1"/>
                </a:solidFill>
              </a:rPr>
              <a:t>A probabilidade de um votante aleatório escolher certo candidato é 0,45.</a:t>
            </a:r>
            <a:endParaRPr lang="en-US" altLang="pt-BR" sz="1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0">
            <a:extLst>
              <a:ext uri="{FF2B5EF4-FFF2-40B4-BE49-F238E27FC236}">
                <a16:creationId xmlns:a16="http://schemas.microsoft.com/office/drawing/2014/main" id="{1FCE4C1A-11E3-43EF-AB82-59AE55FC7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95563"/>
            <a:ext cx="79184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AutoNum type="arabicPeriod" startAt="3"/>
            </a:pPr>
            <a:r>
              <a:rPr lang="en-US" altLang="pt-BR">
                <a:solidFill>
                  <a:schemeClr val="bg1"/>
                </a:solidFill>
              </a:rPr>
              <a:t>A probabilidade de ganhar em uma rifa com 1.000 bilhetes comprando um bilhete é       .</a:t>
            </a:r>
            <a:endParaRPr lang="en-US" altLang="pt-BR" sz="1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745E0406-1BB6-4EE4-9B23-279906F1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2711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Classifique a sentença como um exemplo de probabilidade clássica, empírica ou subjetiva.</a:t>
            </a:r>
          </a:p>
        </p:txBody>
      </p:sp>
      <p:graphicFrame>
        <p:nvGraphicFramePr>
          <p:cNvPr id="31748" name="Object 2">
            <a:extLst>
              <a:ext uri="{FF2B5EF4-FFF2-40B4-BE49-F238E27FC236}">
                <a16:creationId xmlns:a16="http://schemas.microsoft.com/office/drawing/2014/main" id="{A6F99AB6-9810-4354-812C-EFFEF2B051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5638" y="3117850"/>
          <a:ext cx="71913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3" imgW="355292" imgH="393359" progId="Equation.DSMT4">
                  <p:embed/>
                </p:oleObj>
              </mc:Choice>
              <mc:Fallback>
                <p:oleObj name="Equation" r:id="rId3" imgW="355292" imgH="393359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3117850"/>
                        <a:ext cx="719137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E3A2FF0-D232-45C2-AC24-6CEEE3F68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375" y="3925888"/>
            <a:ext cx="78374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 b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Solução</a:t>
            </a:r>
            <a:r>
              <a:rPr lang="en-US" sz="26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defRPr/>
            </a:pPr>
            <a:r>
              <a:rPr lang="en-US" sz="2600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Probabilidade</a:t>
            </a:r>
            <a:r>
              <a:rPr lang="en-US" sz="26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clássica</a:t>
            </a:r>
            <a:r>
              <a:rPr lang="en-US" sz="26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resultados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igualmente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prováveis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31750" name="Picture 3" descr="C:\Documents and Settings\Lyn\Local Settings\Temporary Internet Files\Content.IE5\0HGJK3SV\MCBS00301_0000[1].wmf">
            <a:extLst>
              <a:ext uri="{FF2B5EF4-FFF2-40B4-BE49-F238E27FC236}">
                <a16:creationId xmlns:a16="http://schemas.microsoft.com/office/drawing/2014/main" id="{031E344F-FF37-44E7-ABE5-5FC42973C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763" y="5657850"/>
            <a:ext cx="1601787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C9ACA26D-A51E-4E4A-A24E-71CCCD7E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7953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Regra da amplitude das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probabilidades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420A0877-D58A-474F-B12E-122E522B4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97100"/>
            <a:ext cx="8229600" cy="216535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b="1" dirty="0" err="1">
                <a:solidFill>
                  <a:schemeClr val="accent6"/>
                </a:solidFill>
              </a:rPr>
              <a:t>Regra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da</a:t>
            </a:r>
            <a:r>
              <a:rPr lang="en-US" b="1" dirty="0">
                <a:solidFill>
                  <a:schemeClr val="accent6"/>
                </a:solidFill>
              </a:rPr>
              <a:t> amplitude das </a:t>
            </a:r>
            <a:r>
              <a:rPr lang="en-US" b="1" dirty="0" err="1">
                <a:solidFill>
                  <a:schemeClr val="accent6"/>
                </a:solidFill>
              </a:rPr>
              <a:t>probabilidades</a:t>
            </a:r>
            <a:endParaRPr lang="en-US" b="1" dirty="0">
              <a:solidFill>
                <a:schemeClr val="accent6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err="1">
                <a:solidFill>
                  <a:schemeClr val="bg1"/>
                </a:solidFill>
              </a:rPr>
              <a:t>probabilidade</a:t>
            </a:r>
            <a:r>
              <a:rPr lang="en-US" dirty="0">
                <a:solidFill>
                  <a:schemeClr val="bg1"/>
                </a:solidFill>
              </a:rPr>
              <a:t> de um </a:t>
            </a:r>
            <a:r>
              <a:rPr lang="en-US" dirty="0" err="1">
                <a:solidFill>
                  <a:schemeClr val="bg1"/>
                </a:solidFill>
              </a:rPr>
              <a:t>evento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ocorrer</a:t>
            </a:r>
            <a:r>
              <a:rPr lang="en-US" dirty="0">
                <a:solidFill>
                  <a:schemeClr val="bg1"/>
                </a:solidFill>
              </a:rPr>
              <a:t> é entre 0 e 1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0 ≤ </a:t>
            </a:r>
            <a:r>
              <a:rPr lang="en-US" i="1" dirty="0">
                <a:solidFill>
                  <a:schemeClr val="bg1"/>
                </a:solidFill>
              </a:rPr>
              <a:t>P(E)</a:t>
            </a:r>
            <a:r>
              <a:rPr lang="en-US" dirty="0">
                <a:solidFill>
                  <a:schemeClr val="bg1"/>
                </a:solidFill>
              </a:rPr>
              <a:t> ≤ 1</a:t>
            </a: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7A45BA54-3188-41B6-8E08-5F6B0F0583F4}"/>
              </a:ext>
            </a:extLst>
          </p:cNvPr>
          <p:cNvGrpSpPr>
            <a:grpSpLocks/>
          </p:cNvGrpSpPr>
          <p:nvPr/>
        </p:nvGrpSpPr>
        <p:grpSpPr bwMode="auto">
          <a:xfrm>
            <a:off x="1058863" y="4538663"/>
            <a:ext cx="6810375" cy="1465262"/>
            <a:chOff x="978570" y="4482098"/>
            <a:chExt cx="6809872" cy="146529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451E02-6998-468B-B014-E8821860F20B}"/>
                </a:ext>
              </a:extLst>
            </p:cNvPr>
            <p:cNvCxnSpPr/>
            <p:nvPr/>
          </p:nvCxnSpPr>
          <p:spPr>
            <a:xfrm>
              <a:off x="1708766" y="5337780"/>
              <a:ext cx="5517742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C73182-2A35-487D-ADF9-90C552E89E5F}"/>
                </a:ext>
              </a:extLst>
            </p:cNvPr>
            <p:cNvSpPr txBox="1"/>
            <p:nvPr/>
          </p:nvSpPr>
          <p:spPr>
            <a:xfrm>
              <a:off x="1588125" y="5053611"/>
              <a:ext cx="401607" cy="5222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800" dirty="0">
                  <a:solidFill>
                    <a:schemeClr val="bg1"/>
                  </a:solidFill>
                  <a:latin typeface="+mn-lt"/>
                  <a:cs typeface="Arial" charset="0"/>
                </a:rPr>
                <a:t>[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ECE11A-0C18-4286-AF65-D1049EACF362}"/>
                </a:ext>
              </a:extLst>
            </p:cNvPr>
            <p:cNvSpPr txBox="1"/>
            <p:nvPr/>
          </p:nvSpPr>
          <p:spPr>
            <a:xfrm>
              <a:off x="7082056" y="5077424"/>
              <a:ext cx="401608" cy="523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800" dirty="0">
                  <a:solidFill>
                    <a:schemeClr val="bg1"/>
                  </a:solidFill>
                  <a:latin typeface="+mn-lt"/>
                  <a:cs typeface="Arial" charset="0"/>
                </a:rPr>
                <a:t>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1F1993-367C-47AB-A2CC-9B27EDD2DACE}"/>
                </a:ext>
              </a:extLst>
            </p:cNvPr>
            <p:cNvSpPr txBox="1"/>
            <p:nvPr/>
          </p:nvSpPr>
          <p:spPr>
            <a:xfrm>
              <a:off x="1588125" y="5485421"/>
              <a:ext cx="368273" cy="4619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C152D4-EB17-4655-BA98-56FD5E6B55FC}"/>
                </a:ext>
              </a:extLst>
            </p:cNvPr>
            <p:cNvSpPr txBox="1"/>
            <p:nvPr/>
          </p:nvSpPr>
          <p:spPr>
            <a:xfrm>
              <a:off x="4070792" y="5485421"/>
              <a:ext cx="793691" cy="4619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0,5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82F78B-4F99-46A9-8598-02A9B897FC4F}"/>
                </a:ext>
              </a:extLst>
            </p:cNvPr>
            <p:cNvSpPr txBox="1"/>
            <p:nvPr/>
          </p:nvSpPr>
          <p:spPr>
            <a:xfrm>
              <a:off x="7058246" y="5485421"/>
              <a:ext cx="369860" cy="4619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1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E7C7878-A62C-4996-BAC4-C4FA970983F2}"/>
                </a:ext>
              </a:extLst>
            </p:cNvPr>
            <p:cNvCxnSpPr/>
            <p:nvPr/>
          </p:nvCxnSpPr>
          <p:spPr>
            <a:xfrm rot="5400000">
              <a:off x="2911195" y="5354449"/>
              <a:ext cx="273056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BC07E7-4610-4C57-932C-C6BA90BB6728}"/>
                </a:ext>
              </a:extLst>
            </p:cNvPr>
            <p:cNvCxnSpPr/>
            <p:nvPr/>
          </p:nvCxnSpPr>
          <p:spPr>
            <a:xfrm rot="5400000">
              <a:off x="4203325" y="5354449"/>
              <a:ext cx="273056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BA7708C-3046-4E4A-B864-E4C86004A546}"/>
                </a:ext>
              </a:extLst>
            </p:cNvPr>
            <p:cNvCxnSpPr/>
            <p:nvPr/>
          </p:nvCxnSpPr>
          <p:spPr>
            <a:xfrm rot="5400000">
              <a:off x="5703402" y="5354449"/>
              <a:ext cx="273056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82" name="TextBox 17">
              <a:extLst>
                <a:ext uri="{FF2B5EF4-FFF2-40B4-BE49-F238E27FC236}">
                  <a16:creationId xmlns:a16="http://schemas.microsoft.com/office/drawing/2014/main" id="{348CD7ED-DB81-4D80-8213-D7D43D043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570" y="4820244"/>
              <a:ext cx="1476266" cy="366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1800">
                  <a:solidFill>
                    <a:schemeClr val="bg1"/>
                  </a:solidFill>
                  <a:cs typeface="Arial" panose="020B0604020202020204" pitchFamily="34" charset="0"/>
                </a:rPr>
                <a:t>Impossível</a:t>
              </a:r>
            </a:p>
          </p:txBody>
        </p:sp>
        <p:sp>
          <p:nvSpPr>
            <p:cNvPr id="32783" name="TextBox 18">
              <a:extLst>
                <a:ext uri="{FF2B5EF4-FFF2-40B4-BE49-F238E27FC236}">
                  <a16:creationId xmlns:a16="http://schemas.microsoft.com/office/drawing/2014/main" id="{6FFBBD2E-E106-481B-A17A-7ECD607A8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8015" y="4820244"/>
              <a:ext cx="1476266" cy="366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1800">
                  <a:solidFill>
                    <a:schemeClr val="bg1"/>
                  </a:solidFill>
                  <a:cs typeface="Arial" panose="020B0604020202020204" pitchFamily="34" charset="0"/>
                </a:rPr>
                <a:t>Improvável</a:t>
              </a:r>
            </a:p>
          </p:txBody>
        </p:sp>
        <p:sp>
          <p:nvSpPr>
            <p:cNvPr id="32784" name="TextBox 19">
              <a:extLst>
                <a:ext uri="{FF2B5EF4-FFF2-40B4-BE49-F238E27FC236}">
                  <a16:creationId xmlns:a16="http://schemas.microsoft.com/office/drawing/2014/main" id="{2ACECCD7-4E39-41A3-AAD1-EED9F7994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8397" y="4482098"/>
              <a:ext cx="1074659" cy="64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1800">
                  <a:solidFill>
                    <a:schemeClr val="bg1"/>
                  </a:solidFill>
                  <a:cs typeface="Arial" panose="020B0604020202020204" pitchFamily="34" charset="0"/>
                </a:rPr>
                <a:t>Chance igual</a:t>
              </a:r>
            </a:p>
          </p:txBody>
        </p:sp>
        <p:sp>
          <p:nvSpPr>
            <p:cNvPr id="32785" name="TextBox 20">
              <a:extLst>
                <a:ext uri="{FF2B5EF4-FFF2-40B4-BE49-F238E27FC236}">
                  <a16:creationId xmlns:a16="http://schemas.microsoft.com/office/drawing/2014/main" id="{C50B3DE7-702E-46DE-9056-95607F3F1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5780" y="4820244"/>
              <a:ext cx="1074659" cy="366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1800">
                  <a:solidFill>
                    <a:schemeClr val="bg1"/>
                  </a:solidFill>
                  <a:cs typeface="Arial" panose="020B0604020202020204" pitchFamily="34" charset="0"/>
                </a:rPr>
                <a:t>Provável</a:t>
              </a:r>
            </a:p>
          </p:txBody>
        </p:sp>
        <p:sp>
          <p:nvSpPr>
            <p:cNvPr id="32786" name="TextBox 21">
              <a:extLst>
                <a:ext uri="{FF2B5EF4-FFF2-40B4-BE49-F238E27FC236}">
                  <a16:creationId xmlns:a16="http://schemas.microsoft.com/office/drawing/2014/main" id="{E6A886EC-1E67-4F34-A966-EC7A3F257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3783" y="4820244"/>
              <a:ext cx="1074659" cy="366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1800">
                  <a:solidFill>
                    <a:schemeClr val="bg1"/>
                  </a:solidFill>
                  <a:cs typeface="Arial" panose="020B0604020202020204" pitchFamily="34" charset="0"/>
                </a:rPr>
                <a:t>Certo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CD646BDF-4890-4450-9CBF-29750977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667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Eventos complementares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04800397-F8EF-4A31-A451-09253F002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92300"/>
            <a:ext cx="8229600" cy="2103438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b="1" dirty="0" err="1">
                <a:solidFill>
                  <a:schemeClr val="accent6"/>
                </a:solidFill>
              </a:rPr>
              <a:t>Complemento</a:t>
            </a:r>
            <a:r>
              <a:rPr lang="en-US" b="1" dirty="0">
                <a:solidFill>
                  <a:schemeClr val="accent6"/>
                </a:solidFill>
              </a:rPr>
              <a:t> do </a:t>
            </a:r>
            <a:r>
              <a:rPr lang="en-US" b="1" dirty="0" err="1">
                <a:solidFill>
                  <a:schemeClr val="accent6"/>
                </a:solidFill>
              </a:rPr>
              <a:t>evento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i="1" dirty="0">
                <a:solidFill>
                  <a:schemeClr val="accent6"/>
                </a:solidFill>
              </a:rPr>
              <a:t>E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O </a:t>
            </a:r>
            <a:r>
              <a:rPr lang="en-US" dirty="0" err="1">
                <a:solidFill>
                  <a:schemeClr val="bg1"/>
                </a:solidFill>
              </a:rPr>
              <a:t>conjunto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todos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resultados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um </a:t>
            </a:r>
            <a:r>
              <a:rPr lang="en-US" dirty="0" err="1">
                <a:solidFill>
                  <a:schemeClr val="bg1"/>
                </a:solidFill>
              </a:rPr>
              <a:t>espaço</a:t>
            </a:r>
            <a:r>
              <a:rPr lang="en-US" dirty="0">
                <a:solidFill>
                  <a:schemeClr val="bg1"/>
                </a:solidFill>
              </a:rPr>
              <a:t> de amostra </a:t>
            </a:r>
            <a:r>
              <a:rPr lang="en-US" dirty="0" err="1">
                <a:solidFill>
                  <a:schemeClr val="bg1"/>
                </a:solidFill>
              </a:rPr>
              <a:t>que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resultados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incluídos</a:t>
            </a:r>
            <a:r>
              <a:rPr lang="en-US" dirty="0">
                <a:solidFill>
                  <a:schemeClr val="bg1"/>
                </a:solidFill>
              </a:rPr>
              <a:t> no </a:t>
            </a:r>
            <a:r>
              <a:rPr lang="en-US" dirty="0" err="1">
                <a:solidFill>
                  <a:schemeClr val="bg1"/>
                </a:solidFill>
              </a:rPr>
              <a:t>evento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err="1">
                <a:solidFill>
                  <a:schemeClr val="bg1"/>
                </a:solidFill>
              </a:rPr>
              <a:t>Denotado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baseline="30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′ (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 prime)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baseline="30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′) + </a:t>
            </a:r>
            <a:r>
              <a:rPr lang="en-US" i="1" dirty="0">
                <a:solidFill>
                  <a:schemeClr val="accent6"/>
                </a:solidFill>
              </a:rPr>
              <a:t>P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i="1" dirty="0">
                <a:solidFill>
                  <a:schemeClr val="accent6"/>
                </a:solidFill>
              </a:rPr>
              <a:t>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 = 1</a:t>
            </a:r>
          </a:p>
          <a:p>
            <a:pPr latinLnBrk="1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i="1" dirty="0">
                <a:solidFill>
                  <a:schemeClr val="accent6"/>
                </a:solidFill>
              </a:rPr>
              <a:t>P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i="1" dirty="0">
                <a:solidFill>
                  <a:schemeClr val="accent6"/>
                </a:solidFill>
              </a:rPr>
              <a:t>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 = 1 – </a:t>
            </a:r>
            <a:r>
              <a:rPr lang="en-US" i="1" dirty="0">
                <a:solidFill>
                  <a:schemeClr val="bg1"/>
                </a:solidFill>
              </a:rPr>
              <a:t>P(E</a:t>
            </a:r>
            <a:r>
              <a:rPr lang="en-US" i="1" baseline="30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′)</a:t>
            </a:r>
          </a:p>
          <a:p>
            <a:pPr latinLnBrk="1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i="1" dirty="0">
                <a:solidFill>
                  <a:schemeClr val="bg1"/>
                </a:solidFill>
              </a:rPr>
              <a:t>E </a:t>
            </a:r>
            <a:r>
              <a:rPr lang="en-US" dirty="0">
                <a:solidFill>
                  <a:schemeClr val="bg1"/>
                </a:solidFill>
              </a:rPr>
              <a:t>′) = 1 – </a:t>
            </a:r>
            <a:r>
              <a:rPr lang="en-US" i="1" dirty="0">
                <a:solidFill>
                  <a:schemeClr val="accent6"/>
                </a:solidFill>
              </a:rPr>
              <a:t>P</a:t>
            </a:r>
            <a:r>
              <a:rPr lang="en-US" dirty="0">
                <a:solidFill>
                  <a:schemeClr val="accent6"/>
                </a:solidFill>
              </a:rPr>
              <a:t>(E)</a:t>
            </a:r>
          </a:p>
        </p:txBody>
      </p:sp>
      <p:grpSp>
        <p:nvGrpSpPr>
          <p:cNvPr id="33796" name="Group 11">
            <a:extLst>
              <a:ext uri="{FF2B5EF4-FFF2-40B4-BE49-F238E27FC236}">
                <a16:creationId xmlns:a16="http://schemas.microsoft.com/office/drawing/2014/main" id="{9140FE47-566D-4F1C-A802-1A26C9B5A13B}"/>
              </a:ext>
            </a:extLst>
          </p:cNvPr>
          <p:cNvGrpSpPr>
            <a:grpSpLocks/>
          </p:cNvGrpSpPr>
          <p:nvPr/>
        </p:nvGrpSpPr>
        <p:grpSpPr bwMode="auto">
          <a:xfrm>
            <a:off x="4968875" y="3816350"/>
            <a:ext cx="3503613" cy="2201863"/>
            <a:chOff x="1689100" y="3889375"/>
            <a:chExt cx="3503613" cy="22018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C21B1A-AD0A-4088-ADB8-262CEA12AAD7}"/>
                </a:ext>
              </a:extLst>
            </p:cNvPr>
            <p:cNvSpPr/>
            <p:nvPr/>
          </p:nvSpPr>
          <p:spPr>
            <a:xfrm>
              <a:off x="1689100" y="3889375"/>
              <a:ext cx="3503613" cy="22018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166C234-100E-49B3-815E-6C00830F46CE}"/>
                </a:ext>
              </a:extLst>
            </p:cNvPr>
            <p:cNvSpPr/>
            <p:nvPr/>
          </p:nvSpPr>
          <p:spPr>
            <a:xfrm>
              <a:off x="2105025" y="4122738"/>
              <a:ext cx="1674813" cy="167322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54244F-9D26-42E6-A0B1-F56419A96524}"/>
                </a:ext>
              </a:extLst>
            </p:cNvPr>
            <p:cNvSpPr txBox="1"/>
            <p:nvPr/>
          </p:nvSpPr>
          <p:spPr>
            <a:xfrm>
              <a:off x="4184650" y="4230688"/>
              <a:ext cx="852488" cy="5238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800" i="1" dirty="0">
                  <a:latin typeface="+mn-lt"/>
                  <a:cs typeface="Arial" charset="0"/>
                </a:rPr>
                <a:t>E</a:t>
              </a:r>
              <a:r>
                <a:rPr lang="en-US" sz="2800" dirty="0">
                  <a:latin typeface="Arial" charset="0"/>
                  <a:cs typeface="Arial" charset="0"/>
                </a:rPr>
                <a:t> ′</a:t>
              </a:r>
              <a:endParaRPr lang="en-US" sz="2800" dirty="0">
                <a:latin typeface="+mn-lt"/>
                <a:cs typeface="Arial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6A29BE-5BE8-486C-A47C-52F55EDCD16F}"/>
                </a:ext>
              </a:extLst>
            </p:cNvPr>
            <p:cNvSpPr txBox="1"/>
            <p:nvPr/>
          </p:nvSpPr>
          <p:spPr>
            <a:xfrm>
              <a:off x="2647950" y="4554538"/>
              <a:ext cx="852488" cy="5222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800" i="1" dirty="0">
                  <a:latin typeface="+mn-lt"/>
                  <a:cs typeface="Arial" charset="0"/>
                </a:rPr>
                <a:t>E</a:t>
              </a:r>
              <a:endParaRPr lang="en-US" sz="2800" dirty="0">
                <a:latin typeface="+mn-lt"/>
                <a:cs typeface="Arial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0181588-7243-4A1C-AB6C-049B3351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858838"/>
            <a:ext cx="8229600" cy="925512"/>
          </a:xfrm>
        </p:spPr>
        <p:txBody>
          <a:bodyPr/>
          <a:lstStyle/>
          <a:p>
            <a:pPr eaLnBrk="1" hangingPunct="1"/>
            <a:r>
              <a:rPr lang="en-US" altLang="pt-BR" sz="2800">
                <a:solidFill>
                  <a:schemeClr val="bg1"/>
                </a:solidFill>
              </a:rPr>
              <a:t>Exemplo: probabilidade do </a:t>
            </a:r>
            <a:br>
              <a:rPr lang="en-US" altLang="pt-BR" sz="2800">
                <a:solidFill>
                  <a:schemeClr val="bg1"/>
                </a:solidFill>
              </a:rPr>
            </a:br>
            <a:r>
              <a:rPr lang="en-US" altLang="pt-BR" sz="2800">
                <a:solidFill>
                  <a:schemeClr val="bg1"/>
                </a:solidFill>
              </a:rPr>
              <a:t>complemento de um evento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1BD54E47-D34C-4945-981C-BB5C118B6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9113"/>
            <a:ext cx="8229600" cy="103505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pt-BR" sz="2200">
                <a:solidFill>
                  <a:schemeClr val="bg1"/>
                </a:solidFill>
              </a:rPr>
              <a:t>Você pesquisa uma amostra de 1.000 funcionários em uma empresa e registra a idade de cada um. Encontre a probabilidade de escolher aleatoriamente um funcionário que não esteja entre 25 e 34 anos.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pt-BR" sz="2200">
              <a:solidFill>
                <a:schemeClr val="bg1"/>
              </a:solidFill>
            </a:endParaRPr>
          </a:p>
        </p:txBody>
      </p:sp>
      <p:graphicFrame>
        <p:nvGraphicFramePr>
          <p:cNvPr id="60447" name="Group 31">
            <a:extLst>
              <a:ext uri="{FF2B5EF4-FFF2-40B4-BE49-F238E27FC236}">
                <a16:creationId xmlns:a16="http://schemas.microsoft.com/office/drawing/2014/main" id="{BA57402C-E10F-4BD6-B6DB-AB73AC638390}"/>
              </a:ext>
            </a:extLst>
          </p:cNvPr>
          <p:cNvGraphicFramePr>
            <a:graphicFrameLocks noGrp="1"/>
          </p:cNvGraphicFramePr>
          <p:nvPr/>
        </p:nvGraphicFramePr>
        <p:xfrm>
          <a:off x="561975" y="3065463"/>
          <a:ext cx="3086100" cy="3327400"/>
        </p:xfrm>
        <a:graphic>
          <a:graphicData uri="http://schemas.openxmlformats.org/drawingml/2006/table">
            <a:tbl>
              <a:tblPr/>
              <a:tblGrid>
                <a:gridCol w="1433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4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Idades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1448" marR="9144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Frequência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,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</a:t>
                      </a:r>
                    </a:p>
                  </a:txBody>
                  <a:tcPr marL="91448" marR="9144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 15 a 24</a:t>
                      </a:r>
                    </a:p>
                  </a:txBody>
                  <a:tcPr marL="91448" marR="9144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54</a:t>
                      </a:r>
                    </a:p>
                  </a:txBody>
                  <a:tcPr marL="91448" marR="9144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 25 a 34</a:t>
                      </a:r>
                    </a:p>
                  </a:txBody>
                  <a:tcPr marL="91448" marR="9144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366</a:t>
                      </a:r>
                    </a:p>
                  </a:txBody>
                  <a:tcPr marL="91448" marR="9144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 35 a 44</a:t>
                      </a:r>
                    </a:p>
                  </a:txBody>
                  <a:tcPr marL="91448" marR="9144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233</a:t>
                      </a:r>
                    </a:p>
                  </a:txBody>
                  <a:tcPr marL="91448" marR="9144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 45 a 54</a:t>
                      </a:r>
                    </a:p>
                  </a:txBody>
                  <a:tcPr marL="91448" marR="9144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180</a:t>
                      </a:r>
                    </a:p>
                  </a:txBody>
                  <a:tcPr marL="91448" marR="9144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 55 a 64</a:t>
                      </a:r>
                    </a:p>
                  </a:txBody>
                  <a:tcPr marL="91448" marR="9144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125</a:t>
                      </a:r>
                    </a:p>
                  </a:txBody>
                  <a:tcPr marL="91448" marR="9144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65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ou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mais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1448" marR="9144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marL="91448" marR="9144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1448" marR="9144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Σ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1.000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1448" marR="9144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E948A18E-7DD3-4EF9-8763-6378AA93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7445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Solução: probabilidade do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complemento de um evento</a:t>
            </a:r>
          </a:p>
        </p:txBody>
      </p:sp>
      <p:sp>
        <p:nvSpPr>
          <p:cNvPr id="35843" name="Content Placeholder 8">
            <a:extLst>
              <a:ext uri="{FF2B5EF4-FFF2-40B4-BE49-F238E27FC236}">
                <a16:creationId xmlns:a16="http://schemas.microsoft.com/office/drawing/2014/main" id="{0B1B9299-4A43-49ED-B8E9-A212F392A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2260600"/>
            <a:ext cx="4913313" cy="693738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Use a probabilidade empírica para encontrar </a:t>
            </a:r>
            <a:r>
              <a:rPr lang="en-US" altLang="pt-BR" i="1">
                <a:solidFill>
                  <a:schemeClr val="bg1"/>
                </a:solidFill>
              </a:rPr>
              <a:t>P</a:t>
            </a:r>
            <a:r>
              <a:rPr lang="en-US" altLang="pt-BR">
                <a:solidFill>
                  <a:schemeClr val="bg1"/>
                </a:solidFill>
              </a:rPr>
              <a:t>(idades de 25 até 34)</a:t>
            </a:r>
          </a:p>
        </p:txBody>
      </p:sp>
      <p:graphicFrame>
        <p:nvGraphicFramePr>
          <p:cNvPr id="6180" name="Group 36">
            <a:extLst>
              <a:ext uri="{FF2B5EF4-FFF2-40B4-BE49-F238E27FC236}">
                <a16:creationId xmlns:a16="http://schemas.microsoft.com/office/drawing/2014/main" id="{22CD595E-761D-416D-A31A-2765C425DC21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2287588"/>
          <a:ext cx="3441700" cy="3170237"/>
        </p:xfrm>
        <a:graphic>
          <a:graphicData uri="http://schemas.openxmlformats.org/drawingml/2006/table">
            <a:tbl>
              <a:tblPr/>
              <a:tblGrid>
                <a:gridCol w="17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Idades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Frequência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,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 15 a 24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 25 a 34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366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 35 a 44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233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 45 a 54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180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 55 a 64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65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ou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mais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Σ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1.000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00" name="Content Placeholder 8">
            <a:extLst>
              <a:ext uri="{FF2B5EF4-FFF2-40B4-BE49-F238E27FC236}">
                <a16:creationId xmlns:a16="http://schemas.microsoft.com/office/drawing/2014/main" id="{18E1AC77-7E9D-4AE1-9904-C9D1035B5260}"/>
              </a:ext>
            </a:extLst>
          </p:cNvPr>
          <p:cNvSpPr txBox="1">
            <a:spLocks/>
          </p:cNvSpPr>
          <p:nvPr/>
        </p:nvSpPr>
        <p:spPr bwMode="auto">
          <a:xfrm>
            <a:off x="439738" y="4413250"/>
            <a:ext cx="46132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Use a regra do complemento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3A2ABAA-A598-48E7-8525-873F2A486951}"/>
              </a:ext>
            </a:extLst>
          </p:cNvPr>
          <p:cNvSpPr/>
          <p:nvPr/>
        </p:nvSpPr>
        <p:spPr>
          <a:xfrm>
            <a:off x="5561013" y="3027363"/>
            <a:ext cx="3178175" cy="40322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5870" name="Picture 32">
            <a:extLst>
              <a:ext uri="{FF2B5EF4-FFF2-40B4-BE49-F238E27FC236}">
                <a16:creationId xmlns:a16="http://schemas.microsoft.com/office/drawing/2014/main" id="{EDC29424-7F38-4DA2-85D9-B6CA89F88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3584575"/>
            <a:ext cx="45529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71" name="Picture 33">
            <a:extLst>
              <a:ext uri="{FF2B5EF4-FFF2-40B4-BE49-F238E27FC236}">
                <a16:creationId xmlns:a16="http://schemas.microsoft.com/office/drawing/2014/main" id="{77B502FF-F219-46DD-B276-0AA5FA2D9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4997450"/>
            <a:ext cx="4646613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0" grpId="0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FACB76C9-4213-42E5-99BF-BA296848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7826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Exemplo: probabilidade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usando um diagrama de árvore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C3F4D3ED-68F8-4399-8582-BC8BF0188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84400"/>
            <a:ext cx="8229600" cy="20574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pt-BR" sz="2400">
                <a:solidFill>
                  <a:schemeClr val="bg1"/>
                </a:solidFill>
              </a:rPr>
              <a:t>Um experimento de probabilidade consiste em jogar uma moeda e girar a roleta abaixo. A roleta tem probabilidade igual de parar em qualquer número. Use um diagrama de árvore para encontrar a probabilidade de um resultado coroa e da roleta parar em um número ímpar.</a:t>
            </a:r>
          </a:p>
        </p:txBody>
      </p:sp>
      <p:grpSp>
        <p:nvGrpSpPr>
          <p:cNvPr id="36868" name="Group 7">
            <a:extLst>
              <a:ext uri="{FF2B5EF4-FFF2-40B4-BE49-F238E27FC236}">
                <a16:creationId xmlns:a16="http://schemas.microsoft.com/office/drawing/2014/main" id="{6F4A4E0D-031D-49EC-B144-50654C1CD269}"/>
              </a:ext>
            </a:extLst>
          </p:cNvPr>
          <p:cNvGrpSpPr>
            <a:grpSpLocks/>
          </p:cNvGrpSpPr>
          <p:nvPr/>
        </p:nvGrpSpPr>
        <p:grpSpPr bwMode="auto">
          <a:xfrm>
            <a:off x="3535363" y="3576638"/>
            <a:ext cx="5181600" cy="3090862"/>
            <a:chOff x="3535680" y="3093720"/>
            <a:chExt cx="5181600" cy="3312160"/>
          </a:xfrm>
        </p:grpSpPr>
        <p:graphicFrame>
          <p:nvGraphicFramePr>
            <p:cNvPr id="36869" name="Chart 5">
              <a:extLst>
                <a:ext uri="{FF2B5EF4-FFF2-40B4-BE49-F238E27FC236}">
                  <a16:creationId xmlns:a16="http://schemas.microsoft.com/office/drawing/2014/main" id="{1375F1AF-09FD-4409-B77F-CD3E0A1A056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35680" y="3093720"/>
            <a:ext cx="5181600" cy="3312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1" r:id="rId3" imgW="5182049" imgH="3310415" progId="Excel.Chart.8">
                    <p:embed/>
                  </p:oleObj>
                </mc:Choice>
                <mc:Fallback>
                  <p:oleObj r:id="rId3" imgW="5182049" imgH="3310415" progId="Excel.Chart.8">
                    <p:embed/>
                    <p:pic>
                      <p:nvPicPr>
                        <p:cNvPr id="0" name="Char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5680" y="3093720"/>
                          <a:ext cx="5181600" cy="3312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Notched Right Arrow 6">
              <a:extLst>
                <a:ext uri="{FF2B5EF4-FFF2-40B4-BE49-F238E27FC236}">
                  <a16:creationId xmlns:a16="http://schemas.microsoft.com/office/drawing/2014/main" id="{36718FE2-20FA-44EB-B89D-4617553014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996650">
              <a:off x="5645959" y="4698375"/>
              <a:ext cx="959455" cy="84138"/>
            </a:xfrm>
            <a:prstGeom prst="notchedRightArrow">
              <a:avLst>
                <a:gd name="adj1" fmla="val 50000"/>
                <a:gd name="adj2" fmla="val 50026"/>
              </a:avLst>
            </a:prstGeom>
            <a:solidFill>
              <a:schemeClr val="tx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CD6CB92-62EC-4A2D-93F6-4F2A07B3B9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Seção 3.1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34EC1-C012-49BB-93E5-C5CA72190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dirty="0" err="1">
                <a:solidFill>
                  <a:schemeClr val="bg1"/>
                </a:solidFill>
              </a:rPr>
              <a:t>Conceitos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básicos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probabilidade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DEEAFEFD-C3FE-4F85-91AB-A3A5C535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953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Solução: probabilidade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usando um diagrama de árvore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2A0E8FBF-FAFC-4479-8BB1-48AEB7AB5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324100"/>
            <a:ext cx="8229600" cy="67468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Diagrama de árvore:</a:t>
            </a:r>
          </a:p>
        </p:txBody>
      </p:sp>
      <p:grpSp>
        <p:nvGrpSpPr>
          <p:cNvPr id="2" name="Group 66">
            <a:extLst>
              <a:ext uri="{FF2B5EF4-FFF2-40B4-BE49-F238E27FC236}">
                <a16:creationId xmlns:a16="http://schemas.microsoft.com/office/drawing/2014/main" id="{02392033-8AA4-4F87-B56E-B2EBD2C2C95E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2606675"/>
            <a:ext cx="8443913" cy="1970088"/>
            <a:chOff x="289560" y="2271554"/>
            <a:chExt cx="8442960" cy="19691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3CF221-A815-4CF4-A7B4-D7FED26233FC}"/>
                </a:ext>
              </a:extLst>
            </p:cNvPr>
            <p:cNvSpPr txBox="1"/>
            <p:nvPr/>
          </p:nvSpPr>
          <p:spPr>
            <a:xfrm>
              <a:off x="2027677" y="2606359"/>
              <a:ext cx="457148" cy="5236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+mn-lt"/>
                  <a:cs typeface="Arial" charset="0"/>
                </a:rPr>
                <a:t>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ED3585-1EFE-4576-9C1D-4C5218B5E9D4}"/>
                </a:ext>
              </a:extLst>
            </p:cNvPr>
            <p:cNvSpPr txBox="1"/>
            <p:nvPr/>
          </p:nvSpPr>
          <p:spPr>
            <a:xfrm>
              <a:off x="6400745" y="2606359"/>
              <a:ext cx="457148" cy="5236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+mn-lt"/>
                  <a:cs typeface="Arial" charset="0"/>
                </a:rPr>
                <a:t>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A06AE7-13BC-4786-AF0F-AD74E9625E7E}"/>
                </a:ext>
              </a:extLst>
            </p:cNvPr>
            <p:cNvSpPr txBox="1"/>
            <p:nvPr/>
          </p:nvSpPr>
          <p:spPr>
            <a:xfrm>
              <a:off x="289560" y="3717087"/>
              <a:ext cx="457148" cy="52362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+mn-lt"/>
                  <a:cs typeface="Arial" charset="0"/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7EE9B2-6EC2-4054-8F06-70BD86274DF1}"/>
                </a:ext>
              </a:extLst>
            </p:cNvPr>
            <p:cNvSpPr txBox="1"/>
            <p:nvPr/>
          </p:nvSpPr>
          <p:spPr>
            <a:xfrm>
              <a:off x="807027" y="3717087"/>
              <a:ext cx="457148" cy="52362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+mn-lt"/>
                  <a:cs typeface="Arial" charset="0"/>
                </a:rPr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668D01-953F-455B-882C-62B90DA8480D}"/>
                </a:ext>
              </a:extLst>
            </p:cNvPr>
            <p:cNvSpPr txBox="1"/>
            <p:nvPr/>
          </p:nvSpPr>
          <p:spPr>
            <a:xfrm>
              <a:off x="1326081" y="3717087"/>
              <a:ext cx="457148" cy="52362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+mn-lt"/>
                  <a:cs typeface="Arial" charset="0"/>
                </a:rPr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6977A3-EA73-44D3-99FF-8E2461B97DFD}"/>
                </a:ext>
              </a:extLst>
            </p:cNvPr>
            <p:cNvSpPr txBox="1"/>
            <p:nvPr/>
          </p:nvSpPr>
          <p:spPr>
            <a:xfrm>
              <a:off x="1843548" y="3717087"/>
              <a:ext cx="457148" cy="52362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+mn-lt"/>
                  <a:cs typeface="Arial" charset="0"/>
                </a:rPr>
                <a:t>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D610BB-AC59-4A63-BD8D-3EEBEAD88A39}"/>
                </a:ext>
              </a:extLst>
            </p:cNvPr>
            <p:cNvSpPr txBox="1"/>
            <p:nvPr/>
          </p:nvSpPr>
          <p:spPr>
            <a:xfrm>
              <a:off x="2362601" y="3717087"/>
              <a:ext cx="457148" cy="52362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+mn-lt"/>
                  <a:cs typeface="Arial" charset="0"/>
                </a:rPr>
                <a:t>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FDA166-5B7B-4F90-9D68-FEAE7E215CF7}"/>
                </a:ext>
              </a:extLst>
            </p:cNvPr>
            <p:cNvSpPr txBox="1"/>
            <p:nvPr/>
          </p:nvSpPr>
          <p:spPr>
            <a:xfrm>
              <a:off x="3399122" y="3717087"/>
              <a:ext cx="457148" cy="52362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+mn-lt"/>
                  <a:cs typeface="Arial" charset="0"/>
                </a:rPr>
                <a:t>7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3FA262-15F4-47AA-86E0-C837DE4DBB40}"/>
                </a:ext>
              </a:extLst>
            </p:cNvPr>
            <p:cNvSpPr txBox="1"/>
            <p:nvPr/>
          </p:nvSpPr>
          <p:spPr>
            <a:xfrm>
              <a:off x="2880068" y="3717087"/>
              <a:ext cx="457148" cy="52362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+mn-lt"/>
                  <a:cs typeface="Arial" charset="0"/>
                </a:rPr>
                <a:t>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23A991-B1E2-4D83-A0CB-D85BCA89341B}"/>
                </a:ext>
              </a:extLst>
            </p:cNvPr>
            <p:cNvSpPr txBox="1"/>
            <p:nvPr/>
          </p:nvSpPr>
          <p:spPr>
            <a:xfrm>
              <a:off x="3916589" y="3717087"/>
              <a:ext cx="457148" cy="52362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+mn-lt"/>
                  <a:cs typeface="Arial" charset="0"/>
                </a:rPr>
                <a:t>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E72B67-E45C-4CEC-AC8F-984F65646391}"/>
                </a:ext>
              </a:extLst>
            </p:cNvPr>
            <p:cNvSpPr txBox="1"/>
            <p:nvPr/>
          </p:nvSpPr>
          <p:spPr>
            <a:xfrm>
              <a:off x="4648343" y="3717087"/>
              <a:ext cx="457148" cy="52362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+mn-lt"/>
                  <a:cs typeface="Arial" charset="0"/>
                </a:rPr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31421D8-11E2-4B44-8082-A6F20819916B}"/>
                </a:ext>
              </a:extLst>
            </p:cNvPr>
            <p:cNvSpPr txBox="1"/>
            <p:nvPr/>
          </p:nvSpPr>
          <p:spPr>
            <a:xfrm>
              <a:off x="5165810" y="3717087"/>
              <a:ext cx="457148" cy="52362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+mn-lt"/>
                  <a:cs typeface="Arial" charset="0"/>
                </a:rPr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3DCBF4-CD27-442A-A887-D3C9B9A52922}"/>
                </a:ext>
              </a:extLst>
            </p:cNvPr>
            <p:cNvSpPr txBox="1"/>
            <p:nvPr/>
          </p:nvSpPr>
          <p:spPr>
            <a:xfrm>
              <a:off x="5684864" y="3717087"/>
              <a:ext cx="457148" cy="52362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+mn-lt"/>
                  <a:cs typeface="Arial" charset="0"/>
                </a:rPr>
                <a:t>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1AA739-229A-4BB1-BE7F-7042DF44B448}"/>
                </a:ext>
              </a:extLst>
            </p:cNvPr>
            <p:cNvSpPr txBox="1"/>
            <p:nvPr/>
          </p:nvSpPr>
          <p:spPr>
            <a:xfrm>
              <a:off x="6202331" y="3717087"/>
              <a:ext cx="457148" cy="52362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+mn-lt"/>
                  <a:cs typeface="Arial" charset="0"/>
                </a:rPr>
                <a:t>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6A5B95-400F-45C6-B448-87EA7BAACE84}"/>
                </a:ext>
              </a:extLst>
            </p:cNvPr>
            <p:cNvSpPr txBox="1"/>
            <p:nvPr/>
          </p:nvSpPr>
          <p:spPr>
            <a:xfrm>
              <a:off x="6721384" y="3717087"/>
              <a:ext cx="457148" cy="52362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+mn-lt"/>
                  <a:cs typeface="Arial" charset="0"/>
                </a:rPr>
                <a:t>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868316-23B3-49E6-8C0A-65EE658ADE57}"/>
                </a:ext>
              </a:extLst>
            </p:cNvPr>
            <p:cNvSpPr txBox="1"/>
            <p:nvPr/>
          </p:nvSpPr>
          <p:spPr>
            <a:xfrm>
              <a:off x="7757905" y="3717087"/>
              <a:ext cx="457148" cy="52362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+mn-lt"/>
                  <a:cs typeface="Arial" charset="0"/>
                </a:rPr>
                <a:t>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7D3609-F7C4-4412-9BF0-B1EE5E7A4E18}"/>
                </a:ext>
              </a:extLst>
            </p:cNvPr>
            <p:cNvSpPr txBox="1"/>
            <p:nvPr/>
          </p:nvSpPr>
          <p:spPr>
            <a:xfrm>
              <a:off x="7238851" y="3717087"/>
              <a:ext cx="457148" cy="52362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+mn-lt"/>
                  <a:cs typeface="Arial" charset="0"/>
                </a:rPr>
                <a:t>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7DA737C-02E5-4060-A9A6-3ECE81787DAA}"/>
                </a:ext>
              </a:extLst>
            </p:cNvPr>
            <p:cNvSpPr txBox="1"/>
            <p:nvPr/>
          </p:nvSpPr>
          <p:spPr>
            <a:xfrm>
              <a:off x="8275372" y="3717087"/>
              <a:ext cx="457148" cy="52362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+mn-lt"/>
                  <a:cs typeface="Arial" charset="0"/>
                </a:rPr>
                <a:t>8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EAAFFDE-5182-4B35-863A-D47EBBF126AA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2484825" y="2868173"/>
              <a:ext cx="3915920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5C231BA-8A10-4AA4-86FC-C0F84E646FAD}"/>
                </a:ext>
              </a:extLst>
            </p:cNvPr>
            <p:cNvCxnSpPr/>
            <p:nvPr/>
          </p:nvCxnSpPr>
          <p:spPr>
            <a:xfrm>
              <a:off x="441943" y="3414016"/>
              <a:ext cx="3703220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6072EBE-81B6-4942-A95B-36C1563268B6}"/>
                </a:ext>
              </a:extLst>
            </p:cNvPr>
            <p:cNvCxnSpPr>
              <a:stCxn id="12" idx="2"/>
            </p:cNvCxnSpPr>
            <p:nvPr/>
          </p:nvCxnSpPr>
          <p:spPr>
            <a:xfrm rot="5400000">
              <a:off x="2113443" y="3271208"/>
              <a:ext cx="284028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9797B5A-4AA9-4CAE-894E-6AFFD5776BC8}"/>
                </a:ext>
              </a:extLst>
            </p:cNvPr>
            <p:cNvCxnSpPr/>
            <p:nvPr/>
          </p:nvCxnSpPr>
          <p:spPr>
            <a:xfrm rot="5400000">
              <a:off x="6502386" y="3287076"/>
              <a:ext cx="284028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9EB3742-AB93-4D30-B029-FF724B70AEDE}"/>
                </a:ext>
              </a:extLst>
            </p:cNvPr>
            <p:cNvCxnSpPr/>
            <p:nvPr/>
          </p:nvCxnSpPr>
          <p:spPr>
            <a:xfrm rot="5400000">
              <a:off x="291995" y="3563964"/>
              <a:ext cx="301483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3CEA380-8DBD-45EC-A8C9-65352F8B3AAE}"/>
                </a:ext>
              </a:extLst>
            </p:cNvPr>
            <p:cNvCxnSpPr/>
            <p:nvPr/>
          </p:nvCxnSpPr>
          <p:spPr>
            <a:xfrm rot="5400000">
              <a:off x="820573" y="3563964"/>
              <a:ext cx="301483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99A6565-3884-488F-8ED2-E3DDF22EC31E}"/>
                </a:ext>
              </a:extLst>
            </p:cNvPr>
            <p:cNvCxnSpPr/>
            <p:nvPr/>
          </p:nvCxnSpPr>
          <p:spPr>
            <a:xfrm rot="5400000">
              <a:off x="1349150" y="3563964"/>
              <a:ext cx="301483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4BD461F-B854-4D09-BE78-938BA3B15A5C}"/>
                </a:ext>
              </a:extLst>
            </p:cNvPr>
            <p:cNvCxnSpPr/>
            <p:nvPr/>
          </p:nvCxnSpPr>
          <p:spPr>
            <a:xfrm rot="5400000">
              <a:off x="1877729" y="3563964"/>
              <a:ext cx="301483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D998517-E17E-407F-BED6-2E92B776D2AF}"/>
                </a:ext>
              </a:extLst>
            </p:cNvPr>
            <p:cNvCxnSpPr/>
            <p:nvPr/>
          </p:nvCxnSpPr>
          <p:spPr>
            <a:xfrm rot="5400000">
              <a:off x="2407894" y="3563964"/>
              <a:ext cx="301483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C0AD0B6-E62D-4FFB-9536-DC1870F98DCB}"/>
                </a:ext>
              </a:extLst>
            </p:cNvPr>
            <p:cNvCxnSpPr/>
            <p:nvPr/>
          </p:nvCxnSpPr>
          <p:spPr>
            <a:xfrm rot="5400000">
              <a:off x="2936471" y="3563964"/>
              <a:ext cx="301483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3789F0E-7081-4769-B077-470F3435EEF3}"/>
                </a:ext>
              </a:extLst>
            </p:cNvPr>
            <p:cNvCxnSpPr/>
            <p:nvPr/>
          </p:nvCxnSpPr>
          <p:spPr>
            <a:xfrm rot="5400000">
              <a:off x="3465050" y="3563964"/>
              <a:ext cx="301483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958D7B8-0032-4D66-943F-3130A8FCE77E}"/>
                </a:ext>
              </a:extLst>
            </p:cNvPr>
            <p:cNvCxnSpPr/>
            <p:nvPr/>
          </p:nvCxnSpPr>
          <p:spPr>
            <a:xfrm rot="5400000">
              <a:off x="3995215" y="3563964"/>
              <a:ext cx="301483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4F1E9B5-A124-43F1-B09C-ECAA2AB195DC}"/>
                </a:ext>
              </a:extLst>
            </p:cNvPr>
            <p:cNvCxnSpPr/>
            <p:nvPr/>
          </p:nvCxnSpPr>
          <p:spPr>
            <a:xfrm>
              <a:off x="4846759" y="3414016"/>
              <a:ext cx="3703219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B601A06-2EB5-4372-8B48-794B4602940B}"/>
                </a:ext>
              </a:extLst>
            </p:cNvPr>
            <p:cNvCxnSpPr/>
            <p:nvPr/>
          </p:nvCxnSpPr>
          <p:spPr>
            <a:xfrm rot="5400000">
              <a:off x="4695223" y="3563964"/>
              <a:ext cx="301483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D794FF7-7025-4A7C-98F4-3A1B33375421}"/>
                </a:ext>
              </a:extLst>
            </p:cNvPr>
            <p:cNvCxnSpPr/>
            <p:nvPr/>
          </p:nvCxnSpPr>
          <p:spPr>
            <a:xfrm rot="5400000">
              <a:off x="5225388" y="3563964"/>
              <a:ext cx="301483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23F4AAB-C957-401B-B902-0F6F9AF39F6D}"/>
                </a:ext>
              </a:extLst>
            </p:cNvPr>
            <p:cNvCxnSpPr/>
            <p:nvPr/>
          </p:nvCxnSpPr>
          <p:spPr>
            <a:xfrm rot="5400000">
              <a:off x="5753966" y="3563964"/>
              <a:ext cx="301483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804C41B-48E3-40DF-8538-4FCB6D8B4FF1}"/>
                </a:ext>
              </a:extLst>
            </p:cNvPr>
            <p:cNvCxnSpPr/>
            <p:nvPr/>
          </p:nvCxnSpPr>
          <p:spPr>
            <a:xfrm rot="5400000">
              <a:off x="6282543" y="3563964"/>
              <a:ext cx="301483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FFC4FB9-D3C0-45B8-8349-D717BFA6C5C3}"/>
                </a:ext>
              </a:extLst>
            </p:cNvPr>
            <p:cNvCxnSpPr/>
            <p:nvPr/>
          </p:nvCxnSpPr>
          <p:spPr>
            <a:xfrm rot="5400000">
              <a:off x="6811122" y="3563964"/>
              <a:ext cx="301483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24CF805-88FC-4933-A5F5-D9C791EAF327}"/>
                </a:ext>
              </a:extLst>
            </p:cNvPr>
            <p:cNvCxnSpPr/>
            <p:nvPr/>
          </p:nvCxnSpPr>
          <p:spPr>
            <a:xfrm rot="5400000">
              <a:off x="7341287" y="3563964"/>
              <a:ext cx="301483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DF4FB0D-32B8-4027-9E65-446357F4B79A}"/>
                </a:ext>
              </a:extLst>
            </p:cNvPr>
            <p:cNvCxnSpPr/>
            <p:nvPr/>
          </p:nvCxnSpPr>
          <p:spPr>
            <a:xfrm rot="5400000">
              <a:off x="7869864" y="3563964"/>
              <a:ext cx="301483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B90438-7B12-4FE2-B350-014975CCF5C7}"/>
                </a:ext>
              </a:extLst>
            </p:cNvPr>
            <p:cNvCxnSpPr/>
            <p:nvPr/>
          </p:nvCxnSpPr>
          <p:spPr>
            <a:xfrm rot="5400000">
              <a:off x="8398443" y="3563964"/>
              <a:ext cx="301483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F9AD785-590D-4940-9F71-A4AE1EA9DE04}"/>
                </a:ext>
              </a:extLst>
            </p:cNvPr>
            <p:cNvCxnSpPr/>
            <p:nvPr/>
          </p:nvCxnSpPr>
          <p:spPr>
            <a:xfrm rot="5400000" flipH="1" flipV="1">
              <a:off x="4115107" y="2560343"/>
              <a:ext cx="579165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53DBE182-8EBC-44D7-8014-1E16E39C07E4}"/>
              </a:ext>
            </a:extLst>
          </p:cNvPr>
          <p:cNvSpPr txBox="1"/>
          <p:nvPr/>
        </p:nvSpPr>
        <p:spPr>
          <a:xfrm>
            <a:off x="254000" y="4884738"/>
            <a:ext cx="639763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H1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B0E6CFC-00D9-40FA-B392-E707AF06F38B}"/>
              </a:ext>
            </a:extLst>
          </p:cNvPr>
          <p:cNvSpPr txBox="1"/>
          <p:nvPr/>
        </p:nvSpPr>
        <p:spPr>
          <a:xfrm>
            <a:off x="771525" y="4884738"/>
            <a:ext cx="641350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H2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CCC02FC-ED91-43B6-9A67-C5A52E87F5F4}"/>
              </a:ext>
            </a:extLst>
          </p:cNvPr>
          <p:cNvSpPr txBox="1"/>
          <p:nvPr/>
        </p:nvSpPr>
        <p:spPr>
          <a:xfrm>
            <a:off x="1290638" y="4884738"/>
            <a:ext cx="639762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H3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F7BEAF-E595-4657-B0F2-F8BF47288F64}"/>
              </a:ext>
            </a:extLst>
          </p:cNvPr>
          <p:cNvSpPr txBox="1"/>
          <p:nvPr/>
        </p:nvSpPr>
        <p:spPr>
          <a:xfrm>
            <a:off x="1808163" y="4884738"/>
            <a:ext cx="639762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H4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1EA0F6-A7BE-4A33-A6A2-0EDCD47334E5}"/>
              </a:ext>
            </a:extLst>
          </p:cNvPr>
          <p:cNvSpPr txBox="1"/>
          <p:nvPr/>
        </p:nvSpPr>
        <p:spPr>
          <a:xfrm>
            <a:off x="2327275" y="4884738"/>
            <a:ext cx="639763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H5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5372B7-06C6-464E-9D84-B145886283F3}"/>
              </a:ext>
            </a:extLst>
          </p:cNvPr>
          <p:cNvSpPr txBox="1"/>
          <p:nvPr/>
        </p:nvSpPr>
        <p:spPr>
          <a:xfrm>
            <a:off x="2844800" y="4884738"/>
            <a:ext cx="639763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H6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3E44D2-A80D-46EF-A088-385DBCFF9FC6}"/>
              </a:ext>
            </a:extLst>
          </p:cNvPr>
          <p:cNvSpPr txBox="1"/>
          <p:nvPr/>
        </p:nvSpPr>
        <p:spPr>
          <a:xfrm>
            <a:off x="3362325" y="4884738"/>
            <a:ext cx="641350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H7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38BC204-35A3-43B6-8217-0F2515188A8B}"/>
              </a:ext>
            </a:extLst>
          </p:cNvPr>
          <p:cNvSpPr txBox="1"/>
          <p:nvPr/>
        </p:nvSpPr>
        <p:spPr>
          <a:xfrm>
            <a:off x="3881438" y="4884738"/>
            <a:ext cx="639762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H8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6DB761-F372-4696-89E4-BA22E96EBFFC}"/>
              </a:ext>
            </a:extLst>
          </p:cNvPr>
          <p:cNvSpPr txBox="1"/>
          <p:nvPr/>
        </p:nvSpPr>
        <p:spPr>
          <a:xfrm>
            <a:off x="4581525" y="4899025"/>
            <a:ext cx="64135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T1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FCBAFDA-7EC1-4A14-AD0A-277FBFCEEA9F}"/>
              </a:ext>
            </a:extLst>
          </p:cNvPr>
          <p:cNvSpPr txBox="1"/>
          <p:nvPr/>
        </p:nvSpPr>
        <p:spPr>
          <a:xfrm>
            <a:off x="5100638" y="4899025"/>
            <a:ext cx="639762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T2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5F7373-B163-4AC2-A2BE-5B6CEE44FB6B}"/>
              </a:ext>
            </a:extLst>
          </p:cNvPr>
          <p:cNvSpPr txBox="1"/>
          <p:nvPr/>
        </p:nvSpPr>
        <p:spPr>
          <a:xfrm>
            <a:off x="5618163" y="4899025"/>
            <a:ext cx="639762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T3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3BA91-4E08-459D-A2C8-9867A37541F6}"/>
              </a:ext>
            </a:extLst>
          </p:cNvPr>
          <p:cNvSpPr txBox="1"/>
          <p:nvPr/>
        </p:nvSpPr>
        <p:spPr>
          <a:xfrm>
            <a:off x="6137275" y="4899025"/>
            <a:ext cx="639763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T4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9C53818-FD3B-4741-8E1F-CF5032DC9EE7}"/>
              </a:ext>
            </a:extLst>
          </p:cNvPr>
          <p:cNvSpPr txBox="1"/>
          <p:nvPr/>
        </p:nvSpPr>
        <p:spPr>
          <a:xfrm>
            <a:off x="6654800" y="4899025"/>
            <a:ext cx="639763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T5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35C0FE-D1D9-471A-B8BB-40CB6D64B244}"/>
              </a:ext>
            </a:extLst>
          </p:cNvPr>
          <p:cNvSpPr txBox="1"/>
          <p:nvPr/>
        </p:nvSpPr>
        <p:spPr>
          <a:xfrm>
            <a:off x="7172325" y="4899025"/>
            <a:ext cx="64135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T6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33C052C-F897-42F6-9993-54FDECE988E1}"/>
              </a:ext>
            </a:extLst>
          </p:cNvPr>
          <p:cNvSpPr txBox="1"/>
          <p:nvPr/>
        </p:nvSpPr>
        <p:spPr>
          <a:xfrm>
            <a:off x="7666038" y="4899025"/>
            <a:ext cx="639762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T7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68F668-474A-471F-87B5-E16585DB0842}"/>
              </a:ext>
            </a:extLst>
          </p:cNvPr>
          <p:cNvSpPr txBox="1"/>
          <p:nvPr/>
        </p:nvSpPr>
        <p:spPr>
          <a:xfrm>
            <a:off x="8208963" y="4899025"/>
            <a:ext cx="639762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T8</a:t>
            </a:r>
          </a:p>
        </p:txBody>
      </p:sp>
      <p:grpSp>
        <p:nvGrpSpPr>
          <p:cNvPr id="3" name="Group 105">
            <a:extLst>
              <a:ext uri="{FF2B5EF4-FFF2-40B4-BE49-F238E27FC236}">
                <a16:creationId xmlns:a16="http://schemas.microsoft.com/office/drawing/2014/main" id="{3D803E07-D01A-40F4-A524-9A590EB35AF2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4525963"/>
            <a:ext cx="7956550" cy="346075"/>
            <a:chOff x="517525" y="3890963"/>
            <a:chExt cx="7956550" cy="346075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0BC5B76-18F8-4209-9830-1CFD3B681EC0}"/>
                </a:ext>
              </a:extLst>
            </p:cNvPr>
            <p:cNvCxnSpPr/>
            <p:nvPr/>
          </p:nvCxnSpPr>
          <p:spPr>
            <a:xfrm rot="5400000">
              <a:off x="352425" y="4056063"/>
              <a:ext cx="331787" cy="158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6947B17-CDAF-4113-8C6E-3754A4229995}"/>
                </a:ext>
              </a:extLst>
            </p:cNvPr>
            <p:cNvCxnSpPr/>
            <p:nvPr/>
          </p:nvCxnSpPr>
          <p:spPr>
            <a:xfrm rot="5400000">
              <a:off x="869950" y="4056063"/>
              <a:ext cx="331787" cy="158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87F6286-F8AB-4FD3-9072-B37EA91986F7}"/>
                </a:ext>
              </a:extLst>
            </p:cNvPr>
            <p:cNvCxnSpPr/>
            <p:nvPr/>
          </p:nvCxnSpPr>
          <p:spPr>
            <a:xfrm rot="5400000">
              <a:off x="1358900" y="4056063"/>
              <a:ext cx="331787" cy="158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6FE3D9D-64DB-4C59-B22B-569D2BC6C11B}"/>
                </a:ext>
              </a:extLst>
            </p:cNvPr>
            <p:cNvCxnSpPr/>
            <p:nvPr/>
          </p:nvCxnSpPr>
          <p:spPr>
            <a:xfrm rot="5400000">
              <a:off x="1906588" y="4056063"/>
              <a:ext cx="331787" cy="158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72E7B24-067C-47B7-9B15-B6EA0304062B}"/>
                </a:ext>
              </a:extLst>
            </p:cNvPr>
            <p:cNvCxnSpPr/>
            <p:nvPr/>
          </p:nvCxnSpPr>
          <p:spPr>
            <a:xfrm rot="5400000">
              <a:off x="2425700" y="4056063"/>
              <a:ext cx="331787" cy="158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0227D14-8EFF-430A-A6A2-0528357DE0DE}"/>
                </a:ext>
              </a:extLst>
            </p:cNvPr>
            <p:cNvCxnSpPr/>
            <p:nvPr/>
          </p:nvCxnSpPr>
          <p:spPr>
            <a:xfrm rot="5400000">
              <a:off x="2927350" y="4056063"/>
              <a:ext cx="331787" cy="158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A9FD041-00BE-4193-AE29-691A56F50C72}"/>
                </a:ext>
              </a:extLst>
            </p:cNvPr>
            <p:cNvCxnSpPr/>
            <p:nvPr/>
          </p:nvCxnSpPr>
          <p:spPr>
            <a:xfrm rot="5400000">
              <a:off x="3460750" y="4056063"/>
              <a:ext cx="331787" cy="158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DE45DEC-3C5D-4A91-8F02-4D13C09F216B}"/>
                </a:ext>
              </a:extLst>
            </p:cNvPr>
            <p:cNvCxnSpPr/>
            <p:nvPr/>
          </p:nvCxnSpPr>
          <p:spPr>
            <a:xfrm rot="5400000">
              <a:off x="3979863" y="4056063"/>
              <a:ext cx="331787" cy="158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F251671-D6B8-4C71-8F37-465B03DBA04E}"/>
                </a:ext>
              </a:extLst>
            </p:cNvPr>
            <p:cNvCxnSpPr/>
            <p:nvPr/>
          </p:nvCxnSpPr>
          <p:spPr>
            <a:xfrm rot="5400000">
              <a:off x="4680744" y="4071144"/>
              <a:ext cx="330200" cy="158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2490F36-524C-4A0E-BD88-14164C946343}"/>
                </a:ext>
              </a:extLst>
            </p:cNvPr>
            <p:cNvCxnSpPr/>
            <p:nvPr/>
          </p:nvCxnSpPr>
          <p:spPr>
            <a:xfrm rot="5400000">
              <a:off x="5199857" y="4071144"/>
              <a:ext cx="330200" cy="158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187B0EE-627C-4ECD-BCF2-03AF93FED833}"/>
                </a:ext>
              </a:extLst>
            </p:cNvPr>
            <p:cNvCxnSpPr/>
            <p:nvPr/>
          </p:nvCxnSpPr>
          <p:spPr>
            <a:xfrm rot="5400000">
              <a:off x="5687219" y="4071144"/>
              <a:ext cx="330200" cy="158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7E2A5AE-5D5D-4402-9D31-FDF676E5E90D}"/>
                </a:ext>
              </a:extLst>
            </p:cNvPr>
            <p:cNvCxnSpPr/>
            <p:nvPr/>
          </p:nvCxnSpPr>
          <p:spPr>
            <a:xfrm rot="5400000">
              <a:off x="6236494" y="4071144"/>
              <a:ext cx="330200" cy="158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6BABC009-9F51-475C-804B-20063871F20A}"/>
                </a:ext>
              </a:extLst>
            </p:cNvPr>
            <p:cNvCxnSpPr/>
            <p:nvPr/>
          </p:nvCxnSpPr>
          <p:spPr>
            <a:xfrm rot="5400000">
              <a:off x="6754019" y="4071144"/>
              <a:ext cx="330200" cy="158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04D59C6-0332-4518-B548-0F20E39FD3EE}"/>
                </a:ext>
              </a:extLst>
            </p:cNvPr>
            <p:cNvCxnSpPr/>
            <p:nvPr/>
          </p:nvCxnSpPr>
          <p:spPr>
            <a:xfrm rot="5400000">
              <a:off x="7257257" y="4071144"/>
              <a:ext cx="330200" cy="158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5A19F94F-0299-4501-B406-CDCC96A8BBDA}"/>
                </a:ext>
              </a:extLst>
            </p:cNvPr>
            <p:cNvCxnSpPr/>
            <p:nvPr/>
          </p:nvCxnSpPr>
          <p:spPr>
            <a:xfrm rot="5400000">
              <a:off x="7790657" y="4071144"/>
              <a:ext cx="330200" cy="158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5CB145B-79C1-492B-87CE-D7044ECA2CA7}"/>
                </a:ext>
              </a:extLst>
            </p:cNvPr>
            <p:cNvCxnSpPr/>
            <p:nvPr/>
          </p:nvCxnSpPr>
          <p:spPr>
            <a:xfrm rot="5400000">
              <a:off x="8308182" y="4071144"/>
              <a:ext cx="330200" cy="158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FF45F3E-E0A2-4F9D-BB87-E234540C9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5741988"/>
            <a:ext cx="64833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600" i="1">
                <a:solidFill>
                  <a:schemeClr val="bg1"/>
                </a:solidFill>
                <a:cs typeface="Arial" panose="020B0604020202020204" pitchFamily="34" charset="0"/>
              </a:rPr>
              <a:t>P</a:t>
            </a:r>
            <a:r>
              <a:rPr lang="en-US" altLang="pt-BR" sz="2600">
                <a:solidFill>
                  <a:schemeClr val="bg1"/>
                </a:solidFill>
                <a:cs typeface="Arial" panose="020B0604020202020204" pitchFamily="34" charset="0"/>
              </a:rPr>
              <a:t>(tirar coroa e um número ímpar) = </a:t>
            </a:r>
          </a:p>
        </p:txBody>
      </p:sp>
      <p:graphicFrame>
        <p:nvGraphicFramePr>
          <p:cNvPr id="7170" name="Object 2">
            <a:extLst>
              <a:ext uri="{FF2B5EF4-FFF2-40B4-BE49-F238E27FC236}">
                <a16:creationId xmlns:a16="http://schemas.microsoft.com/office/drawing/2014/main" id="{DD9027DF-C9FC-40E4-A139-39810610DB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4675" y="5480050"/>
          <a:ext cx="2271713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3" name="Equation" r:id="rId3" imgW="875920" imgH="393529" progId="Equation.DSMT4">
                  <p:embed/>
                </p:oleObj>
              </mc:Choice>
              <mc:Fallback>
                <p:oleObj name="Equation" r:id="rId3" imgW="875920" imgH="393529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675" y="5480050"/>
                        <a:ext cx="2271713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06">
            <a:extLst>
              <a:ext uri="{FF2B5EF4-FFF2-40B4-BE49-F238E27FC236}">
                <a16:creationId xmlns:a16="http://schemas.microsoft.com/office/drawing/2014/main" id="{A4D3E38F-2634-4603-802F-5BF8E866C545}"/>
              </a:ext>
            </a:extLst>
          </p:cNvPr>
          <p:cNvGrpSpPr>
            <a:grpSpLocks/>
          </p:cNvGrpSpPr>
          <p:nvPr/>
        </p:nvGrpSpPr>
        <p:grpSpPr bwMode="auto">
          <a:xfrm>
            <a:off x="4733925" y="4930775"/>
            <a:ext cx="3429000" cy="411163"/>
            <a:chOff x="4709160" y="4206240"/>
            <a:chExt cx="3429000" cy="411482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8E17624-C12B-4F70-A858-AC1803A7F0FD}"/>
                </a:ext>
              </a:extLst>
            </p:cNvPr>
            <p:cNvSpPr/>
            <p:nvPr/>
          </p:nvSpPr>
          <p:spPr>
            <a:xfrm>
              <a:off x="4709160" y="4206240"/>
              <a:ext cx="350838" cy="41148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3D58883-5B41-43C3-BB77-BE3085E6D8C8}"/>
                </a:ext>
              </a:extLst>
            </p:cNvPr>
            <p:cNvSpPr/>
            <p:nvPr/>
          </p:nvSpPr>
          <p:spPr>
            <a:xfrm>
              <a:off x="5745798" y="4206240"/>
              <a:ext cx="350837" cy="41148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C8598C1-5B73-4CC7-AC9F-E78E172F3136}"/>
                </a:ext>
              </a:extLst>
            </p:cNvPr>
            <p:cNvSpPr/>
            <p:nvPr/>
          </p:nvSpPr>
          <p:spPr>
            <a:xfrm>
              <a:off x="7787323" y="4206240"/>
              <a:ext cx="350837" cy="41148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D01A92A-E1B6-4C27-8992-67674B12F8A6}"/>
                </a:ext>
              </a:extLst>
            </p:cNvPr>
            <p:cNvSpPr/>
            <p:nvPr/>
          </p:nvSpPr>
          <p:spPr>
            <a:xfrm>
              <a:off x="6782435" y="4206240"/>
              <a:ext cx="349250" cy="41148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10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F85BBF58-74DC-4095-8905-93DEC5CB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13160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Exemplo: probabilidade usando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o princípio fundamental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da contagem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7073E571-4D96-4516-BECE-E8552F0C5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22600"/>
            <a:ext cx="8229600" cy="22796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As identificações da sua faculdade consistem de 8 dígitos. Cada dígito pode ser de 0 a 9 e cada dígito pode ser repetido. Qual é a probabilidade de obter o seu número de identificação gerando aleatoriamente os oito dígitos?</a:t>
            </a:r>
          </a:p>
        </p:txBody>
      </p:sp>
      <p:pic>
        <p:nvPicPr>
          <p:cNvPr id="38916" name="Picture 10" descr="C:\Documents and Settings\Lyn\Local Settings\Temporary Internet Files\Content.IE5\TNMFU2EO\MCj02931420000[1].wmf">
            <a:extLst>
              <a:ext uri="{FF2B5EF4-FFF2-40B4-BE49-F238E27FC236}">
                <a16:creationId xmlns:a16="http://schemas.microsoft.com/office/drawing/2014/main" id="{60966A77-0812-41BB-9D0E-ED22D33B8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4943475"/>
            <a:ext cx="1357313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9BA5031D-F155-4145-8039-BFD0A1BE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3160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Solução: probabilidade usando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o princípio fundamental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da contagem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EB40281C-7308-421E-9D77-6FE682807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17800"/>
            <a:ext cx="8229600" cy="2279650"/>
          </a:xfrm>
        </p:spPr>
        <p:txBody>
          <a:bodyPr/>
          <a:lstStyle/>
          <a:p>
            <a:r>
              <a:rPr lang="en-US" altLang="pt-BR" sz="2600">
                <a:solidFill>
                  <a:schemeClr val="bg1"/>
                </a:solidFill>
              </a:rPr>
              <a:t>Cada dígito pode ser repetido</a:t>
            </a:r>
          </a:p>
          <a:p>
            <a:r>
              <a:rPr lang="en-US" altLang="pt-BR" sz="2600">
                <a:solidFill>
                  <a:schemeClr val="bg1"/>
                </a:solidFill>
              </a:rPr>
              <a:t>Existem 10 escolhas para cada um dos 8 dígitos</a:t>
            </a:r>
          </a:p>
          <a:p>
            <a:r>
              <a:rPr lang="en-US" altLang="pt-BR" sz="2600">
                <a:solidFill>
                  <a:schemeClr val="bg1"/>
                </a:solidFill>
              </a:rPr>
              <a:t>Usando o princípio fundamental da contagm, temos que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pt-BR" sz="2600">
                <a:solidFill>
                  <a:schemeClr val="bg1"/>
                </a:solidFill>
              </a:rPr>
              <a:t>   10 ∙ 10 ∙ 10 ∙ 10 ∙ 10 ∙ 10 ∙ 10 ∙ 10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pt-BR" sz="2600">
                <a:solidFill>
                  <a:schemeClr val="bg1"/>
                </a:solidFill>
              </a:rPr>
              <a:t>= 10</a:t>
            </a:r>
            <a:r>
              <a:rPr lang="en-US" altLang="pt-BR" sz="2600" baseline="30000">
                <a:solidFill>
                  <a:schemeClr val="bg1"/>
                </a:solidFill>
              </a:rPr>
              <a:t>8</a:t>
            </a:r>
            <a:r>
              <a:rPr lang="en-US" altLang="pt-BR" sz="2600">
                <a:solidFill>
                  <a:schemeClr val="bg1"/>
                </a:solidFill>
              </a:rPr>
              <a:t> = 100.000.000 possíveis números de identificação</a:t>
            </a:r>
          </a:p>
          <a:p>
            <a:r>
              <a:rPr lang="en-US" altLang="pt-BR" sz="2600">
                <a:solidFill>
                  <a:schemeClr val="bg1"/>
                </a:solidFill>
              </a:rPr>
              <a:t>Somente um desses números corresponde ao seu número</a:t>
            </a:r>
          </a:p>
          <a:p>
            <a:pPr>
              <a:buFont typeface="Arial" panose="020B0604020202020204" pitchFamily="34" charset="0"/>
              <a:buNone/>
            </a:pPr>
            <a:endParaRPr lang="en-US" altLang="pt-BR" sz="2600">
              <a:solidFill>
                <a:schemeClr val="bg1"/>
              </a:solidFill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D60CB1AB-741B-4F55-86E5-768552C2FF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1475" y="5764213"/>
          <a:ext cx="1703388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Equation" r:id="rId3" imgW="850531" imgH="418918" progId="Equation.DSMT4">
                  <p:embed/>
                </p:oleObj>
              </mc:Choice>
              <mc:Fallback>
                <p:oleObj name="Equation" r:id="rId3" imgW="850531" imgH="418918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475" y="5764213"/>
                        <a:ext cx="1703388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6E5CFD-0F0C-4694-BB7A-E188AA4A0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5956300"/>
            <a:ext cx="39243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600" i="1">
                <a:solidFill>
                  <a:schemeClr val="bg1"/>
                </a:solidFill>
                <a:cs typeface="Arial" panose="020B0604020202020204" pitchFamily="34" charset="0"/>
              </a:rPr>
              <a:t>P</a:t>
            </a:r>
            <a:r>
              <a:rPr lang="en-US" altLang="pt-BR" sz="2600">
                <a:solidFill>
                  <a:schemeClr val="bg1"/>
                </a:solidFill>
                <a:cs typeface="Arial" panose="020B0604020202020204" pitchFamily="34" charset="0"/>
              </a:rPr>
              <a:t>(sua identificação) =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E62BB1AE-B191-47FF-9B53-15A90218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55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Resumo da Seção 3.1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5B772893-2A05-425D-97E1-368DE8C8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Identificamos o espaço amostral de um experimento de probabilidade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Identificamos eventos simples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Usamos o princípio fundamental da contagem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Diferenciamos probabilidade clássica, empírica e subjetiva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Determinamos a probabilidade dos complementos de um evento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Usamos um diagrama de árvore e o princípio fundamental da contagem para encontrar probabilidades</a:t>
            </a:r>
          </a:p>
        </p:txBody>
      </p:sp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1A06D5E8-F184-468A-A11B-C752E8F33B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Seção 3.2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00740-111A-45DD-9831-057CC511D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err="1">
                <a:solidFill>
                  <a:schemeClr val="bg1"/>
                </a:solidFill>
              </a:rPr>
              <a:t>Probabilidade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condicional</a:t>
            </a:r>
            <a:r>
              <a:rPr lang="en-US" dirty="0">
                <a:solidFill>
                  <a:schemeClr val="bg1"/>
                </a:solidFill>
              </a:rPr>
              <a:t> e a </a:t>
            </a:r>
          </a:p>
          <a:p>
            <a:pPr>
              <a:buFont typeface="Arial" charset="0"/>
              <a:buNone/>
              <a:defRPr/>
            </a:pPr>
            <a:r>
              <a:rPr lang="en-US" dirty="0" err="1">
                <a:solidFill>
                  <a:schemeClr val="bg1"/>
                </a:solidFill>
              </a:rPr>
              <a:t>regra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multiplicação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AEC2D190-D098-4992-AF49-415B14B63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6429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Objetivos da Seção 3.2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0252A7CA-945C-4BE2-B86F-7274D8966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9685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Determinar as probabilidades condicionais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Diferenciar eventos dependentes e independentes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Usar a regra da multiplicação para encontrar a probabilidade de dois eventos ocorrerem em sequência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Usar a regra da multiplicação para encontrar probabilidades condicionais</a:t>
            </a:r>
          </a:p>
        </p:txBody>
      </p:sp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A5B22576-B8B4-4061-BD62-DF839B3E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064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Probabilidade condicional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E3A28E17-C2AF-4826-8FF6-0787E932F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b="1" dirty="0" err="1">
                <a:solidFill>
                  <a:schemeClr val="accent6"/>
                </a:solidFill>
              </a:rPr>
              <a:t>Probabilidade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condicional</a:t>
            </a:r>
            <a:endParaRPr lang="en-US" b="1" dirty="0">
              <a:solidFill>
                <a:schemeClr val="accent6"/>
              </a:solidFill>
            </a:endParaRPr>
          </a:p>
          <a:p>
            <a:pPr>
              <a:buFont typeface="Arial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err="1">
                <a:solidFill>
                  <a:schemeClr val="bg1"/>
                </a:solidFill>
              </a:rPr>
              <a:t>probabilidade</a:t>
            </a:r>
            <a:r>
              <a:rPr lang="en-US" dirty="0">
                <a:solidFill>
                  <a:schemeClr val="bg1"/>
                </a:solidFill>
              </a:rPr>
              <a:t> de um </a:t>
            </a:r>
            <a:r>
              <a:rPr lang="en-US" dirty="0" err="1">
                <a:solidFill>
                  <a:schemeClr val="bg1"/>
                </a:solidFill>
              </a:rPr>
              <a:t>evento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ocorrer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sendo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outro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evento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ocorreu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  <a:defRPr/>
            </a:pPr>
            <a:r>
              <a:rPr lang="en-US" dirty="0" err="1">
                <a:solidFill>
                  <a:schemeClr val="bg1"/>
                </a:solidFill>
              </a:rPr>
              <a:t>Denotado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|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) (</a:t>
            </a:r>
            <a:r>
              <a:rPr lang="en-US" dirty="0" err="1">
                <a:solidFill>
                  <a:schemeClr val="bg1"/>
                </a:solidFill>
              </a:rPr>
              <a:t>leia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probabilidade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, dado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”)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CE0E2468-EF21-4F38-9230-963C0B6E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080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Exemplo: encontrando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probabilidades condicionais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419D4FCC-E4A7-4151-A8A7-158497676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8500"/>
            <a:ext cx="8229600" cy="35988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pt-BR" sz="2400">
                <a:solidFill>
                  <a:schemeClr val="bg1"/>
                </a:solidFill>
              </a:rPr>
              <a:t>Duas cartas são selecionadas em sequência de um baralho padrão. Encontre a probabilidade de que a segunda carta seja uma dama, dado que a primeira carta é um rei. (Assuma que o rei não é reintegrado ao baralho.)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C83BD-7731-4358-984B-4E4EEA598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3640138"/>
            <a:ext cx="799623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Solução</a:t>
            </a:r>
            <a:r>
              <a:rPr lang="en-US" sz="2400" b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:</a:t>
            </a:r>
          </a:p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Devido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ao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fato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de a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primeira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carta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ser um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rei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e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não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ser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reintegrado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, o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baralho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agora tem 51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cartas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, das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quais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4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são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damas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Então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,</a:t>
            </a:r>
          </a:p>
          <a:p>
            <a:pPr>
              <a:defRPr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defRPr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45061" name="Picture 8" descr="C:\Documents and Settings\Lyn\Local Settings\Temporary Internet Files\Content.IE5\4PW9QZ0D\MCj04315370000[1].png">
            <a:extLst>
              <a:ext uri="{FF2B5EF4-FFF2-40B4-BE49-F238E27FC236}">
                <a16:creationId xmlns:a16="http://schemas.microsoft.com/office/drawing/2014/main" id="{C9181233-F43F-4E06-9488-D339B6D3B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563" y="3440113"/>
            <a:ext cx="1450975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7">
            <a:extLst>
              <a:ext uri="{FF2B5EF4-FFF2-40B4-BE49-F238E27FC236}">
                <a16:creationId xmlns:a16="http://schemas.microsoft.com/office/drawing/2014/main" id="{D2C8A960-5D7E-4DAE-A436-18F69DE02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5505450"/>
            <a:ext cx="22383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F66935DE-5014-47D9-8B84-CB92AD713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3991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A tabela abaixo exibe os resultados de um estudo no qual pesquisadores examinaram o QI de uma criança e a presença de um gene específico nela. Encontre a probabilidade de a criança ter um QI alto, dado que a criança tenha o gene.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52E492-1338-40DA-A9D1-0D53752ED576}"/>
              </a:ext>
            </a:extLst>
          </p:cNvPr>
          <p:cNvGraphicFramePr>
            <a:graphicFrameLocks noGrp="1"/>
          </p:cNvGraphicFramePr>
          <p:nvPr/>
        </p:nvGraphicFramePr>
        <p:xfrm>
          <a:off x="1890713" y="4135438"/>
          <a:ext cx="5132387" cy="1890712"/>
        </p:xfrm>
        <a:graphic>
          <a:graphicData uri="http://schemas.openxmlformats.org/drawingml/2006/table">
            <a:tbl>
              <a:tblPr/>
              <a:tblGrid>
                <a:gridCol w="1423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5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710" marB="4571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Gene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presente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Gene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não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presente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Total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QI alto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19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QI normal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39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Total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55FD70E1-4489-482A-9759-E55DF6C4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8334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Solução: encontrando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probabilidades condicionais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8FB8D4AE-31D1-4BBA-9949-441208704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93900"/>
            <a:ext cx="8229600" cy="94138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Há 72 crianças que têm o gene. Então, o espaço amostral consiste em 72 crianças.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30C555-BC41-4911-8100-3C612FA70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043488"/>
            <a:ext cx="7810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>
                <a:solidFill>
                  <a:schemeClr val="bg1"/>
                </a:solidFill>
              </a:rPr>
              <a:t>Desses, 33 têm o QI alto.</a:t>
            </a:r>
            <a:endParaRPr lang="en-US" altLang="pt-BR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1300" name="Group 36">
            <a:extLst>
              <a:ext uri="{FF2B5EF4-FFF2-40B4-BE49-F238E27FC236}">
                <a16:creationId xmlns:a16="http://schemas.microsoft.com/office/drawing/2014/main" id="{23CA9C72-A3DC-47DF-A60B-504F753D5E57}"/>
              </a:ext>
            </a:extLst>
          </p:cNvPr>
          <p:cNvGraphicFramePr>
            <a:graphicFrameLocks noGrp="1"/>
          </p:cNvGraphicFramePr>
          <p:nvPr/>
        </p:nvGraphicFramePr>
        <p:xfrm>
          <a:off x="2046288" y="3028950"/>
          <a:ext cx="5370512" cy="1889125"/>
        </p:xfrm>
        <a:graphic>
          <a:graphicData uri="http://schemas.openxmlformats.org/drawingml/2006/table">
            <a:tbl>
              <a:tblPr/>
              <a:tblGrid>
                <a:gridCol w="145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08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693" marB="4569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Gene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presente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Gene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não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presente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Total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QI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adulto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33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19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52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QI normal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39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50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Total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72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102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E1BFFED-8A71-49B6-B956-5B468D61DE53}"/>
              </a:ext>
            </a:extLst>
          </p:cNvPr>
          <p:cNvSpPr/>
          <p:nvPr/>
        </p:nvSpPr>
        <p:spPr>
          <a:xfrm>
            <a:off x="2074863" y="3762375"/>
            <a:ext cx="2366962" cy="34925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7136" name="Picture 33">
            <a:extLst>
              <a:ext uri="{FF2B5EF4-FFF2-40B4-BE49-F238E27FC236}">
                <a16:creationId xmlns:a16="http://schemas.microsoft.com/office/drawing/2014/main" id="{90BF9EA5-94A6-48AF-AA8E-DE6D3B3FE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5622925"/>
            <a:ext cx="24193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D1816A4-5DBC-47B2-9895-9EE7F6F2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655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Objetivos da Seção 3.1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D68FF8B7-E0AA-4145-B193-FDC960646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65313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pt-BR" sz="2400">
                <a:solidFill>
                  <a:schemeClr val="bg1"/>
                </a:solidFill>
              </a:rPr>
              <a:t>Identificar o espaço amostral de um experimento de probabilidade</a:t>
            </a:r>
          </a:p>
          <a:p>
            <a:pPr eaLnBrk="1" hangingPunct="1"/>
            <a:r>
              <a:rPr lang="en-US" altLang="pt-BR" sz="2400">
                <a:solidFill>
                  <a:schemeClr val="bg1"/>
                </a:solidFill>
              </a:rPr>
              <a:t>Identificar eventos simples</a:t>
            </a:r>
          </a:p>
          <a:p>
            <a:pPr eaLnBrk="1" hangingPunct="1"/>
            <a:r>
              <a:rPr lang="en-US" altLang="pt-BR" sz="2400">
                <a:solidFill>
                  <a:schemeClr val="bg1"/>
                </a:solidFill>
              </a:rPr>
              <a:t>Usar o princípio fundamental da contagem</a:t>
            </a:r>
          </a:p>
          <a:p>
            <a:pPr eaLnBrk="1" hangingPunct="1"/>
            <a:r>
              <a:rPr lang="en-US" altLang="pt-BR" sz="2400">
                <a:solidFill>
                  <a:schemeClr val="bg1"/>
                </a:solidFill>
              </a:rPr>
              <a:t>Distinguir probabilidade clássica, empírica e subjetiva</a:t>
            </a:r>
          </a:p>
          <a:p>
            <a:pPr eaLnBrk="1" hangingPunct="1"/>
            <a:r>
              <a:rPr lang="en-US" altLang="pt-BR" sz="2400">
                <a:solidFill>
                  <a:schemeClr val="bg1"/>
                </a:solidFill>
              </a:rPr>
              <a:t>Determinar a probabilidade dos complementos de um evento</a:t>
            </a:r>
          </a:p>
          <a:p>
            <a:pPr eaLnBrk="1" hangingPunct="1"/>
            <a:r>
              <a:rPr lang="en-US" altLang="pt-BR" sz="2400">
                <a:solidFill>
                  <a:schemeClr val="bg1"/>
                </a:solidFill>
              </a:rPr>
              <a:t>Usar um diagrama de árvore e o princípio fundamental da contagem para encontrar probabilidades</a:t>
            </a:r>
          </a:p>
        </p:txBody>
      </p:sp>
    </p:spTree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2762261A-BB96-485F-8737-A05B446D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8715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Eventos independentes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e dependentes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4FCE72DB-1B25-4999-8047-E0C7E6B5A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35200"/>
            <a:ext cx="8229600" cy="33909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b="1" dirty="0" err="1">
                <a:solidFill>
                  <a:schemeClr val="accent6"/>
                </a:solidFill>
              </a:rPr>
              <a:t>Eventos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independentes</a:t>
            </a:r>
            <a:endParaRPr lang="en-US" b="1" dirty="0">
              <a:solidFill>
                <a:schemeClr val="accent6"/>
              </a:solidFill>
            </a:endParaRPr>
          </a:p>
          <a:p>
            <a:pPr>
              <a:buFont typeface="Arial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err="1">
                <a:solidFill>
                  <a:schemeClr val="bg1"/>
                </a:solidFill>
              </a:rPr>
              <a:t>ocorrência</a:t>
            </a:r>
            <a:r>
              <a:rPr lang="en-US" dirty="0">
                <a:solidFill>
                  <a:schemeClr val="bg1"/>
                </a:solidFill>
              </a:rPr>
              <a:t> de um dos </a:t>
            </a:r>
            <a:r>
              <a:rPr lang="en-US" dirty="0" err="1">
                <a:solidFill>
                  <a:schemeClr val="bg1"/>
                </a:solidFill>
              </a:rPr>
              <a:t>eventos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afeta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probabilidade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ocorrência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outro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evento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  <a:defRPr/>
            </a:pPr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|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) = </a:t>
            </a:r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)  </a:t>
            </a:r>
            <a:r>
              <a:rPr lang="en-US" dirty="0" err="1">
                <a:solidFill>
                  <a:schemeClr val="bg1"/>
                </a:solidFill>
              </a:rPr>
              <a:t>ou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|</a:t>
            </a:r>
            <a:r>
              <a:rPr lang="en-US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) = </a:t>
            </a:r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err="1">
                <a:solidFill>
                  <a:schemeClr val="bg1"/>
                </a:solidFill>
              </a:rPr>
              <a:t>Eventos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independentes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dependentes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2BDFFD14-22B5-4EDC-9D5A-CA845DB7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7572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Exemplo: eventos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independentes e dependentes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ED5598A5-0CF0-49F4-B1CD-AFCDD5030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84450"/>
            <a:ext cx="7799388" cy="838200"/>
          </a:xfrm>
        </p:spPr>
        <p:txBody>
          <a:bodyPr/>
          <a:lstStyle/>
          <a:p>
            <a:pPr marL="407988" indent="-407988">
              <a:buFont typeface="Arial" panose="020B0604020202020204" pitchFamily="34" charset="0"/>
              <a:buAutoNum type="arabicPeriod"/>
            </a:pPr>
            <a:r>
              <a:rPr lang="en-US" altLang="pt-BR" sz="2400">
                <a:solidFill>
                  <a:schemeClr val="bg1"/>
                </a:solidFill>
              </a:rPr>
              <a:t>Escolher um rei de um baralho padrão (</a:t>
            </a:r>
            <a:r>
              <a:rPr lang="en-US" altLang="pt-BR" sz="2400" i="1">
                <a:solidFill>
                  <a:schemeClr val="bg1"/>
                </a:solidFill>
              </a:rPr>
              <a:t>A</a:t>
            </a:r>
            <a:r>
              <a:rPr lang="en-US" altLang="pt-BR" sz="2400">
                <a:solidFill>
                  <a:schemeClr val="bg1"/>
                </a:solidFill>
              </a:rPr>
              <a:t>), não reintegrá-lo ao baralho e, então, tirar uma dama do baralho (</a:t>
            </a:r>
            <a:r>
              <a:rPr lang="en-US" altLang="pt-BR" sz="2400" i="1">
                <a:solidFill>
                  <a:schemeClr val="bg1"/>
                </a:solidFill>
              </a:rPr>
              <a:t>B</a:t>
            </a:r>
            <a:r>
              <a:rPr lang="en-US" altLang="pt-BR" sz="2400">
                <a:solidFill>
                  <a:schemeClr val="bg1"/>
                </a:solidFill>
              </a:rPr>
              <a:t>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0FF34-684F-43B6-BDB1-A30A7EE91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5508625"/>
            <a:ext cx="8339137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600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Dependente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(a </a:t>
            </a:r>
            <a:r>
              <a:rPr lang="en-US" sz="26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ocorrência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de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A </a:t>
            </a:r>
            <a:r>
              <a:rPr lang="en-US" sz="26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altera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a </a:t>
            </a:r>
            <a:r>
              <a:rPr lang="en-US" sz="26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probabilidade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da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ocorrência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de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78C4D-8F7A-4E89-A679-C91F5B193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3460750"/>
            <a:ext cx="34877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600" b="1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Solução</a:t>
            </a:r>
            <a:r>
              <a:rPr lang="en-US" sz="2600" b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:</a:t>
            </a:r>
          </a:p>
        </p:txBody>
      </p:sp>
      <p:pic>
        <p:nvPicPr>
          <p:cNvPr id="49158" name="Picture 8" descr="C:\Documents and Settings\Lyn\Local Settings\Temporary Internet Files\Content.IE5\4PW9QZ0D\MCj04315370000[1].png">
            <a:extLst>
              <a:ext uri="{FF2B5EF4-FFF2-40B4-BE49-F238E27FC236}">
                <a16:creationId xmlns:a16="http://schemas.microsoft.com/office/drawing/2014/main" id="{657C42B5-ADEE-499F-9148-2BF548478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938" y="3476625"/>
            <a:ext cx="12795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9" name="Text Box 12">
            <a:extLst>
              <a:ext uri="{FF2B5EF4-FFF2-40B4-BE49-F238E27FC236}">
                <a16:creationId xmlns:a16="http://schemas.microsoft.com/office/drawing/2014/main" id="{A1EB79AA-BCD2-49C5-8424-62BB375C9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20875"/>
            <a:ext cx="868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Decida se os eventos são independentes ou dependentes.</a:t>
            </a:r>
            <a:endParaRPr lang="en-US" altLang="pt-BR" sz="1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160" name="Picture 10">
            <a:extLst>
              <a:ext uri="{FF2B5EF4-FFF2-40B4-BE49-F238E27FC236}">
                <a16:creationId xmlns:a16="http://schemas.microsoft.com/office/drawing/2014/main" id="{4A71C42C-C9F1-4B74-BFFF-27AD5958B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4184650"/>
            <a:ext cx="2552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1B6F9943-C37D-4943-9F51-3BDE9F3EF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29613" cy="14366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Decida se os eventos são independentes ou dependentes.</a:t>
            </a:r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r>
              <a:rPr lang="en-US" altLang="pt-BR">
                <a:solidFill>
                  <a:schemeClr val="bg1"/>
                </a:solidFill>
              </a:rPr>
              <a:t>Jogar uma moeda e tirar cara (</a:t>
            </a:r>
            <a:r>
              <a:rPr lang="en-US" altLang="pt-BR" i="1">
                <a:solidFill>
                  <a:schemeClr val="bg1"/>
                </a:solidFill>
              </a:rPr>
              <a:t>A</a:t>
            </a:r>
            <a:r>
              <a:rPr lang="en-US" altLang="pt-BR">
                <a:solidFill>
                  <a:schemeClr val="bg1"/>
                </a:solidFill>
              </a:rPr>
              <a:t>) e, então, rolar um dado de seis lados e obter um 6 (</a:t>
            </a:r>
            <a:r>
              <a:rPr lang="en-US" altLang="pt-BR" i="1">
                <a:solidFill>
                  <a:schemeClr val="bg1"/>
                </a:solidFill>
              </a:rPr>
              <a:t>B</a:t>
            </a:r>
            <a:r>
              <a:rPr lang="en-US" altLang="pt-BR">
                <a:solidFill>
                  <a:schemeClr val="bg1"/>
                </a:solidFill>
              </a:rPr>
              <a:t>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07EF52-40DB-4695-8696-5A4F46D62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00650"/>
            <a:ext cx="82994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Independente</a:t>
            </a:r>
            <a:r>
              <a:rPr lang="en-US" sz="2800" b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(a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ocorrência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de 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A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não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altera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a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probabilidade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da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ocorrência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de 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7A5492-E1BD-4AF5-B079-7356DF22B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24213"/>
            <a:ext cx="34877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Solução</a:t>
            </a:r>
            <a:r>
              <a:rPr lang="en-US" sz="2800" b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:</a:t>
            </a:r>
          </a:p>
        </p:txBody>
      </p:sp>
      <p:pic>
        <p:nvPicPr>
          <p:cNvPr id="50181" name="Picture 12" descr="C:\Documents and Settings\Lyn\Local Settings\Temporary Internet Files\Content.IE5\QBYNAX2V\MCBS00590_0000[1].wmf">
            <a:extLst>
              <a:ext uri="{FF2B5EF4-FFF2-40B4-BE49-F238E27FC236}">
                <a16:creationId xmlns:a16="http://schemas.microsoft.com/office/drawing/2014/main" id="{000237E0-4F38-4E92-8FD8-F33B1AD3B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513" y="3063875"/>
            <a:ext cx="70643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13" descr="C:\Documents and Settings\Lyn\Local Settings\Temporary Internet Files\Content.IE5\0HGJK3SV\MCj01163540000[1].wmf">
            <a:extLst>
              <a:ext uri="{FF2B5EF4-FFF2-40B4-BE49-F238E27FC236}">
                <a16:creationId xmlns:a16="http://schemas.microsoft.com/office/drawing/2014/main" id="{0279E86D-532E-4DE4-8F0B-F82EFE37D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83"/>
          <a:stretch>
            <a:fillRect/>
          </a:stretch>
        </p:blipFill>
        <p:spPr bwMode="auto">
          <a:xfrm>
            <a:off x="7750175" y="2968625"/>
            <a:ext cx="801688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9">
            <a:extLst>
              <a:ext uri="{FF2B5EF4-FFF2-40B4-BE49-F238E27FC236}">
                <a16:creationId xmlns:a16="http://schemas.microsoft.com/office/drawing/2014/main" id="{E298B79B-4A6D-48AD-9679-34AF5EA57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4110038"/>
            <a:ext cx="339725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78534205-7B25-434F-9933-F7F94269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6429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A regra da multiplicação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810672B5-BB16-48AB-9B4D-E43B9E2F2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39900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b="1" dirty="0" err="1">
                <a:solidFill>
                  <a:schemeClr val="accent6"/>
                </a:solidFill>
              </a:rPr>
              <a:t>Regra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da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multiplicação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para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probabilidade</a:t>
            </a:r>
            <a:r>
              <a:rPr lang="en-US" b="1" dirty="0">
                <a:solidFill>
                  <a:schemeClr val="accent6"/>
                </a:solidFill>
              </a:rPr>
              <a:t> de </a:t>
            </a:r>
            <a:r>
              <a:rPr lang="en-US" b="1" i="1" dirty="0">
                <a:solidFill>
                  <a:schemeClr val="accent6"/>
                </a:solidFill>
              </a:rPr>
              <a:t>A </a:t>
            </a:r>
            <a:r>
              <a:rPr lang="en-US" b="1" dirty="0">
                <a:solidFill>
                  <a:schemeClr val="accent6"/>
                </a:solidFill>
              </a:rPr>
              <a:t>e </a:t>
            </a:r>
            <a:r>
              <a:rPr lang="en-US" b="1" i="1" dirty="0">
                <a:solidFill>
                  <a:schemeClr val="accent6"/>
                </a:solidFill>
              </a:rPr>
              <a:t>B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err="1">
                <a:solidFill>
                  <a:schemeClr val="bg1"/>
                </a:solidFill>
              </a:rPr>
              <a:t>probabilidade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dois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eventos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acontecerem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sequência</a:t>
            </a:r>
            <a:r>
              <a:rPr lang="en-US" dirty="0">
                <a:solidFill>
                  <a:schemeClr val="bg1"/>
                </a:solidFill>
              </a:rPr>
              <a:t> é</a:t>
            </a:r>
          </a:p>
          <a:p>
            <a:pPr lvl="1">
              <a:defRPr/>
            </a:pPr>
            <a:r>
              <a:rPr lang="en-US" b="1" i="1" dirty="0">
                <a:solidFill>
                  <a:schemeClr val="accent6"/>
                </a:solidFill>
              </a:rPr>
              <a:t>P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i="1" dirty="0">
                <a:solidFill>
                  <a:schemeClr val="accent6"/>
                </a:solidFill>
              </a:rPr>
              <a:t>A</a:t>
            </a:r>
            <a:r>
              <a:rPr lang="en-US" b="1" dirty="0">
                <a:solidFill>
                  <a:schemeClr val="accent6"/>
                </a:solidFill>
              </a:rPr>
              <a:t> e </a:t>
            </a:r>
            <a:r>
              <a:rPr lang="en-US" b="1" i="1" dirty="0">
                <a:solidFill>
                  <a:schemeClr val="accent6"/>
                </a:solidFill>
              </a:rPr>
              <a:t>B</a:t>
            </a:r>
            <a:r>
              <a:rPr lang="en-US" b="1" dirty="0">
                <a:solidFill>
                  <a:schemeClr val="accent6"/>
                </a:solidFill>
              </a:rPr>
              <a:t>) = </a:t>
            </a:r>
            <a:r>
              <a:rPr lang="en-US" b="1" i="1" dirty="0">
                <a:solidFill>
                  <a:schemeClr val="accent6"/>
                </a:solidFill>
              </a:rPr>
              <a:t>P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i="1" dirty="0">
                <a:solidFill>
                  <a:schemeClr val="accent6"/>
                </a:solidFill>
              </a:rPr>
              <a:t>A</a:t>
            </a:r>
            <a:r>
              <a:rPr lang="en-US" b="1" dirty="0">
                <a:solidFill>
                  <a:schemeClr val="accent6"/>
                </a:solidFill>
              </a:rPr>
              <a:t>) ∙ </a:t>
            </a:r>
            <a:r>
              <a:rPr lang="en-US" b="1" i="1" dirty="0">
                <a:solidFill>
                  <a:schemeClr val="accent6"/>
                </a:solidFill>
              </a:rPr>
              <a:t>P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i="1" dirty="0">
                <a:solidFill>
                  <a:schemeClr val="accent6"/>
                </a:solidFill>
              </a:rPr>
              <a:t>B</a:t>
            </a:r>
            <a:r>
              <a:rPr lang="en-US" b="1" dirty="0">
                <a:solidFill>
                  <a:schemeClr val="accent6"/>
                </a:solidFill>
              </a:rPr>
              <a:t>|</a:t>
            </a:r>
            <a:r>
              <a:rPr lang="en-US" b="1" i="1" dirty="0">
                <a:solidFill>
                  <a:schemeClr val="accent6"/>
                </a:solidFill>
              </a:rPr>
              <a:t>A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Para </a:t>
            </a:r>
            <a:r>
              <a:rPr lang="en-US" dirty="0" err="1">
                <a:solidFill>
                  <a:schemeClr val="bg1"/>
                </a:solidFill>
              </a:rPr>
              <a:t>eventos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independentes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regra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ser </a:t>
            </a:r>
            <a:r>
              <a:rPr lang="en-US" dirty="0" err="1">
                <a:solidFill>
                  <a:schemeClr val="bg1"/>
                </a:solidFill>
              </a:rPr>
              <a:t>simplificada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para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en-US" b="1" i="1" dirty="0">
                <a:solidFill>
                  <a:schemeClr val="accent6"/>
                </a:solidFill>
              </a:rPr>
              <a:t>P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i="1" dirty="0">
                <a:solidFill>
                  <a:schemeClr val="accent6"/>
                </a:solidFill>
              </a:rPr>
              <a:t>A</a:t>
            </a:r>
            <a:r>
              <a:rPr lang="en-US" b="1" dirty="0">
                <a:solidFill>
                  <a:schemeClr val="accent6"/>
                </a:solidFill>
              </a:rPr>
              <a:t> e </a:t>
            </a:r>
            <a:r>
              <a:rPr lang="en-US" b="1" i="1" dirty="0">
                <a:solidFill>
                  <a:schemeClr val="accent6"/>
                </a:solidFill>
              </a:rPr>
              <a:t>B</a:t>
            </a:r>
            <a:r>
              <a:rPr lang="en-US" b="1" dirty="0">
                <a:solidFill>
                  <a:schemeClr val="accent6"/>
                </a:solidFill>
              </a:rPr>
              <a:t>) = </a:t>
            </a:r>
            <a:r>
              <a:rPr lang="en-US" b="1" i="1" dirty="0">
                <a:solidFill>
                  <a:schemeClr val="accent6"/>
                </a:solidFill>
              </a:rPr>
              <a:t>P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i="1" dirty="0">
                <a:solidFill>
                  <a:schemeClr val="accent6"/>
                </a:solidFill>
              </a:rPr>
              <a:t>A</a:t>
            </a:r>
            <a:r>
              <a:rPr lang="en-US" b="1" dirty="0">
                <a:solidFill>
                  <a:schemeClr val="accent6"/>
                </a:solidFill>
              </a:rPr>
              <a:t>) ∙ </a:t>
            </a:r>
            <a:r>
              <a:rPr lang="en-US" b="1" i="1" dirty="0">
                <a:solidFill>
                  <a:schemeClr val="accent6"/>
                </a:solidFill>
              </a:rPr>
              <a:t>P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i="1" dirty="0">
                <a:solidFill>
                  <a:schemeClr val="accent6"/>
                </a:solidFill>
              </a:rPr>
              <a:t>B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  <a:p>
            <a:pPr lvl="1">
              <a:defRPr/>
            </a:pP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ser </a:t>
            </a:r>
            <a:r>
              <a:rPr lang="en-US" dirty="0" err="1">
                <a:solidFill>
                  <a:schemeClr val="bg1"/>
                </a:solidFill>
              </a:rPr>
              <a:t>estendida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qualquer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número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eventos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independentes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buFont typeface="Arial" charset="0"/>
              <a:buNone/>
              <a:defRPr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A6656B69-3278-4D55-A30B-8986B3EDB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7445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Exemplo: usando a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regra da multiplicação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4C454E32-5AD5-4D5E-92B2-CFFFE2E0A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70113"/>
            <a:ext cx="8229600" cy="14525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pt-BR" sz="2400">
                <a:solidFill>
                  <a:schemeClr val="bg1"/>
                </a:solidFill>
              </a:rPr>
              <a:t>Duas cartas são selecionadas, sem recolocar a primeira carta no baralho, de um baralho comum. Encontre a probabilidade de escolher o rei e então escolher a dama.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34ACB1-944F-4FA6-9A1C-793F0FA04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3398838"/>
            <a:ext cx="81994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Solução</a:t>
            </a:r>
            <a:r>
              <a:rPr lang="en-US" sz="2400" b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:</a:t>
            </a:r>
          </a:p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Devido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ao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fato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de a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primeira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carta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não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ser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recolocada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no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baralho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os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eventos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são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dependentes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.</a:t>
            </a:r>
          </a:p>
        </p:txBody>
      </p:sp>
      <p:pic>
        <p:nvPicPr>
          <p:cNvPr id="52229" name="Picture 8" descr="C:\Documents and Settings\Lyn\Local Settings\Temporary Internet Files\Content.IE5\4PW9QZ0D\MCj04315370000[1].png">
            <a:extLst>
              <a:ext uri="{FF2B5EF4-FFF2-40B4-BE49-F238E27FC236}">
                <a16:creationId xmlns:a16="http://schemas.microsoft.com/office/drawing/2014/main" id="{16F840F9-C19B-48DB-87DA-819E05C81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5" y="2800350"/>
            <a:ext cx="12795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7">
            <a:extLst>
              <a:ext uri="{FF2B5EF4-FFF2-40B4-BE49-F238E27FC236}">
                <a16:creationId xmlns:a16="http://schemas.microsoft.com/office/drawing/2014/main" id="{33031583-071D-4081-84CB-289FAA3A4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4414838"/>
            <a:ext cx="244475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EE9BC22C-5FD2-4A85-AB67-EE497E9EC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87513"/>
            <a:ext cx="8229600" cy="108108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Uma moeda é atirada e um dado é jogado. Encontre a probabilidade de tirar cara e então rolar um 6.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1B363-C3CE-40C9-992E-63C5BB412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05138"/>
            <a:ext cx="8377238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Solução</a:t>
            </a:r>
            <a:r>
              <a:rPr lang="en-US" sz="2800" b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:</a:t>
            </a:r>
          </a:p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O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resultado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da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moeda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não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afeta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a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probabilidade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rolar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um 6 no dado. Os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dois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eventos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são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independentes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.</a:t>
            </a:r>
          </a:p>
        </p:txBody>
      </p:sp>
      <p:pic>
        <p:nvPicPr>
          <p:cNvPr id="53252" name="Picture 12" descr="C:\Documents and Settings\Lyn\Local Settings\Temporary Internet Files\Content.IE5\QBYNAX2V\MCBS00590_0000[1].wmf">
            <a:extLst>
              <a:ext uri="{FF2B5EF4-FFF2-40B4-BE49-F238E27FC236}">
                <a16:creationId xmlns:a16="http://schemas.microsoft.com/office/drawing/2014/main" id="{7A685C78-9C9A-47CE-A7C3-5ACE7C5CD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938" y="2593975"/>
            <a:ext cx="70643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13" descr="C:\Documents and Settings\Lyn\Local Settings\Temporary Internet Files\Content.IE5\0HGJK3SV\MCj01163540000[1].wmf">
            <a:extLst>
              <a:ext uri="{FF2B5EF4-FFF2-40B4-BE49-F238E27FC236}">
                <a16:creationId xmlns:a16="http://schemas.microsoft.com/office/drawing/2014/main" id="{A1FA6CC4-727F-45AC-BBC3-A6F630AC1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83"/>
          <a:stretch>
            <a:fillRect/>
          </a:stretch>
        </p:blipFill>
        <p:spPr bwMode="auto">
          <a:xfrm>
            <a:off x="7721600" y="2498725"/>
            <a:ext cx="801688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7">
            <a:extLst>
              <a:ext uri="{FF2B5EF4-FFF2-40B4-BE49-F238E27FC236}">
                <a16:creationId xmlns:a16="http://schemas.microsoft.com/office/drawing/2014/main" id="{D796CF43-4D40-4EA9-8F8E-A8A80F42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4495800"/>
            <a:ext cx="252412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225F9711-71F0-4E70-A7CA-1B860C8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2413"/>
            <a:ext cx="8483600" cy="108108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pt-BR" sz="2700">
                <a:solidFill>
                  <a:schemeClr val="bg1"/>
                </a:solidFill>
              </a:rPr>
              <a:t>A probabilidade de uma cirurgia de joelho ser bem-sucedida é de 0,85. Encontre a probabilidade de três cirurgias de joelho serem bem-sucedidas.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31A7F-CE09-4BCB-A5B7-24D9BF90E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49613"/>
            <a:ext cx="837723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700" b="1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Solução</a:t>
            </a:r>
            <a:r>
              <a:rPr lang="en-US" sz="2700" b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:</a:t>
            </a:r>
          </a:p>
          <a:p>
            <a:pPr>
              <a:defRPr/>
            </a:pPr>
            <a:r>
              <a:rPr lang="en-US" sz="27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A </a:t>
            </a:r>
            <a:r>
              <a:rPr lang="en-US" sz="27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probabilidade</a:t>
            </a:r>
            <a:r>
              <a:rPr lang="en-US" sz="27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de </a:t>
            </a:r>
            <a:r>
              <a:rPr lang="en-US" sz="27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cada</a:t>
            </a:r>
            <a:r>
              <a:rPr lang="en-US" sz="27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7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cirurgia</a:t>
            </a:r>
            <a:r>
              <a:rPr lang="en-US" sz="27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de </a:t>
            </a:r>
            <a:r>
              <a:rPr lang="en-US" sz="27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joelho</a:t>
            </a:r>
            <a:r>
              <a:rPr lang="en-US" sz="27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ser </a:t>
            </a:r>
            <a:br>
              <a:rPr lang="en-US" sz="27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</a:br>
            <a:r>
              <a:rPr lang="en-US" sz="27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bem-sucedida</a:t>
            </a:r>
            <a:r>
              <a:rPr lang="en-US" sz="27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é de 0,85. A chance de </a:t>
            </a:r>
            <a:r>
              <a:rPr lang="en-US" sz="27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sucesso</a:t>
            </a:r>
            <a:r>
              <a:rPr lang="en-US" sz="27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de </a:t>
            </a:r>
            <a:r>
              <a:rPr lang="en-US" sz="27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uma</a:t>
            </a:r>
            <a:r>
              <a:rPr lang="en-US" sz="27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7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cirurgia</a:t>
            </a:r>
            <a:r>
              <a:rPr lang="en-US" sz="27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é </a:t>
            </a:r>
            <a:r>
              <a:rPr lang="en-US" sz="27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independente</a:t>
            </a:r>
            <a:r>
              <a:rPr lang="en-US" sz="27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das chances das </a:t>
            </a:r>
            <a:r>
              <a:rPr lang="en-US" sz="27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outras</a:t>
            </a:r>
            <a:r>
              <a:rPr lang="en-US" sz="27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7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cirurgias</a:t>
            </a:r>
            <a:r>
              <a:rPr lang="en-US" sz="27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4EFF8-4B62-48B3-82C8-186FEC992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5233988"/>
            <a:ext cx="78263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700" i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700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700" i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3 </a:t>
            </a:r>
            <a:r>
              <a:rPr lang="en-US" sz="2700" i="1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cirurgias</a:t>
            </a:r>
            <a:r>
              <a:rPr lang="en-US" sz="2700" i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700" i="1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bem-sucedidas</a:t>
            </a:r>
            <a:r>
              <a:rPr lang="en-US" sz="2700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) = (0,85)(0,85)(0,85)</a:t>
            </a:r>
          </a:p>
          <a:p>
            <a:pPr>
              <a:defRPr/>
            </a:pPr>
            <a:r>
              <a:rPr lang="en-US" sz="2700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				      ≈ 0,614</a:t>
            </a:r>
          </a:p>
        </p:txBody>
      </p:sp>
      <p:pic>
        <p:nvPicPr>
          <p:cNvPr id="54277" name="Picture 9" descr="C:\Documents and Settings\Lyn\Local Settings\Temporary Internet Files\Content.IE5\6H52NUD0\MCj02307480000[1].wmf">
            <a:extLst>
              <a:ext uri="{FF2B5EF4-FFF2-40B4-BE49-F238E27FC236}">
                <a16:creationId xmlns:a16="http://schemas.microsoft.com/office/drawing/2014/main" id="{002C6BE2-F331-409B-B7C2-E26DA64E2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2452688"/>
            <a:ext cx="17446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25288012-86C4-4716-B3DA-2647310DB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2413"/>
            <a:ext cx="8229600" cy="108108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Encontre a probabilidade que nenhuma das cirurgias seja bem-sucedida.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F5AB75-D944-471F-A900-4B410B85E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84513"/>
            <a:ext cx="8377238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Solução</a:t>
            </a:r>
            <a:r>
              <a:rPr lang="en-US" sz="2800" b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:</a:t>
            </a:r>
          </a:p>
          <a:p>
            <a:pPr>
              <a:defRPr/>
            </a:pP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Devido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ao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fato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de a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probabilidade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sucesso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uma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cirurgia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ser de 0,85, a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probabilidade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falha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uma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cirugia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é 1 – 0,85 = 0,15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301141-CD25-466E-AAA2-E1E3F5711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5018088"/>
            <a:ext cx="83058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600" i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600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600" i="1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nenhuma</a:t>
            </a:r>
            <a:r>
              <a:rPr lang="en-US" sz="2600" i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 das 3 </a:t>
            </a:r>
            <a:r>
              <a:rPr lang="en-US" sz="2600" i="1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cirurgias</a:t>
            </a:r>
            <a:r>
              <a:rPr lang="en-US" sz="2600" i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 ser </a:t>
            </a:r>
            <a:r>
              <a:rPr lang="en-US" sz="2600" i="1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bem-sucedida</a:t>
            </a:r>
            <a:r>
              <a:rPr lang="en-US" sz="2600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) = 							(0,15)(0,15)(0,15)</a:t>
            </a:r>
          </a:p>
          <a:p>
            <a:pPr>
              <a:defRPr/>
            </a:pPr>
            <a:r>
              <a:rPr lang="en-US" sz="2600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						         ≈ 0,003</a:t>
            </a:r>
          </a:p>
        </p:txBody>
      </p:sp>
      <p:pic>
        <p:nvPicPr>
          <p:cNvPr id="55301" name="Picture 9" descr="C:\Documents and Settings\Lyn\Local Settings\Temporary Internet Files\Content.IE5\6H52NUD0\MCj02307480000[1].wmf">
            <a:extLst>
              <a:ext uri="{FF2B5EF4-FFF2-40B4-BE49-F238E27FC236}">
                <a16:creationId xmlns:a16="http://schemas.microsoft.com/office/drawing/2014/main" id="{C57D5EE4-C26F-46BC-9CC0-C446FEBE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2452688"/>
            <a:ext cx="17446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5269770B-0022-44D5-B21F-FE6CF8DB9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9713"/>
            <a:ext cx="8229600" cy="108108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pt-BR" sz="2600">
                <a:solidFill>
                  <a:schemeClr val="bg1"/>
                </a:solidFill>
              </a:rPr>
              <a:t>Encontre a probabilidade de que pelo menos uma das três cirurgias de joelho seja bem-sucedida.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DF174-D12B-4161-8762-1938128B9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67050"/>
            <a:ext cx="837723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Solução</a:t>
            </a:r>
            <a:r>
              <a:rPr lang="en-US" sz="2400" b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: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“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Pelo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menos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uma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”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significa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uma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ou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mais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. O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complemento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do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evento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“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pelo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menos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uma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bem-sucedida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” é o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evento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“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nenhuma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é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bem-sucedida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”.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Usando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a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regra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dos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complementos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E2F654-7D7C-4BF0-9840-32CD5431A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4705350"/>
            <a:ext cx="7950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400" i="1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pelo</a:t>
            </a:r>
            <a:r>
              <a:rPr lang="en-US" sz="2400" i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menos</a:t>
            </a:r>
            <a:r>
              <a:rPr lang="en-US" sz="2400" i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 1 é </a:t>
            </a:r>
            <a:r>
              <a:rPr lang="en-US" sz="2400" i="1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bem-sucedida</a:t>
            </a: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) = 1 – </a:t>
            </a:r>
            <a:r>
              <a:rPr lang="en-US" sz="2400" i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P(</a:t>
            </a:r>
            <a:r>
              <a:rPr lang="en-US" sz="2400" i="1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nenhuma</a:t>
            </a:r>
            <a:r>
              <a:rPr lang="en-US" sz="2400" i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 é 					       </a:t>
            </a:r>
            <a:r>
              <a:rPr lang="en-US" sz="2400" i="1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bem-sucedida</a:t>
            </a: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	       				   ≈ 1 – 0,003</a:t>
            </a:r>
          </a:p>
          <a:p>
            <a:pPr>
              <a:defRPr/>
            </a:pP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					   = 0,997</a:t>
            </a:r>
          </a:p>
        </p:txBody>
      </p:sp>
      <p:pic>
        <p:nvPicPr>
          <p:cNvPr id="56325" name="Picture 9" descr="C:\Documents and Settings\Lyn\Local Settings\Temporary Internet Files\Content.IE5\6H52NUD0\MCj02307480000[1].wmf">
            <a:extLst>
              <a:ext uri="{FF2B5EF4-FFF2-40B4-BE49-F238E27FC236}">
                <a16:creationId xmlns:a16="http://schemas.microsoft.com/office/drawing/2014/main" id="{FDD204DE-5ABE-4D0E-83B2-296CA551B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2452688"/>
            <a:ext cx="17446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9A440932-C742-4E61-A9AE-D2A2ABDB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366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Exemplo: usando a regra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da multiplicação para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encontrar probabilidades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3012D996-55E0-4539-A443-A8808BAEF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2525713"/>
            <a:ext cx="8229600" cy="382428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pt-BR" sz="2200">
                <a:solidFill>
                  <a:schemeClr val="bg1"/>
                </a:solidFill>
              </a:rPr>
              <a:t>Mais de 15.000 estudantes do último ano de faculdade de medicina dos Estados Unidos se candidataram a programas de residência em 2007. Desses, 93% foram combinados com posições de residentes e, destes, 74% conseguiram uma de suas duas preferências. Os estudantes de medicina classificam eletronicamente os programas de residência em sua ordem de preferência e programam diretores por todo o país a fazer o mesmo. O termo “combinar” refere-se ao processo onde a lista de preferências do estudante e o programa de lista de preferência dos diretores se sobrepõem, resultando na colocação do estudante para uma posição de residente. (</a:t>
            </a:r>
            <a:r>
              <a:rPr lang="en-US" altLang="pt-BR" sz="2200" i="1">
                <a:solidFill>
                  <a:schemeClr val="bg1"/>
                </a:solidFill>
              </a:rPr>
              <a:t>Fonte: National Resident Matching Program</a:t>
            </a:r>
            <a:r>
              <a:rPr lang="en-US" altLang="pt-BR" sz="2200">
                <a:solidFill>
                  <a:schemeClr val="bg1"/>
                </a:solidFill>
              </a:rPr>
              <a:t>.)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DEB291A-91D3-4488-806F-0F720EE1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72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Experimentos de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probabilidade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578167BE-AD9C-47D1-9FA5-BC0B9E129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966913"/>
            <a:ext cx="8229600" cy="4525962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2200" b="1" dirty="0">
                <a:solidFill>
                  <a:schemeClr val="accent6"/>
                </a:solidFill>
              </a:rPr>
              <a:t>	</a:t>
            </a:r>
            <a:r>
              <a:rPr lang="en-US" sz="2200" b="1" dirty="0" err="1">
                <a:solidFill>
                  <a:schemeClr val="accent6"/>
                </a:solidFill>
              </a:rPr>
              <a:t>Experimento</a:t>
            </a:r>
            <a:r>
              <a:rPr lang="en-US" sz="2200" b="1" dirty="0">
                <a:solidFill>
                  <a:schemeClr val="accent6"/>
                </a:solidFill>
              </a:rPr>
              <a:t> de </a:t>
            </a:r>
            <a:r>
              <a:rPr lang="en-US" sz="2200" b="1" dirty="0" err="1">
                <a:solidFill>
                  <a:schemeClr val="accent6"/>
                </a:solidFill>
              </a:rPr>
              <a:t>probabilidade</a:t>
            </a:r>
            <a:endParaRPr lang="en-US" sz="2200" b="1" dirty="0">
              <a:solidFill>
                <a:schemeClr val="accent6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200" dirty="0">
                <a:solidFill>
                  <a:schemeClr val="bg1"/>
                </a:solidFill>
              </a:rPr>
              <a:t>	</a:t>
            </a:r>
            <a:r>
              <a:rPr lang="en-US" sz="2200" dirty="0" err="1">
                <a:solidFill>
                  <a:schemeClr val="bg1"/>
                </a:solidFill>
              </a:rPr>
              <a:t>Uma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ação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ou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tentativa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através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qual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resultados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específicos</a:t>
            </a:r>
            <a:r>
              <a:rPr lang="en-US" sz="2200" dirty="0">
                <a:solidFill>
                  <a:schemeClr val="bg1"/>
                </a:solidFill>
              </a:rPr>
              <a:t> (</a:t>
            </a:r>
            <a:r>
              <a:rPr lang="en-US" sz="2200" dirty="0" err="1">
                <a:solidFill>
                  <a:schemeClr val="bg1"/>
                </a:solidFill>
              </a:rPr>
              <a:t>contagens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medidas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ou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respostas</a:t>
            </a:r>
            <a:r>
              <a:rPr lang="en-US" sz="2200" dirty="0">
                <a:solidFill>
                  <a:schemeClr val="bg1"/>
                </a:solidFill>
              </a:rPr>
              <a:t>) </a:t>
            </a:r>
            <a:r>
              <a:rPr lang="en-US" sz="2200" dirty="0" err="1">
                <a:solidFill>
                  <a:schemeClr val="bg1"/>
                </a:solidFill>
              </a:rPr>
              <a:t>são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obtidos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200" b="1" dirty="0">
                <a:solidFill>
                  <a:schemeClr val="accent6"/>
                </a:solidFill>
              </a:rPr>
              <a:t>	</a:t>
            </a:r>
            <a:r>
              <a:rPr lang="en-US" sz="2200" b="1" dirty="0" err="1">
                <a:solidFill>
                  <a:schemeClr val="accent6"/>
                </a:solidFill>
              </a:rPr>
              <a:t>Resultado</a:t>
            </a:r>
            <a:endParaRPr lang="en-US" sz="2200" b="1" dirty="0">
              <a:solidFill>
                <a:schemeClr val="accent6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200" dirty="0">
                <a:solidFill>
                  <a:schemeClr val="bg1"/>
                </a:solidFill>
              </a:rPr>
              <a:t>	O </a:t>
            </a:r>
            <a:r>
              <a:rPr lang="en-US" sz="2200" dirty="0" err="1">
                <a:solidFill>
                  <a:schemeClr val="bg1"/>
                </a:solidFill>
              </a:rPr>
              <a:t>resultado</a:t>
            </a:r>
            <a:r>
              <a:rPr lang="en-US" sz="2200" dirty="0">
                <a:solidFill>
                  <a:schemeClr val="bg1"/>
                </a:solidFill>
              </a:rPr>
              <a:t> de um </a:t>
            </a:r>
            <a:r>
              <a:rPr lang="en-US" sz="2200" dirty="0" err="1">
                <a:solidFill>
                  <a:schemeClr val="bg1"/>
                </a:solidFill>
              </a:rPr>
              <a:t>único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teste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em</a:t>
            </a:r>
            <a:r>
              <a:rPr lang="en-US" sz="2200" dirty="0">
                <a:solidFill>
                  <a:schemeClr val="bg1"/>
                </a:solidFill>
              </a:rPr>
              <a:t> um </a:t>
            </a:r>
            <a:r>
              <a:rPr lang="en-US" sz="2200" dirty="0" err="1">
                <a:solidFill>
                  <a:schemeClr val="bg1"/>
                </a:solidFill>
              </a:rPr>
              <a:t>experimento</a:t>
            </a:r>
            <a:r>
              <a:rPr lang="en-US" sz="2200" dirty="0">
                <a:solidFill>
                  <a:schemeClr val="bg1"/>
                </a:solidFill>
              </a:rPr>
              <a:t> de </a:t>
            </a:r>
            <a:r>
              <a:rPr lang="en-US" sz="2200" dirty="0" err="1">
                <a:solidFill>
                  <a:schemeClr val="bg1"/>
                </a:solidFill>
              </a:rPr>
              <a:t>probabilidade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200" b="1" dirty="0">
                <a:solidFill>
                  <a:schemeClr val="accent6"/>
                </a:solidFill>
              </a:rPr>
              <a:t>	</a:t>
            </a:r>
            <a:r>
              <a:rPr lang="en-US" sz="2200" b="1" dirty="0" err="1">
                <a:solidFill>
                  <a:schemeClr val="accent6"/>
                </a:solidFill>
              </a:rPr>
              <a:t>Espaço</a:t>
            </a:r>
            <a:r>
              <a:rPr lang="en-US" sz="2200" b="1" dirty="0">
                <a:solidFill>
                  <a:schemeClr val="accent6"/>
                </a:solidFill>
              </a:rPr>
              <a:t> de amostra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200" dirty="0">
                <a:solidFill>
                  <a:schemeClr val="bg1"/>
                </a:solidFill>
              </a:rPr>
              <a:t>	O </a:t>
            </a:r>
            <a:r>
              <a:rPr lang="en-US" sz="2200" dirty="0" err="1">
                <a:solidFill>
                  <a:schemeClr val="bg1"/>
                </a:solidFill>
              </a:rPr>
              <a:t>conjunto</a:t>
            </a:r>
            <a:r>
              <a:rPr lang="en-US" sz="2200" dirty="0">
                <a:solidFill>
                  <a:schemeClr val="bg1"/>
                </a:solidFill>
              </a:rPr>
              <a:t> de </a:t>
            </a:r>
            <a:r>
              <a:rPr lang="en-US" sz="2200" dirty="0" err="1">
                <a:solidFill>
                  <a:schemeClr val="bg1"/>
                </a:solidFill>
              </a:rPr>
              <a:t>todos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os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possíveis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resultados</a:t>
            </a:r>
            <a:r>
              <a:rPr lang="en-US" sz="2200" dirty="0">
                <a:solidFill>
                  <a:schemeClr val="bg1"/>
                </a:solidFill>
              </a:rPr>
              <a:t> de um </a:t>
            </a:r>
            <a:r>
              <a:rPr lang="en-US" sz="2200" dirty="0" err="1">
                <a:solidFill>
                  <a:schemeClr val="bg1"/>
                </a:solidFill>
              </a:rPr>
              <a:t>experimento</a:t>
            </a:r>
            <a:r>
              <a:rPr lang="en-US" sz="2200" dirty="0">
                <a:solidFill>
                  <a:schemeClr val="bg1"/>
                </a:solidFill>
              </a:rPr>
              <a:t> de </a:t>
            </a:r>
            <a:r>
              <a:rPr lang="en-US" sz="2200" dirty="0" err="1">
                <a:solidFill>
                  <a:schemeClr val="bg1"/>
                </a:solidFill>
              </a:rPr>
              <a:t>probabilidade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200" b="1" dirty="0">
                <a:solidFill>
                  <a:schemeClr val="accent6"/>
                </a:solidFill>
              </a:rPr>
              <a:t>	</a:t>
            </a:r>
            <a:r>
              <a:rPr lang="en-US" sz="2200" b="1" dirty="0" err="1">
                <a:solidFill>
                  <a:schemeClr val="accent6"/>
                </a:solidFill>
              </a:rPr>
              <a:t>Evento</a:t>
            </a:r>
            <a:endParaRPr lang="en-US" sz="2200" b="1" dirty="0">
              <a:solidFill>
                <a:schemeClr val="accent6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200" dirty="0">
                <a:solidFill>
                  <a:schemeClr val="bg1"/>
                </a:solidFill>
              </a:rPr>
              <a:t>	</a:t>
            </a:r>
            <a:r>
              <a:rPr lang="en-US" sz="2200" dirty="0" err="1">
                <a:solidFill>
                  <a:schemeClr val="bg1"/>
                </a:solidFill>
              </a:rPr>
              <a:t>Consiste</a:t>
            </a:r>
            <a:r>
              <a:rPr lang="en-US" sz="2200" dirty="0">
                <a:solidFill>
                  <a:schemeClr val="bg1"/>
                </a:solidFill>
              </a:rPr>
              <a:t> de um </a:t>
            </a:r>
            <a:r>
              <a:rPr lang="en-US" sz="2200" dirty="0" err="1">
                <a:solidFill>
                  <a:schemeClr val="bg1"/>
                </a:solidFill>
              </a:rPr>
              <a:t>ou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mais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resultados</a:t>
            </a:r>
            <a:r>
              <a:rPr lang="en-US" sz="2200" dirty="0">
                <a:solidFill>
                  <a:schemeClr val="bg1"/>
                </a:solidFill>
              </a:rPr>
              <a:t> e é </a:t>
            </a:r>
            <a:r>
              <a:rPr lang="en-US" sz="2200" dirty="0" err="1">
                <a:solidFill>
                  <a:schemeClr val="bg1"/>
                </a:solidFill>
              </a:rPr>
              <a:t>uma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divisão</a:t>
            </a:r>
            <a:r>
              <a:rPr lang="en-US" sz="2200" dirty="0">
                <a:solidFill>
                  <a:schemeClr val="bg1"/>
                </a:solidFill>
              </a:rPr>
              <a:t> do </a:t>
            </a:r>
            <a:r>
              <a:rPr lang="en-US" sz="2200" dirty="0" err="1">
                <a:solidFill>
                  <a:schemeClr val="bg1"/>
                </a:solidFill>
              </a:rPr>
              <a:t>espaço</a:t>
            </a:r>
            <a:r>
              <a:rPr lang="en-US" sz="2200" dirty="0">
                <a:solidFill>
                  <a:schemeClr val="bg1"/>
                </a:solidFill>
              </a:rPr>
              <a:t> de amostra.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777EF586-8003-4D56-8733-99A523D4E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1489075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pt-BR" sz="2600">
                <a:solidFill>
                  <a:schemeClr val="bg1"/>
                </a:solidFill>
              </a:rPr>
              <a:t>Encontre a probabilidade que um estudante aleatoriamente selecionado tem de obter uma vaga de residência </a:t>
            </a:r>
            <a:r>
              <a:rPr lang="en-US" altLang="pt-BR" sz="2600" i="1">
                <a:solidFill>
                  <a:schemeClr val="bg1"/>
                </a:solidFill>
              </a:rPr>
              <a:t>e</a:t>
            </a:r>
            <a:r>
              <a:rPr lang="en-US" altLang="pt-BR" sz="2600">
                <a:solidFill>
                  <a:schemeClr val="bg1"/>
                </a:solidFill>
              </a:rPr>
              <a:t> que essa vaga seja uma de suas duas preferências.</a:t>
            </a:r>
            <a:endParaRPr lang="en-US" altLang="pt-BR" sz="2400" i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1C4CB-4A23-4644-8CDA-19009C3B4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3248025"/>
            <a:ext cx="7850187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Solução</a:t>
            </a:r>
            <a:r>
              <a:rPr lang="en-US" sz="2800" b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:</a:t>
            </a:r>
          </a:p>
          <a:p>
            <a:pPr>
              <a:defRPr/>
            </a:pP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= {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obteve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a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vaga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residência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}</a:t>
            </a:r>
          </a:p>
          <a:p>
            <a:pPr>
              <a:defRPr/>
            </a:pP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= {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obteve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uma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duas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vagas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preferenciais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755DB-CA17-4E0E-99C2-469965069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4641850"/>
            <a:ext cx="622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i="1">
                <a:solidFill>
                  <a:schemeClr val="bg1"/>
                </a:solidFill>
                <a:cs typeface="Arial" panose="020B0604020202020204" pitchFamily="34" charset="0"/>
              </a:rPr>
              <a:t>P</a:t>
            </a:r>
            <a: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  <a:t>(</a:t>
            </a:r>
            <a:r>
              <a:rPr lang="en-US" altLang="pt-BR" i="1">
                <a:solidFill>
                  <a:schemeClr val="bg1"/>
                </a:solidFill>
                <a:cs typeface="Arial" panose="020B0604020202020204" pitchFamily="34" charset="0"/>
              </a:rPr>
              <a:t>A</a:t>
            </a:r>
            <a: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  <a:t>) = 0,93  e </a:t>
            </a:r>
            <a:r>
              <a:rPr lang="en-US" altLang="pt-BR" i="1">
                <a:solidFill>
                  <a:schemeClr val="bg1"/>
                </a:solidFill>
                <a:cs typeface="Arial" panose="020B0604020202020204" pitchFamily="34" charset="0"/>
              </a:rPr>
              <a:t>P</a:t>
            </a:r>
            <a: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  <a:t>(</a:t>
            </a:r>
            <a:r>
              <a:rPr lang="en-US" altLang="pt-BR" i="1">
                <a:solidFill>
                  <a:schemeClr val="bg1"/>
                </a:solidFill>
                <a:cs typeface="Arial" panose="020B0604020202020204" pitchFamily="34" charset="0"/>
              </a:rPr>
              <a:t>B</a:t>
            </a:r>
            <a: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  <a:t>|</a:t>
            </a:r>
            <a:r>
              <a:rPr lang="en-US" altLang="pt-BR" i="1">
                <a:solidFill>
                  <a:schemeClr val="bg1"/>
                </a:solidFill>
                <a:cs typeface="Arial" panose="020B0604020202020204" pitchFamily="34" charset="0"/>
              </a:rPr>
              <a:t>A</a:t>
            </a:r>
            <a: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  <a:t>) = 0,74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D5CA3-86CD-4C38-A976-50FACE18C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5256213"/>
            <a:ext cx="2319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i="1">
                <a:solidFill>
                  <a:schemeClr val="bg1"/>
                </a:solidFill>
                <a:cs typeface="Arial" panose="020B0604020202020204" pitchFamily="34" charset="0"/>
              </a:rPr>
              <a:t>P</a:t>
            </a:r>
            <a: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  <a:t>(</a:t>
            </a:r>
            <a:r>
              <a:rPr lang="en-US" altLang="pt-BR" i="1">
                <a:solidFill>
                  <a:schemeClr val="bg1"/>
                </a:solidFill>
                <a:cs typeface="Arial" panose="020B0604020202020204" pitchFamily="34" charset="0"/>
              </a:rPr>
              <a:t>A</a:t>
            </a:r>
            <a: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  <a:t> e </a:t>
            </a:r>
            <a:r>
              <a:rPr lang="en-US" altLang="pt-BR" i="1">
                <a:solidFill>
                  <a:schemeClr val="bg1"/>
                </a:solidFill>
                <a:cs typeface="Arial" panose="020B0604020202020204" pitchFamily="34" charset="0"/>
              </a:rPr>
              <a:t>B</a:t>
            </a:r>
            <a: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  <a:t>) 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8CD08B-2012-4600-8778-E906972C8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256213"/>
            <a:ext cx="5229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)∙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|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sz="2800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(0,93)(0,74) ≈ 0,688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3AC44-6C48-4FA2-A951-AD2D3C7EE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4888" y="5800725"/>
            <a:ext cx="2765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>
                <a:solidFill>
                  <a:schemeClr val="bg1"/>
                </a:solidFill>
                <a:cs typeface="Arial" panose="020B0604020202020204" pitchFamily="34" charset="0"/>
              </a:rPr>
              <a:t>Eventos dependentes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85D5D69F-79C7-45FC-8614-BBB5146F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3363"/>
            <a:ext cx="8229600" cy="148907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AutoNum type="arabicPeriod" startAt="2"/>
            </a:pPr>
            <a:r>
              <a:rPr lang="en-US" altLang="pt-BR" sz="2600">
                <a:solidFill>
                  <a:schemeClr val="bg1"/>
                </a:solidFill>
              </a:rPr>
              <a:t>Encontre a probabilidade que um aluno aleatoriamente selecionado que tenha conseguido uma vaga de residência não tenha conseguido uma vaga em uma de suas duas preferências.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D110A7-58C7-49B6-BBC7-57B5E87F3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3641725"/>
            <a:ext cx="78501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Solução</a:t>
            </a:r>
            <a:r>
              <a:rPr lang="en-US" sz="2800" b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:</a:t>
            </a:r>
          </a:p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Use o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complemento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CD71A-8331-4AB1-BEDA-11F658927CEF}"/>
              </a:ext>
            </a:extLst>
          </p:cNvPr>
          <p:cNvSpPr txBox="1"/>
          <p:nvPr/>
        </p:nvSpPr>
        <p:spPr>
          <a:xfrm>
            <a:off x="601663" y="4543425"/>
            <a:ext cx="71596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i="1" dirty="0">
                <a:solidFill>
                  <a:schemeClr val="bg1"/>
                </a:solidFill>
                <a:latin typeface="+mn-lt"/>
                <a:cs typeface="Arial" charset="0"/>
              </a:rPr>
              <a:t>P</a:t>
            </a:r>
            <a:r>
              <a:rPr lang="en-US" sz="2800" dirty="0">
                <a:solidFill>
                  <a:schemeClr val="bg1"/>
                </a:solidFill>
                <a:latin typeface="+mn-lt"/>
                <a:cs typeface="Arial" charset="0"/>
              </a:rPr>
              <a:t>(</a:t>
            </a:r>
            <a:r>
              <a:rPr lang="en-US" sz="2800" i="1" dirty="0">
                <a:solidFill>
                  <a:schemeClr val="bg1"/>
                </a:solidFill>
                <a:latin typeface="+mn-lt"/>
                <a:cs typeface="Arial" charset="0"/>
              </a:rPr>
              <a:t>B</a:t>
            </a:r>
            <a:r>
              <a:rPr lang="en-US" sz="2800" dirty="0">
                <a:solidFill>
                  <a:schemeClr val="bg1"/>
                </a:solidFill>
                <a:latin typeface="+mn-lt"/>
                <a:cs typeface="Arial" charset="0"/>
              </a:rPr>
              <a:t>′|</a:t>
            </a:r>
            <a:r>
              <a:rPr lang="en-US" sz="2800" i="1" dirty="0">
                <a:solidFill>
                  <a:schemeClr val="bg1"/>
                </a:solidFill>
                <a:latin typeface="+mn-lt"/>
                <a:cs typeface="Arial" charset="0"/>
              </a:rPr>
              <a:t>A</a:t>
            </a:r>
            <a:r>
              <a:rPr lang="en-US" sz="2800" dirty="0">
                <a:solidFill>
                  <a:schemeClr val="bg1"/>
                </a:solidFill>
                <a:latin typeface="+mn-lt"/>
                <a:cs typeface="Arial" charset="0"/>
              </a:rPr>
              <a:t>) = 1 – </a:t>
            </a:r>
            <a:r>
              <a:rPr lang="en-US" sz="2800" i="1" dirty="0">
                <a:solidFill>
                  <a:schemeClr val="bg1"/>
                </a:solidFill>
                <a:latin typeface="Times New Roman"/>
                <a:cs typeface="Arial" charset="0"/>
              </a:rPr>
              <a:t>P</a:t>
            </a:r>
            <a:r>
              <a:rPr lang="en-US" sz="2800" dirty="0">
                <a:solidFill>
                  <a:schemeClr val="bg1"/>
                </a:solidFill>
                <a:latin typeface="Times New Roman"/>
                <a:cs typeface="Arial" charset="0"/>
              </a:rPr>
              <a:t>(</a:t>
            </a:r>
            <a:r>
              <a:rPr lang="en-US" sz="2800" i="1" dirty="0">
                <a:solidFill>
                  <a:schemeClr val="bg1"/>
                </a:solidFill>
                <a:latin typeface="Times New Roman"/>
                <a:cs typeface="Arial" charset="0"/>
              </a:rPr>
              <a:t>B</a:t>
            </a:r>
            <a:r>
              <a:rPr lang="en-US" sz="2800" dirty="0">
                <a:solidFill>
                  <a:schemeClr val="bg1"/>
                </a:solidFill>
                <a:latin typeface="Times New Roman"/>
                <a:cs typeface="Arial" charset="0"/>
              </a:rPr>
              <a:t>|</a:t>
            </a:r>
            <a:r>
              <a:rPr lang="en-US" sz="2800" i="1" dirty="0">
                <a:solidFill>
                  <a:schemeClr val="bg1"/>
                </a:solidFill>
                <a:latin typeface="Times New Roman"/>
                <a:cs typeface="Arial" charset="0"/>
              </a:rPr>
              <a:t>A</a:t>
            </a:r>
            <a:r>
              <a:rPr lang="en-US" sz="2800" dirty="0">
                <a:solidFill>
                  <a:schemeClr val="bg1"/>
                </a:solidFill>
                <a:latin typeface="Times New Roman"/>
                <a:cs typeface="Arial" charset="0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0D7AA8-93AF-46EC-B8B5-35CFEDE50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938" y="5080000"/>
            <a:ext cx="27432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= 1 –  0,74 = 0,26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2BB86940-3D7B-4EA6-B8FD-C375A40C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06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Resumo da Seção 3.2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91C8AC5A-D584-44A1-837B-08AFC7386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2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Determinamos probabilidades condicionais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Diferenciamos eventos dependentes de independentes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Usamos a regra da multiplicação para encontrar a probabilidade de dois eventos ocorrerem em sequência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Usamos a regra da multiplicação para encontrar probabilidades condicionais</a:t>
            </a:r>
          </a:p>
        </p:txBody>
      </p:sp>
    </p:spTree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4C32BBC5-BE84-42DE-8DB1-3269478CA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Seção 3.3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8339B-24A5-4FA8-89CB-16B348624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err="1">
                <a:solidFill>
                  <a:schemeClr val="bg1"/>
                </a:solidFill>
              </a:rPr>
              <a:t>regra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adição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475EA2A5-8C12-4BE2-BADC-2E9B3E9C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429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Objetivos da Seção 3.3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62294FE5-F969-4DA5-B5F9-A8E621DC3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82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Determinar se dois eventos são mutuamente exclusivos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Usar a regra da adição para encontrar a probabilidade de dois eventos</a:t>
            </a:r>
          </a:p>
        </p:txBody>
      </p:sp>
    </p:spTree>
  </p:cSld>
  <p:clrMapOvr>
    <a:masterClrMapping/>
  </p:clrMapOvr>
  <p:transition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C9BF5D45-D162-46A1-962C-50F2D390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8080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Eventos mutuamente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exclusivos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9A4FD549-E69D-46AE-A38C-E36D06DA2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7700"/>
            <a:ext cx="8229600" cy="1049338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b="1" dirty="0" err="1">
                <a:solidFill>
                  <a:schemeClr val="accent6"/>
                </a:solidFill>
              </a:rPr>
              <a:t>Mutuamente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exclusivos</a:t>
            </a:r>
            <a:endParaRPr lang="en-US" b="1" dirty="0">
              <a:solidFill>
                <a:schemeClr val="accent6"/>
              </a:solidFill>
            </a:endParaRPr>
          </a:p>
          <a:p>
            <a:pPr>
              <a:buFont typeface="Arial" charset="0"/>
              <a:buChar char="•"/>
              <a:defRPr/>
            </a:pPr>
            <a:r>
              <a:rPr lang="en-US" dirty="0" err="1">
                <a:solidFill>
                  <a:schemeClr val="bg1"/>
                </a:solidFill>
              </a:rPr>
              <a:t>Dois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eventos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ocorrer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mesmo</a:t>
            </a:r>
            <a:r>
              <a:rPr lang="en-US" dirty="0">
                <a:solidFill>
                  <a:schemeClr val="bg1"/>
                </a:solidFill>
              </a:rPr>
              <a:t> tempo</a:t>
            </a:r>
          </a:p>
        </p:txBody>
      </p:sp>
      <p:grpSp>
        <p:nvGrpSpPr>
          <p:cNvPr id="63492" name="Group 15">
            <a:extLst>
              <a:ext uri="{FF2B5EF4-FFF2-40B4-BE49-F238E27FC236}">
                <a16:creationId xmlns:a16="http://schemas.microsoft.com/office/drawing/2014/main" id="{61B78A70-6290-41BB-BCC3-8333FC76B644}"/>
              </a:ext>
            </a:extLst>
          </p:cNvPr>
          <p:cNvGrpSpPr>
            <a:grpSpLocks/>
          </p:cNvGrpSpPr>
          <p:nvPr/>
        </p:nvGrpSpPr>
        <p:grpSpPr bwMode="auto">
          <a:xfrm>
            <a:off x="836613" y="3355975"/>
            <a:ext cx="3502025" cy="2203450"/>
            <a:chOff x="883188" y="2943978"/>
            <a:chExt cx="3502205" cy="220239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CE44D5-79A3-4A03-9AA4-BE3D7F192D21}"/>
                </a:ext>
              </a:extLst>
            </p:cNvPr>
            <p:cNvSpPr/>
            <p:nvPr/>
          </p:nvSpPr>
          <p:spPr>
            <a:xfrm>
              <a:off x="883188" y="2943978"/>
              <a:ext cx="3502205" cy="22023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983AEF4-840D-4369-A8B7-32478752F0E2}"/>
                </a:ext>
              </a:extLst>
            </p:cNvPr>
            <p:cNvSpPr/>
            <p:nvPr/>
          </p:nvSpPr>
          <p:spPr>
            <a:xfrm>
              <a:off x="2851789" y="3564393"/>
              <a:ext cx="1379608" cy="13788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924A096-2806-4D56-A1F0-DAD7F1C917D9}"/>
                </a:ext>
              </a:extLst>
            </p:cNvPr>
            <p:cNvSpPr/>
            <p:nvPr/>
          </p:nvSpPr>
          <p:spPr>
            <a:xfrm>
              <a:off x="1175303" y="3159774"/>
              <a:ext cx="1379608" cy="137887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4C834B-9A6B-455F-A27A-4303E053F939}"/>
                </a:ext>
              </a:extLst>
            </p:cNvPr>
            <p:cNvSpPr txBox="1"/>
            <p:nvPr/>
          </p:nvSpPr>
          <p:spPr>
            <a:xfrm>
              <a:off x="1596012" y="3548526"/>
              <a:ext cx="496914" cy="5188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800" i="1" dirty="0">
                  <a:latin typeface="+mn-lt"/>
                  <a:cs typeface="Arial" charset="0"/>
                </a:rPr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A3719C-4F03-4A56-AC47-A0A9D611DB3E}"/>
                </a:ext>
              </a:extLst>
            </p:cNvPr>
            <p:cNvSpPr txBox="1"/>
            <p:nvPr/>
          </p:nvSpPr>
          <p:spPr>
            <a:xfrm>
              <a:off x="3345527" y="3995986"/>
              <a:ext cx="495325" cy="5188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800" i="1" dirty="0">
                  <a:latin typeface="+mn-lt"/>
                  <a:cs typeface="Arial" charset="0"/>
                </a:rPr>
                <a:t>B</a:t>
              </a:r>
            </a:p>
          </p:txBody>
        </p:sp>
      </p:grpSp>
      <p:grpSp>
        <p:nvGrpSpPr>
          <p:cNvPr id="63493" name="Group 22">
            <a:extLst>
              <a:ext uri="{FF2B5EF4-FFF2-40B4-BE49-F238E27FC236}">
                <a16:creationId xmlns:a16="http://schemas.microsoft.com/office/drawing/2014/main" id="{0EEC6D74-4560-420B-B951-62EE89947427}"/>
              </a:ext>
            </a:extLst>
          </p:cNvPr>
          <p:cNvGrpSpPr>
            <a:grpSpLocks/>
          </p:cNvGrpSpPr>
          <p:nvPr/>
        </p:nvGrpSpPr>
        <p:grpSpPr bwMode="auto">
          <a:xfrm>
            <a:off x="4864100" y="3355975"/>
            <a:ext cx="3502025" cy="2203450"/>
            <a:chOff x="3064" y="1854"/>
            <a:chExt cx="2206" cy="138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A54CC4-1CBF-4969-A27B-17E3EC397935}"/>
                </a:ext>
              </a:extLst>
            </p:cNvPr>
            <p:cNvSpPr/>
            <p:nvPr/>
          </p:nvSpPr>
          <p:spPr>
            <a:xfrm>
              <a:off x="3064" y="1854"/>
              <a:ext cx="2206" cy="13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390AB49-FFA3-4723-9577-6654D2B0ACE8}"/>
                </a:ext>
              </a:extLst>
            </p:cNvPr>
            <p:cNvSpPr/>
            <p:nvPr/>
          </p:nvSpPr>
          <p:spPr>
            <a:xfrm>
              <a:off x="4069" y="2157"/>
              <a:ext cx="869" cy="87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2F48076-9979-4D5F-AE7F-19B7E941D9E4}"/>
                </a:ext>
              </a:extLst>
            </p:cNvPr>
            <p:cNvSpPr/>
            <p:nvPr/>
          </p:nvSpPr>
          <p:spPr>
            <a:xfrm>
              <a:off x="3394" y="2136"/>
              <a:ext cx="869" cy="869"/>
            </a:xfrm>
            <a:prstGeom prst="ellipse">
              <a:avLst/>
            </a:prstGeom>
            <a:solidFill>
              <a:srgbClr val="B3A2C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858487-A4A1-4564-9DDE-957681643152}"/>
                </a:ext>
              </a:extLst>
            </p:cNvPr>
            <p:cNvSpPr txBox="1"/>
            <p:nvPr/>
          </p:nvSpPr>
          <p:spPr>
            <a:xfrm>
              <a:off x="3611" y="2405"/>
              <a:ext cx="312" cy="32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800" i="1" dirty="0">
                  <a:latin typeface="+mn-lt"/>
                  <a:cs typeface="Arial" charset="0"/>
                </a:rPr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F515CE-C091-4566-9E8D-A80C15F8C232}"/>
                </a:ext>
              </a:extLst>
            </p:cNvPr>
            <p:cNvSpPr txBox="1"/>
            <p:nvPr/>
          </p:nvSpPr>
          <p:spPr>
            <a:xfrm>
              <a:off x="4449" y="2405"/>
              <a:ext cx="312" cy="32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800" i="1" dirty="0"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680413C-82E5-417D-854A-0469B0BDA2C4}"/>
                </a:ext>
              </a:extLst>
            </p:cNvPr>
            <p:cNvSpPr/>
            <p:nvPr/>
          </p:nvSpPr>
          <p:spPr>
            <a:xfrm>
              <a:off x="4069" y="2315"/>
              <a:ext cx="200" cy="540"/>
            </a:xfrm>
            <a:custGeom>
              <a:avLst/>
              <a:gdLst>
                <a:gd name="connsiteX0" fmla="*/ 0 w 278130"/>
                <a:gd name="connsiteY0" fmla="*/ 428625 h 857250"/>
                <a:gd name="connsiteX1" fmla="*/ 6788 w 278130"/>
                <a:gd name="connsiteY1" fmla="*/ 296348 h 857250"/>
                <a:gd name="connsiteX2" fmla="*/ 139066 w 278130"/>
                <a:gd name="connsiteY2" fmla="*/ 0 h 857250"/>
                <a:gd name="connsiteX3" fmla="*/ 271343 w 278130"/>
                <a:gd name="connsiteY3" fmla="*/ 296348 h 857250"/>
                <a:gd name="connsiteX4" fmla="*/ 278131 w 278130"/>
                <a:gd name="connsiteY4" fmla="*/ 428625 h 857250"/>
                <a:gd name="connsiteX5" fmla="*/ 271343 w 278130"/>
                <a:gd name="connsiteY5" fmla="*/ 560902 h 857250"/>
                <a:gd name="connsiteX6" fmla="*/ 139066 w 278130"/>
                <a:gd name="connsiteY6" fmla="*/ 857250 h 857250"/>
                <a:gd name="connsiteX7" fmla="*/ 6789 w 278130"/>
                <a:gd name="connsiteY7" fmla="*/ 560902 h 857250"/>
                <a:gd name="connsiteX8" fmla="*/ 1 w 278130"/>
                <a:gd name="connsiteY8" fmla="*/ 428625 h 857250"/>
                <a:gd name="connsiteX9" fmla="*/ 0 w 278130"/>
                <a:gd name="connsiteY9" fmla="*/ 428625 h 857250"/>
                <a:gd name="connsiteX0" fmla="*/ 0 w 278131"/>
                <a:gd name="connsiteY0" fmla="*/ 428626 h 857251"/>
                <a:gd name="connsiteX1" fmla="*/ 6788 w 278131"/>
                <a:gd name="connsiteY1" fmla="*/ 296349 h 857251"/>
                <a:gd name="connsiteX2" fmla="*/ 139066 w 278131"/>
                <a:gd name="connsiteY2" fmla="*/ 1 h 857251"/>
                <a:gd name="connsiteX3" fmla="*/ 271343 w 278131"/>
                <a:gd name="connsiteY3" fmla="*/ 296349 h 857251"/>
                <a:gd name="connsiteX4" fmla="*/ 278131 w 278131"/>
                <a:gd name="connsiteY4" fmla="*/ 428626 h 857251"/>
                <a:gd name="connsiteX5" fmla="*/ 271343 w 278131"/>
                <a:gd name="connsiteY5" fmla="*/ 560903 h 857251"/>
                <a:gd name="connsiteX6" fmla="*/ 139066 w 278131"/>
                <a:gd name="connsiteY6" fmla="*/ 857251 h 857251"/>
                <a:gd name="connsiteX7" fmla="*/ 6789 w 278131"/>
                <a:gd name="connsiteY7" fmla="*/ 560903 h 857251"/>
                <a:gd name="connsiteX8" fmla="*/ 1 w 278131"/>
                <a:gd name="connsiteY8" fmla="*/ 428626 h 857251"/>
                <a:gd name="connsiteX9" fmla="*/ 0 w 278131"/>
                <a:gd name="connsiteY9" fmla="*/ 428626 h 857251"/>
                <a:gd name="connsiteX0" fmla="*/ 0 w 278131"/>
                <a:gd name="connsiteY0" fmla="*/ 428626 h 857251"/>
                <a:gd name="connsiteX1" fmla="*/ 6788 w 278131"/>
                <a:gd name="connsiteY1" fmla="*/ 296349 h 857251"/>
                <a:gd name="connsiteX2" fmla="*/ 139066 w 278131"/>
                <a:gd name="connsiteY2" fmla="*/ 1 h 857251"/>
                <a:gd name="connsiteX3" fmla="*/ 271343 w 278131"/>
                <a:gd name="connsiteY3" fmla="*/ 296349 h 857251"/>
                <a:gd name="connsiteX4" fmla="*/ 278131 w 278131"/>
                <a:gd name="connsiteY4" fmla="*/ 428626 h 857251"/>
                <a:gd name="connsiteX5" fmla="*/ 271343 w 278131"/>
                <a:gd name="connsiteY5" fmla="*/ 560903 h 857251"/>
                <a:gd name="connsiteX6" fmla="*/ 139066 w 278131"/>
                <a:gd name="connsiteY6" fmla="*/ 857251 h 857251"/>
                <a:gd name="connsiteX7" fmla="*/ 6789 w 278131"/>
                <a:gd name="connsiteY7" fmla="*/ 560903 h 857251"/>
                <a:gd name="connsiteX8" fmla="*/ 1 w 278131"/>
                <a:gd name="connsiteY8" fmla="*/ 428626 h 857251"/>
                <a:gd name="connsiteX9" fmla="*/ 0 w 278131"/>
                <a:gd name="connsiteY9" fmla="*/ 428626 h 857251"/>
                <a:gd name="connsiteX0" fmla="*/ 0 w 278131"/>
                <a:gd name="connsiteY0" fmla="*/ 428625 h 857250"/>
                <a:gd name="connsiteX1" fmla="*/ 6788 w 278131"/>
                <a:gd name="connsiteY1" fmla="*/ 296348 h 857250"/>
                <a:gd name="connsiteX2" fmla="*/ 139066 w 278131"/>
                <a:gd name="connsiteY2" fmla="*/ 0 h 857250"/>
                <a:gd name="connsiteX3" fmla="*/ 271343 w 278131"/>
                <a:gd name="connsiteY3" fmla="*/ 296348 h 857250"/>
                <a:gd name="connsiteX4" fmla="*/ 278131 w 278131"/>
                <a:gd name="connsiteY4" fmla="*/ 428625 h 857250"/>
                <a:gd name="connsiteX5" fmla="*/ 271343 w 278131"/>
                <a:gd name="connsiteY5" fmla="*/ 560902 h 857250"/>
                <a:gd name="connsiteX6" fmla="*/ 139066 w 278131"/>
                <a:gd name="connsiteY6" fmla="*/ 857250 h 857250"/>
                <a:gd name="connsiteX7" fmla="*/ 6789 w 278131"/>
                <a:gd name="connsiteY7" fmla="*/ 560902 h 857250"/>
                <a:gd name="connsiteX8" fmla="*/ 1 w 278131"/>
                <a:gd name="connsiteY8" fmla="*/ 428625 h 857250"/>
                <a:gd name="connsiteX9" fmla="*/ 0 w 278131"/>
                <a:gd name="connsiteY9" fmla="*/ 428625 h 857250"/>
                <a:gd name="connsiteX0" fmla="*/ 0 w 278131"/>
                <a:gd name="connsiteY0" fmla="*/ 428625 h 857250"/>
                <a:gd name="connsiteX1" fmla="*/ 6788 w 278131"/>
                <a:gd name="connsiteY1" fmla="*/ 296348 h 857250"/>
                <a:gd name="connsiteX2" fmla="*/ 139066 w 278131"/>
                <a:gd name="connsiteY2" fmla="*/ 0 h 857250"/>
                <a:gd name="connsiteX3" fmla="*/ 271343 w 278131"/>
                <a:gd name="connsiteY3" fmla="*/ 296348 h 857250"/>
                <a:gd name="connsiteX4" fmla="*/ 278131 w 278131"/>
                <a:gd name="connsiteY4" fmla="*/ 428625 h 857250"/>
                <a:gd name="connsiteX5" fmla="*/ 271343 w 278131"/>
                <a:gd name="connsiteY5" fmla="*/ 560902 h 857250"/>
                <a:gd name="connsiteX6" fmla="*/ 139066 w 278131"/>
                <a:gd name="connsiteY6" fmla="*/ 857250 h 857250"/>
                <a:gd name="connsiteX7" fmla="*/ 6789 w 278131"/>
                <a:gd name="connsiteY7" fmla="*/ 560902 h 857250"/>
                <a:gd name="connsiteX8" fmla="*/ 1 w 278131"/>
                <a:gd name="connsiteY8" fmla="*/ 428625 h 857250"/>
                <a:gd name="connsiteX9" fmla="*/ 0 w 278131"/>
                <a:gd name="connsiteY9" fmla="*/ 428625 h 857250"/>
                <a:gd name="connsiteX0" fmla="*/ 0 w 278131"/>
                <a:gd name="connsiteY0" fmla="*/ 428625 h 857250"/>
                <a:gd name="connsiteX1" fmla="*/ 6788 w 278131"/>
                <a:gd name="connsiteY1" fmla="*/ 296348 h 857250"/>
                <a:gd name="connsiteX2" fmla="*/ 139066 w 278131"/>
                <a:gd name="connsiteY2" fmla="*/ 0 h 857250"/>
                <a:gd name="connsiteX3" fmla="*/ 271343 w 278131"/>
                <a:gd name="connsiteY3" fmla="*/ 296348 h 857250"/>
                <a:gd name="connsiteX4" fmla="*/ 278131 w 278131"/>
                <a:gd name="connsiteY4" fmla="*/ 428625 h 857250"/>
                <a:gd name="connsiteX5" fmla="*/ 271343 w 278131"/>
                <a:gd name="connsiteY5" fmla="*/ 560902 h 857250"/>
                <a:gd name="connsiteX6" fmla="*/ 139066 w 278131"/>
                <a:gd name="connsiteY6" fmla="*/ 857250 h 857250"/>
                <a:gd name="connsiteX7" fmla="*/ 6789 w 278131"/>
                <a:gd name="connsiteY7" fmla="*/ 560902 h 857250"/>
                <a:gd name="connsiteX8" fmla="*/ 1 w 278131"/>
                <a:gd name="connsiteY8" fmla="*/ 428625 h 857250"/>
                <a:gd name="connsiteX9" fmla="*/ 0 w 278131"/>
                <a:gd name="connsiteY9" fmla="*/ 428625 h 857250"/>
                <a:gd name="connsiteX0" fmla="*/ 0 w 278131"/>
                <a:gd name="connsiteY0" fmla="*/ 428625 h 857250"/>
                <a:gd name="connsiteX1" fmla="*/ 6788 w 278131"/>
                <a:gd name="connsiteY1" fmla="*/ 296348 h 857250"/>
                <a:gd name="connsiteX2" fmla="*/ 139066 w 278131"/>
                <a:gd name="connsiteY2" fmla="*/ 0 h 857250"/>
                <a:gd name="connsiteX3" fmla="*/ 271343 w 278131"/>
                <a:gd name="connsiteY3" fmla="*/ 296348 h 857250"/>
                <a:gd name="connsiteX4" fmla="*/ 278131 w 278131"/>
                <a:gd name="connsiteY4" fmla="*/ 428625 h 857250"/>
                <a:gd name="connsiteX5" fmla="*/ 271343 w 278131"/>
                <a:gd name="connsiteY5" fmla="*/ 560902 h 857250"/>
                <a:gd name="connsiteX6" fmla="*/ 139066 w 278131"/>
                <a:gd name="connsiteY6" fmla="*/ 857250 h 857250"/>
                <a:gd name="connsiteX7" fmla="*/ 6789 w 278131"/>
                <a:gd name="connsiteY7" fmla="*/ 560902 h 857250"/>
                <a:gd name="connsiteX8" fmla="*/ 1 w 278131"/>
                <a:gd name="connsiteY8" fmla="*/ 428625 h 857250"/>
                <a:gd name="connsiteX9" fmla="*/ 0 w 278131"/>
                <a:gd name="connsiteY9" fmla="*/ 428625 h 857250"/>
                <a:gd name="connsiteX0" fmla="*/ 0 w 278131"/>
                <a:gd name="connsiteY0" fmla="*/ 428625 h 857250"/>
                <a:gd name="connsiteX1" fmla="*/ 6788 w 278131"/>
                <a:gd name="connsiteY1" fmla="*/ 296348 h 857250"/>
                <a:gd name="connsiteX2" fmla="*/ 139066 w 278131"/>
                <a:gd name="connsiteY2" fmla="*/ 0 h 857250"/>
                <a:gd name="connsiteX3" fmla="*/ 271343 w 278131"/>
                <a:gd name="connsiteY3" fmla="*/ 296348 h 857250"/>
                <a:gd name="connsiteX4" fmla="*/ 278131 w 278131"/>
                <a:gd name="connsiteY4" fmla="*/ 428625 h 857250"/>
                <a:gd name="connsiteX5" fmla="*/ 271343 w 278131"/>
                <a:gd name="connsiteY5" fmla="*/ 560902 h 857250"/>
                <a:gd name="connsiteX6" fmla="*/ 139066 w 278131"/>
                <a:gd name="connsiteY6" fmla="*/ 857250 h 857250"/>
                <a:gd name="connsiteX7" fmla="*/ 6789 w 278131"/>
                <a:gd name="connsiteY7" fmla="*/ 560902 h 857250"/>
                <a:gd name="connsiteX8" fmla="*/ 1 w 278131"/>
                <a:gd name="connsiteY8" fmla="*/ 428625 h 857250"/>
                <a:gd name="connsiteX9" fmla="*/ 0 w 278131"/>
                <a:gd name="connsiteY9" fmla="*/ 428625 h 857250"/>
                <a:gd name="connsiteX0" fmla="*/ 0 w 278131"/>
                <a:gd name="connsiteY0" fmla="*/ 428625 h 857250"/>
                <a:gd name="connsiteX1" fmla="*/ 6788 w 278131"/>
                <a:gd name="connsiteY1" fmla="*/ 296348 h 857250"/>
                <a:gd name="connsiteX2" fmla="*/ 139066 w 278131"/>
                <a:gd name="connsiteY2" fmla="*/ 0 h 857250"/>
                <a:gd name="connsiteX3" fmla="*/ 271343 w 278131"/>
                <a:gd name="connsiteY3" fmla="*/ 296348 h 857250"/>
                <a:gd name="connsiteX4" fmla="*/ 278131 w 278131"/>
                <a:gd name="connsiteY4" fmla="*/ 428625 h 857250"/>
                <a:gd name="connsiteX5" fmla="*/ 271343 w 278131"/>
                <a:gd name="connsiteY5" fmla="*/ 560902 h 857250"/>
                <a:gd name="connsiteX6" fmla="*/ 139066 w 278131"/>
                <a:gd name="connsiteY6" fmla="*/ 857250 h 857250"/>
                <a:gd name="connsiteX7" fmla="*/ 6789 w 278131"/>
                <a:gd name="connsiteY7" fmla="*/ 560902 h 857250"/>
                <a:gd name="connsiteX8" fmla="*/ 1 w 278131"/>
                <a:gd name="connsiteY8" fmla="*/ 428625 h 857250"/>
                <a:gd name="connsiteX9" fmla="*/ 0 w 278131"/>
                <a:gd name="connsiteY9" fmla="*/ 428625 h 857250"/>
                <a:gd name="connsiteX0" fmla="*/ 0 w 278131"/>
                <a:gd name="connsiteY0" fmla="*/ 428625 h 857250"/>
                <a:gd name="connsiteX1" fmla="*/ 6788 w 278131"/>
                <a:gd name="connsiteY1" fmla="*/ 296348 h 857250"/>
                <a:gd name="connsiteX2" fmla="*/ 139066 w 278131"/>
                <a:gd name="connsiteY2" fmla="*/ 0 h 857250"/>
                <a:gd name="connsiteX3" fmla="*/ 271343 w 278131"/>
                <a:gd name="connsiteY3" fmla="*/ 296348 h 857250"/>
                <a:gd name="connsiteX4" fmla="*/ 278131 w 278131"/>
                <a:gd name="connsiteY4" fmla="*/ 428625 h 857250"/>
                <a:gd name="connsiteX5" fmla="*/ 271343 w 278131"/>
                <a:gd name="connsiteY5" fmla="*/ 560902 h 857250"/>
                <a:gd name="connsiteX6" fmla="*/ 139066 w 278131"/>
                <a:gd name="connsiteY6" fmla="*/ 857250 h 857250"/>
                <a:gd name="connsiteX7" fmla="*/ 6789 w 278131"/>
                <a:gd name="connsiteY7" fmla="*/ 560902 h 857250"/>
                <a:gd name="connsiteX8" fmla="*/ 1 w 278131"/>
                <a:gd name="connsiteY8" fmla="*/ 428625 h 857250"/>
                <a:gd name="connsiteX9" fmla="*/ 0 w 278131"/>
                <a:gd name="connsiteY9" fmla="*/ 428625 h 857250"/>
                <a:gd name="connsiteX0" fmla="*/ 0 w 278131"/>
                <a:gd name="connsiteY0" fmla="*/ 428625 h 857250"/>
                <a:gd name="connsiteX1" fmla="*/ 6788 w 278131"/>
                <a:gd name="connsiteY1" fmla="*/ 296348 h 857250"/>
                <a:gd name="connsiteX2" fmla="*/ 139066 w 278131"/>
                <a:gd name="connsiteY2" fmla="*/ 0 h 857250"/>
                <a:gd name="connsiteX3" fmla="*/ 271343 w 278131"/>
                <a:gd name="connsiteY3" fmla="*/ 296348 h 857250"/>
                <a:gd name="connsiteX4" fmla="*/ 278131 w 278131"/>
                <a:gd name="connsiteY4" fmla="*/ 428625 h 857250"/>
                <a:gd name="connsiteX5" fmla="*/ 271343 w 278131"/>
                <a:gd name="connsiteY5" fmla="*/ 560902 h 857250"/>
                <a:gd name="connsiteX6" fmla="*/ 139066 w 278131"/>
                <a:gd name="connsiteY6" fmla="*/ 857250 h 857250"/>
                <a:gd name="connsiteX7" fmla="*/ 6789 w 278131"/>
                <a:gd name="connsiteY7" fmla="*/ 560902 h 857250"/>
                <a:gd name="connsiteX8" fmla="*/ 1 w 278131"/>
                <a:gd name="connsiteY8" fmla="*/ 428625 h 857250"/>
                <a:gd name="connsiteX9" fmla="*/ 0 w 278131"/>
                <a:gd name="connsiteY9" fmla="*/ 428625 h 857250"/>
                <a:gd name="connsiteX0" fmla="*/ 0 w 278131"/>
                <a:gd name="connsiteY0" fmla="*/ 428625 h 857250"/>
                <a:gd name="connsiteX1" fmla="*/ 6788 w 278131"/>
                <a:gd name="connsiteY1" fmla="*/ 296348 h 857250"/>
                <a:gd name="connsiteX2" fmla="*/ 139066 w 278131"/>
                <a:gd name="connsiteY2" fmla="*/ 0 h 857250"/>
                <a:gd name="connsiteX3" fmla="*/ 271343 w 278131"/>
                <a:gd name="connsiteY3" fmla="*/ 296348 h 857250"/>
                <a:gd name="connsiteX4" fmla="*/ 278131 w 278131"/>
                <a:gd name="connsiteY4" fmla="*/ 428625 h 857250"/>
                <a:gd name="connsiteX5" fmla="*/ 271343 w 278131"/>
                <a:gd name="connsiteY5" fmla="*/ 560902 h 857250"/>
                <a:gd name="connsiteX6" fmla="*/ 139066 w 278131"/>
                <a:gd name="connsiteY6" fmla="*/ 857250 h 857250"/>
                <a:gd name="connsiteX7" fmla="*/ 6789 w 278131"/>
                <a:gd name="connsiteY7" fmla="*/ 560902 h 857250"/>
                <a:gd name="connsiteX8" fmla="*/ 1 w 278131"/>
                <a:gd name="connsiteY8" fmla="*/ 428625 h 857250"/>
                <a:gd name="connsiteX9" fmla="*/ 0 w 278131"/>
                <a:gd name="connsiteY9" fmla="*/ 428625 h 857250"/>
                <a:gd name="connsiteX0" fmla="*/ 0 w 331471"/>
                <a:gd name="connsiteY0" fmla="*/ 428625 h 857250"/>
                <a:gd name="connsiteX1" fmla="*/ 6788 w 331471"/>
                <a:gd name="connsiteY1" fmla="*/ 296348 h 857250"/>
                <a:gd name="connsiteX2" fmla="*/ 139066 w 331471"/>
                <a:gd name="connsiteY2" fmla="*/ 0 h 857250"/>
                <a:gd name="connsiteX3" fmla="*/ 271343 w 331471"/>
                <a:gd name="connsiteY3" fmla="*/ 296348 h 857250"/>
                <a:gd name="connsiteX4" fmla="*/ 278131 w 331471"/>
                <a:gd name="connsiteY4" fmla="*/ 428625 h 857250"/>
                <a:gd name="connsiteX5" fmla="*/ 271343 w 331471"/>
                <a:gd name="connsiteY5" fmla="*/ 560902 h 857250"/>
                <a:gd name="connsiteX6" fmla="*/ 139066 w 331471"/>
                <a:gd name="connsiteY6" fmla="*/ 857250 h 857250"/>
                <a:gd name="connsiteX7" fmla="*/ 6789 w 331471"/>
                <a:gd name="connsiteY7" fmla="*/ 560902 h 857250"/>
                <a:gd name="connsiteX8" fmla="*/ 1 w 331471"/>
                <a:gd name="connsiteY8" fmla="*/ 428625 h 857250"/>
                <a:gd name="connsiteX9" fmla="*/ 0 w 331471"/>
                <a:gd name="connsiteY9" fmla="*/ 428625 h 857250"/>
                <a:gd name="connsiteX0" fmla="*/ 0 w 297181"/>
                <a:gd name="connsiteY0" fmla="*/ 428625 h 857250"/>
                <a:gd name="connsiteX1" fmla="*/ 6788 w 297181"/>
                <a:gd name="connsiteY1" fmla="*/ 296348 h 857250"/>
                <a:gd name="connsiteX2" fmla="*/ 139066 w 297181"/>
                <a:gd name="connsiteY2" fmla="*/ 0 h 857250"/>
                <a:gd name="connsiteX3" fmla="*/ 271343 w 297181"/>
                <a:gd name="connsiteY3" fmla="*/ 296348 h 857250"/>
                <a:gd name="connsiteX4" fmla="*/ 278131 w 297181"/>
                <a:gd name="connsiteY4" fmla="*/ 428625 h 857250"/>
                <a:gd name="connsiteX5" fmla="*/ 271343 w 297181"/>
                <a:gd name="connsiteY5" fmla="*/ 560902 h 857250"/>
                <a:gd name="connsiteX6" fmla="*/ 139066 w 297181"/>
                <a:gd name="connsiteY6" fmla="*/ 857250 h 857250"/>
                <a:gd name="connsiteX7" fmla="*/ 6789 w 297181"/>
                <a:gd name="connsiteY7" fmla="*/ 560902 h 857250"/>
                <a:gd name="connsiteX8" fmla="*/ 1 w 297181"/>
                <a:gd name="connsiteY8" fmla="*/ 428625 h 857250"/>
                <a:gd name="connsiteX9" fmla="*/ 0 w 297181"/>
                <a:gd name="connsiteY9" fmla="*/ 428625 h 857250"/>
                <a:gd name="connsiteX0" fmla="*/ 0 w 297181"/>
                <a:gd name="connsiteY0" fmla="*/ 428625 h 857250"/>
                <a:gd name="connsiteX1" fmla="*/ 6788 w 297181"/>
                <a:gd name="connsiteY1" fmla="*/ 296348 h 857250"/>
                <a:gd name="connsiteX2" fmla="*/ 139066 w 297181"/>
                <a:gd name="connsiteY2" fmla="*/ 0 h 857250"/>
                <a:gd name="connsiteX3" fmla="*/ 271343 w 297181"/>
                <a:gd name="connsiteY3" fmla="*/ 296348 h 857250"/>
                <a:gd name="connsiteX4" fmla="*/ 278131 w 297181"/>
                <a:gd name="connsiteY4" fmla="*/ 428625 h 857250"/>
                <a:gd name="connsiteX5" fmla="*/ 271343 w 297181"/>
                <a:gd name="connsiteY5" fmla="*/ 560902 h 857250"/>
                <a:gd name="connsiteX6" fmla="*/ 139066 w 297181"/>
                <a:gd name="connsiteY6" fmla="*/ 857250 h 857250"/>
                <a:gd name="connsiteX7" fmla="*/ 6789 w 297181"/>
                <a:gd name="connsiteY7" fmla="*/ 560902 h 857250"/>
                <a:gd name="connsiteX8" fmla="*/ 1 w 297181"/>
                <a:gd name="connsiteY8" fmla="*/ 428625 h 857250"/>
                <a:gd name="connsiteX9" fmla="*/ 0 w 297181"/>
                <a:gd name="connsiteY9" fmla="*/ 428625 h 857250"/>
                <a:gd name="connsiteX0" fmla="*/ 19050 w 316231"/>
                <a:gd name="connsiteY0" fmla="*/ 428625 h 857250"/>
                <a:gd name="connsiteX1" fmla="*/ 25838 w 316231"/>
                <a:gd name="connsiteY1" fmla="*/ 296348 h 857250"/>
                <a:gd name="connsiteX2" fmla="*/ 158116 w 316231"/>
                <a:gd name="connsiteY2" fmla="*/ 0 h 857250"/>
                <a:gd name="connsiteX3" fmla="*/ 290393 w 316231"/>
                <a:gd name="connsiteY3" fmla="*/ 296348 h 857250"/>
                <a:gd name="connsiteX4" fmla="*/ 297181 w 316231"/>
                <a:gd name="connsiteY4" fmla="*/ 428625 h 857250"/>
                <a:gd name="connsiteX5" fmla="*/ 290393 w 316231"/>
                <a:gd name="connsiteY5" fmla="*/ 560902 h 857250"/>
                <a:gd name="connsiteX6" fmla="*/ 158116 w 316231"/>
                <a:gd name="connsiteY6" fmla="*/ 857250 h 857250"/>
                <a:gd name="connsiteX7" fmla="*/ 25839 w 316231"/>
                <a:gd name="connsiteY7" fmla="*/ 560902 h 857250"/>
                <a:gd name="connsiteX8" fmla="*/ 19051 w 316231"/>
                <a:gd name="connsiteY8" fmla="*/ 428625 h 857250"/>
                <a:gd name="connsiteX9" fmla="*/ 19050 w 316231"/>
                <a:gd name="connsiteY9" fmla="*/ 428625 h 857250"/>
                <a:gd name="connsiteX0" fmla="*/ 19050 w 316231"/>
                <a:gd name="connsiteY0" fmla="*/ 428625 h 857250"/>
                <a:gd name="connsiteX1" fmla="*/ 25838 w 316231"/>
                <a:gd name="connsiteY1" fmla="*/ 296348 h 857250"/>
                <a:gd name="connsiteX2" fmla="*/ 158116 w 316231"/>
                <a:gd name="connsiteY2" fmla="*/ 0 h 857250"/>
                <a:gd name="connsiteX3" fmla="*/ 290393 w 316231"/>
                <a:gd name="connsiteY3" fmla="*/ 296348 h 857250"/>
                <a:gd name="connsiteX4" fmla="*/ 297181 w 316231"/>
                <a:gd name="connsiteY4" fmla="*/ 428625 h 857250"/>
                <a:gd name="connsiteX5" fmla="*/ 290393 w 316231"/>
                <a:gd name="connsiteY5" fmla="*/ 560902 h 857250"/>
                <a:gd name="connsiteX6" fmla="*/ 158116 w 316231"/>
                <a:gd name="connsiteY6" fmla="*/ 857250 h 857250"/>
                <a:gd name="connsiteX7" fmla="*/ 25839 w 316231"/>
                <a:gd name="connsiteY7" fmla="*/ 560902 h 857250"/>
                <a:gd name="connsiteX8" fmla="*/ 19051 w 316231"/>
                <a:gd name="connsiteY8" fmla="*/ 428625 h 857250"/>
                <a:gd name="connsiteX9" fmla="*/ 19050 w 316231"/>
                <a:gd name="connsiteY9" fmla="*/ 428625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6231" h="857250">
                  <a:moveTo>
                    <a:pt x="19050" y="428625"/>
                  </a:moveTo>
                  <a:cubicBezTo>
                    <a:pt x="0" y="360849"/>
                    <a:pt x="21341" y="339072"/>
                    <a:pt x="25838" y="296348"/>
                  </a:cubicBezTo>
                  <a:cubicBezTo>
                    <a:pt x="44438" y="119655"/>
                    <a:pt x="113087" y="30479"/>
                    <a:pt x="158116" y="0"/>
                  </a:cubicBezTo>
                  <a:cubicBezTo>
                    <a:pt x="203145" y="30481"/>
                    <a:pt x="271793" y="119656"/>
                    <a:pt x="290393" y="296348"/>
                  </a:cubicBezTo>
                  <a:cubicBezTo>
                    <a:pt x="294890" y="339072"/>
                    <a:pt x="316231" y="357039"/>
                    <a:pt x="297181" y="428625"/>
                  </a:cubicBezTo>
                  <a:cubicBezTo>
                    <a:pt x="316231" y="484971"/>
                    <a:pt x="294890" y="518178"/>
                    <a:pt x="290393" y="560902"/>
                  </a:cubicBezTo>
                  <a:cubicBezTo>
                    <a:pt x="271794" y="737595"/>
                    <a:pt x="184094" y="788670"/>
                    <a:pt x="158116" y="857250"/>
                  </a:cubicBezTo>
                  <a:cubicBezTo>
                    <a:pt x="109277" y="796290"/>
                    <a:pt x="44438" y="737594"/>
                    <a:pt x="25839" y="560902"/>
                  </a:cubicBezTo>
                  <a:cubicBezTo>
                    <a:pt x="21342" y="518178"/>
                    <a:pt x="19051" y="473541"/>
                    <a:pt x="19051" y="428625"/>
                  </a:cubicBezTo>
                  <a:cubicBezTo>
                    <a:pt x="19051" y="428625"/>
                    <a:pt x="0" y="462915"/>
                    <a:pt x="19050" y="42862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3494" name="TextBox 23">
            <a:extLst>
              <a:ext uri="{FF2B5EF4-FFF2-40B4-BE49-F238E27FC236}">
                <a16:creationId xmlns:a16="http://schemas.microsoft.com/office/drawing/2014/main" id="{DB2EF029-CBAE-44BF-90C3-32E668B51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975" y="5556250"/>
            <a:ext cx="28971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i="1">
                <a:solidFill>
                  <a:schemeClr val="bg1"/>
                </a:solidFill>
                <a:cs typeface="Arial" panose="020B0604020202020204" pitchFamily="34" charset="0"/>
              </a:rPr>
              <a:t>A</a:t>
            </a:r>
            <a:r>
              <a:rPr lang="en-US" altLang="pt-BR" sz="2400">
                <a:solidFill>
                  <a:schemeClr val="bg1"/>
                </a:solidFill>
                <a:cs typeface="Arial" panose="020B0604020202020204" pitchFamily="34" charset="0"/>
              </a:rPr>
              <a:t> e </a:t>
            </a:r>
            <a:r>
              <a:rPr lang="en-US" altLang="pt-BR" sz="2400" i="1">
                <a:solidFill>
                  <a:schemeClr val="bg1"/>
                </a:solidFill>
                <a:cs typeface="Arial" panose="020B0604020202020204" pitchFamily="34" charset="0"/>
              </a:rPr>
              <a:t>B</a:t>
            </a:r>
            <a:r>
              <a:rPr lang="en-US" altLang="pt-BR" sz="2400">
                <a:solidFill>
                  <a:schemeClr val="bg1"/>
                </a:solidFill>
                <a:cs typeface="Arial" panose="020B0604020202020204" pitchFamily="34" charset="0"/>
              </a:rPr>
              <a:t> são mutuamente exclusivos</a:t>
            </a:r>
          </a:p>
        </p:txBody>
      </p:sp>
      <p:sp>
        <p:nvSpPr>
          <p:cNvPr id="63495" name="TextBox 24">
            <a:extLst>
              <a:ext uri="{FF2B5EF4-FFF2-40B4-BE49-F238E27FC236}">
                <a16:creationId xmlns:a16="http://schemas.microsoft.com/office/drawing/2014/main" id="{F37C38FB-3C64-4F46-9D4F-7FD9FA536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5" y="5556250"/>
            <a:ext cx="33194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i="1">
                <a:solidFill>
                  <a:schemeClr val="bg1"/>
                </a:solidFill>
                <a:cs typeface="Arial" panose="020B0604020202020204" pitchFamily="34" charset="0"/>
              </a:rPr>
              <a:t>A</a:t>
            </a:r>
            <a:r>
              <a:rPr lang="en-US" altLang="pt-BR" sz="2400">
                <a:solidFill>
                  <a:schemeClr val="bg1"/>
                </a:solidFill>
                <a:cs typeface="Arial" panose="020B0604020202020204" pitchFamily="34" charset="0"/>
              </a:rPr>
              <a:t> e </a:t>
            </a:r>
            <a:r>
              <a:rPr lang="en-US" altLang="pt-BR" sz="2400" i="1">
                <a:solidFill>
                  <a:schemeClr val="bg1"/>
                </a:solidFill>
                <a:cs typeface="Arial" panose="020B0604020202020204" pitchFamily="34" charset="0"/>
              </a:rPr>
              <a:t>B</a:t>
            </a:r>
            <a:r>
              <a:rPr lang="en-US" altLang="pt-BR" sz="2400">
                <a:solidFill>
                  <a:schemeClr val="bg1"/>
                </a:solidFill>
                <a:cs typeface="Arial" panose="020B0604020202020204" pitchFamily="34" charset="0"/>
              </a:rPr>
              <a:t> não são mutuamente exclusivos</a:t>
            </a:r>
          </a:p>
        </p:txBody>
      </p:sp>
    </p:spTree>
  </p:cSld>
  <p:clrMapOvr>
    <a:masterClrMapping/>
  </p:clrMapOvr>
  <p:transition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23A92ECA-1BF5-45DA-86D6-58C396035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8080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Exemplo: eventos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mutuamente exclusivos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7766FA4E-83F9-4D90-AECC-624368CF1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2000"/>
            <a:ext cx="8229600" cy="16383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Decida se os eventos são mutuamente exclusivos.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	Evento </a:t>
            </a:r>
            <a:r>
              <a:rPr lang="en-US" altLang="pt-BR" i="1">
                <a:solidFill>
                  <a:schemeClr val="bg1"/>
                </a:solidFill>
              </a:rPr>
              <a:t>A</a:t>
            </a:r>
            <a:r>
              <a:rPr lang="en-US" altLang="pt-BR">
                <a:solidFill>
                  <a:schemeClr val="bg1"/>
                </a:solidFill>
              </a:rPr>
              <a:t>: rolar 3 em um dado.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	Evento </a:t>
            </a:r>
            <a:r>
              <a:rPr lang="en-US" altLang="pt-BR" i="1">
                <a:solidFill>
                  <a:schemeClr val="bg1"/>
                </a:solidFill>
              </a:rPr>
              <a:t>B</a:t>
            </a:r>
            <a:r>
              <a:rPr lang="en-US" altLang="pt-BR">
                <a:solidFill>
                  <a:schemeClr val="bg1"/>
                </a:solidFill>
              </a:rPr>
              <a:t>: rolar 4 em um dado.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C6A88-240A-4F20-AA8F-847DF64A1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3819525"/>
            <a:ext cx="8059737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Solução</a:t>
            </a:r>
            <a:r>
              <a:rPr lang="en-US" sz="2800" b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:</a:t>
            </a:r>
          </a:p>
          <a:p>
            <a:pPr>
              <a:defRPr/>
            </a:pPr>
            <a:r>
              <a:rPr lang="en-US" sz="2800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Mutuamente</a:t>
            </a:r>
            <a:r>
              <a:rPr lang="en-US" sz="2800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exclusivos</a:t>
            </a:r>
            <a:r>
              <a:rPr lang="en-US" sz="2800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(o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primeiro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evento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tem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apenas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um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resultado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, 3. O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segundo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evento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também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tem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apenas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um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resultado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, 4.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Esses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resultados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não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podem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ocorrer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ao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mesmo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tempo).</a:t>
            </a:r>
          </a:p>
          <a:p>
            <a:pPr>
              <a:defRPr/>
            </a:pPr>
            <a:endParaRPr lang="en-US" sz="2800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64517" name="Picture 7" descr="C:\Documents and Settings\Lyn\Local Settings\Temporary Internet Files\Content.IE5\QBYNAX2V\MCj02404190000[1].wmf">
            <a:extLst>
              <a:ext uri="{FF2B5EF4-FFF2-40B4-BE49-F238E27FC236}">
                <a16:creationId xmlns:a16="http://schemas.microsoft.com/office/drawing/2014/main" id="{8A12F0FD-1A4C-494B-89A2-8E381D547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2636838"/>
            <a:ext cx="1851025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Content Placeholder 2">
            <a:extLst>
              <a:ext uri="{FF2B5EF4-FFF2-40B4-BE49-F238E27FC236}">
                <a16:creationId xmlns:a16="http://schemas.microsoft.com/office/drawing/2014/main" id="{F21BDCEC-8CAD-4D85-9B5C-2481BAB51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3830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dirty="0" err="1">
                <a:solidFill>
                  <a:schemeClr val="bg1"/>
                </a:solidFill>
              </a:rPr>
              <a:t>Decida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eventos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mutuamente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exclusivos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901700" indent="0">
              <a:buFont typeface="Arial" charset="0"/>
              <a:buNone/>
              <a:defRPr/>
            </a:pPr>
            <a:r>
              <a:rPr lang="en-US" dirty="0" err="1">
                <a:solidFill>
                  <a:schemeClr val="bg1"/>
                </a:solidFill>
              </a:rPr>
              <a:t>Evento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selecionar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aleatoriamente</a:t>
            </a:r>
            <a:r>
              <a:rPr lang="en-US" dirty="0">
                <a:solidFill>
                  <a:schemeClr val="bg1"/>
                </a:solidFill>
              </a:rPr>
              <a:t> um </a:t>
            </a:r>
            <a:r>
              <a:rPr lang="en-US" dirty="0" err="1">
                <a:solidFill>
                  <a:schemeClr val="bg1"/>
                </a:solidFill>
              </a:rPr>
              <a:t>estudante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sexo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masculino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901700" indent="0">
              <a:buFont typeface="Arial" charset="0"/>
              <a:buNone/>
              <a:defRPr/>
            </a:pPr>
            <a:r>
              <a:rPr lang="en-US" dirty="0" err="1">
                <a:solidFill>
                  <a:schemeClr val="bg1"/>
                </a:solidFill>
              </a:rPr>
              <a:t>Evento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selecionar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aleatoriamente</a:t>
            </a:r>
            <a:r>
              <a:rPr lang="en-US" dirty="0">
                <a:solidFill>
                  <a:schemeClr val="bg1"/>
                </a:solidFill>
              </a:rPr>
              <a:t> um </a:t>
            </a:r>
            <a:r>
              <a:rPr lang="en-US" dirty="0" err="1">
                <a:solidFill>
                  <a:schemeClr val="bg1"/>
                </a:solidFill>
              </a:rPr>
              <a:t>estudante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enfermagem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2BADB-E8EB-40ED-8F48-B01DF50FF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4332288"/>
            <a:ext cx="805973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Solução</a:t>
            </a:r>
            <a:r>
              <a:rPr lang="en-US" sz="2800" b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:</a:t>
            </a:r>
          </a:p>
          <a:p>
            <a:pPr>
              <a:defRPr/>
            </a:pPr>
            <a:r>
              <a:rPr lang="en-US" sz="2800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Não</a:t>
            </a:r>
            <a:r>
              <a:rPr lang="en-US" sz="2800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são</a:t>
            </a:r>
            <a:r>
              <a:rPr lang="en-US" sz="2800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mutuamente</a:t>
            </a:r>
            <a:r>
              <a:rPr lang="en-US" sz="2800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exclusivos</a:t>
            </a:r>
            <a:r>
              <a:rPr lang="en-US" sz="2800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(o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estudante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pode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ser um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homem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cursando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enfermagem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).</a:t>
            </a:r>
          </a:p>
          <a:p>
            <a:pPr>
              <a:defRPr/>
            </a:pPr>
            <a:endParaRPr lang="en-US" sz="2800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65540" name="Picture 7" descr="C:\Documents and Settings\Lyn\Local Settings\Temporary Internet Files\Content.IE5\NA0VVPWD\MCj03325740000[1].wmf">
            <a:extLst>
              <a:ext uri="{FF2B5EF4-FFF2-40B4-BE49-F238E27FC236}">
                <a16:creationId xmlns:a16="http://schemas.microsoft.com/office/drawing/2014/main" id="{EB941CBB-35AB-4147-BA87-AFA6079FD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13" y="5294313"/>
            <a:ext cx="1233487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1EF0490F-5331-4FF8-96D7-8AD1F242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921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A regra da adição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39B13FF5-B65B-4F66-9FB6-0CDD8E470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b="1" dirty="0" err="1">
                <a:solidFill>
                  <a:schemeClr val="accent6"/>
                </a:solidFill>
              </a:rPr>
              <a:t>Regra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da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adição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para</a:t>
            </a:r>
            <a:r>
              <a:rPr lang="en-US" b="1" dirty="0">
                <a:solidFill>
                  <a:schemeClr val="accent6"/>
                </a:solidFill>
              </a:rPr>
              <a:t> a </a:t>
            </a:r>
            <a:r>
              <a:rPr lang="en-US" b="1" dirty="0" err="1">
                <a:solidFill>
                  <a:schemeClr val="accent6"/>
                </a:solidFill>
              </a:rPr>
              <a:t>probabilidade</a:t>
            </a:r>
            <a:r>
              <a:rPr lang="en-US" b="1" dirty="0">
                <a:solidFill>
                  <a:schemeClr val="accent6"/>
                </a:solidFill>
              </a:rPr>
              <a:t> de </a:t>
            </a:r>
            <a:r>
              <a:rPr lang="en-US" b="1" i="1" dirty="0">
                <a:solidFill>
                  <a:schemeClr val="accent6"/>
                </a:solidFill>
              </a:rPr>
              <a:t>A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ou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i="1" dirty="0">
                <a:solidFill>
                  <a:schemeClr val="accent6"/>
                </a:solidFill>
              </a:rPr>
              <a:t>B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err="1">
                <a:solidFill>
                  <a:schemeClr val="bg1"/>
                </a:solidFill>
              </a:rPr>
              <a:t>probabilidade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que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evento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ocorra</a:t>
            </a:r>
            <a:r>
              <a:rPr lang="en-US" dirty="0">
                <a:solidFill>
                  <a:schemeClr val="bg1"/>
                </a:solidFill>
              </a:rPr>
              <a:t> é</a:t>
            </a:r>
          </a:p>
          <a:p>
            <a:pPr lvl="1">
              <a:defRPr/>
            </a:pPr>
            <a:r>
              <a:rPr lang="en-US" b="1" i="1" dirty="0">
                <a:solidFill>
                  <a:schemeClr val="accent6"/>
                </a:solidFill>
              </a:rPr>
              <a:t>P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i="1" dirty="0">
                <a:solidFill>
                  <a:schemeClr val="accent6"/>
                </a:solidFill>
              </a:rPr>
              <a:t>A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ou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i="1" dirty="0">
                <a:solidFill>
                  <a:schemeClr val="accent6"/>
                </a:solidFill>
              </a:rPr>
              <a:t>B</a:t>
            </a:r>
            <a:r>
              <a:rPr lang="en-US" b="1" dirty="0">
                <a:solidFill>
                  <a:schemeClr val="accent6"/>
                </a:solidFill>
              </a:rPr>
              <a:t>) = </a:t>
            </a:r>
            <a:r>
              <a:rPr lang="en-US" b="1" i="1" dirty="0">
                <a:solidFill>
                  <a:schemeClr val="accent6"/>
                </a:solidFill>
              </a:rPr>
              <a:t>P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i="1" dirty="0">
                <a:solidFill>
                  <a:schemeClr val="accent6"/>
                </a:solidFill>
              </a:rPr>
              <a:t>A</a:t>
            </a:r>
            <a:r>
              <a:rPr lang="en-US" b="1" dirty="0">
                <a:solidFill>
                  <a:schemeClr val="accent6"/>
                </a:solidFill>
              </a:rPr>
              <a:t>) + </a:t>
            </a:r>
            <a:r>
              <a:rPr lang="en-US" b="1" i="1" dirty="0">
                <a:solidFill>
                  <a:schemeClr val="accent6"/>
                </a:solidFill>
              </a:rPr>
              <a:t>P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i="1" dirty="0">
                <a:solidFill>
                  <a:schemeClr val="accent6"/>
                </a:solidFill>
              </a:rPr>
              <a:t>B</a:t>
            </a:r>
            <a:r>
              <a:rPr lang="en-US" b="1" dirty="0">
                <a:solidFill>
                  <a:schemeClr val="accent6"/>
                </a:solidFill>
              </a:rPr>
              <a:t>) – </a:t>
            </a:r>
            <a:r>
              <a:rPr lang="en-US" b="1" i="1" dirty="0">
                <a:solidFill>
                  <a:schemeClr val="accent6"/>
                </a:solidFill>
              </a:rPr>
              <a:t>P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i="1" dirty="0">
                <a:solidFill>
                  <a:schemeClr val="accent6"/>
                </a:solidFill>
              </a:rPr>
              <a:t>A</a:t>
            </a:r>
            <a:r>
              <a:rPr lang="en-US" b="1" dirty="0">
                <a:solidFill>
                  <a:schemeClr val="accent6"/>
                </a:solidFill>
              </a:rPr>
              <a:t> e </a:t>
            </a:r>
            <a:r>
              <a:rPr lang="en-US" b="1" i="1" dirty="0">
                <a:solidFill>
                  <a:schemeClr val="accent6"/>
                </a:solidFill>
              </a:rPr>
              <a:t>B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Para </a:t>
            </a:r>
            <a:r>
              <a:rPr lang="en-US" dirty="0" err="1">
                <a:solidFill>
                  <a:schemeClr val="bg1"/>
                </a:solidFill>
              </a:rPr>
              <a:t>eventos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mutuamente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exclusivos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, a </a:t>
            </a:r>
            <a:r>
              <a:rPr lang="en-US" dirty="0" err="1">
                <a:solidFill>
                  <a:schemeClr val="bg1"/>
                </a:solidFill>
              </a:rPr>
              <a:t>regra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ser </a:t>
            </a:r>
            <a:r>
              <a:rPr lang="en-US" dirty="0" err="1">
                <a:solidFill>
                  <a:schemeClr val="bg1"/>
                </a:solidFill>
              </a:rPr>
              <a:t>simplificada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para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en-US" b="1" i="1" dirty="0">
                <a:solidFill>
                  <a:schemeClr val="accent6"/>
                </a:solidFill>
              </a:rPr>
              <a:t>P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i="1" dirty="0">
                <a:solidFill>
                  <a:schemeClr val="accent6"/>
                </a:solidFill>
              </a:rPr>
              <a:t>A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ou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i="1" dirty="0">
                <a:solidFill>
                  <a:schemeClr val="accent6"/>
                </a:solidFill>
              </a:rPr>
              <a:t>B</a:t>
            </a:r>
            <a:r>
              <a:rPr lang="en-US" b="1" dirty="0">
                <a:solidFill>
                  <a:schemeClr val="accent6"/>
                </a:solidFill>
              </a:rPr>
              <a:t>) = </a:t>
            </a:r>
            <a:r>
              <a:rPr lang="en-US" b="1" i="1" dirty="0">
                <a:solidFill>
                  <a:schemeClr val="accent6"/>
                </a:solidFill>
              </a:rPr>
              <a:t>P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i="1" dirty="0">
                <a:solidFill>
                  <a:schemeClr val="accent6"/>
                </a:solidFill>
              </a:rPr>
              <a:t>A</a:t>
            </a:r>
            <a:r>
              <a:rPr lang="en-US" b="1" dirty="0">
                <a:solidFill>
                  <a:schemeClr val="accent6"/>
                </a:solidFill>
              </a:rPr>
              <a:t>) + </a:t>
            </a:r>
            <a:r>
              <a:rPr lang="en-US" b="1" i="1" dirty="0">
                <a:solidFill>
                  <a:schemeClr val="accent6"/>
                </a:solidFill>
              </a:rPr>
              <a:t>P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i="1" dirty="0">
                <a:solidFill>
                  <a:schemeClr val="accent6"/>
                </a:solidFill>
              </a:rPr>
              <a:t>B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  <a:p>
            <a:pPr lvl="1">
              <a:defRPr/>
            </a:pP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ser </a:t>
            </a:r>
            <a:r>
              <a:rPr lang="en-US" dirty="0" err="1">
                <a:solidFill>
                  <a:schemeClr val="bg1"/>
                </a:solidFill>
              </a:rPr>
              <a:t>estendido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qualquer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número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eventos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mutuamente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exclusivos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C1701899-B3A1-4065-85A5-A50D6E1E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7953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Exemplo: usando a regra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da adição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94A4BD91-B040-47A0-AA90-A93E53971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575"/>
            <a:ext cx="8229600" cy="8001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pt-BR" sz="2400">
                <a:solidFill>
                  <a:schemeClr val="bg1"/>
                </a:solidFill>
              </a:rPr>
              <a:t>Você escolhe uma carta de um baralho padrão. Encontre a probabilidade que a carta seja um 4 ou um ás.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24F0EB-0B90-43C1-B4B5-0FC700C48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79700"/>
            <a:ext cx="454501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Solução</a:t>
            </a:r>
            <a:r>
              <a:rPr lang="en-US" sz="2400" b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: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Os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eventos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são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mutuamente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exclusivos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(se a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carta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for um 4,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não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pode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ser um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ás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).</a:t>
            </a:r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C0F093ED-85A4-4B76-9937-0A97DED1D4D9}"/>
              </a:ext>
            </a:extLst>
          </p:cNvPr>
          <p:cNvGrpSpPr>
            <a:grpSpLocks/>
          </p:cNvGrpSpPr>
          <p:nvPr/>
        </p:nvGrpSpPr>
        <p:grpSpPr bwMode="auto">
          <a:xfrm>
            <a:off x="5067300" y="3673475"/>
            <a:ext cx="3549650" cy="2651125"/>
            <a:chOff x="5393410" y="3527984"/>
            <a:chExt cx="3548230" cy="265080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739EB6-11B5-4626-8DB1-B83AC1A7B13C}"/>
                </a:ext>
              </a:extLst>
            </p:cNvPr>
            <p:cNvSpPr/>
            <p:nvPr/>
          </p:nvSpPr>
          <p:spPr bwMode="auto">
            <a:xfrm>
              <a:off x="5439430" y="3950208"/>
              <a:ext cx="3502210" cy="22047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BB75AB-30C0-4896-A1A9-296D25D59FF4}"/>
                </a:ext>
              </a:extLst>
            </p:cNvPr>
            <p:cNvSpPr/>
            <p:nvPr/>
          </p:nvSpPr>
          <p:spPr bwMode="auto">
            <a:xfrm>
              <a:off x="7346841" y="4586718"/>
              <a:ext cx="1378985" cy="137936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01797BB-BD69-4AE9-9C4E-CEC18EE0E7C2}"/>
                </a:ext>
              </a:extLst>
            </p:cNvPr>
            <p:cNvSpPr/>
            <p:nvPr/>
          </p:nvSpPr>
          <p:spPr bwMode="auto">
            <a:xfrm>
              <a:off x="5669524" y="4181954"/>
              <a:ext cx="1378986" cy="137937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A8BAC7-DFEE-4497-A2ED-7C6212A7F36C}"/>
                </a:ext>
              </a:extLst>
            </p:cNvPr>
            <p:cNvSpPr txBox="1"/>
            <p:nvPr/>
          </p:nvSpPr>
          <p:spPr bwMode="auto">
            <a:xfrm>
              <a:off x="6074176" y="4261320"/>
              <a:ext cx="760108" cy="4000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4♣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AE4C3F-3E42-4D48-840E-35E3F19A1560}"/>
                </a:ext>
              </a:extLst>
            </p:cNvPr>
            <p:cNvSpPr txBox="1"/>
            <p:nvPr/>
          </p:nvSpPr>
          <p:spPr bwMode="auto">
            <a:xfrm>
              <a:off x="6397896" y="4583543"/>
              <a:ext cx="760108" cy="4000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4</a:t>
              </a:r>
              <a:r>
                <a:rPr lang="en-US" sz="2000" dirty="0">
                  <a:solidFill>
                    <a:srgbClr val="FF0000"/>
                  </a:solidFill>
                  <a:latin typeface="+mn-lt"/>
                  <a:cs typeface="Arial" charset="0"/>
                </a:rPr>
                <a:t>♥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95109A-2D95-473E-9110-044CB1302DA2}"/>
                </a:ext>
              </a:extLst>
            </p:cNvPr>
            <p:cNvSpPr txBox="1"/>
            <p:nvPr/>
          </p:nvSpPr>
          <p:spPr bwMode="auto">
            <a:xfrm>
              <a:off x="6131303" y="5015291"/>
              <a:ext cx="760108" cy="4000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4</a:t>
              </a:r>
              <a:r>
                <a:rPr lang="en-US" sz="2000" dirty="0">
                  <a:solidFill>
                    <a:srgbClr val="FF0000"/>
                  </a:solidFill>
                  <a:latin typeface="+mn-lt"/>
                  <a:cs typeface="Arial" charset="0"/>
                </a:rPr>
                <a:t>♦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6052E3-1531-4CAA-811F-1B1CB4F6D4CB}"/>
                </a:ext>
              </a:extLst>
            </p:cNvPr>
            <p:cNvSpPr txBox="1"/>
            <p:nvPr/>
          </p:nvSpPr>
          <p:spPr bwMode="auto">
            <a:xfrm>
              <a:off x="5818690" y="4672433"/>
              <a:ext cx="536360" cy="4000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4♠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2D8E48-5CA5-4B89-9AE9-48E38981E27C}"/>
                </a:ext>
              </a:extLst>
            </p:cNvPr>
            <p:cNvSpPr txBox="1"/>
            <p:nvPr/>
          </p:nvSpPr>
          <p:spPr bwMode="auto">
            <a:xfrm>
              <a:off x="7808618" y="4677194"/>
              <a:ext cx="760109" cy="4000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A♣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0CE4D1-7777-4ED4-885A-02CCEEA67296}"/>
                </a:ext>
              </a:extLst>
            </p:cNvPr>
            <p:cNvSpPr txBox="1"/>
            <p:nvPr/>
          </p:nvSpPr>
          <p:spPr bwMode="auto">
            <a:xfrm>
              <a:off x="8130753" y="4999418"/>
              <a:ext cx="760108" cy="4000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A</a:t>
              </a:r>
              <a:r>
                <a:rPr lang="en-US" sz="2000" dirty="0">
                  <a:solidFill>
                    <a:srgbClr val="FF0000"/>
                  </a:solidFill>
                  <a:latin typeface="+mn-lt"/>
                  <a:cs typeface="Arial" charset="0"/>
                </a:rPr>
                <a:t>♥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B674AF-872A-4943-8D0A-7F82406B912E}"/>
                </a:ext>
              </a:extLst>
            </p:cNvPr>
            <p:cNvSpPr txBox="1"/>
            <p:nvPr/>
          </p:nvSpPr>
          <p:spPr bwMode="auto">
            <a:xfrm>
              <a:off x="7864159" y="5601006"/>
              <a:ext cx="760108" cy="4000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A</a:t>
              </a:r>
              <a:r>
                <a:rPr lang="en-US" sz="2000" dirty="0">
                  <a:solidFill>
                    <a:srgbClr val="FF0000"/>
                  </a:solidFill>
                  <a:latin typeface="+mn-lt"/>
                  <a:cs typeface="Arial" charset="0"/>
                </a:rPr>
                <a:t>♦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811FA3-F328-4BBA-80DC-39E0CB49AD17}"/>
                </a:ext>
              </a:extLst>
            </p:cNvPr>
            <p:cNvSpPr txBox="1"/>
            <p:nvPr/>
          </p:nvSpPr>
          <p:spPr bwMode="auto">
            <a:xfrm>
              <a:off x="7521396" y="5072434"/>
              <a:ext cx="534773" cy="4000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A♠</a:t>
              </a:r>
            </a:p>
          </p:txBody>
        </p:sp>
        <p:sp>
          <p:nvSpPr>
            <p:cNvPr id="67603" name="TextBox 22">
              <a:extLst>
                <a:ext uri="{FF2B5EF4-FFF2-40B4-BE49-F238E27FC236}">
                  <a16:creationId xmlns:a16="http://schemas.microsoft.com/office/drawing/2014/main" id="{43C5383A-773B-42BF-B292-F498C4B62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3410" y="5812080"/>
              <a:ext cx="1642406" cy="366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1800">
                  <a:cs typeface="Arial" panose="020B0604020202020204" pitchFamily="34" charset="0"/>
                </a:rPr>
                <a:t>44 outras cartas</a:t>
              </a:r>
            </a:p>
          </p:txBody>
        </p:sp>
        <p:sp>
          <p:nvSpPr>
            <p:cNvPr id="67604" name="TextBox 23">
              <a:extLst>
                <a:ext uri="{FF2B5EF4-FFF2-40B4-BE49-F238E27FC236}">
                  <a16:creationId xmlns:a16="http://schemas.microsoft.com/office/drawing/2014/main" id="{F4382898-B24A-4E69-9B0A-EC5EE4AC0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4476" y="3527984"/>
              <a:ext cx="2172418" cy="366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1800">
                  <a:solidFill>
                    <a:schemeClr val="bg1"/>
                  </a:solidFill>
                  <a:cs typeface="Arial" panose="020B0604020202020204" pitchFamily="34" charset="0"/>
                </a:rPr>
                <a:t>Baralho de 52 cartas</a:t>
              </a:r>
            </a:p>
          </p:txBody>
        </p:sp>
      </p:grpSp>
      <p:pic>
        <p:nvPicPr>
          <p:cNvPr id="67590" name="Picture 8" descr="C:\Documents and Settings\Lyn\Local Settings\Temporary Internet Files\Content.IE5\4PW9QZ0D\MCj04315370000[1].png">
            <a:extLst>
              <a:ext uri="{FF2B5EF4-FFF2-40B4-BE49-F238E27FC236}">
                <a16:creationId xmlns:a16="http://schemas.microsoft.com/office/drawing/2014/main" id="{C22FAE96-4C7D-47D4-AF67-F9AA4AA73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2465388"/>
            <a:ext cx="10890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21">
            <a:extLst>
              <a:ext uri="{FF2B5EF4-FFF2-40B4-BE49-F238E27FC236}">
                <a16:creationId xmlns:a16="http://schemas.microsoft.com/office/drawing/2014/main" id="{D74609D3-F830-427B-A23E-EC60083A4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4816475"/>
            <a:ext cx="4589463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id="{A8E6B13F-B359-4AC8-9DEB-DBBC5917A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800"/>
            <a:ext cx="8229600" cy="3813175"/>
          </a:xfrm>
        </p:spPr>
        <p:txBody>
          <a:bodyPr/>
          <a:lstStyle/>
          <a:p>
            <a:r>
              <a:rPr lang="en-US" altLang="pt-BR" b="1">
                <a:solidFill>
                  <a:schemeClr val="bg1"/>
                </a:solidFill>
              </a:rPr>
              <a:t>Experimento de probabilidade:</a:t>
            </a:r>
            <a:r>
              <a:rPr lang="en-US" altLang="pt-BR">
                <a:solidFill>
                  <a:schemeClr val="bg1"/>
                </a:solidFill>
              </a:rPr>
              <a:t> Jogar um dado</a:t>
            </a:r>
          </a:p>
          <a:p>
            <a:endParaRPr lang="en-US" altLang="pt-BR">
              <a:solidFill>
                <a:schemeClr val="bg1"/>
              </a:solidFill>
            </a:endParaRPr>
          </a:p>
          <a:p>
            <a:r>
              <a:rPr lang="en-US" altLang="pt-BR" b="1">
                <a:solidFill>
                  <a:schemeClr val="bg1"/>
                </a:solidFill>
              </a:rPr>
              <a:t>Resultado:</a:t>
            </a:r>
            <a:r>
              <a:rPr lang="en-US" altLang="pt-BR">
                <a:solidFill>
                  <a:schemeClr val="bg1"/>
                </a:solidFill>
              </a:rPr>
              <a:t>  {3}</a:t>
            </a:r>
          </a:p>
          <a:p>
            <a:endParaRPr lang="en-US" altLang="pt-BR">
              <a:solidFill>
                <a:schemeClr val="bg1"/>
              </a:solidFill>
            </a:endParaRPr>
          </a:p>
          <a:p>
            <a:r>
              <a:rPr lang="en-US" altLang="pt-BR" b="1">
                <a:solidFill>
                  <a:schemeClr val="bg1"/>
                </a:solidFill>
              </a:rPr>
              <a:t>Espaço de amostra:</a:t>
            </a:r>
            <a:r>
              <a:rPr lang="en-US" altLang="pt-BR">
                <a:solidFill>
                  <a:schemeClr val="bg1"/>
                </a:solidFill>
              </a:rPr>
              <a:t>   {1,  2,  3,  4,   5,   6}</a:t>
            </a:r>
          </a:p>
          <a:p>
            <a:endParaRPr lang="en-US" altLang="pt-BR">
              <a:solidFill>
                <a:schemeClr val="bg1"/>
              </a:solidFill>
            </a:endParaRPr>
          </a:p>
          <a:p>
            <a:r>
              <a:rPr lang="en-US" altLang="pt-BR" b="1">
                <a:solidFill>
                  <a:schemeClr val="bg1"/>
                </a:solidFill>
              </a:rPr>
              <a:t>Evento:</a:t>
            </a:r>
            <a:r>
              <a:rPr lang="en-US" altLang="pt-BR">
                <a:solidFill>
                  <a:schemeClr val="bg1"/>
                </a:solidFill>
              </a:rPr>
              <a:t>  {O resultado é par}={2,  4,  6}</a:t>
            </a:r>
            <a:endParaRPr lang="en-US" altLang="pt-BR" sz="2400">
              <a:solidFill>
                <a:schemeClr val="bg1"/>
              </a:solidFill>
            </a:endParaRPr>
          </a:p>
        </p:txBody>
      </p:sp>
      <p:pic>
        <p:nvPicPr>
          <p:cNvPr id="13315" name="Picture 58" descr="j0346453">
            <a:extLst>
              <a:ext uri="{FF2B5EF4-FFF2-40B4-BE49-F238E27FC236}">
                <a16:creationId xmlns:a16="http://schemas.microsoft.com/office/drawing/2014/main" id="{081096FA-AD30-424F-B4A6-10B8BDD1D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81825" y="4924425"/>
            <a:ext cx="13843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F6271BFE-377A-430C-BEEE-9AFE76839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1035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Você rola um dado. Encontre a probabilidade de rolar um número menor que 3 ou de rolar um número ímpar.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E9A4F-0EB8-484B-88F0-ADEF5F0FA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19375"/>
            <a:ext cx="7950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Solução</a:t>
            </a:r>
            <a:r>
              <a:rPr lang="en-US" sz="2800" b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:</a:t>
            </a:r>
          </a:p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Os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eventos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não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são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mutuamente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exclusivos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(1 é um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resultado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possível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para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os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dois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eventos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).</a:t>
            </a:r>
          </a:p>
        </p:txBody>
      </p:sp>
      <p:grpSp>
        <p:nvGrpSpPr>
          <p:cNvPr id="2" name="Group 39">
            <a:extLst>
              <a:ext uri="{FF2B5EF4-FFF2-40B4-BE49-F238E27FC236}">
                <a16:creationId xmlns:a16="http://schemas.microsoft.com/office/drawing/2014/main" id="{0EE61CA0-29DA-4998-B827-2B40E21C282A}"/>
              </a:ext>
            </a:extLst>
          </p:cNvPr>
          <p:cNvGrpSpPr>
            <a:grpSpLocks/>
          </p:cNvGrpSpPr>
          <p:nvPr/>
        </p:nvGrpSpPr>
        <p:grpSpPr bwMode="auto">
          <a:xfrm>
            <a:off x="4430713" y="3951288"/>
            <a:ext cx="3502025" cy="2543175"/>
            <a:chOff x="4941592" y="3611296"/>
            <a:chExt cx="3502025" cy="25427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F705AE-7B38-48C5-9A37-3277A1859203}"/>
                </a:ext>
              </a:extLst>
            </p:cNvPr>
            <p:cNvSpPr/>
            <p:nvPr/>
          </p:nvSpPr>
          <p:spPr bwMode="auto">
            <a:xfrm>
              <a:off x="4941592" y="3950967"/>
              <a:ext cx="3502025" cy="22030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B9B08C1-DB46-4987-9B62-C4B1B6BDBA9B}"/>
                </a:ext>
              </a:extLst>
            </p:cNvPr>
            <p:cNvSpPr/>
            <p:nvPr/>
          </p:nvSpPr>
          <p:spPr bwMode="auto">
            <a:xfrm>
              <a:off x="6537029" y="4431902"/>
              <a:ext cx="1379538" cy="138090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98E6455-2FE0-41CD-BE65-6E1AA77BE170}"/>
                </a:ext>
              </a:extLst>
            </p:cNvPr>
            <p:cNvSpPr/>
            <p:nvPr/>
          </p:nvSpPr>
          <p:spPr bwMode="auto">
            <a:xfrm>
              <a:off x="5465467" y="4398570"/>
              <a:ext cx="1379537" cy="1379316"/>
            </a:xfrm>
            <a:prstGeom prst="ellipse">
              <a:avLst/>
            </a:prstGeom>
            <a:solidFill>
              <a:srgbClr val="B3A2C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617" name="TextBox 28">
              <a:extLst>
                <a:ext uri="{FF2B5EF4-FFF2-40B4-BE49-F238E27FC236}">
                  <a16:creationId xmlns:a16="http://schemas.microsoft.com/office/drawing/2014/main" id="{A9C8BAF4-C823-467C-AE11-5157CF766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9954" y="4454123"/>
              <a:ext cx="776288" cy="366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1800">
                  <a:cs typeface="Arial" panose="020B0604020202020204" pitchFamily="34" charset="0"/>
                </a:rPr>
                <a:t>Ímpar</a:t>
              </a: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9A6B421-8BC3-4CA5-A016-B382581BA08D}"/>
                </a:ext>
              </a:extLst>
            </p:cNvPr>
            <p:cNvSpPr/>
            <p:nvPr/>
          </p:nvSpPr>
          <p:spPr bwMode="auto">
            <a:xfrm>
              <a:off x="6537029" y="4682687"/>
              <a:ext cx="317500" cy="857113"/>
            </a:xfrm>
            <a:custGeom>
              <a:avLst/>
              <a:gdLst>
                <a:gd name="connsiteX0" fmla="*/ 0 w 278130"/>
                <a:gd name="connsiteY0" fmla="*/ 428625 h 857250"/>
                <a:gd name="connsiteX1" fmla="*/ 6788 w 278130"/>
                <a:gd name="connsiteY1" fmla="*/ 296348 h 857250"/>
                <a:gd name="connsiteX2" fmla="*/ 139066 w 278130"/>
                <a:gd name="connsiteY2" fmla="*/ 0 h 857250"/>
                <a:gd name="connsiteX3" fmla="*/ 271343 w 278130"/>
                <a:gd name="connsiteY3" fmla="*/ 296348 h 857250"/>
                <a:gd name="connsiteX4" fmla="*/ 278131 w 278130"/>
                <a:gd name="connsiteY4" fmla="*/ 428625 h 857250"/>
                <a:gd name="connsiteX5" fmla="*/ 271343 w 278130"/>
                <a:gd name="connsiteY5" fmla="*/ 560902 h 857250"/>
                <a:gd name="connsiteX6" fmla="*/ 139066 w 278130"/>
                <a:gd name="connsiteY6" fmla="*/ 857250 h 857250"/>
                <a:gd name="connsiteX7" fmla="*/ 6789 w 278130"/>
                <a:gd name="connsiteY7" fmla="*/ 560902 h 857250"/>
                <a:gd name="connsiteX8" fmla="*/ 1 w 278130"/>
                <a:gd name="connsiteY8" fmla="*/ 428625 h 857250"/>
                <a:gd name="connsiteX9" fmla="*/ 0 w 278130"/>
                <a:gd name="connsiteY9" fmla="*/ 428625 h 857250"/>
                <a:gd name="connsiteX0" fmla="*/ 0 w 278131"/>
                <a:gd name="connsiteY0" fmla="*/ 428626 h 857251"/>
                <a:gd name="connsiteX1" fmla="*/ 6788 w 278131"/>
                <a:gd name="connsiteY1" fmla="*/ 296349 h 857251"/>
                <a:gd name="connsiteX2" fmla="*/ 139066 w 278131"/>
                <a:gd name="connsiteY2" fmla="*/ 1 h 857251"/>
                <a:gd name="connsiteX3" fmla="*/ 271343 w 278131"/>
                <a:gd name="connsiteY3" fmla="*/ 296349 h 857251"/>
                <a:gd name="connsiteX4" fmla="*/ 278131 w 278131"/>
                <a:gd name="connsiteY4" fmla="*/ 428626 h 857251"/>
                <a:gd name="connsiteX5" fmla="*/ 271343 w 278131"/>
                <a:gd name="connsiteY5" fmla="*/ 560903 h 857251"/>
                <a:gd name="connsiteX6" fmla="*/ 139066 w 278131"/>
                <a:gd name="connsiteY6" fmla="*/ 857251 h 857251"/>
                <a:gd name="connsiteX7" fmla="*/ 6789 w 278131"/>
                <a:gd name="connsiteY7" fmla="*/ 560903 h 857251"/>
                <a:gd name="connsiteX8" fmla="*/ 1 w 278131"/>
                <a:gd name="connsiteY8" fmla="*/ 428626 h 857251"/>
                <a:gd name="connsiteX9" fmla="*/ 0 w 278131"/>
                <a:gd name="connsiteY9" fmla="*/ 428626 h 857251"/>
                <a:gd name="connsiteX0" fmla="*/ 0 w 278131"/>
                <a:gd name="connsiteY0" fmla="*/ 428626 h 857251"/>
                <a:gd name="connsiteX1" fmla="*/ 6788 w 278131"/>
                <a:gd name="connsiteY1" fmla="*/ 296349 h 857251"/>
                <a:gd name="connsiteX2" fmla="*/ 139066 w 278131"/>
                <a:gd name="connsiteY2" fmla="*/ 1 h 857251"/>
                <a:gd name="connsiteX3" fmla="*/ 271343 w 278131"/>
                <a:gd name="connsiteY3" fmla="*/ 296349 h 857251"/>
                <a:gd name="connsiteX4" fmla="*/ 278131 w 278131"/>
                <a:gd name="connsiteY4" fmla="*/ 428626 h 857251"/>
                <a:gd name="connsiteX5" fmla="*/ 271343 w 278131"/>
                <a:gd name="connsiteY5" fmla="*/ 560903 h 857251"/>
                <a:gd name="connsiteX6" fmla="*/ 139066 w 278131"/>
                <a:gd name="connsiteY6" fmla="*/ 857251 h 857251"/>
                <a:gd name="connsiteX7" fmla="*/ 6789 w 278131"/>
                <a:gd name="connsiteY7" fmla="*/ 560903 h 857251"/>
                <a:gd name="connsiteX8" fmla="*/ 1 w 278131"/>
                <a:gd name="connsiteY8" fmla="*/ 428626 h 857251"/>
                <a:gd name="connsiteX9" fmla="*/ 0 w 278131"/>
                <a:gd name="connsiteY9" fmla="*/ 428626 h 857251"/>
                <a:gd name="connsiteX0" fmla="*/ 0 w 278131"/>
                <a:gd name="connsiteY0" fmla="*/ 428625 h 857250"/>
                <a:gd name="connsiteX1" fmla="*/ 6788 w 278131"/>
                <a:gd name="connsiteY1" fmla="*/ 296348 h 857250"/>
                <a:gd name="connsiteX2" fmla="*/ 139066 w 278131"/>
                <a:gd name="connsiteY2" fmla="*/ 0 h 857250"/>
                <a:gd name="connsiteX3" fmla="*/ 271343 w 278131"/>
                <a:gd name="connsiteY3" fmla="*/ 296348 h 857250"/>
                <a:gd name="connsiteX4" fmla="*/ 278131 w 278131"/>
                <a:gd name="connsiteY4" fmla="*/ 428625 h 857250"/>
                <a:gd name="connsiteX5" fmla="*/ 271343 w 278131"/>
                <a:gd name="connsiteY5" fmla="*/ 560902 h 857250"/>
                <a:gd name="connsiteX6" fmla="*/ 139066 w 278131"/>
                <a:gd name="connsiteY6" fmla="*/ 857250 h 857250"/>
                <a:gd name="connsiteX7" fmla="*/ 6789 w 278131"/>
                <a:gd name="connsiteY7" fmla="*/ 560902 h 857250"/>
                <a:gd name="connsiteX8" fmla="*/ 1 w 278131"/>
                <a:gd name="connsiteY8" fmla="*/ 428625 h 857250"/>
                <a:gd name="connsiteX9" fmla="*/ 0 w 278131"/>
                <a:gd name="connsiteY9" fmla="*/ 428625 h 857250"/>
                <a:gd name="connsiteX0" fmla="*/ 0 w 278131"/>
                <a:gd name="connsiteY0" fmla="*/ 428625 h 857250"/>
                <a:gd name="connsiteX1" fmla="*/ 6788 w 278131"/>
                <a:gd name="connsiteY1" fmla="*/ 296348 h 857250"/>
                <a:gd name="connsiteX2" fmla="*/ 139066 w 278131"/>
                <a:gd name="connsiteY2" fmla="*/ 0 h 857250"/>
                <a:gd name="connsiteX3" fmla="*/ 271343 w 278131"/>
                <a:gd name="connsiteY3" fmla="*/ 296348 h 857250"/>
                <a:gd name="connsiteX4" fmla="*/ 278131 w 278131"/>
                <a:gd name="connsiteY4" fmla="*/ 428625 h 857250"/>
                <a:gd name="connsiteX5" fmla="*/ 271343 w 278131"/>
                <a:gd name="connsiteY5" fmla="*/ 560902 h 857250"/>
                <a:gd name="connsiteX6" fmla="*/ 139066 w 278131"/>
                <a:gd name="connsiteY6" fmla="*/ 857250 h 857250"/>
                <a:gd name="connsiteX7" fmla="*/ 6789 w 278131"/>
                <a:gd name="connsiteY7" fmla="*/ 560902 h 857250"/>
                <a:gd name="connsiteX8" fmla="*/ 1 w 278131"/>
                <a:gd name="connsiteY8" fmla="*/ 428625 h 857250"/>
                <a:gd name="connsiteX9" fmla="*/ 0 w 278131"/>
                <a:gd name="connsiteY9" fmla="*/ 428625 h 857250"/>
                <a:gd name="connsiteX0" fmla="*/ 0 w 278131"/>
                <a:gd name="connsiteY0" fmla="*/ 428625 h 857250"/>
                <a:gd name="connsiteX1" fmla="*/ 6788 w 278131"/>
                <a:gd name="connsiteY1" fmla="*/ 296348 h 857250"/>
                <a:gd name="connsiteX2" fmla="*/ 139066 w 278131"/>
                <a:gd name="connsiteY2" fmla="*/ 0 h 857250"/>
                <a:gd name="connsiteX3" fmla="*/ 271343 w 278131"/>
                <a:gd name="connsiteY3" fmla="*/ 296348 h 857250"/>
                <a:gd name="connsiteX4" fmla="*/ 278131 w 278131"/>
                <a:gd name="connsiteY4" fmla="*/ 428625 h 857250"/>
                <a:gd name="connsiteX5" fmla="*/ 271343 w 278131"/>
                <a:gd name="connsiteY5" fmla="*/ 560902 h 857250"/>
                <a:gd name="connsiteX6" fmla="*/ 139066 w 278131"/>
                <a:gd name="connsiteY6" fmla="*/ 857250 h 857250"/>
                <a:gd name="connsiteX7" fmla="*/ 6789 w 278131"/>
                <a:gd name="connsiteY7" fmla="*/ 560902 h 857250"/>
                <a:gd name="connsiteX8" fmla="*/ 1 w 278131"/>
                <a:gd name="connsiteY8" fmla="*/ 428625 h 857250"/>
                <a:gd name="connsiteX9" fmla="*/ 0 w 278131"/>
                <a:gd name="connsiteY9" fmla="*/ 428625 h 857250"/>
                <a:gd name="connsiteX0" fmla="*/ 0 w 278131"/>
                <a:gd name="connsiteY0" fmla="*/ 428625 h 857250"/>
                <a:gd name="connsiteX1" fmla="*/ 6788 w 278131"/>
                <a:gd name="connsiteY1" fmla="*/ 296348 h 857250"/>
                <a:gd name="connsiteX2" fmla="*/ 139066 w 278131"/>
                <a:gd name="connsiteY2" fmla="*/ 0 h 857250"/>
                <a:gd name="connsiteX3" fmla="*/ 271343 w 278131"/>
                <a:gd name="connsiteY3" fmla="*/ 296348 h 857250"/>
                <a:gd name="connsiteX4" fmla="*/ 278131 w 278131"/>
                <a:gd name="connsiteY4" fmla="*/ 428625 h 857250"/>
                <a:gd name="connsiteX5" fmla="*/ 271343 w 278131"/>
                <a:gd name="connsiteY5" fmla="*/ 560902 h 857250"/>
                <a:gd name="connsiteX6" fmla="*/ 139066 w 278131"/>
                <a:gd name="connsiteY6" fmla="*/ 857250 h 857250"/>
                <a:gd name="connsiteX7" fmla="*/ 6789 w 278131"/>
                <a:gd name="connsiteY7" fmla="*/ 560902 h 857250"/>
                <a:gd name="connsiteX8" fmla="*/ 1 w 278131"/>
                <a:gd name="connsiteY8" fmla="*/ 428625 h 857250"/>
                <a:gd name="connsiteX9" fmla="*/ 0 w 278131"/>
                <a:gd name="connsiteY9" fmla="*/ 428625 h 857250"/>
                <a:gd name="connsiteX0" fmla="*/ 0 w 278131"/>
                <a:gd name="connsiteY0" fmla="*/ 428625 h 857250"/>
                <a:gd name="connsiteX1" fmla="*/ 6788 w 278131"/>
                <a:gd name="connsiteY1" fmla="*/ 296348 h 857250"/>
                <a:gd name="connsiteX2" fmla="*/ 139066 w 278131"/>
                <a:gd name="connsiteY2" fmla="*/ 0 h 857250"/>
                <a:gd name="connsiteX3" fmla="*/ 271343 w 278131"/>
                <a:gd name="connsiteY3" fmla="*/ 296348 h 857250"/>
                <a:gd name="connsiteX4" fmla="*/ 278131 w 278131"/>
                <a:gd name="connsiteY4" fmla="*/ 428625 h 857250"/>
                <a:gd name="connsiteX5" fmla="*/ 271343 w 278131"/>
                <a:gd name="connsiteY5" fmla="*/ 560902 h 857250"/>
                <a:gd name="connsiteX6" fmla="*/ 139066 w 278131"/>
                <a:gd name="connsiteY6" fmla="*/ 857250 h 857250"/>
                <a:gd name="connsiteX7" fmla="*/ 6789 w 278131"/>
                <a:gd name="connsiteY7" fmla="*/ 560902 h 857250"/>
                <a:gd name="connsiteX8" fmla="*/ 1 w 278131"/>
                <a:gd name="connsiteY8" fmla="*/ 428625 h 857250"/>
                <a:gd name="connsiteX9" fmla="*/ 0 w 278131"/>
                <a:gd name="connsiteY9" fmla="*/ 428625 h 857250"/>
                <a:gd name="connsiteX0" fmla="*/ 0 w 278131"/>
                <a:gd name="connsiteY0" fmla="*/ 428625 h 857250"/>
                <a:gd name="connsiteX1" fmla="*/ 6788 w 278131"/>
                <a:gd name="connsiteY1" fmla="*/ 296348 h 857250"/>
                <a:gd name="connsiteX2" fmla="*/ 139066 w 278131"/>
                <a:gd name="connsiteY2" fmla="*/ 0 h 857250"/>
                <a:gd name="connsiteX3" fmla="*/ 271343 w 278131"/>
                <a:gd name="connsiteY3" fmla="*/ 296348 h 857250"/>
                <a:gd name="connsiteX4" fmla="*/ 278131 w 278131"/>
                <a:gd name="connsiteY4" fmla="*/ 428625 h 857250"/>
                <a:gd name="connsiteX5" fmla="*/ 271343 w 278131"/>
                <a:gd name="connsiteY5" fmla="*/ 560902 h 857250"/>
                <a:gd name="connsiteX6" fmla="*/ 139066 w 278131"/>
                <a:gd name="connsiteY6" fmla="*/ 857250 h 857250"/>
                <a:gd name="connsiteX7" fmla="*/ 6789 w 278131"/>
                <a:gd name="connsiteY7" fmla="*/ 560902 h 857250"/>
                <a:gd name="connsiteX8" fmla="*/ 1 w 278131"/>
                <a:gd name="connsiteY8" fmla="*/ 428625 h 857250"/>
                <a:gd name="connsiteX9" fmla="*/ 0 w 278131"/>
                <a:gd name="connsiteY9" fmla="*/ 428625 h 857250"/>
                <a:gd name="connsiteX0" fmla="*/ 0 w 278131"/>
                <a:gd name="connsiteY0" fmla="*/ 428625 h 857250"/>
                <a:gd name="connsiteX1" fmla="*/ 6788 w 278131"/>
                <a:gd name="connsiteY1" fmla="*/ 296348 h 857250"/>
                <a:gd name="connsiteX2" fmla="*/ 139066 w 278131"/>
                <a:gd name="connsiteY2" fmla="*/ 0 h 857250"/>
                <a:gd name="connsiteX3" fmla="*/ 271343 w 278131"/>
                <a:gd name="connsiteY3" fmla="*/ 296348 h 857250"/>
                <a:gd name="connsiteX4" fmla="*/ 278131 w 278131"/>
                <a:gd name="connsiteY4" fmla="*/ 428625 h 857250"/>
                <a:gd name="connsiteX5" fmla="*/ 271343 w 278131"/>
                <a:gd name="connsiteY5" fmla="*/ 560902 h 857250"/>
                <a:gd name="connsiteX6" fmla="*/ 139066 w 278131"/>
                <a:gd name="connsiteY6" fmla="*/ 857250 h 857250"/>
                <a:gd name="connsiteX7" fmla="*/ 6789 w 278131"/>
                <a:gd name="connsiteY7" fmla="*/ 560902 h 857250"/>
                <a:gd name="connsiteX8" fmla="*/ 1 w 278131"/>
                <a:gd name="connsiteY8" fmla="*/ 428625 h 857250"/>
                <a:gd name="connsiteX9" fmla="*/ 0 w 278131"/>
                <a:gd name="connsiteY9" fmla="*/ 428625 h 857250"/>
                <a:gd name="connsiteX0" fmla="*/ 0 w 278131"/>
                <a:gd name="connsiteY0" fmla="*/ 428625 h 857250"/>
                <a:gd name="connsiteX1" fmla="*/ 6788 w 278131"/>
                <a:gd name="connsiteY1" fmla="*/ 296348 h 857250"/>
                <a:gd name="connsiteX2" fmla="*/ 139066 w 278131"/>
                <a:gd name="connsiteY2" fmla="*/ 0 h 857250"/>
                <a:gd name="connsiteX3" fmla="*/ 271343 w 278131"/>
                <a:gd name="connsiteY3" fmla="*/ 296348 h 857250"/>
                <a:gd name="connsiteX4" fmla="*/ 278131 w 278131"/>
                <a:gd name="connsiteY4" fmla="*/ 428625 h 857250"/>
                <a:gd name="connsiteX5" fmla="*/ 271343 w 278131"/>
                <a:gd name="connsiteY5" fmla="*/ 560902 h 857250"/>
                <a:gd name="connsiteX6" fmla="*/ 139066 w 278131"/>
                <a:gd name="connsiteY6" fmla="*/ 857250 h 857250"/>
                <a:gd name="connsiteX7" fmla="*/ 6789 w 278131"/>
                <a:gd name="connsiteY7" fmla="*/ 560902 h 857250"/>
                <a:gd name="connsiteX8" fmla="*/ 1 w 278131"/>
                <a:gd name="connsiteY8" fmla="*/ 428625 h 857250"/>
                <a:gd name="connsiteX9" fmla="*/ 0 w 278131"/>
                <a:gd name="connsiteY9" fmla="*/ 428625 h 857250"/>
                <a:gd name="connsiteX0" fmla="*/ 0 w 278131"/>
                <a:gd name="connsiteY0" fmla="*/ 428625 h 857250"/>
                <a:gd name="connsiteX1" fmla="*/ 6788 w 278131"/>
                <a:gd name="connsiteY1" fmla="*/ 296348 h 857250"/>
                <a:gd name="connsiteX2" fmla="*/ 139066 w 278131"/>
                <a:gd name="connsiteY2" fmla="*/ 0 h 857250"/>
                <a:gd name="connsiteX3" fmla="*/ 271343 w 278131"/>
                <a:gd name="connsiteY3" fmla="*/ 296348 h 857250"/>
                <a:gd name="connsiteX4" fmla="*/ 278131 w 278131"/>
                <a:gd name="connsiteY4" fmla="*/ 428625 h 857250"/>
                <a:gd name="connsiteX5" fmla="*/ 271343 w 278131"/>
                <a:gd name="connsiteY5" fmla="*/ 560902 h 857250"/>
                <a:gd name="connsiteX6" fmla="*/ 139066 w 278131"/>
                <a:gd name="connsiteY6" fmla="*/ 857250 h 857250"/>
                <a:gd name="connsiteX7" fmla="*/ 6789 w 278131"/>
                <a:gd name="connsiteY7" fmla="*/ 560902 h 857250"/>
                <a:gd name="connsiteX8" fmla="*/ 1 w 278131"/>
                <a:gd name="connsiteY8" fmla="*/ 428625 h 857250"/>
                <a:gd name="connsiteX9" fmla="*/ 0 w 278131"/>
                <a:gd name="connsiteY9" fmla="*/ 428625 h 857250"/>
                <a:gd name="connsiteX0" fmla="*/ 0 w 331471"/>
                <a:gd name="connsiteY0" fmla="*/ 428625 h 857250"/>
                <a:gd name="connsiteX1" fmla="*/ 6788 w 331471"/>
                <a:gd name="connsiteY1" fmla="*/ 296348 h 857250"/>
                <a:gd name="connsiteX2" fmla="*/ 139066 w 331471"/>
                <a:gd name="connsiteY2" fmla="*/ 0 h 857250"/>
                <a:gd name="connsiteX3" fmla="*/ 271343 w 331471"/>
                <a:gd name="connsiteY3" fmla="*/ 296348 h 857250"/>
                <a:gd name="connsiteX4" fmla="*/ 278131 w 331471"/>
                <a:gd name="connsiteY4" fmla="*/ 428625 h 857250"/>
                <a:gd name="connsiteX5" fmla="*/ 271343 w 331471"/>
                <a:gd name="connsiteY5" fmla="*/ 560902 h 857250"/>
                <a:gd name="connsiteX6" fmla="*/ 139066 w 331471"/>
                <a:gd name="connsiteY6" fmla="*/ 857250 h 857250"/>
                <a:gd name="connsiteX7" fmla="*/ 6789 w 331471"/>
                <a:gd name="connsiteY7" fmla="*/ 560902 h 857250"/>
                <a:gd name="connsiteX8" fmla="*/ 1 w 331471"/>
                <a:gd name="connsiteY8" fmla="*/ 428625 h 857250"/>
                <a:gd name="connsiteX9" fmla="*/ 0 w 331471"/>
                <a:gd name="connsiteY9" fmla="*/ 428625 h 857250"/>
                <a:gd name="connsiteX0" fmla="*/ 0 w 297181"/>
                <a:gd name="connsiteY0" fmla="*/ 428625 h 857250"/>
                <a:gd name="connsiteX1" fmla="*/ 6788 w 297181"/>
                <a:gd name="connsiteY1" fmla="*/ 296348 h 857250"/>
                <a:gd name="connsiteX2" fmla="*/ 139066 w 297181"/>
                <a:gd name="connsiteY2" fmla="*/ 0 h 857250"/>
                <a:gd name="connsiteX3" fmla="*/ 271343 w 297181"/>
                <a:gd name="connsiteY3" fmla="*/ 296348 h 857250"/>
                <a:gd name="connsiteX4" fmla="*/ 278131 w 297181"/>
                <a:gd name="connsiteY4" fmla="*/ 428625 h 857250"/>
                <a:gd name="connsiteX5" fmla="*/ 271343 w 297181"/>
                <a:gd name="connsiteY5" fmla="*/ 560902 h 857250"/>
                <a:gd name="connsiteX6" fmla="*/ 139066 w 297181"/>
                <a:gd name="connsiteY6" fmla="*/ 857250 h 857250"/>
                <a:gd name="connsiteX7" fmla="*/ 6789 w 297181"/>
                <a:gd name="connsiteY7" fmla="*/ 560902 h 857250"/>
                <a:gd name="connsiteX8" fmla="*/ 1 w 297181"/>
                <a:gd name="connsiteY8" fmla="*/ 428625 h 857250"/>
                <a:gd name="connsiteX9" fmla="*/ 0 w 297181"/>
                <a:gd name="connsiteY9" fmla="*/ 428625 h 857250"/>
                <a:gd name="connsiteX0" fmla="*/ 0 w 297181"/>
                <a:gd name="connsiteY0" fmla="*/ 428625 h 857250"/>
                <a:gd name="connsiteX1" fmla="*/ 6788 w 297181"/>
                <a:gd name="connsiteY1" fmla="*/ 296348 h 857250"/>
                <a:gd name="connsiteX2" fmla="*/ 139066 w 297181"/>
                <a:gd name="connsiteY2" fmla="*/ 0 h 857250"/>
                <a:gd name="connsiteX3" fmla="*/ 271343 w 297181"/>
                <a:gd name="connsiteY3" fmla="*/ 296348 h 857250"/>
                <a:gd name="connsiteX4" fmla="*/ 278131 w 297181"/>
                <a:gd name="connsiteY4" fmla="*/ 428625 h 857250"/>
                <a:gd name="connsiteX5" fmla="*/ 271343 w 297181"/>
                <a:gd name="connsiteY5" fmla="*/ 560902 h 857250"/>
                <a:gd name="connsiteX6" fmla="*/ 139066 w 297181"/>
                <a:gd name="connsiteY6" fmla="*/ 857250 h 857250"/>
                <a:gd name="connsiteX7" fmla="*/ 6789 w 297181"/>
                <a:gd name="connsiteY7" fmla="*/ 560902 h 857250"/>
                <a:gd name="connsiteX8" fmla="*/ 1 w 297181"/>
                <a:gd name="connsiteY8" fmla="*/ 428625 h 857250"/>
                <a:gd name="connsiteX9" fmla="*/ 0 w 297181"/>
                <a:gd name="connsiteY9" fmla="*/ 428625 h 857250"/>
                <a:gd name="connsiteX0" fmla="*/ 19050 w 316231"/>
                <a:gd name="connsiteY0" fmla="*/ 428625 h 857250"/>
                <a:gd name="connsiteX1" fmla="*/ 25838 w 316231"/>
                <a:gd name="connsiteY1" fmla="*/ 296348 h 857250"/>
                <a:gd name="connsiteX2" fmla="*/ 158116 w 316231"/>
                <a:gd name="connsiteY2" fmla="*/ 0 h 857250"/>
                <a:gd name="connsiteX3" fmla="*/ 290393 w 316231"/>
                <a:gd name="connsiteY3" fmla="*/ 296348 h 857250"/>
                <a:gd name="connsiteX4" fmla="*/ 297181 w 316231"/>
                <a:gd name="connsiteY4" fmla="*/ 428625 h 857250"/>
                <a:gd name="connsiteX5" fmla="*/ 290393 w 316231"/>
                <a:gd name="connsiteY5" fmla="*/ 560902 h 857250"/>
                <a:gd name="connsiteX6" fmla="*/ 158116 w 316231"/>
                <a:gd name="connsiteY6" fmla="*/ 857250 h 857250"/>
                <a:gd name="connsiteX7" fmla="*/ 25839 w 316231"/>
                <a:gd name="connsiteY7" fmla="*/ 560902 h 857250"/>
                <a:gd name="connsiteX8" fmla="*/ 19051 w 316231"/>
                <a:gd name="connsiteY8" fmla="*/ 428625 h 857250"/>
                <a:gd name="connsiteX9" fmla="*/ 19050 w 316231"/>
                <a:gd name="connsiteY9" fmla="*/ 428625 h 857250"/>
                <a:gd name="connsiteX0" fmla="*/ 19050 w 316231"/>
                <a:gd name="connsiteY0" fmla="*/ 428625 h 857250"/>
                <a:gd name="connsiteX1" fmla="*/ 25838 w 316231"/>
                <a:gd name="connsiteY1" fmla="*/ 296348 h 857250"/>
                <a:gd name="connsiteX2" fmla="*/ 158116 w 316231"/>
                <a:gd name="connsiteY2" fmla="*/ 0 h 857250"/>
                <a:gd name="connsiteX3" fmla="*/ 290393 w 316231"/>
                <a:gd name="connsiteY3" fmla="*/ 296348 h 857250"/>
                <a:gd name="connsiteX4" fmla="*/ 297181 w 316231"/>
                <a:gd name="connsiteY4" fmla="*/ 428625 h 857250"/>
                <a:gd name="connsiteX5" fmla="*/ 290393 w 316231"/>
                <a:gd name="connsiteY5" fmla="*/ 560902 h 857250"/>
                <a:gd name="connsiteX6" fmla="*/ 158116 w 316231"/>
                <a:gd name="connsiteY6" fmla="*/ 857250 h 857250"/>
                <a:gd name="connsiteX7" fmla="*/ 25839 w 316231"/>
                <a:gd name="connsiteY7" fmla="*/ 560902 h 857250"/>
                <a:gd name="connsiteX8" fmla="*/ 19051 w 316231"/>
                <a:gd name="connsiteY8" fmla="*/ 428625 h 857250"/>
                <a:gd name="connsiteX9" fmla="*/ 19050 w 316231"/>
                <a:gd name="connsiteY9" fmla="*/ 428625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6231" h="857250">
                  <a:moveTo>
                    <a:pt x="19050" y="428625"/>
                  </a:moveTo>
                  <a:cubicBezTo>
                    <a:pt x="0" y="360849"/>
                    <a:pt x="21341" y="339072"/>
                    <a:pt x="25838" y="296348"/>
                  </a:cubicBezTo>
                  <a:cubicBezTo>
                    <a:pt x="44438" y="119655"/>
                    <a:pt x="113087" y="30479"/>
                    <a:pt x="158116" y="0"/>
                  </a:cubicBezTo>
                  <a:cubicBezTo>
                    <a:pt x="203145" y="30481"/>
                    <a:pt x="271793" y="119656"/>
                    <a:pt x="290393" y="296348"/>
                  </a:cubicBezTo>
                  <a:cubicBezTo>
                    <a:pt x="294890" y="339072"/>
                    <a:pt x="316231" y="357039"/>
                    <a:pt x="297181" y="428625"/>
                  </a:cubicBezTo>
                  <a:cubicBezTo>
                    <a:pt x="316231" y="484971"/>
                    <a:pt x="294890" y="518178"/>
                    <a:pt x="290393" y="560902"/>
                  </a:cubicBezTo>
                  <a:cubicBezTo>
                    <a:pt x="271794" y="737595"/>
                    <a:pt x="184094" y="788670"/>
                    <a:pt x="158116" y="857250"/>
                  </a:cubicBezTo>
                  <a:cubicBezTo>
                    <a:pt x="109277" y="796290"/>
                    <a:pt x="44438" y="737594"/>
                    <a:pt x="25839" y="560902"/>
                  </a:cubicBezTo>
                  <a:cubicBezTo>
                    <a:pt x="21342" y="518178"/>
                    <a:pt x="19051" y="473541"/>
                    <a:pt x="19051" y="428625"/>
                  </a:cubicBezTo>
                  <a:cubicBezTo>
                    <a:pt x="19051" y="428625"/>
                    <a:pt x="0" y="462915"/>
                    <a:pt x="19050" y="42862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0FD809-2796-4B26-B8E8-FF66684D7B00}"/>
                </a:ext>
              </a:extLst>
            </p:cNvPr>
            <p:cNvSpPr txBox="1"/>
            <p:nvPr/>
          </p:nvSpPr>
          <p:spPr bwMode="auto">
            <a:xfrm>
              <a:off x="5978229" y="5209652"/>
              <a:ext cx="422275" cy="3968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177769-F734-44E2-9DF5-189CDF10AC79}"/>
                </a:ext>
              </a:extLst>
            </p:cNvPr>
            <p:cNvSpPr txBox="1"/>
            <p:nvPr/>
          </p:nvSpPr>
          <p:spPr bwMode="auto">
            <a:xfrm>
              <a:off x="5587704" y="4850935"/>
              <a:ext cx="363538" cy="3968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CE47E5E-C14B-4EEE-8EB9-D4B79CF08F35}"/>
                </a:ext>
              </a:extLst>
            </p:cNvPr>
            <p:cNvSpPr txBox="1"/>
            <p:nvPr/>
          </p:nvSpPr>
          <p:spPr bwMode="auto">
            <a:xfrm>
              <a:off x="6517979" y="4850935"/>
              <a:ext cx="422275" cy="3968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BB1BBD-6529-4A86-B0B7-C51206648F4D}"/>
                </a:ext>
              </a:extLst>
            </p:cNvPr>
            <p:cNvSpPr txBox="1"/>
            <p:nvPr/>
          </p:nvSpPr>
          <p:spPr bwMode="auto">
            <a:xfrm>
              <a:off x="7122817" y="5285840"/>
              <a:ext cx="422275" cy="3968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231432B-F631-48E6-A4AD-A3FFAC3A8D81}"/>
                </a:ext>
              </a:extLst>
            </p:cNvPr>
            <p:cNvSpPr txBox="1"/>
            <p:nvPr/>
          </p:nvSpPr>
          <p:spPr bwMode="auto">
            <a:xfrm>
              <a:off x="6068717" y="3982712"/>
              <a:ext cx="422275" cy="3968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2CEA17-7411-4347-8473-87E60E3EAF57}"/>
                </a:ext>
              </a:extLst>
            </p:cNvPr>
            <p:cNvSpPr txBox="1"/>
            <p:nvPr/>
          </p:nvSpPr>
          <p:spPr bwMode="auto">
            <a:xfrm>
              <a:off x="6638629" y="4043027"/>
              <a:ext cx="423863" cy="3968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6</a:t>
              </a:r>
            </a:p>
          </p:txBody>
        </p:sp>
        <p:sp>
          <p:nvSpPr>
            <p:cNvPr id="68625" name="TextBox 37">
              <a:extLst>
                <a:ext uri="{FF2B5EF4-FFF2-40B4-BE49-F238E27FC236}">
                  <a16:creationId xmlns:a16="http://schemas.microsoft.com/office/drawing/2014/main" id="{C14CEC83-4724-46E5-9E7D-040D9CEB2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1179" y="4574754"/>
              <a:ext cx="1166813" cy="64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1800">
                  <a:cs typeface="Arial" panose="020B0604020202020204" pitchFamily="34" charset="0"/>
                </a:rPr>
                <a:t>Menor que três</a:t>
              </a:r>
            </a:p>
          </p:txBody>
        </p:sp>
        <p:sp>
          <p:nvSpPr>
            <p:cNvPr id="68626" name="TextBox 38">
              <a:extLst>
                <a:ext uri="{FF2B5EF4-FFF2-40B4-BE49-F238E27FC236}">
                  <a16:creationId xmlns:a16="http://schemas.microsoft.com/office/drawing/2014/main" id="{39F3C2F4-E789-4674-8B91-0696A3954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9317" y="3611296"/>
              <a:ext cx="2114550" cy="396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2000">
                  <a:solidFill>
                    <a:schemeClr val="bg1"/>
                  </a:solidFill>
                  <a:cs typeface="Arial" panose="020B0604020202020204" pitchFamily="34" charset="0"/>
                </a:rPr>
                <a:t>Rolar um dado</a:t>
              </a:r>
            </a:p>
          </p:txBody>
        </p:sp>
      </p:grpSp>
      <p:pic>
        <p:nvPicPr>
          <p:cNvPr id="68613" name="Picture 58" descr="j0346453">
            <a:extLst>
              <a:ext uri="{FF2B5EF4-FFF2-40B4-BE49-F238E27FC236}">
                <a16:creationId xmlns:a16="http://schemas.microsoft.com/office/drawing/2014/main" id="{5AC137C0-86A9-42BD-8A78-F87EE9595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97838" y="2559050"/>
            <a:ext cx="79216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5CAAB34E-D88B-48C4-BCB9-A417D2E7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8588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Solução: usando a regra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da adição</a:t>
            </a:r>
          </a:p>
        </p:txBody>
      </p:sp>
      <p:grpSp>
        <p:nvGrpSpPr>
          <p:cNvPr id="69635" name="Group 39">
            <a:extLst>
              <a:ext uri="{FF2B5EF4-FFF2-40B4-BE49-F238E27FC236}">
                <a16:creationId xmlns:a16="http://schemas.microsoft.com/office/drawing/2014/main" id="{E867E288-6693-44C1-99B5-0C06FCE2FB5C}"/>
              </a:ext>
            </a:extLst>
          </p:cNvPr>
          <p:cNvGrpSpPr>
            <a:grpSpLocks/>
          </p:cNvGrpSpPr>
          <p:nvPr/>
        </p:nvGrpSpPr>
        <p:grpSpPr bwMode="auto">
          <a:xfrm>
            <a:off x="2478088" y="1971675"/>
            <a:ext cx="3502025" cy="2543175"/>
            <a:chOff x="4941592" y="3611296"/>
            <a:chExt cx="3502025" cy="25427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E1F7E2B-3F9A-4079-9FFC-32D6025CF53F}"/>
                </a:ext>
              </a:extLst>
            </p:cNvPr>
            <p:cNvSpPr/>
            <p:nvPr/>
          </p:nvSpPr>
          <p:spPr bwMode="auto">
            <a:xfrm>
              <a:off x="4941592" y="3950967"/>
              <a:ext cx="3502025" cy="22030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0CBDCB2-6B33-499B-85D1-E9DB88663A35}"/>
                </a:ext>
              </a:extLst>
            </p:cNvPr>
            <p:cNvSpPr/>
            <p:nvPr/>
          </p:nvSpPr>
          <p:spPr bwMode="auto">
            <a:xfrm>
              <a:off x="6537029" y="4431903"/>
              <a:ext cx="1379538" cy="138090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2C4AEED-5F2E-4422-9424-9BEA03B46B61}"/>
                </a:ext>
              </a:extLst>
            </p:cNvPr>
            <p:cNvSpPr/>
            <p:nvPr/>
          </p:nvSpPr>
          <p:spPr bwMode="auto">
            <a:xfrm>
              <a:off x="5465467" y="4398570"/>
              <a:ext cx="1379537" cy="1379317"/>
            </a:xfrm>
            <a:prstGeom prst="ellipse">
              <a:avLst/>
            </a:prstGeom>
            <a:solidFill>
              <a:srgbClr val="B3A2C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641" name="TextBox 28">
              <a:extLst>
                <a:ext uri="{FF2B5EF4-FFF2-40B4-BE49-F238E27FC236}">
                  <a16:creationId xmlns:a16="http://schemas.microsoft.com/office/drawing/2014/main" id="{0C2BAF4C-DEC6-4C0C-963A-0DA9FAD9B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9954" y="4454124"/>
              <a:ext cx="776288" cy="366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1800">
                  <a:cs typeface="Arial" panose="020B0604020202020204" pitchFamily="34" charset="0"/>
                </a:rPr>
                <a:t>Ímpar</a:t>
              </a: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ED396F2-DC71-435A-9EB8-EDE535F5A73D}"/>
                </a:ext>
              </a:extLst>
            </p:cNvPr>
            <p:cNvSpPr/>
            <p:nvPr/>
          </p:nvSpPr>
          <p:spPr bwMode="auto">
            <a:xfrm>
              <a:off x="6537029" y="4682688"/>
              <a:ext cx="317500" cy="857113"/>
            </a:xfrm>
            <a:custGeom>
              <a:avLst/>
              <a:gdLst>
                <a:gd name="connsiteX0" fmla="*/ 0 w 278130"/>
                <a:gd name="connsiteY0" fmla="*/ 428625 h 857250"/>
                <a:gd name="connsiteX1" fmla="*/ 6788 w 278130"/>
                <a:gd name="connsiteY1" fmla="*/ 296348 h 857250"/>
                <a:gd name="connsiteX2" fmla="*/ 139066 w 278130"/>
                <a:gd name="connsiteY2" fmla="*/ 0 h 857250"/>
                <a:gd name="connsiteX3" fmla="*/ 271343 w 278130"/>
                <a:gd name="connsiteY3" fmla="*/ 296348 h 857250"/>
                <a:gd name="connsiteX4" fmla="*/ 278131 w 278130"/>
                <a:gd name="connsiteY4" fmla="*/ 428625 h 857250"/>
                <a:gd name="connsiteX5" fmla="*/ 271343 w 278130"/>
                <a:gd name="connsiteY5" fmla="*/ 560902 h 857250"/>
                <a:gd name="connsiteX6" fmla="*/ 139066 w 278130"/>
                <a:gd name="connsiteY6" fmla="*/ 857250 h 857250"/>
                <a:gd name="connsiteX7" fmla="*/ 6789 w 278130"/>
                <a:gd name="connsiteY7" fmla="*/ 560902 h 857250"/>
                <a:gd name="connsiteX8" fmla="*/ 1 w 278130"/>
                <a:gd name="connsiteY8" fmla="*/ 428625 h 857250"/>
                <a:gd name="connsiteX9" fmla="*/ 0 w 278130"/>
                <a:gd name="connsiteY9" fmla="*/ 428625 h 857250"/>
                <a:gd name="connsiteX0" fmla="*/ 0 w 278131"/>
                <a:gd name="connsiteY0" fmla="*/ 428626 h 857251"/>
                <a:gd name="connsiteX1" fmla="*/ 6788 w 278131"/>
                <a:gd name="connsiteY1" fmla="*/ 296349 h 857251"/>
                <a:gd name="connsiteX2" fmla="*/ 139066 w 278131"/>
                <a:gd name="connsiteY2" fmla="*/ 1 h 857251"/>
                <a:gd name="connsiteX3" fmla="*/ 271343 w 278131"/>
                <a:gd name="connsiteY3" fmla="*/ 296349 h 857251"/>
                <a:gd name="connsiteX4" fmla="*/ 278131 w 278131"/>
                <a:gd name="connsiteY4" fmla="*/ 428626 h 857251"/>
                <a:gd name="connsiteX5" fmla="*/ 271343 w 278131"/>
                <a:gd name="connsiteY5" fmla="*/ 560903 h 857251"/>
                <a:gd name="connsiteX6" fmla="*/ 139066 w 278131"/>
                <a:gd name="connsiteY6" fmla="*/ 857251 h 857251"/>
                <a:gd name="connsiteX7" fmla="*/ 6789 w 278131"/>
                <a:gd name="connsiteY7" fmla="*/ 560903 h 857251"/>
                <a:gd name="connsiteX8" fmla="*/ 1 w 278131"/>
                <a:gd name="connsiteY8" fmla="*/ 428626 h 857251"/>
                <a:gd name="connsiteX9" fmla="*/ 0 w 278131"/>
                <a:gd name="connsiteY9" fmla="*/ 428626 h 857251"/>
                <a:gd name="connsiteX0" fmla="*/ 0 w 278131"/>
                <a:gd name="connsiteY0" fmla="*/ 428626 h 857251"/>
                <a:gd name="connsiteX1" fmla="*/ 6788 w 278131"/>
                <a:gd name="connsiteY1" fmla="*/ 296349 h 857251"/>
                <a:gd name="connsiteX2" fmla="*/ 139066 w 278131"/>
                <a:gd name="connsiteY2" fmla="*/ 1 h 857251"/>
                <a:gd name="connsiteX3" fmla="*/ 271343 w 278131"/>
                <a:gd name="connsiteY3" fmla="*/ 296349 h 857251"/>
                <a:gd name="connsiteX4" fmla="*/ 278131 w 278131"/>
                <a:gd name="connsiteY4" fmla="*/ 428626 h 857251"/>
                <a:gd name="connsiteX5" fmla="*/ 271343 w 278131"/>
                <a:gd name="connsiteY5" fmla="*/ 560903 h 857251"/>
                <a:gd name="connsiteX6" fmla="*/ 139066 w 278131"/>
                <a:gd name="connsiteY6" fmla="*/ 857251 h 857251"/>
                <a:gd name="connsiteX7" fmla="*/ 6789 w 278131"/>
                <a:gd name="connsiteY7" fmla="*/ 560903 h 857251"/>
                <a:gd name="connsiteX8" fmla="*/ 1 w 278131"/>
                <a:gd name="connsiteY8" fmla="*/ 428626 h 857251"/>
                <a:gd name="connsiteX9" fmla="*/ 0 w 278131"/>
                <a:gd name="connsiteY9" fmla="*/ 428626 h 857251"/>
                <a:gd name="connsiteX0" fmla="*/ 0 w 278131"/>
                <a:gd name="connsiteY0" fmla="*/ 428625 h 857250"/>
                <a:gd name="connsiteX1" fmla="*/ 6788 w 278131"/>
                <a:gd name="connsiteY1" fmla="*/ 296348 h 857250"/>
                <a:gd name="connsiteX2" fmla="*/ 139066 w 278131"/>
                <a:gd name="connsiteY2" fmla="*/ 0 h 857250"/>
                <a:gd name="connsiteX3" fmla="*/ 271343 w 278131"/>
                <a:gd name="connsiteY3" fmla="*/ 296348 h 857250"/>
                <a:gd name="connsiteX4" fmla="*/ 278131 w 278131"/>
                <a:gd name="connsiteY4" fmla="*/ 428625 h 857250"/>
                <a:gd name="connsiteX5" fmla="*/ 271343 w 278131"/>
                <a:gd name="connsiteY5" fmla="*/ 560902 h 857250"/>
                <a:gd name="connsiteX6" fmla="*/ 139066 w 278131"/>
                <a:gd name="connsiteY6" fmla="*/ 857250 h 857250"/>
                <a:gd name="connsiteX7" fmla="*/ 6789 w 278131"/>
                <a:gd name="connsiteY7" fmla="*/ 560902 h 857250"/>
                <a:gd name="connsiteX8" fmla="*/ 1 w 278131"/>
                <a:gd name="connsiteY8" fmla="*/ 428625 h 857250"/>
                <a:gd name="connsiteX9" fmla="*/ 0 w 278131"/>
                <a:gd name="connsiteY9" fmla="*/ 428625 h 857250"/>
                <a:gd name="connsiteX0" fmla="*/ 0 w 278131"/>
                <a:gd name="connsiteY0" fmla="*/ 428625 h 857250"/>
                <a:gd name="connsiteX1" fmla="*/ 6788 w 278131"/>
                <a:gd name="connsiteY1" fmla="*/ 296348 h 857250"/>
                <a:gd name="connsiteX2" fmla="*/ 139066 w 278131"/>
                <a:gd name="connsiteY2" fmla="*/ 0 h 857250"/>
                <a:gd name="connsiteX3" fmla="*/ 271343 w 278131"/>
                <a:gd name="connsiteY3" fmla="*/ 296348 h 857250"/>
                <a:gd name="connsiteX4" fmla="*/ 278131 w 278131"/>
                <a:gd name="connsiteY4" fmla="*/ 428625 h 857250"/>
                <a:gd name="connsiteX5" fmla="*/ 271343 w 278131"/>
                <a:gd name="connsiteY5" fmla="*/ 560902 h 857250"/>
                <a:gd name="connsiteX6" fmla="*/ 139066 w 278131"/>
                <a:gd name="connsiteY6" fmla="*/ 857250 h 857250"/>
                <a:gd name="connsiteX7" fmla="*/ 6789 w 278131"/>
                <a:gd name="connsiteY7" fmla="*/ 560902 h 857250"/>
                <a:gd name="connsiteX8" fmla="*/ 1 w 278131"/>
                <a:gd name="connsiteY8" fmla="*/ 428625 h 857250"/>
                <a:gd name="connsiteX9" fmla="*/ 0 w 278131"/>
                <a:gd name="connsiteY9" fmla="*/ 428625 h 857250"/>
                <a:gd name="connsiteX0" fmla="*/ 0 w 278131"/>
                <a:gd name="connsiteY0" fmla="*/ 428625 h 857250"/>
                <a:gd name="connsiteX1" fmla="*/ 6788 w 278131"/>
                <a:gd name="connsiteY1" fmla="*/ 296348 h 857250"/>
                <a:gd name="connsiteX2" fmla="*/ 139066 w 278131"/>
                <a:gd name="connsiteY2" fmla="*/ 0 h 857250"/>
                <a:gd name="connsiteX3" fmla="*/ 271343 w 278131"/>
                <a:gd name="connsiteY3" fmla="*/ 296348 h 857250"/>
                <a:gd name="connsiteX4" fmla="*/ 278131 w 278131"/>
                <a:gd name="connsiteY4" fmla="*/ 428625 h 857250"/>
                <a:gd name="connsiteX5" fmla="*/ 271343 w 278131"/>
                <a:gd name="connsiteY5" fmla="*/ 560902 h 857250"/>
                <a:gd name="connsiteX6" fmla="*/ 139066 w 278131"/>
                <a:gd name="connsiteY6" fmla="*/ 857250 h 857250"/>
                <a:gd name="connsiteX7" fmla="*/ 6789 w 278131"/>
                <a:gd name="connsiteY7" fmla="*/ 560902 h 857250"/>
                <a:gd name="connsiteX8" fmla="*/ 1 w 278131"/>
                <a:gd name="connsiteY8" fmla="*/ 428625 h 857250"/>
                <a:gd name="connsiteX9" fmla="*/ 0 w 278131"/>
                <a:gd name="connsiteY9" fmla="*/ 428625 h 857250"/>
                <a:gd name="connsiteX0" fmla="*/ 0 w 278131"/>
                <a:gd name="connsiteY0" fmla="*/ 428625 h 857250"/>
                <a:gd name="connsiteX1" fmla="*/ 6788 w 278131"/>
                <a:gd name="connsiteY1" fmla="*/ 296348 h 857250"/>
                <a:gd name="connsiteX2" fmla="*/ 139066 w 278131"/>
                <a:gd name="connsiteY2" fmla="*/ 0 h 857250"/>
                <a:gd name="connsiteX3" fmla="*/ 271343 w 278131"/>
                <a:gd name="connsiteY3" fmla="*/ 296348 h 857250"/>
                <a:gd name="connsiteX4" fmla="*/ 278131 w 278131"/>
                <a:gd name="connsiteY4" fmla="*/ 428625 h 857250"/>
                <a:gd name="connsiteX5" fmla="*/ 271343 w 278131"/>
                <a:gd name="connsiteY5" fmla="*/ 560902 h 857250"/>
                <a:gd name="connsiteX6" fmla="*/ 139066 w 278131"/>
                <a:gd name="connsiteY6" fmla="*/ 857250 h 857250"/>
                <a:gd name="connsiteX7" fmla="*/ 6789 w 278131"/>
                <a:gd name="connsiteY7" fmla="*/ 560902 h 857250"/>
                <a:gd name="connsiteX8" fmla="*/ 1 w 278131"/>
                <a:gd name="connsiteY8" fmla="*/ 428625 h 857250"/>
                <a:gd name="connsiteX9" fmla="*/ 0 w 278131"/>
                <a:gd name="connsiteY9" fmla="*/ 428625 h 857250"/>
                <a:gd name="connsiteX0" fmla="*/ 0 w 278131"/>
                <a:gd name="connsiteY0" fmla="*/ 428625 h 857250"/>
                <a:gd name="connsiteX1" fmla="*/ 6788 w 278131"/>
                <a:gd name="connsiteY1" fmla="*/ 296348 h 857250"/>
                <a:gd name="connsiteX2" fmla="*/ 139066 w 278131"/>
                <a:gd name="connsiteY2" fmla="*/ 0 h 857250"/>
                <a:gd name="connsiteX3" fmla="*/ 271343 w 278131"/>
                <a:gd name="connsiteY3" fmla="*/ 296348 h 857250"/>
                <a:gd name="connsiteX4" fmla="*/ 278131 w 278131"/>
                <a:gd name="connsiteY4" fmla="*/ 428625 h 857250"/>
                <a:gd name="connsiteX5" fmla="*/ 271343 w 278131"/>
                <a:gd name="connsiteY5" fmla="*/ 560902 h 857250"/>
                <a:gd name="connsiteX6" fmla="*/ 139066 w 278131"/>
                <a:gd name="connsiteY6" fmla="*/ 857250 h 857250"/>
                <a:gd name="connsiteX7" fmla="*/ 6789 w 278131"/>
                <a:gd name="connsiteY7" fmla="*/ 560902 h 857250"/>
                <a:gd name="connsiteX8" fmla="*/ 1 w 278131"/>
                <a:gd name="connsiteY8" fmla="*/ 428625 h 857250"/>
                <a:gd name="connsiteX9" fmla="*/ 0 w 278131"/>
                <a:gd name="connsiteY9" fmla="*/ 428625 h 857250"/>
                <a:gd name="connsiteX0" fmla="*/ 0 w 278131"/>
                <a:gd name="connsiteY0" fmla="*/ 428625 h 857250"/>
                <a:gd name="connsiteX1" fmla="*/ 6788 w 278131"/>
                <a:gd name="connsiteY1" fmla="*/ 296348 h 857250"/>
                <a:gd name="connsiteX2" fmla="*/ 139066 w 278131"/>
                <a:gd name="connsiteY2" fmla="*/ 0 h 857250"/>
                <a:gd name="connsiteX3" fmla="*/ 271343 w 278131"/>
                <a:gd name="connsiteY3" fmla="*/ 296348 h 857250"/>
                <a:gd name="connsiteX4" fmla="*/ 278131 w 278131"/>
                <a:gd name="connsiteY4" fmla="*/ 428625 h 857250"/>
                <a:gd name="connsiteX5" fmla="*/ 271343 w 278131"/>
                <a:gd name="connsiteY5" fmla="*/ 560902 h 857250"/>
                <a:gd name="connsiteX6" fmla="*/ 139066 w 278131"/>
                <a:gd name="connsiteY6" fmla="*/ 857250 h 857250"/>
                <a:gd name="connsiteX7" fmla="*/ 6789 w 278131"/>
                <a:gd name="connsiteY7" fmla="*/ 560902 h 857250"/>
                <a:gd name="connsiteX8" fmla="*/ 1 w 278131"/>
                <a:gd name="connsiteY8" fmla="*/ 428625 h 857250"/>
                <a:gd name="connsiteX9" fmla="*/ 0 w 278131"/>
                <a:gd name="connsiteY9" fmla="*/ 428625 h 857250"/>
                <a:gd name="connsiteX0" fmla="*/ 0 w 278131"/>
                <a:gd name="connsiteY0" fmla="*/ 428625 h 857250"/>
                <a:gd name="connsiteX1" fmla="*/ 6788 w 278131"/>
                <a:gd name="connsiteY1" fmla="*/ 296348 h 857250"/>
                <a:gd name="connsiteX2" fmla="*/ 139066 w 278131"/>
                <a:gd name="connsiteY2" fmla="*/ 0 h 857250"/>
                <a:gd name="connsiteX3" fmla="*/ 271343 w 278131"/>
                <a:gd name="connsiteY3" fmla="*/ 296348 h 857250"/>
                <a:gd name="connsiteX4" fmla="*/ 278131 w 278131"/>
                <a:gd name="connsiteY4" fmla="*/ 428625 h 857250"/>
                <a:gd name="connsiteX5" fmla="*/ 271343 w 278131"/>
                <a:gd name="connsiteY5" fmla="*/ 560902 h 857250"/>
                <a:gd name="connsiteX6" fmla="*/ 139066 w 278131"/>
                <a:gd name="connsiteY6" fmla="*/ 857250 h 857250"/>
                <a:gd name="connsiteX7" fmla="*/ 6789 w 278131"/>
                <a:gd name="connsiteY7" fmla="*/ 560902 h 857250"/>
                <a:gd name="connsiteX8" fmla="*/ 1 w 278131"/>
                <a:gd name="connsiteY8" fmla="*/ 428625 h 857250"/>
                <a:gd name="connsiteX9" fmla="*/ 0 w 278131"/>
                <a:gd name="connsiteY9" fmla="*/ 428625 h 857250"/>
                <a:gd name="connsiteX0" fmla="*/ 0 w 278131"/>
                <a:gd name="connsiteY0" fmla="*/ 428625 h 857250"/>
                <a:gd name="connsiteX1" fmla="*/ 6788 w 278131"/>
                <a:gd name="connsiteY1" fmla="*/ 296348 h 857250"/>
                <a:gd name="connsiteX2" fmla="*/ 139066 w 278131"/>
                <a:gd name="connsiteY2" fmla="*/ 0 h 857250"/>
                <a:gd name="connsiteX3" fmla="*/ 271343 w 278131"/>
                <a:gd name="connsiteY3" fmla="*/ 296348 h 857250"/>
                <a:gd name="connsiteX4" fmla="*/ 278131 w 278131"/>
                <a:gd name="connsiteY4" fmla="*/ 428625 h 857250"/>
                <a:gd name="connsiteX5" fmla="*/ 271343 w 278131"/>
                <a:gd name="connsiteY5" fmla="*/ 560902 h 857250"/>
                <a:gd name="connsiteX6" fmla="*/ 139066 w 278131"/>
                <a:gd name="connsiteY6" fmla="*/ 857250 h 857250"/>
                <a:gd name="connsiteX7" fmla="*/ 6789 w 278131"/>
                <a:gd name="connsiteY7" fmla="*/ 560902 h 857250"/>
                <a:gd name="connsiteX8" fmla="*/ 1 w 278131"/>
                <a:gd name="connsiteY8" fmla="*/ 428625 h 857250"/>
                <a:gd name="connsiteX9" fmla="*/ 0 w 278131"/>
                <a:gd name="connsiteY9" fmla="*/ 428625 h 857250"/>
                <a:gd name="connsiteX0" fmla="*/ 0 w 278131"/>
                <a:gd name="connsiteY0" fmla="*/ 428625 h 857250"/>
                <a:gd name="connsiteX1" fmla="*/ 6788 w 278131"/>
                <a:gd name="connsiteY1" fmla="*/ 296348 h 857250"/>
                <a:gd name="connsiteX2" fmla="*/ 139066 w 278131"/>
                <a:gd name="connsiteY2" fmla="*/ 0 h 857250"/>
                <a:gd name="connsiteX3" fmla="*/ 271343 w 278131"/>
                <a:gd name="connsiteY3" fmla="*/ 296348 h 857250"/>
                <a:gd name="connsiteX4" fmla="*/ 278131 w 278131"/>
                <a:gd name="connsiteY4" fmla="*/ 428625 h 857250"/>
                <a:gd name="connsiteX5" fmla="*/ 271343 w 278131"/>
                <a:gd name="connsiteY5" fmla="*/ 560902 h 857250"/>
                <a:gd name="connsiteX6" fmla="*/ 139066 w 278131"/>
                <a:gd name="connsiteY6" fmla="*/ 857250 h 857250"/>
                <a:gd name="connsiteX7" fmla="*/ 6789 w 278131"/>
                <a:gd name="connsiteY7" fmla="*/ 560902 h 857250"/>
                <a:gd name="connsiteX8" fmla="*/ 1 w 278131"/>
                <a:gd name="connsiteY8" fmla="*/ 428625 h 857250"/>
                <a:gd name="connsiteX9" fmla="*/ 0 w 278131"/>
                <a:gd name="connsiteY9" fmla="*/ 428625 h 857250"/>
                <a:gd name="connsiteX0" fmla="*/ 0 w 331471"/>
                <a:gd name="connsiteY0" fmla="*/ 428625 h 857250"/>
                <a:gd name="connsiteX1" fmla="*/ 6788 w 331471"/>
                <a:gd name="connsiteY1" fmla="*/ 296348 h 857250"/>
                <a:gd name="connsiteX2" fmla="*/ 139066 w 331471"/>
                <a:gd name="connsiteY2" fmla="*/ 0 h 857250"/>
                <a:gd name="connsiteX3" fmla="*/ 271343 w 331471"/>
                <a:gd name="connsiteY3" fmla="*/ 296348 h 857250"/>
                <a:gd name="connsiteX4" fmla="*/ 278131 w 331471"/>
                <a:gd name="connsiteY4" fmla="*/ 428625 h 857250"/>
                <a:gd name="connsiteX5" fmla="*/ 271343 w 331471"/>
                <a:gd name="connsiteY5" fmla="*/ 560902 h 857250"/>
                <a:gd name="connsiteX6" fmla="*/ 139066 w 331471"/>
                <a:gd name="connsiteY6" fmla="*/ 857250 h 857250"/>
                <a:gd name="connsiteX7" fmla="*/ 6789 w 331471"/>
                <a:gd name="connsiteY7" fmla="*/ 560902 h 857250"/>
                <a:gd name="connsiteX8" fmla="*/ 1 w 331471"/>
                <a:gd name="connsiteY8" fmla="*/ 428625 h 857250"/>
                <a:gd name="connsiteX9" fmla="*/ 0 w 331471"/>
                <a:gd name="connsiteY9" fmla="*/ 428625 h 857250"/>
                <a:gd name="connsiteX0" fmla="*/ 0 w 297181"/>
                <a:gd name="connsiteY0" fmla="*/ 428625 h 857250"/>
                <a:gd name="connsiteX1" fmla="*/ 6788 w 297181"/>
                <a:gd name="connsiteY1" fmla="*/ 296348 h 857250"/>
                <a:gd name="connsiteX2" fmla="*/ 139066 w 297181"/>
                <a:gd name="connsiteY2" fmla="*/ 0 h 857250"/>
                <a:gd name="connsiteX3" fmla="*/ 271343 w 297181"/>
                <a:gd name="connsiteY3" fmla="*/ 296348 h 857250"/>
                <a:gd name="connsiteX4" fmla="*/ 278131 w 297181"/>
                <a:gd name="connsiteY4" fmla="*/ 428625 h 857250"/>
                <a:gd name="connsiteX5" fmla="*/ 271343 w 297181"/>
                <a:gd name="connsiteY5" fmla="*/ 560902 h 857250"/>
                <a:gd name="connsiteX6" fmla="*/ 139066 w 297181"/>
                <a:gd name="connsiteY6" fmla="*/ 857250 h 857250"/>
                <a:gd name="connsiteX7" fmla="*/ 6789 w 297181"/>
                <a:gd name="connsiteY7" fmla="*/ 560902 h 857250"/>
                <a:gd name="connsiteX8" fmla="*/ 1 w 297181"/>
                <a:gd name="connsiteY8" fmla="*/ 428625 h 857250"/>
                <a:gd name="connsiteX9" fmla="*/ 0 w 297181"/>
                <a:gd name="connsiteY9" fmla="*/ 428625 h 857250"/>
                <a:gd name="connsiteX0" fmla="*/ 0 w 297181"/>
                <a:gd name="connsiteY0" fmla="*/ 428625 h 857250"/>
                <a:gd name="connsiteX1" fmla="*/ 6788 w 297181"/>
                <a:gd name="connsiteY1" fmla="*/ 296348 h 857250"/>
                <a:gd name="connsiteX2" fmla="*/ 139066 w 297181"/>
                <a:gd name="connsiteY2" fmla="*/ 0 h 857250"/>
                <a:gd name="connsiteX3" fmla="*/ 271343 w 297181"/>
                <a:gd name="connsiteY3" fmla="*/ 296348 h 857250"/>
                <a:gd name="connsiteX4" fmla="*/ 278131 w 297181"/>
                <a:gd name="connsiteY4" fmla="*/ 428625 h 857250"/>
                <a:gd name="connsiteX5" fmla="*/ 271343 w 297181"/>
                <a:gd name="connsiteY5" fmla="*/ 560902 h 857250"/>
                <a:gd name="connsiteX6" fmla="*/ 139066 w 297181"/>
                <a:gd name="connsiteY6" fmla="*/ 857250 h 857250"/>
                <a:gd name="connsiteX7" fmla="*/ 6789 w 297181"/>
                <a:gd name="connsiteY7" fmla="*/ 560902 h 857250"/>
                <a:gd name="connsiteX8" fmla="*/ 1 w 297181"/>
                <a:gd name="connsiteY8" fmla="*/ 428625 h 857250"/>
                <a:gd name="connsiteX9" fmla="*/ 0 w 297181"/>
                <a:gd name="connsiteY9" fmla="*/ 428625 h 857250"/>
                <a:gd name="connsiteX0" fmla="*/ 19050 w 316231"/>
                <a:gd name="connsiteY0" fmla="*/ 428625 h 857250"/>
                <a:gd name="connsiteX1" fmla="*/ 25838 w 316231"/>
                <a:gd name="connsiteY1" fmla="*/ 296348 h 857250"/>
                <a:gd name="connsiteX2" fmla="*/ 158116 w 316231"/>
                <a:gd name="connsiteY2" fmla="*/ 0 h 857250"/>
                <a:gd name="connsiteX3" fmla="*/ 290393 w 316231"/>
                <a:gd name="connsiteY3" fmla="*/ 296348 h 857250"/>
                <a:gd name="connsiteX4" fmla="*/ 297181 w 316231"/>
                <a:gd name="connsiteY4" fmla="*/ 428625 h 857250"/>
                <a:gd name="connsiteX5" fmla="*/ 290393 w 316231"/>
                <a:gd name="connsiteY5" fmla="*/ 560902 h 857250"/>
                <a:gd name="connsiteX6" fmla="*/ 158116 w 316231"/>
                <a:gd name="connsiteY6" fmla="*/ 857250 h 857250"/>
                <a:gd name="connsiteX7" fmla="*/ 25839 w 316231"/>
                <a:gd name="connsiteY7" fmla="*/ 560902 h 857250"/>
                <a:gd name="connsiteX8" fmla="*/ 19051 w 316231"/>
                <a:gd name="connsiteY8" fmla="*/ 428625 h 857250"/>
                <a:gd name="connsiteX9" fmla="*/ 19050 w 316231"/>
                <a:gd name="connsiteY9" fmla="*/ 428625 h 857250"/>
                <a:gd name="connsiteX0" fmla="*/ 19050 w 316231"/>
                <a:gd name="connsiteY0" fmla="*/ 428625 h 857250"/>
                <a:gd name="connsiteX1" fmla="*/ 25838 w 316231"/>
                <a:gd name="connsiteY1" fmla="*/ 296348 h 857250"/>
                <a:gd name="connsiteX2" fmla="*/ 158116 w 316231"/>
                <a:gd name="connsiteY2" fmla="*/ 0 h 857250"/>
                <a:gd name="connsiteX3" fmla="*/ 290393 w 316231"/>
                <a:gd name="connsiteY3" fmla="*/ 296348 h 857250"/>
                <a:gd name="connsiteX4" fmla="*/ 297181 w 316231"/>
                <a:gd name="connsiteY4" fmla="*/ 428625 h 857250"/>
                <a:gd name="connsiteX5" fmla="*/ 290393 w 316231"/>
                <a:gd name="connsiteY5" fmla="*/ 560902 h 857250"/>
                <a:gd name="connsiteX6" fmla="*/ 158116 w 316231"/>
                <a:gd name="connsiteY6" fmla="*/ 857250 h 857250"/>
                <a:gd name="connsiteX7" fmla="*/ 25839 w 316231"/>
                <a:gd name="connsiteY7" fmla="*/ 560902 h 857250"/>
                <a:gd name="connsiteX8" fmla="*/ 19051 w 316231"/>
                <a:gd name="connsiteY8" fmla="*/ 428625 h 857250"/>
                <a:gd name="connsiteX9" fmla="*/ 19050 w 316231"/>
                <a:gd name="connsiteY9" fmla="*/ 428625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6231" h="857250">
                  <a:moveTo>
                    <a:pt x="19050" y="428625"/>
                  </a:moveTo>
                  <a:cubicBezTo>
                    <a:pt x="0" y="360849"/>
                    <a:pt x="21341" y="339072"/>
                    <a:pt x="25838" y="296348"/>
                  </a:cubicBezTo>
                  <a:cubicBezTo>
                    <a:pt x="44438" y="119655"/>
                    <a:pt x="113087" y="30479"/>
                    <a:pt x="158116" y="0"/>
                  </a:cubicBezTo>
                  <a:cubicBezTo>
                    <a:pt x="203145" y="30481"/>
                    <a:pt x="271793" y="119656"/>
                    <a:pt x="290393" y="296348"/>
                  </a:cubicBezTo>
                  <a:cubicBezTo>
                    <a:pt x="294890" y="339072"/>
                    <a:pt x="316231" y="357039"/>
                    <a:pt x="297181" y="428625"/>
                  </a:cubicBezTo>
                  <a:cubicBezTo>
                    <a:pt x="316231" y="484971"/>
                    <a:pt x="294890" y="518178"/>
                    <a:pt x="290393" y="560902"/>
                  </a:cubicBezTo>
                  <a:cubicBezTo>
                    <a:pt x="271794" y="737595"/>
                    <a:pt x="184094" y="788670"/>
                    <a:pt x="158116" y="857250"/>
                  </a:cubicBezTo>
                  <a:cubicBezTo>
                    <a:pt x="109277" y="796290"/>
                    <a:pt x="44438" y="737594"/>
                    <a:pt x="25839" y="560902"/>
                  </a:cubicBezTo>
                  <a:cubicBezTo>
                    <a:pt x="21342" y="518178"/>
                    <a:pt x="19051" y="473541"/>
                    <a:pt x="19051" y="428625"/>
                  </a:cubicBezTo>
                  <a:cubicBezTo>
                    <a:pt x="19051" y="428625"/>
                    <a:pt x="0" y="462915"/>
                    <a:pt x="19050" y="42862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E1EF3F-A03D-40DB-88C9-545E80D706CD}"/>
                </a:ext>
              </a:extLst>
            </p:cNvPr>
            <p:cNvSpPr txBox="1"/>
            <p:nvPr/>
          </p:nvSpPr>
          <p:spPr bwMode="auto">
            <a:xfrm>
              <a:off x="5978229" y="5209653"/>
              <a:ext cx="422275" cy="3999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31CF86-2526-469D-AEE8-56B4A596C544}"/>
                </a:ext>
              </a:extLst>
            </p:cNvPr>
            <p:cNvSpPr txBox="1"/>
            <p:nvPr/>
          </p:nvSpPr>
          <p:spPr bwMode="auto">
            <a:xfrm>
              <a:off x="5587704" y="4850936"/>
              <a:ext cx="363538" cy="3999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9EF6A46-4111-4D06-A381-90D792AD04A2}"/>
                </a:ext>
              </a:extLst>
            </p:cNvPr>
            <p:cNvSpPr txBox="1"/>
            <p:nvPr/>
          </p:nvSpPr>
          <p:spPr bwMode="auto">
            <a:xfrm>
              <a:off x="6517979" y="4850936"/>
              <a:ext cx="422275" cy="3999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C255E3-7E31-4133-A465-F8EAD6DD189D}"/>
                </a:ext>
              </a:extLst>
            </p:cNvPr>
            <p:cNvSpPr txBox="1"/>
            <p:nvPr/>
          </p:nvSpPr>
          <p:spPr bwMode="auto">
            <a:xfrm>
              <a:off x="7122817" y="5285841"/>
              <a:ext cx="422275" cy="3999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D3D682B-D333-4FAF-B6C5-EBBF8D224FFE}"/>
                </a:ext>
              </a:extLst>
            </p:cNvPr>
            <p:cNvSpPr txBox="1"/>
            <p:nvPr/>
          </p:nvSpPr>
          <p:spPr bwMode="auto">
            <a:xfrm>
              <a:off x="6068717" y="3982712"/>
              <a:ext cx="422275" cy="3999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9566B22-FA2F-4688-B13B-74E1C631E5D5}"/>
                </a:ext>
              </a:extLst>
            </p:cNvPr>
            <p:cNvSpPr txBox="1"/>
            <p:nvPr/>
          </p:nvSpPr>
          <p:spPr bwMode="auto">
            <a:xfrm>
              <a:off x="6638629" y="4043027"/>
              <a:ext cx="423863" cy="3999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6</a:t>
              </a:r>
            </a:p>
          </p:txBody>
        </p:sp>
        <p:sp>
          <p:nvSpPr>
            <p:cNvPr id="69649" name="TextBox 37">
              <a:extLst>
                <a:ext uri="{FF2B5EF4-FFF2-40B4-BE49-F238E27FC236}">
                  <a16:creationId xmlns:a16="http://schemas.microsoft.com/office/drawing/2014/main" id="{306F5E07-A06A-40EC-AC2C-BC6645786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1179" y="4574755"/>
              <a:ext cx="1166813" cy="64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1800">
                  <a:cs typeface="Arial" panose="020B0604020202020204" pitchFamily="34" charset="0"/>
                </a:rPr>
                <a:t>Menor que três</a:t>
              </a:r>
            </a:p>
          </p:txBody>
        </p:sp>
        <p:sp>
          <p:nvSpPr>
            <p:cNvPr id="69650" name="TextBox 38">
              <a:extLst>
                <a:ext uri="{FF2B5EF4-FFF2-40B4-BE49-F238E27FC236}">
                  <a16:creationId xmlns:a16="http://schemas.microsoft.com/office/drawing/2014/main" id="{B18DFC22-C420-4767-BCBB-87FD1C98A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9317" y="3611296"/>
              <a:ext cx="2114550" cy="396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2000">
                  <a:solidFill>
                    <a:schemeClr val="bg1"/>
                  </a:solidFill>
                  <a:cs typeface="Arial" panose="020B0604020202020204" pitchFamily="34" charset="0"/>
                </a:rPr>
                <a:t>Rolar</a:t>
              </a:r>
              <a:r>
                <a:rPr lang="en-US" altLang="pt-BR" sz="2000">
                  <a:cs typeface="Arial" panose="020B0604020202020204" pitchFamily="34" charset="0"/>
                </a:rPr>
                <a:t> </a:t>
              </a:r>
              <a:r>
                <a:rPr lang="en-US" altLang="pt-BR" sz="2000">
                  <a:solidFill>
                    <a:schemeClr val="bg1"/>
                  </a:solidFill>
                  <a:cs typeface="Arial" panose="020B0604020202020204" pitchFamily="34" charset="0"/>
                </a:rPr>
                <a:t>um dado</a:t>
              </a:r>
            </a:p>
          </p:txBody>
        </p:sp>
      </p:grpSp>
      <p:sp>
        <p:nvSpPr>
          <p:cNvPr id="69636" name="Text Box 23">
            <a:extLst>
              <a:ext uri="{FF2B5EF4-FFF2-40B4-BE49-F238E27FC236}">
                <a16:creationId xmlns:a16="http://schemas.microsoft.com/office/drawing/2014/main" id="{C34924B4-BED3-4F43-AF05-FD86F78D7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300" y="4583113"/>
            <a:ext cx="302895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pt-BR" altLang="pt-BR"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P(menor que 3 ou ímpar)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pt-BR" altLang="pt-BR"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P(menor que 3) + (ímpar) – P(menor que 3 e ímpar)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pt-BR" altLang="pt-BR"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2/6 + 3/6 – 1/6 = 4/6 ≈  0.667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pt-BR" altLang="pt-BR" sz="1600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9637" name="Picture 58" descr="j0346453">
            <a:extLst>
              <a:ext uri="{FF2B5EF4-FFF2-40B4-BE49-F238E27FC236}">
                <a16:creationId xmlns:a16="http://schemas.microsoft.com/office/drawing/2014/main" id="{2AE02434-8D2A-4FCF-9554-222161A7E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97838" y="2559050"/>
            <a:ext cx="79216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4">
            <a:extLst>
              <a:ext uri="{FF2B5EF4-FFF2-40B4-BE49-F238E27FC236}">
                <a16:creationId xmlns:a16="http://schemas.microsoft.com/office/drawing/2014/main" id="{E076C503-3D78-44CF-A875-85F125C5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0" y="8207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Exemplo: usando a regra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da adição</a:t>
            </a:r>
          </a:p>
        </p:txBody>
      </p:sp>
      <p:sp>
        <p:nvSpPr>
          <p:cNvPr id="70659" name="Content Placeholder 5">
            <a:extLst>
              <a:ext uri="{FF2B5EF4-FFF2-40B4-BE49-F238E27FC236}">
                <a16:creationId xmlns:a16="http://schemas.microsoft.com/office/drawing/2014/main" id="{4C27F83E-FD65-489C-B8E4-4E8AF08C7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05013"/>
            <a:ext cx="5013325" cy="45259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pt-BR" sz="2700">
                <a:solidFill>
                  <a:schemeClr val="bg1"/>
                </a:solidFill>
              </a:rPr>
              <a:t>A distribuição de frequência mostra o volume de vendas (em dólares) e o número de meses em que um representante de vendas atingiu cada nível de vendas nos últimos três anos. Se esse padrão de vendas continuar, qual a probabilidade de que o representante venda entre $ 75.000 e $ 124.999 no próximo mês?</a:t>
            </a:r>
          </a:p>
        </p:txBody>
      </p:sp>
      <p:graphicFrame>
        <p:nvGraphicFramePr>
          <p:cNvPr id="84001" name="Group 33">
            <a:extLst>
              <a:ext uri="{FF2B5EF4-FFF2-40B4-BE49-F238E27FC236}">
                <a16:creationId xmlns:a16="http://schemas.microsoft.com/office/drawing/2014/main" id="{BA3B6F09-2196-42B6-9338-E8B78D82CFAA}"/>
              </a:ext>
            </a:extLst>
          </p:cNvPr>
          <p:cNvGraphicFramePr>
            <a:graphicFrameLocks noGrp="1"/>
          </p:cNvGraphicFramePr>
          <p:nvPr/>
        </p:nvGraphicFramePr>
        <p:xfrm>
          <a:off x="5548313" y="2287588"/>
          <a:ext cx="3270250" cy="3870325"/>
        </p:xfrm>
        <a:graphic>
          <a:graphicData uri="http://schemas.openxmlformats.org/drawingml/2006/table">
            <a:tbl>
              <a:tblPr/>
              <a:tblGrid>
                <a:gridCol w="1998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09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Volume de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vendas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(US$)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Meses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0–24.999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25.000–49.999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50.000–74.999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75.000–99.999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100.000–124.999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125.000–149.999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150.000–174.999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175.000–199.999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4">
            <a:extLst>
              <a:ext uri="{FF2B5EF4-FFF2-40B4-BE49-F238E27FC236}">
                <a16:creationId xmlns:a16="http://schemas.microsoft.com/office/drawing/2014/main" id="{DB5CFCAC-97AF-45F0-8F8D-45A8FDF4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99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Solução: usando a regra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da adição</a:t>
            </a:r>
          </a:p>
        </p:txBody>
      </p:sp>
      <p:sp>
        <p:nvSpPr>
          <p:cNvPr id="16388" name="Content Placeholder 5">
            <a:extLst>
              <a:ext uri="{FF2B5EF4-FFF2-40B4-BE49-F238E27FC236}">
                <a16:creationId xmlns:a16="http://schemas.microsoft.com/office/drawing/2014/main" id="{A3BF0BBD-7ADE-417A-8DBB-D1067DBF8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6913"/>
            <a:ext cx="5013325" cy="2011362"/>
          </a:xfrm>
        </p:spPr>
        <p:txBody>
          <a:bodyPr/>
          <a:lstStyle/>
          <a:p>
            <a:pPr marL="231775" indent="-231775"/>
            <a:r>
              <a:rPr lang="en-US" altLang="pt-BR" sz="2600" i="1">
                <a:solidFill>
                  <a:schemeClr val="bg1"/>
                </a:solidFill>
              </a:rPr>
              <a:t>A</a:t>
            </a:r>
            <a:r>
              <a:rPr lang="en-US" altLang="pt-BR" sz="2600">
                <a:solidFill>
                  <a:schemeClr val="bg1"/>
                </a:solidFill>
              </a:rPr>
              <a:t> = vendas mensais entre US$ 75.000 e US$ 99.999</a:t>
            </a:r>
          </a:p>
          <a:p>
            <a:pPr marL="231775" indent="-231775"/>
            <a:r>
              <a:rPr lang="en-US" altLang="pt-BR" sz="2600" i="1">
                <a:solidFill>
                  <a:schemeClr val="bg1"/>
                </a:solidFill>
              </a:rPr>
              <a:t>B</a:t>
            </a:r>
            <a:r>
              <a:rPr lang="en-US" altLang="pt-BR" sz="2600">
                <a:solidFill>
                  <a:schemeClr val="bg1"/>
                </a:solidFill>
              </a:rPr>
              <a:t> = vendas mensais entre US$ 100.000 e US$ 124.999</a:t>
            </a:r>
          </a:p>
          <a:p>
            <a:pPr marL="231775" indent="-231775"/>
            <a:r>
              <a:rPr lang="en-US" altLang="pt-BR" sz="2600" i="1">
                <a:solidFill>
                  <a:schemeClr val="bg1"/>
                </a:solidFill>
              </a:rPr>
              <a:t>A</a:t>
            </a:r>
            <a:r>
              <a:rPr lang="en-US" altLang="pt-BR" sz="2600">
                <a:solidFill>
                  <a:schemeClr val="bg1"/>
                </a:solidFill>
              </a:rPr>
              <a:t> e </a:t>
            </a:r>
            <a:r>
              <a:rPr lang="en-US" altLang="pt-BR" sz="2600" i="1">
                <a:solidFill>
                  <a:schemeClr val="bg1"/>
                </a:solidFill>
              </a:rPr>
              <a:t>B</a:t>
            </a:r>
            <a:r>
              <a:rPr lang="en-US" altLang="pt-BR" sz="2600">
                <a:solidFill>
                  <a:schemeClr val="bg1"/>
                </a:solidFill>
              </a:rPr>
              <a:t> são mutuamente exclusivos</a:t>
            </a:r>
          </a:p>
        </p:txBody>
      </p:sp>
      <p:graphicFrame>
        <p:nvGraphicFramePr>
          <p:cNvPr id="18468" name="Group 36">
            <a:extLst>
              <a:ext uri="{FF2B5EF4-FFF2-40B4-BE49-F238E27FC236}">
                <a16:creationId xmlns:a16="http://schemas.microsoft.com/office/drawing/2014/main" id="{4464ADFC-2687-421D-8E17-1DC92CA2C36A}"/>
              </a:ext>
            </a:extLst>
          </p:cNvPr>
          <p:cNvGraphicFramePr>
            <a:graphicFrameLocks noGrp="1"/>
          </p:cNvGraphicFramePr>
          <p:nvPr/>
        </p:nvGraphicFramePr>
        <p:xfrm>
          <a:off x="5548313" y="2312988"/>
          <a:ext cx="3270250" cy="3870325"/>
        </p:xfrm>
        <a:graphic>
          <a:graphicData uri="http://schemas.openxmlformats.org/drawingml/2006/table">
            <a:tbl>
              <a:tblPr/>
              <a:tblGrid>
                <a:gridCol w="1998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09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Volume de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vendas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(US$)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Meses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0–24.999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25.000–49.999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50.000–74.999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75.000–99.999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100.000–124.999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125.000–149.999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150.000–174.999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175.000–199.999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EEE5FE5-78E2-49AC-8FA1-325D07F20A56}"/>
              </a:ext>
            </a:extLst>
          </p:cNvPr>
          <p:cNvSpPr/>
          <p:nvPr/>
        </p:nvSpPr>
        <p:spPr>
          <a:xfrm>
            <a:off x="5594350" y="3862388"/>
            <a:ext cx="3178175" cy="40322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744361-FC78-4877-9898-E897EE37045F}"/>
              </a:ext>
            </a:extLst>
          </p:cNvPr>
          <p:cNvSpPr/>
          <p:nvPr/>
        </p:nvSpPr>
        <p:spPr>
          <a:xfrm>
            <a:off x="5592763" y="4246563"/>
            <a:ext cx="3176587" cy="40322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1711" name="Picture 32">
            <a:extLst>
              <a:ext uri="{FF2B5EF4-FFF2-40B4-BE49-F238E27FC236}">
                <a16:creationId xmlns:a16="http://schemas.microsoft.com/office/drawing/2014/main" id="{AAC8337C-0E24-469B-8651-9ED7B497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4414838"/>
            <a:ext cx="2028825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  <p:bldP spid="8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F1EBED2C-70AC-461A-86EC-7A8FEB59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8334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Exemplo: usando a regra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da adição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B3726740-F5EB-417A-AB6E-AF4459959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8229600" cy="176371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Um banco de sangue cataloga os tipos de sangue doados durante os últimos cinco dias. Um doador é selecionado aleatoriamente. Encontre a probabilidade de que o doador tenha tipo sanguíneo O ou 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pt-BR">
              <a:solidFill>
                <a:schemeClr val="bg1"/>
              </a:solidFill>
            </a:endParaRPr>
          </a:p>
        </p:txBody>
      </p:sp>
      <p:graphicFrame>
        <p:nvGraphicFramePr>
          <p:cNvPr id="85037" name="Group 45">
            <a:extLst>
              <a:ext uri="{FF2B5EF4-FFF2-40B4-BE49-F238E27FC236}">
                <a16:creationId xmlns:a16="http://schemas.microsoft.com/office/drawing/2014/main" id="{658F5B3A-E302-40C6-8871-13B1EDF2FBE1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4168775"/>
          <a:ext cx="7191375" cy="1584325"/>
        </p:xfrm>
        <a:graphic>
          <a:graphicData uri="http://schemas.openxmlformats.org/drawingml/2006/table">
            <a:tbl>
              <a:tblPr/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1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688" marB="4568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Tipo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O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Tipo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A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Tipo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B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Tipo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AB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Total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Rh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positivo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156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139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37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344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Rh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negativo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28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25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8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 65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Total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184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409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2745" name="Picture 43" descr="C:\Documents and Settings\Lyn\Local Settings\Temporary Internet Files\Content.IE5\4CFR4M0G\MCj04080080000[1].wmf">
            <a:extLst>
              <a:ext uri="{FF2B5EF4-FFF2-40B4-BE49-F238E27FC236}">
                <a16:creationId xmlns:a16="http://schemas.microsoft.com/office/drawing/2014/main" id="{B141ADF7-49F7-41F8-835A-4A16A998B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5216525"/>
            <a:ext cx="9493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F3C6EBA4-F848-4F46-B029-DCC1F84B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7699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Solução: usando a regra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da adição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A364808E-F289-48FF-BCB0-F447BA49CC8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2600" y="1976438"/>
            <a:ext cx="8229600" cy="176371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pt-BR" sz="2400">
                <a:solidFill>
                  <a:schemeClr val="bg1"/>
                </a:solidFill>
              </a:rPr>
              <a:t>Os eventos são mutuamente exclusivos (um doador não pode ter tipo sanguíneo O e A).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pt-BR" sz="2400">
              <a:solidFill>
                <a:schemeClr val="bg1"/>
              </a:solidFill>
            </a:endParaRPr>
          </a:p>
        </p:txBody>
      </p:sp>
      <p:graphicFrame>
        <p:nvGraphicFramePr>
          <p:cNvPr id="19504" name="Group 48">
            <a:extLst>
              <a:ext uri="{FF2B5EF4-FFF2-40B4-BE49-F238E27FC236}">
                <a16:creationId xmlns:a16="http://schemas.microsoft.com/office/drawing/2014/main" id="{2B9D6A8A-493D-452E-B849-167BBA509531}"/>
              </a:ext>
            </a:extLst>
          </p:cNvPr>
          <p:cNvGraphicFramePr>
            <a:graphicFrameLocks noGrp="1"/>
          </p:cNvGraphicFramePr>
          <p:nvPr/>
        </p:nvGraphicFramePr>
        <p:xfrm>
          <a:off x="855663" y="2819400"/>
          <a:ext cx="7251700" cy="1584325"/>
        </p:xfrm>
        <a:graphic>
          <a:graphicData uri="http://schemas.openxmlformats.org/drawingml/2006/table">
            <a:tbl>
              <a:tblPr/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688" marB="4568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Tipo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O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Tipo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A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Tipo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B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Tipo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AB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Total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Rh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positivo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156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139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37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344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Rh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negativo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28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25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8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 65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Total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184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409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52FB7C0-8327-468D-868A-7DC20319B55C}"/>
              </a:ext>
            </a:extLst>
          </p:cNvPr>
          <p:cNvSpPr/>
          <p:nvPr/>
        </p:nvSpPr>
        <p:spPr>
          <a:xfrm>
            <a:off x="2649538" y="2852738"/>
            <a:ext cx="900112" cy="15494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49F0B1-395D-49DA-A8F1-D779AC5D1BB4}"/>
              </a:ext>
            </a:extLst>
          </p:cNvPr>
          <p:cNvSpPr/>
          <p:nvPr/>
        </p:nvSpPr>
        <p:spPr>
          <a:xfrm>
            <a:off x="3810000" y="2849563"/>
            <a:ext cx="898525" cy="15494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3771" name="Picture 43" descr="C:\Documents and Settings\Lyn\Local Settings\Temporary Internet Files\Content.IE5\4CFR4M0G\MCj04080080000[1].wmf">
            <a:extLst>
              <a:ext uri="{FF2B5EF4-FFF2-40B4-BE49-F238E27FC236}">
                <a16:creationId xmlns:a16="http://schemas.microsoft.com/office/drawing/2014/main" id="{8157DCB5-60D2-4432-B74C-DED2B6A89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913" y="5172075"/>
            <a:ext cx="9493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72" name="Picture 45">
            <a:extLst>
              <a:ext uri="{FF2B5EF4-FFF2-40B4-BE49-F238E27FC236}">
                <a16:creationId xmlns:a16="http://schemas.microsoft.com/office/drawing/2014/main" id="{DBCE1675-9016-437F-ABC0-A64658BBC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4598988"/>
            <a:ext cx="4183062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F9D23967-A895-4DEF-88AB-322186F6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8207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Exemplo: usando a regra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da adição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5B5E3B15-117E-42DF-B48F-29E984C5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8500"/>
            <a:ext cx="8229600" cy="98742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pt-BR" sz="2400">
                <a:solidFill>
                  <a:schemeClr val="bg1"/>
                </a:solidFill>
              </a:rPr>
              <a:t>Encontre a probabilidade de que o doador tenha tipo B ou tenha Rh negativo.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pt-BR" sz="240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AC9D9E-89D4-499E-84D2-F64092107277}"/>
              </a:ext>
            </a:extLst>
          </p:cNvPr>
          <p:cNvSpPr txBox="1">
            <a:spLocks/>
          </p:cNvSpPr>
          <p:nvPr/>
        </p:nvSpPr>
        <p:spPr bwMode="auto">
          <a:xfrm>
            <a:off x="457200" y="4540250"/>
            <a:ext cx="8229600" cy="176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None/>
              <a:defRPr/>
            </a:pPr>
            <a:r>
              <a:rPr lang="en-US" sz="2800" b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Solução</a:t>
            </a:r>
            <a:r>
              <a:rPr lang="en-US" sz="28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None/>
              <a:defRPr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Os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eventos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não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são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mutuamente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exclusivos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(um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doador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pode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tipo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 e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Rh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negativo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None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6064" name="Group 48">
            <a:extLst>
              <a:ext uri="{FF2B5EF4-FFF2-40B4-BE49-F238E27FC236}">
                <a16:creationId xmlns:a16="http://schemas.microsoft.com/office/drawing/2014/main" id="{69D6F321-BB11-448A-B033-C0312E4E5490}"/>
              </a:ext>
            </a:extLst>
          </p:cNvPr>
          <p:cNvGraphicFramePr>
            <a:graphicFrameLocks noGrp="1"/>
          </p:cNvGraphicFramePr>
          <p:nvPr/>
        </p:nvGraphicFramePr>
        <p:xfrm>
          <a:off x="855663" y="2870200"/>
          <a:ext cx="7251700" cy="1584325"/>
        </p:xfrm>
        <a:graphic>
          <a:graphicData uri="http://schemas.openxmlformats.org/drawingml/2006/table">
            <a:tbl>
              <a:tblPr/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688" marB="4568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Tipo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O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Tipo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A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Tipo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B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Tipo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AB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Total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Rh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positivo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156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139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37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344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Rh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negativo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28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25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8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 65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Total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184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409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52BA466-650D-45BF-856B-8934A7484E95}"/>
              </a:ext>
            </a:extLst>
          </p:cNvPr>
          <p:cNvSpPr/>
          <p:nvPr/>
        </p:nvSpPr>
        <p:spPr>
          <a:xfrm>
            <a:off x="914400" y="3706813"/>
            <a:ext cx="7145338" cy="32543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35EEEE8-CC06-4AEA-9E66-C528BBDD7ACF}"/>
              </a:ext>
            </a:extLst>
          </p:cNvPr>
          <p:cNvSpPr/>
          <p:nvPr/>
        </p:nvSpPr>
        <p:spPr>
          <a:xfrm>
            <a:off x="4972050" y="2859088"/>
            <a:ext cx="898525" cy="163036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4796" name="Picture 43" descr="C:\Documents and Settings\Lyn\Local Settings\Temporary Internet Files\Content.IE5\4CFR4M0G\MCj04080080000[1].wmf">
            <a:extLst>
              <a:ext uri="{FF2B5EF4-FFF2-40B4-BE49-F238E27FC236}">
                <a16:creationId xmlns:a16="http://schemas.microsoft.com/office/drawing/2014/main" id="{C3A42CFD-EADC-4608-9D24-A66626C61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763" y="5557838"/>
            <a:ext cx="790575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9E5BFB74-9013-4D8C-80A6-FBAC2378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7953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Solução: usando a regra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da adição</a:t>
            </a:r>
          </a:p>
        </p:txBody>
      </p:sp>
      <p:graphicFrame>
        <p:nvGraphicFramePr>
          <p:cNvPr id="20527" name="Group 47">
            <a:extLst>
              <a:ext uri="{FF2B5EF4-FFF2-40B4-BE49-F238E27FC236}">
                <a16:creationId xmlns:a16="http://schemas.microsoft.com/office/drawing/2014/main" id="{ED30E9B6-A987-43C8-BCF2-ED0412CB3C7D}"/>
              </a:ext>
            </a:extLst>
          </p:cNvPr>
          <p:cNvGraphicFramePr>
            <a:graphicFrameLocks noGrp="1"/>
          </p:cNvGraphicFramePr>
          <p:nvPr/>
        </p:nvGraphicFramePr>
        <p:xfrm>
          <a:off x="855663" y="2314575"/>
          <a:ext cx="7251700" cy="1768475"/>
        </p:xfrm>
        <a:graphic>
          <a:graphicData uri="http://schemas.openxmlformats.org/drawingml/2006/table">
            <a:tbl>
              <a:tblPr/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3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736" marB="457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Tipo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O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Tipo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A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Tipo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B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Tipo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AB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Total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Rh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positivo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156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139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37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344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Rh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negativo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28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25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8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4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 65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Total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184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409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B9AE9C4-A3DA-4D24-A3E5-030C7973B4E8}"/>
              </a:ext>
            </a:extLst>
          </p:cNvPr>
          <p:cNvSpPr/>
          <p:nvPr/>
        </p:nvSpPr>
        <p:spPr>
          <a:xfrm>
            <a:off x="914400" y="3230563"/>
            <a:ext cx="7145338" cy="32543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9CBA5C8-08CA-4B3F-83F4-15024C797249}"/>
              </a:ext>
            </a:extLst>
          </p:cNvPr>
          <p:cNvSpPr/>
          <p:nvPr/>
        </p:nvSpPr>
        <p:spPr>
          <a:xfrm>
            <a:off x="4972050" y="2374900"/>
            <a:ext cx="898525" cy="1630363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5818" name="Picture 43" descr="C:\Documents and Settings\Lyn\Local Settings\Temporary Internet Files\Content.IE5\4CFR4M0G\MCj04080080000[1].wmf">
            <a:extLst>
              <a:ext uri="{FF2B5EF4-FFF2-40B4-BE49-F238E27FC236}">
                <a16:creationId xmlns:a16="http://schemas.microsoft.com/office/drawing/2014/main" id="{CA95C409-09D5-439D-918F-9FD0A0E12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00" y="5519738"/>
            <a:ext cx="73342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819" name="Picture 44">
            <a:extLst>
              <a:ext uri="{FF2B5EF4-FFF2-40B4-BE49-F238E27FC236}">
                <a16:creationId xmlns:a16="http://schemas.microsoft.com/office/drawing/2014/main" id="{0DC55F9F-8C5A-4255-802F-A60ED39E0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292600"/>
            <a:ext cx="5124450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0793560D-0F06-4BD6-BC5D-49AD33BEB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048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Resumo da Seção 3.3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186ADD13-C49B-41BB-BF5B-145DAA2D8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55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Determinamos se dois eventos são mutuamente exclusivos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Usamos a regra de adição para encontrar a probabilidade de dois eventos</a:t>
            </a:r>
          </a:p>
        </p:txBody>
      </p:sp>
    </p:spTree>
  </p:cSld>
  <p:clrMapOvr>
    <a:masterClrMapping/>
  </p:clrMapOvr>
  <p:transition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5">
            <a:extLst>
              <a:ext uri="{FF2B5EF4-FFF2-40B4-BE49-F238E27FC236}">
                <a16:creationId xmlns:a16="http://schemas.microsoft.com/office/drawing/2014/main" id="{31E7A29B-6087-4D96-8AB1-069D698AC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Seção 3.4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6E9434A-D6B2-4D17-A71D-48510756F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err="1">
                <a:solidFill>
                  <a:schemeClr val="bg1"/>
                </a:solidFill>
              </a:rPr>
              <a:t>Tópicos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adicionais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sobre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probabilidade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contagem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A2B05819-5CCB-44E8-966F-FB47259D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0" y="8080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Exemplo: identificando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o espaço amostral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CA19D94-7B9F-402A-A00C-44C5D5A31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84400"/>
            <a:ext cx="8229600" cy="45259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Um experimento de probabilidade consiste em jogar uma moeda e depois rolar um dado de seis lados. Descreva o espaço amostral.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98CBD-4AE5-4870-9913-13089149A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3617913"/>
            <a:ext cx="8026400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Solução</a:t>
            </a:r>
            <a:r>
              <a:rPr lang="en-US" sz="2800" b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:</a:t>
            </a:r>
          </a:p>
          <a:p>
            <a:pPr>
              <a:defRPr/>
            </a:pP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Existem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dois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possíveis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resultados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quando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se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joga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uma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moeda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: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cara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(A)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ou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coroa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(B). Para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cada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um deles,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há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mais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seis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possíveis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resultados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quando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se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rola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um dado: 1, 2, 3, 4, 5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ou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6. Um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meio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listar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resultados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para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ações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em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sequência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é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usar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um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diagrama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de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árvore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.</a:t>
            </a:r>
          </a:p>
          <a:p>
            <a:pPr>
              <a:defRPr/>
            </a:pPr>
            <a:endParaRPr lang="en-US" sz="2800" dirty="0">
              <a:solidFill>
                <a:schemeClr val="bg1"/>
              </a:solidFill>
              <a:latin typeface="Times New Roman" pitchFamily="18" charset="0"/>
              <a:cs typeface="Arial" charset="0"/>
            </a:endParaRPr>
          </a:p>
        </p:txBody>
      </p:sp>
      <p:pic>
        <p:nvPicPr>
          <p:cNvPr id="14341" name="Picture 12" descr="C:\Documents and Settings\Lyn\Local Settings\Temporary Internet Files\Content.IE5\QBYNAX2V\MCBS00590_0000[1].wmf">
            <a:extLst>
              <a:ext uri="{FF2B5EF4-FFF2-40B4-BE49-F238E27FC236}">
                <a16:creationId xmlns:a16="http://schemas.microsoft.com/office/drawing/2014/main" id="{E2F587BA-ED97-4227-AE3B-E4A598F6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513" y="3168650"/>
            <a:ext cx="70643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13" descr="C:\Documents and Settings\Lyn\Local Settings\Temporary Internet Files\Content.IE5\0HGJK3SV\MCj01163540000[1].wmf">
            <a:extLst>
              <a:ext uri="{FF2B5EF4-FFF2-40B4-BE49-F238E27FC236}">
                <a16:creationId xmlns:a16="http://schemas.microsoft.com/office/drawing/2014/main" id="{7CAD696D-18D6-4CB8-9008-FF5E84EE5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83"/>
          <a:stretch>
            <a:fillRect/>
          </a:stretch>
        </p:blipFill>
        <p:spPr bwMode="auto">
          <a:xfrm>
            <a:off x="7750175" y="3073400"/>
            <a:ext cx="801688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EB723D76-FD2B-4F59-8D94-13D864B7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655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Objetivos da Seção 3.4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433F16EE-6A3C-4546-AA46-2097A79E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Determinar o número de maneiras que um grupo de objetos pode ser ordenado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Determinar o número de maneiras de se escolher vários objetos de um grupo sem considerar a ordem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Usar os princípios da contagem para encontrar probabilidades</a:t>
            </a:r>
          </a:p>
        </p:txBody>
      </p:sp>
    </p:spTree>
  </p:cSld>
  <p:clrMapOvr>
    <a:masterClrMapping/>
  </p:clrMapOvr>
  <p:transition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B1CADA67-6C9C-4CD3-9E25-8B6CF95D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5794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Permutações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B9A1C0D8-E48F-4A9E-8258-B8506B24F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77975"/>
            <a:ext cx="8229600" cy="4537075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b="1" dirty="0" err="1">
                <a:solidFill>
                  <a:schemeClr val="accent6"/>
                </a:solidFill>
              </a:rPr>
              <a:t>Permutação</a:t>
            </a:r>
            <a:endParaRPr lang="en-US" b="1" dirty="0">
              <a:solidFill>
                <a:schemeClr val="accent6"/>
              </a:solidFill>
            </a:endParaRPr>
          </a:p>
          <a:p>
            <a:pPr>
              <a:buFont typeface="Arial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Um </a:t>
            </a:r>
            <a:r>
              <a:rPr lang="en-US" dirty="0" err="1">
                <a:solidFill>
                  <a:schemeClr val="bg1"/>
                </a:solidFill>
              </a:rPr>
              <a:t>arranjo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ordenado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objetos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O </a:t>
            </a:r>
            <a:r>
              <a:rPr lang="en-US" dirty="0" err="1">
                <a:solidFill>
                  <a:schemeClr val="bg1"/>
                </a:solidFill>
              </a:rPr>
              <a:t>número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permutações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diferentes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objetos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distintos</a:t>
            </a:r>
            <a:r>
              <a:rPr lang="en-US" dirty="0">
                <a:solidFill>
                  <a:schemeClr val="bg1"/>
                </a:solidFill>
              </a:rPr>
              <a:t> é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! (</a:t>
            </a:r>
            <a:r>
              <a:rPr lang="en-US" b="1" i="1" dirty="0">
                <a:solidFill>
                  <a:schemeClr val="bg1"/>
                </a:solidFill>
              </a:rPr>
              <a:t>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fatorial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>
              <a:defRPr/>
            </a:pP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! =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∙(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– 1)∙(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– 2)∙(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– 3) … 3∙2∙1</a:t>
            </a:r>
          </a:p>
          <a:p>
            <a:pPr lvl="1">
              <a:defRPr/>
            </a:pPr>
            <a:r>
              <a:rPr lang="en-US" dirty="0">
                <a:solidFill>
                  <a:schemeClr val="bg1"/>
                </a:solidFill>
              </a:rPr>
              <a:t>0! = 1</a:t>
            </a:r>
          </a:p>
          <a:p>
            <a:pPr lvl="1">
              <a:defRPr/>
            </a:pPr>
            <a:r>
              <a:rPr lang="en-US" dirty="0" err="1">
                <a:solidFill>
                  <a:schemeClr val="bg1"/>
                </a:solidFill>
              </a:rPr>
              <a:t>Exemplos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2">
              <a:buFont typeface="Arial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6! = 6∙5∙4∙3∙2∙1 = 720</a:t>
            </a:r>
          </a:p>
          <a:p>
            <a:pPr lvl="2">
              <a:buFont typeface="Arial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4! = 4∙3∙2∙1 = 24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40B15E22-9815-43E9-A108-8B759DC9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88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Exemplo: permutação de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 i="1">
                <a:solidFill>
                  <a:schemeClr val="bg1"/>
                </a:solidFill>
              </a:rPr>
              <a:t>n</a:t>
            </a:r>
            <a:r>
              <a:rPr lang="en-US" altLang="pt-BR">
                <a:solidFill>
                  <a:schemeClr val="bg1"/>
                </a:solidFill>
              </a:rPr>
              <a:t> objetos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D9407F1A-2EA8-424D-9092-3742094BB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7900"/>
            <a:ext cx="5884863" cy="185578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O objetivo de um Sudoku 9 </a:t>
            </a:r>
            <a:r>
              <a:rPr lang="en-US" altLang="pt-BR" sz="2400">
                <a:solidFill>
                  <a:schemeClr val="bg1"/>
                </a:solidFill>
                <a:latin typeface="Arial" panose="020B0604020202020204" pitchFamily="34" charset="0"/>
              </a:rPr>
              <a:t>x</a:t>
            </a:r>
            <a:r>
              <a:rPr lang="en-US" altLang="pt-BR">
                <a:solidFill>
                  <a:schemeClr val="bg1"/>
                </a:solidFill>
              </a:rPr>
              <a:t> 9 é preencher os espaços para que cada fileira, cada coluna e cada grade de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3 </a:t>
            </a:r>
            <a:r>
              <a:rPr lang="en-US" altLang="pt-BR" sz="2400">
                <a:solidFill>
                  <a:schemeClr val="bg1"/>
                </a:solidFill>
                <a:latin typeface="Arial" panose="020B0604020202020204" pitchFamily="34" charset="0"/>
              </a:rPr>
              <a:t>x</a:t>
            </a:r>
            <a:r>
              <a:rPr lang="en-US" altLang="pt-BR">
                <a:solidFill>
                  <a:schemeClr val="bg1"/>
                </a:solidFill>
              </a:rPr>
              <a:t> 3 contenha os dígitos de 1 até 9. De quantas maneiras diferentes a primeira fileira de um Sudoku 9 </a:t>
            </a:r>
            <a:r>
              <a:rPr lang="en-US" altLang="pt-BR" sz="2400">
                <a:solidFill>
                  <a:schemeClr val="bg1"/>
                </a:solidFill>
                <a:latin typeface="Arial" panose="020B0604020202020204" pitchFamily="34" charset="0"/>
              </a:rPr>
              <a:t>x</a:t>
            </a:r>
            <a:r>
              <a:rPr lang="en-US" altLang="pt-BR">
                <a:solidFill>
                  <a:schemeClr val="bg1"/>
                </a:solidFill>
              </a:rPr>
              <a:t> 9 pode ser preenchida?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2432D-BFBF-44C5-A11D-6C20393D3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73663"/>
            <a:ext cx="7888288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Solução</a:t>
            </a:r>
            <a:r>
              <a:rPr lang="en-US" sz="2800" b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:</a:t>
            </a:r>
          </a:p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O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número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permutações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é </a:t>
            </a:r>
            <a:b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</a:br>
            <a:r>
              <a:rPr lang="en-US" sz="2800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	9!= 9</a:t>
            </a:r>
            <a:r>
              <a:rPr lang="en-US" sz="2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∙8∙7∙6∙5∙4∙3∙2∙1  = 362.880 </a:t>
            </a:r>
            <a:r>
              <a:rPr lang="en-US" sz="2800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maneiras</a:t>
            </a:r>
            <a:endParaRPr lang="en-US" sz="2800" dirty="0">
              <a:solidFill>
                <a:schemeClr val="accent6"/>
              </a:solidFill>
              <a:latin typeface="Times New Roman" pitchFamily="18" charset="0"/>
              <a:cs typeface="Arial" charset="0"/>
            </a:endParaRPr>
          </a:p>
        </p:txBody>
      </p:sp>
      <p:pic>
        <p:nvPicPr>
          <p:cNvPr id="80901" name="Picture 6">
            <a:extLst>
              <a:ext uri="{FF2B5EF4-FFF2-40B4-BE49-F238E27FC236}">
                <a16:creationId xmlns:a16="http://schemas.microsoft.com/office/drawing/2014/main" id="{BE9A680B-0F25-48C3-9C5B-916D3BD40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513" y="2743200"/>
            <a:ext cx="26543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266FA5D8-A4A2-40B2-9264-5CBD06C6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100" y="6048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Permutações</a:t>
            </a:r>
          </a:p>
        </p:txBody>
      </p:sp>
      <p:sp>
        <p:nvSpPr>
          <p:cNvPr id="21508" name="Content Placeholder 2">
            <a:extLst>
              <a:ext uri="{FF2B5EF4-FFF2-40B4-BE49-F238E27FC236}">
                <a16:creationId xmlns:a16="http://schemas.microsoft.com/office/drawing/2014/main" id="{D4FBA377-BA47-4E69-BAFE-C2315EFE7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100" y="2022475"/>
            <a:ext cx="8229600" cy="15922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b="1" dirty="0" err="1">
                <a:solidFill>
                  <a:schemeClr val="accent6"/>
                </a:solidFill>
              </a:rPr>
              <a:t>Permutação</a:t>
            </a:r>
            <a:r>
              <a:rPr lang="en-US" b="1" dirty="0">
                <a:solidFill>
                  <a:schemeClr val="accent6"/>
                </a:solidFill>
              </a:rPr>
              <a:t> de </a:t>
            </a:r>
            <a:r>
              <a:rPr lang="en-US" b="1" i="1" dirty="0">
                <a:solidFill>
                  <a:schemeClr val="accent6"/>
                </a:solidFill>
              </a:rPr>
              <a:t>n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objetos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tomados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i="1" dirty="0">
                <a:solidFill>
                  <a:schemeClr val="accent6"/>
                </a:solidFill>
              </a:rPr>
              <a:t>r</a:t>
            </a:r>
            <a:r>
              <a:rPr lang="en-US" b="1" dirty="0">
                <a:solidFill>
                  <a:schemeClr val="accent6"/>
                </a:solidFill>
              </a:rPr>
              <a:t> de </a:t>
            </a:r>
            <a:r>
              <a:rPr lang="en-US" b="1" dirty="0" err="1">
                <a:solidFill>
                  <a:schemeClr val="accent6"/>
                </a:solidFill>
              </a:rPr>
              <a:t>cada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vez</a:t>
            </a:r>
            <a:endParaRPr lang="en-US" b="1" dirty="0">
              <a:solidFill>
                <a:schemeClr val="accent6"/>
              </a:solidFill>
            </a:endParaRPr>
          </a:p>
          <a:p>
            <a:pPr>
              <a:buFont typeface="Arial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O </a:t>
            </a:r>
            <a:r>
              <a:rPr lang="en-US" dirty="0" err="1">
                <a:solidFill>
                  <a:schemeClr val="bg1"/>
                </a:solidFill>
              </a:rPr>
              <a:t>número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permutações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diferentes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objetos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distintos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tomados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vez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1924" name="Object 2">
            <a:extLst>
              <a:ext uri="{FF2B5EF4-FFF2-40B4-BE49-F238E27FC236}">
                <a16:creationId xmlns:a16="http://schemas.microsoft.com/office/drawing/2014/main" id="{891BFE78-449E-4322-B13A-363B667025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5463" y="3541713"/>
          <a:ext cx="3241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7" name="Equation" r:id="rId3" imgW="850531" imgH="418918" progId="Equation.DSMT4">
                  <p:embed/>
                </p:oleObj>
              </mc:Choice>
              <mc:Fallback>
                <p:oleObj name="Equation" r:id="rId3" imgW="850531" imgH="418918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3541713"/>
                        <a:ext cx="32416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AECF9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7583683-28AA-4227-8A1F-ECEC0911BCDE}"/>
              </a:ext>
            </a:extLst>
          </p:cNvPr>
          <p:cNvSpPr txBox="1"/>
          <p:nvPr/>
        </p:nvSpPr>
        <p:spPr>
          <a:xfrm>
            <a:off x="1327150" y="3716338"/>
            <a:ext cx="4794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1"/>
                </a:solidFill>
                <a:latin typeface="+mn-lt"/>
                <a:cs typeface="Arial" charset="0"/>
              </a:rPr>
              <a:t>■</a:t>
            </a:r>
          </a:p>
        </p:txBody>
      </p:sp>
      <p:sp>
        <p:nvSpPr>
          <p:cNvPr id="81926" name="TextBox 8">
            <a:extLst>
              <a:ext uri="{FF2B5EF4-FFF2-40B4-BE49-F238E27FC236}">
                <a16:creationId xmlns:a16="http://schemas.microsoft.com/office/drawing/2014/main" id="{B146DE94-630F-4E97-AFC4-450FB34D2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775" y="3679825"/>
            <a:ext cx="1998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>
                <a:solidFill>
                  <a:schemeClr val="accent2"/>
                </a:solidFill>
                <a:cs typeface="Arial" panose="020B0604020202020204" pitchFamily="34" charset="0"/>
              </a:rPr>
              <a:t>em que </a:t>
            </a:r>
            <a:r>
              <a:rPr lang="en-US" altLang="pt-BR" i="1">
                <a:solidFill>
                  <a:schemeClr val="accent2"/>
                </a:solidFill>
                <a:cs typeface="Arial" panose="020B0604020202020204" pitchFamily="34" charset="0"/>
              </a:rPr>
              <a:t>r</a:t>
            </a:r>
            <a:r>
              <a:rPr lang="en-US" altLang="pt-BR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altLang="pt-BR">
                <a:solidFill>
                  <a:schemeClr val="accent2"/>
                </a:solidFill>
              </a:rPr>
              <a:t>≤ </a:t>
            </a:r>
            <a:r>
              <a:rPr lang="en-US" altLang="pt-BR" i="1">
                <a:solidFill>
                  <a:schemeClr val="accent2"/>
                </a:solidFill>
              </a:rPr>
              <a:t>n</a:t>
            </a:r>
            <a:endParaRPr lang="en-US" altLang="pt-BR" i="1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D116926D-398F-4BC1-B101-E734F682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6683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Exemplo: encontrando </a:t>
            </a:r>
            <a:r>
              <a:rPr lang="en-US" altLang="pt-BR" i="1">
                <a:solidFill>
                  <a:schemeClr val="bg1"/>
                </a:solidFill>
              </a:rPr>
              <a:t>nPr</a:t>
            </a:r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911579C4-5B6D-4CB9-80EA-6BF6D0E81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19275"/>
            <a:ext cx="8229600" cy="108108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Encontre o número de maneiras de formar códigos de 3 dígitos no qual nenhum dígito seja repetido.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8593D-959B-4411-BACD-FF11D5FFA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01938"/>
            <a:ext cx="77184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93688" indent="-293688">
              <a:defRPr/>
            </a:pPr>
            <a:r>
              <a:rPr lang="en-US" sz="2800" b="1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Solução</a:t>
            </a:r>
            <a:r>
              <a:rPr lang="en-US" sz="2800" b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:</a:t>
            </a:r>
          </a:p>
          <a:p>
            <a:pPr marL="293688" indent="-293688"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Você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precisa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selecionar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3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dígitos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de um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grupo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de 10</a:t>
            </a:r>
          </a:p>
          <a:p>
            <a:pPr marL="293688" indent="-293688"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= 10,  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= 3</a:t>
            </a:r>
          </a:p>
        </p:txBody>
      </p:sp>
      <p:pic>
        <p:nvPicPr>
          <p:cNvPr id="82949" name="Picture 11" descr="C:\Documents and Settings\Lyn\Local Settings\Temporary Internet Files\Content.IE5\TNMFU2EO\MCj02328280000[1].wmf">
            <a:extLst>
              <a:ext uri="{FF2B5EF4-FFF2-40B4-BE49-F238E27FC236}">
                <a16:creationId xmlns:a16="http://schemas.microsoft.com/office/drawing/2014/main" id="{C2CBA2DB-C3C2-4D45-A00C-91C29B265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725" y="3857625"/>
            <a:ext cx="127317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0" name="Retângulo 8">
            <a:extLst>
              <a:ext uri="{FF2B5EF4-FFF2-40B4-BE49-F238E27FC236}">
                <a16:creationId xmlns:a16="http://schemas.microsoft.com/office/drawing/2014/main" id="{B53A3D96-11D8-46EC-A746-B1FBD0BD1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913" y="6292850"/>
            <a:ext cx="1196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maneiras </a:t>
            </a:r>
            <a:endParaRPr lang="pt-BR" altLang="pt-B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2951" name="Picture 8">
            <a:extLst>
              <a:ext uri="{FF2B5EF4-FFF2-40B4-BE49-F238E27FC236}">
                <a16:creationId xmlns:a16="http://schemas.microsoft.com/office/drawing/2014/main" id="{FD945796-3CE4-4AC0-BB0B-3F585586A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800600"/>
            <a:ext cx="59150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Content Placeholder 2">
            <a:extLst>
              <a:ext uri="{FF2B5EF4-FFF2-40B4-BE49-F238E27FC236}">
                <a16:creationId xmlns:a16="http://schemas.microsoft.com/office/drawing/2014/main" id="{15EDE4DF-0239-4053-8EF3-3CEEDA78F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675"/>
            <a:ext cx="8229600" cy="108108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Quarenta e três carros de corrida começaram na corrida de Daytona 500 em 2007. De quantas maneiras os carros podem terminar em primeiro, segundo e terceiro?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08834-52A6-4F4B-8938-3A80BB306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59075"/>
            <a:ext cx="771842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2800" b="1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Solução</a:t>
            </a:r>
            <a:r>
              <a:rPr lang="en-US" sz="2800" b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:</a:t>
            </a:r>
          </a:p>
          <a:p>
            <a:pPr marL="342900" indent="-342900"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Você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precisa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escolher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3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carros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de um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grupo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de 43</a:t>
            </a:r>
          </a:p>
          <a:p>
            <a:pPr marL="342900" indent="-342900"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= 43,  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= 3</a:t>
            </a:r>
          </a:p>
        </p:txBody>
      </p:sp>
      <p:pic>
        <p:nvPicPr>
          <p:cNvPr id="83972" name="Picture 9" descr="C:\Documents and Settings\Lyn\Local Settings\Temporary Internet Files\Content.IE5\QBYNAX2V\MCj03985130000[1].wmf">
            <a:extLst>
              <a:ext uri="{FF2B5EF4-FFF2-40B4-BE49-F238E27FC236}">
                <a16:creationId xmlns:a16="http://schemas.microsoft.com/office/drawing/2014/main" id="{22AF928F-93E3-467A-97A3-1D773AD1C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5505450"/>
            <a:ext cx="150018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Picture 7">
            <a:extLst>
              <a:ext uri="{FF2B5EF4-FFF2-40B4-BE49-F238E27FC236}">
                <a16:creationId xmlns:a16="http://schemas.microsoft.com/office/drawing/2014/main" id="{B04F8F41-FEED-4F57-9C8A-57BDAC4E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4592638"/>
            <a:ext cx="48577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1566722F-20DF-4DA2-B301-0E4D89C5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6048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Permutações distinguíveis</a:t>
            </a:r>
          </a:p>
        </p:txBody>
      </p:sp>
      <p:sp>
        <p:nvSpPr>
          <p:cNvPr id="24580" name="Content Placeholder 2">
            <a:extLst>
              <a:ext uri="{FF2B5EF4-FFF2-40B4-BE49-F238E27FC236}">
                <a16:creationId xmlns:a16="http://schemas.microsoft.com/office/drawing/2014/main" id="{AE4B526B-FC55-4229-9128-902115E76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49475"/>
            <a:ext cx="8229600" cy="15922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b="1" dirty="0" err="1">
                <a:solidFill>
                  <a:schemeClr val="accent6"/>
                </a:solidFill>
              </a:rPr>
              <a:t>Permutações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distinguíveis</a:t>
            </a:r>
            <a:endParaRPr lang="en-US" b="1" dirty="0">
              <a:solidFill>
                <a:schemeClr val="accent6"/>
              </a:solidFill>
            </a:endParaRPr>
          </a:p>
          <a:p>
            <a:pPr>
              <a:buFont typeface="Arial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O </a:t>
            </a:r>
            <a:r>
              <a:rPr lang="en-US" dirty="0" err="1">
                <a:solidFill>
                  <a:schemeClr val="bg1"/>
                </a:solidFill>
              </a:rPr>
              <a:t>número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permutações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dinstinguíveis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objetos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é de um </a:t>
            </a:r>
            <a:r>
              <a:rPr lang="en-US" dirty="0" err="1">
                <a:solidFill>
                  <a:schemeClr val="bg1"/>
                </a:solidFill>
              </a:rPr>
              <a:t>tipo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outro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assim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diante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4996" name="Object 2">
            <a:extLst>
              <a:ext uri="{FF2B5EF4-FFF2-40B4-BE49-F238E27FC236}">
                <a16:creationId xmlns:a16="http://schemas.microsoft.com/office/drawing/2014/main" id="{ADA1A57C-7D42-4DBB-B573-F0ECFC1BB1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0163" y="4041775"/>
          <a:ext cx="382111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9" name="Equation" r:id="rId3" imgW="1002865" imgH="431613" progId="Equation.DSMT4">
                  <p:embed/>
                </p:oleObj>
              </mc:Choice>
              <mc:Fallback>
                <p:oleObj name="Equation" r:id="rId3" imgW="1002865" imgH="43161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4041775"/>
                        <a:ext cx="382111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AECF9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8186EEF-BBB6-41FC-B96E-546EEE2240F4}"/>
              </a:ext>
            </a:extLst>
          </p:cNvPr>
          <p:cNvSpPr txBox="1"/>
          <p:nvPr/>
        </p:nvSpPr>
        <p:spPr>
          <a:xfrm>
            <a:off x="946150" y="4192588"/>
            <a:ext cx="4794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1"/>
                </a:solidFill>
                <a:latin typeface="+mn-lt"/>
                <a:cs typeface="Arial" charset="0"/>
              </a:rPr>
              <a:t>■</a:t>
            </a:r>
          </a:p>
        </p:txBody>
      </p:sp>
      <p:sp>
        <p:nvSpPr>
          <p:cNvPr id="84998" name="TextBox 8">
            <a:extLst>
              <a:ext uri="{FF2B5EF4-FFF2-40B4-BE49-F238E27FC236}">
                <a16:creationId xmlns:a16="http://schemas.microsoft.com/office/drawing/2014/main" id="{77B978E5-2D59-4C8E-AD5C-6241DC0A1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613" y="5291138"/>
            <a:ext cx="6416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>
                <a:solidFill>
                  <a:schemeClr val="accent2"/>
                </a:solidFill>
                <a:cs typeface="Arial" panose="020B0604020202020204" pitchFamily="34" charset="0"/>
              </a:rPr>
              <a:t>em que </a:t>
            </a:r>
            <a:r>
              <a:rPr lang="en-US" altLang="pt-BR" i="1">
                <a:solidFill>
                  <a:schemeClr val="accent2"/>
                </a:solidFill>
              </a:rPr>
              <a:t>n</a:t>
            </a:r>
            <a:r>
              <a:rPr lang="en-US" altLang="pt-BR" i="1" baseline="-25000">
                <a:solidFill>
                  <a:schemeClr val="accent2"/>
                </a:solidFill>
              </a:rPr>
              <a:t>1</a:t>
            </a:r>
            <a:r>
              <a:rPr lang="en-US" altLang="pt-BR" i="1">
                <a:solidFill>
                  <a:schemeClr val="accent2"/>
                </a:solidFill>
              </a:rPr>
              <a:t> + n</a:t>
            </a:r>
            <a:r>
              <a:rPr lang="en-US" altLang="pt-BR" i="1" baseline="-25000">
                <a:solidFill>
                  <a:schemeClr val="accent2"/>
                </a:solidFill>
              </a:rPr>
              <a:t>2</a:t>
            </a:r>
            <a:r>
              <a:rPr lang="en-US" altLang="pt-BR" i="1">
                <a:solidFill>
                  <a:schemeClr val="accent2"/>
                </a:solidFill>
              </a:rPr>
              <a:t> + n</a:t>
            </a:r>
            <a:r>
              <a:rPr lang="en-US" altLang="pt-BR" i="1" baseline="-25000">
                <a:solidFill>
                  <a:schemeClr val="accent2"/>
                </a:solidFill>
              </a:rPr>
              <a:t>3</a:t>
            </a:r>
            <a:r>
              <a:rPr lang="en-US" altLang="pt-BR" i="1">
                <a:solidFill>
                  <a:schemeClr val="accent2"/>
                </a:solidFill>
              </a:rPr>
              <a:t> +∙∙∙+ n</a:t>
            </a:r>
            <a:r>
              <a:rPr lang="en-US" altLang="pt-BR" i="1" baseline="-25000">
                <a:solidFill>
                  <a:schemeClr val="accent2"/>
                </a:solidFill>
              </a:rPr>
              <a:t>k</a:t>
            </a:r>
            <a:r>
              <a:rPr lang="en-US" altLang="pt-BR" i="1">
                <a:solidFill>
                  <a:schemeClr val="accent2"/>
                </a:solidFill>
              </a:rPr>
              <a:t> = n  </a:t>
            </a:r>
            <a:endParaRPr lang="en-US" altLang="pt-BR" i="1" baseline="-2500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F903D34D-283C-4190-9193-702E0D2BE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588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Exemplo: permutações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distinguíveis</a:t>
            </a:r>
            <a:endParaRPr lang="en-US" altLang="pt-BR" i="1">
              <a:solidFill>
                <a:schemeClr val="bg1"/>
              </a:solidFill>
            </a:endParaRP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0FED8703-2004-4C4D-BB7A-5FBCD6F04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97075"/>
            <a:ext cx="8229600" cy="108108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Um empreiteiro planeja desenvolver uma subdivisão da seguinte maneira: 6 casas de um andar, 4 sobrados e duas casas com vários planos. De quantas maneiras distintas as casas podem ser organizadas?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0E037-BE48-4FD2-AA70-8880E1B9D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70313"/>
            <a:ext cx="771842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93688" indent="-293688">
              <a:defRPr/>
            </a:pPr>
            <a:r>
              <a:rPr lang="en-US" sz="2800" b="1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Solução</a:t>
            </a:r>
            <a:r>
              <a:rPr lang="en-US" sz="2800" b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:</a:t>
            </a:r>
          </a:p>
          <a:p>
            <a:pPr marL="293688" indent="-293688"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Há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12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casas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na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subdivisão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Arial" charset="0"/>
            </a:endParaRPr>
          </a:p>
          <a:p>
            <a:pPr marL="293688" indent="-293688"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= 12,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n</a:t>
            </a:r>
            <a:r>
              <a:rPr lang="en-US" sz="28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6,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n</a:t>
            </a:r>
            <a:r>
              <a:rPr lang="en-US" sz="28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US" sz="2800" dirty="0">
                <a:solidFill>
                  <a:schemeClr val="bg1"/>
                </a:solidFill>
                <a:latin typeface="Arial" charset="0"/>
                <a:cs typeface="Arial" charset="0"/>
              </a:rPr>
              <a:t>,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n</a:t>
            </a:r>
            <a:r>
              <a:rPr lang="en-US" sz="28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2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 </a:t>
            </a:r>
          </a:p>
        </p:txBody>
      </p:sp>
      <p:pic>
        <p:nvPicPr>
          <p:cNvPr id="86021" name="Picture 9" descr="C:\Documents and Settings\Lyn\Local Settings\Temporary Internet Files\Content.IE5\0X078R0N\MCBL00124_0000[1].wmf">
            <a:extLst>
              <a:ext uri="{FF2B5EF4-FFF2-40B4-BE49-F238E27FC236}">
                <a16:creationId xmlns:a16="http://schemas.microsoft.com/office/drawing/2014/main" id="{3099ABFB-FF20-44E1-A737-563DD0A34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3665538"/>
            <a:ext cx="22383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Picture 8">
            <a:extLst>
              <a:ext uri="{FF2B5EF4-FFF2-40B4-BE49-F238E27FC236}">
                <a16:creationId xmlns:a16="http://schemas.microsoft.com/office/drawing/2014/main" id="{63C95632-6581-4D1B-830C-0B247A8C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5314950"/>
            <a:ext cx="41052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40D5350D-312E-48E6-8E9B-2D0E21B8E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6302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Combinações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16CCC339-074E-42E2-B2D6-82EA5D782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8175"/>
            <a:ext cx="8229600" cy="15922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pt-BR" b="1">
                <a:solidFill>
                  <a:schemeClr val="bg1"/>
                </a:solidFill>
              </a:rPr>
              <a:t>Combinação de </a:t>
            </a:r>
            <a:r>
              <a:rPr lang="en-US" altLang="pt-BR" b="1" i="1">
                <a:solidFill>
                  <a:schemeClr val="bg1"/>
                </a:solidFill>
              </a:rPr>
              <a:t>n</a:t>
            </a:r>
            <a:r>
              <a:rPr lang="en-US" altLang="pt-BR" b="1">
                <a:solidFill>
                  <a:schemeClr val="bg1"/>
                </a:solidFill>
              </a:rPr>
              <a:t> objetos tomados </a:t>
            </a:r>
            <a:r>
              <a:rPr lang="en-US" altLang="pt-BR" b="1" i="1">
                <a:solidFill>
                  <a:schemeClr val="bg1"/>
                </a:solidFill>
              </a:rPr>
              <a:t>r</a:t>
            </a:r>
            <a:r>
              <a:rPr lang="en-US" altLang="pt-BR" b="1">
                <a:solidFill>
                  <a:schemeClr val="bg1"/>
                </a:solidFill>
              </a:rPr>
              <a:t> de cada vez</a:t>
            </a:r>
          </a:p>
          <a:p>
            <a:r>
              <a:rPr lang="en-US" altLang="pt-BR">
                <a:solidFill>
                  <a:schemeClr val="bg1"/>
                </a:solidFill>
              </a:rPr>
              <a:t>Uma seleção de </a:t>
            </a:r>
            <a:r>
              <a:rPr lang="en-US" altLang="pt-BR" i="1">
                <a:solidFill>
                  <a:schemeClr val="bg1"/>
                </a:solidFill>
              </a:rPr>
              <a:t>r</a:t>
            </a:r>
            <a:r>
              <a:rPr lang="en-US" altLang="pt-BR">
                <a:solidFill>
                  <a:schemeClr val="bg1"/>
                </a:solidFill>
              </a:rPr>
              <a:t> objetos de um grupo de </a:t>
            </a:r>
            <a:r>
              <a:rPr lang="en-US" altLang="pt-BR" i="1">
                <a:solidFill>
                  <a:schemeClr val="bg1"/>
                </a:solidFill>
              </a:rPr>
              <a:t>n</a:t>
            </a:r>
            <a:r>
              <a:rPr lang="en-US" altLang="pt-BR">
                <a:solidFill>
                  <a:schemeClr val="bg1"/>
                </a:solidFill>
              </a:rPr>
              <a:t> objetos sem considerar a ordem</a:t>
            </a:r>
          </a:p>
        </p:txBody>
      </p:sp>
      <p:pic>
        <p:nvPicPr>
          <p:cNvPr id="87044" name="Picture 6">
            <a:extLst>
              <a:ext uri="{FF2B5EF4-FFF2-40B4-BE49-F238E27FC236}">
                <a16:creationId xmlns:a16="http://schemas.microsoft.com/office/drawing/2014/main" id="{A1AEDC48-19CE-450D-B178-7EA1D2B3A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3735388"/>
            <a:ext cx="14001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EB7B6061-F461-458D-B067-120EF85F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94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Exemplo: combinações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60A1E04D-A1E6-4813-ABDA-EED5A3DD2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46250"/>
            <a:ext cx="8229600" cy="26622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pt-BR" sz="2400">
                <a:solidFill>
                  <a:schemeClr val="bg1"/>
                </a:solidFill>
              </a:rPr>
              <a:t>Um departamento estadual de transportes planeja desenvolver uma nova seção de uma rodovia interestadual e recebe 16 ofertas de concorrência para o projeto. O Estado planeja contratar quatro das empresas na concorrência. Quantas combinações diferentes de quatro empresas podemos selecionar entre as 16 empresas da concorrência.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1AA28-324C-4DB8-83A8-F8D734D71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4106863"/>
            <a:ext cx="80613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93688" indent="-293688">
              <a:defRPr/>
            </a:pPr>
            <a:r>
              <a:rPr lang="en-US" sz="2800" b="1" dirty="0" err="1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Solução</a:t>
            </a:r>
            <a:r>
              <a:rPr lang="en-US" sz="2800" b="1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:</a:t>
            </a:r>
          </a:p>
          <a:p>
            <a:pPr marL="293688" indent="-293688"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Você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precisa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escolher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4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empresas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de um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grupo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de 16</a:t>
            </a:r>
          </a:p>
          <a:p>
            <a:pPr marL="293688" indent="-293688"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= 16,  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= 4</a:t>
            </a:r>
          </a:p>
          <a:p>
            <a:pPr marL="293688" indent="-293688"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A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ordem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não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importa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Arial" charset="0"/>
            </a:endParaRPr>
          </a:p>
        </p:txBody>
      </p:sp>
      <p:pic>
        <p:nvPicPr>
          <p:cNvPr id="88069" name="Picture 8" descr="C:\Documents and Settings\Lyn\Local Settings\Temporary Internet Files\Content.IE5\QBYNAX2V\MCj03102620000[1].wmf">
            <a:extLst>
              <a:ext uri="{FF2B5EF4-FFF2-40B4-BE49-F238E27FC236}">
                <a16:creationId xmlns:a16="http://schemas.microsoft.com/office/drawing/2014/main" id="{DB9829A5-5BB0-42F9-8E28-B29D5F7F6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3" y="5181600"/>
            <a:ext cx="11652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5D9123E-5141-4316-B2BC-F295229B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99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Solução: identificando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o espaço amostral</a:t>
            </a:r>
          </a:p>
        </p:txBody>
      </p:sp>
      <p:sp>
        <p:nvSpPr>
          <p:cNvPr id="15363" name="TextBox 79">
            <a:extLst>
              <a:ext uri="{FF2B5EF4-FFF2-40B4-BE49-F238E27FC236}">
                <a16:creationId xmlns:a16="http://schemas.microsoft.com/office/drawing/2014/main" id="{133797E0-BFBD-4FF9-BA2E-59355750E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1677988"/>
            <a:ext cx="319246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  <a:t>Diagrama de</a:t>
            </a:r>
            <a:b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  <a:t>árvore:</a:t>
            </a:r>
          </a:p>
        </p:txBody>
      </p:sp>
      <p:grpSp>
        <p:nvGrpSpPr>
          <p:cNvPr id="2" name="Group 164">
            <a:extLst>
              <a:ext uri="{FF2B5EF4-FFF2-40B4-BE49-F238E27FC236}">
                <a16:creationId xmlns:a16="http://schemas.microsoft.com/office/drawing/2014/main" id="{B815F677-D920-4079-9E91-20B5B2C0B7C7}"/>
              </a:ext>
            </a:extLst>
          </p:cNvPr>
          <p:cNvGrpSpPr>
            <a:grpSpLocks/>
          </p:cNvGrpSpPr>
          <p:nvPr/>
        </p:nvGrpSpPr>
        <p:grpSpPr bwMode="auto">
          <a:xfrm>
            <a:off x="1008063" y="2163763"/>
            <a:ext cx="7178675" cy="2592387"/>
            <a:chOff x="1007836" y="1960229"/>
            <a:chExt cx="7178223" cy="2592301"/>
          </a:xfrm>
        </p:grpSpPr>
        <p:pic>
          <p:nvPicPr>
            <p:cNvPr id="15366" name="Picture 7" descr="penny_tails.jpg">
              <a:extLst>
                <a:ext uri="{FF2B5EF4-FFF2-40B4-BE49-F238E27FC236}">
                  <a16:creationId xmlns:a16="http://schemas.microsoft.com/office/drawing/2014/main" id="{E4EF5B18-DADA-4064-907E-FBC964A36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127" y="2124520"/>
              <a:ext cx="847344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7" name="Picture 8" descr="penny_heads.jpg">
              <a:extLst>
                <a:ext uri="{FF2B5EF4-FFF2-40B4-BE49-F238E27FC236}">
                  <a16:creationId xmlns:a16="http://schemas.microsoft.com/office/drawing/2014/main" id="{07F60C80-F305-438E-B1D4-3985E1452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6371" y="2161096"/>
              <a:ext cx="771144" cy="765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368" name="Group 44">
              <a:extLst>
                <a:ext uri="{FF2B5EF4-FFF2-40B4-BE49-F238E27FC236}">
                  <a16:creationId xmlns:a16="http://schemas.microsoft.com/office/drawing/2014/main" id="{997048BB-55A8-4BF8-ADAF-B2152E527B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8571" y="3403592"/>
              <a:ext cx="3106058" cy="439505"/>
              <a:chOff x="1799771" y="2823028"/>
              <a:chExt cx="6872514" cy="972457"/>
            </a:xfrm>
          </p:grpSpPr>
          <p:grpSp>
            <p:nvGrpSpPr>
              <p:cNvPr id="15447" name="Group 38">
                <a:extLst>
                  <a:ext uri="{FF2B5EF4-FFF2-40B4-BE49-F238E27FC236}">
                    <a16:creationId xmlns:a16="http://schemas.microsoft.com/office/drawing/2014/main" id="{56269A53-222D-4B17-B9AA-DC33AC9AAC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771" y="2823028"/>
                <a:ext cx="972457" cy="972457"/>
                <a:chOff x="1799771" y="2960914"/>
                <a:chExt cx="972457" cy="972457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3F9EBF8-D553-448F-896B-74F0125AB4A3}"/>
                    </a:ext>
                  </a:extLst>
                </p:cNvPr>
                <p:cNvSpPr/>
                <p:nvPr/>
              </p:nvSpPr>
              <p:spPr>
                <a:xfrm>
                  <a:off x="1799771" y="2960914"/>
                  <a:ext cx="972457" cy="972457"/>
                </a:xfrm>
                <a:prstGeom prst="rect">
                  <a:avLst/>
                </a:prstGeom>
                <a:solidFill>
                  <a:srgbClr val="FF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6A40150-DBF5-441B-999D-004D5E1672D1}"/>
                    </a:ext>
                  </a:extLst>
                </p:cNvPr>
                <p:cNvSpPr/>
                <p:nvPr/>
              </p:nvSpPr>
              <p:spPr>
                <a:xfrm>
                  <a:off x="2200665" y="3360502"/>
                  <a:ext cx="172104" cy="17210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5448" name="Group 39">
                <a:extLst>
                  <a:ext uri="{FF2B5EF4-FFF2-40B4-BE49-F238E27FC236}">
                    <a16:creationId xmlns:a16="http://schemas.microsoft.com/office/drawing/2014/main" id="{A59F9769-5237-4A61-943E-2DA016C3B9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782" y="2823028"/>
                <a:ext cx="972457" cy="972457"/>
                <a:chOff x="2997199" y="2939143"/>
                <a:chExt cx="972457" cy="97245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E00AE7B-43C3-4F9D-9EAD-E748EDFA532A}"/>
                    </a:ext>
                  </a:extLst>
                </p:cNvPr>
                <p:cNvSpPr/>
                <p:nvPr/>
              </p:nvSpPr>
              <p:spPr>
                <a:xfrm>
                  <a:off x="2997199" y="2939143"/>
                  <a:ext cx="972457" cy="972457"/>
                </a:xfrm>
                <a:prstGeom prst="rect">
                  <a:avLst/>
                </a:prstGeom>
                <a:solidFill>
                  <a:srgbClr val="FF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4B36426-12A9-42B5-AF00-6B1FB9F755A6}"/>
                    </a:ext>
                  </a:extLst>
                </p:cNvPr>
                <p:cNvSpPr/>
                <p:nvPr/>
              </p:nvSpPr>
              <p:spPr>
                <a:xfrm>
                  <a:off x="3166405" y="3089350"/>
                  <a:ext cx="172104" cy="17562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293F8EE-72E8-40CC-B92E-06396CFFA019}"/>
                    </a:ext>
                  </a:extLst>
                </p:cNvPr>
                <p:cNvSpPr/>
                <p:nvPr/>
              </p:nvSpPr>
              <p:spPr>
                <a:xfrm>
                  <a:off x="3623005" y="3591624"/>
                  <a:ext cx="172104" cy="17562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5449" name="Group 40">
                <a:extLst>
                  <a:ext uri="{FF2B5EF4-FFF2-40B4-BE49-F238E27FC236}">
                    <a16:creationId xmlns:a16="http://schemas.microsoft.com/office/drawing/2014/main" id="{F16E4C5B-D359-4FC0-8B9F-5EB1D8C63E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59793" y="2823028"/>
                <a:ext cx="972457" cy="972457"/>
                <a:chOff x="4252685" y="2917372"/>
                <a:chExt cx="972457" cy="972457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34D7121-2A32-4B36-BFD8-8AE17AFEE682}"/>
                    </a:ext>
                  </a:extLst>
                </p:cNvPr>
                <p:cNvSpPr/>
                <p:nvPr/>
              </p:nvSpPr>
              <p:spPr>
                <a:xfrm>
                  <a:off x="4252685" y="2917372"/>
                  <a:ext cx="972457" cy="972457"/>
                </a:xfrm>
                <a:prstGeom prst="rect">
                  <a:avLst/>
                </a:prstGeom>
                <a:solidFill>
                  <a:srgbClr val="FF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6CF481A3-994B-46E8-8767-FD9A5FF77486}"/>
                    </a:ext>
                  </a:extLst>
                </p:cNvPr>
                <p:cNvSpPr/>
                <p:nvPr/>
              </p:nvSpPr>
              <p:spPr>
                <a:xfrm>
                  <a:off x="4422015" y="3067579"/>
                  <a:ext cx="172104" cy="17562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3A3F545-8222-4027-BF6C-6B4ABAE18246}"/>
                    </a:ext>
                  </a:extLst>
                </p:cNvPr>
                <p:cNvSpPr/>
                <p:nvPr/>
              </p:nvSpPr>
              <p:spPr>
                <a:xfrm>
                  <a:off x="4878615" y="3569853"/>
                  <a:ext cx="172104" cy="17562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B57676E-D75B-4F54-8E86-664C59823B28}"/>
                    </a:ext>
                  </a:extLst>
                </p:cNvPr>
                <p:cNvSpPr/>
                <p:nvPr/>
              </p:nvSpPr>
              <p:spPr>
                <a:xfrm>
                  <a:off x="4660852" y="3323984"/>
                  <a:ext cx="172104" cy="17210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5450" name="Group 41">
                <a:extLst>
                  <a:ext uri="{FF2B5EF4-FFF2-40B4-BE49-F238E27FC236}">
                    <a16:creationId xmlns:a16="http://schemas.microsoft.com/office/drawing/2014/main" id="{B0D83D65-E320-4B64-83EB-25B2B7FA5F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39804" y="2823028"/>
                <a:ext cx="972457" cy="972457"/>
                <a:chOff x="5689599" y="2888343"/>
                <a:chExt cx="972457" cy="972457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8AED590-75D6-4C5D-87C5-7BAF6BF3B306}"/>
                    </a:ext>
                  </a:extLst>
                </p:cNvPr>
                <p:cNvSpPr/>
                <p:nvPr/>
              </p:nvSpPr>
              <p:spPr>
                <a:xfrm>
                  <a:off x="5689599" y="2888343"/>
                  <a:ext cx="972457" cy="972457"/>
                </a:xfrm>
                <a:prstGeom prst="rect">
                  <a:avLst/>
                </a:prstGeom>
                <a:solidFill>
                  <a:srgbClr val="FF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6CCB007-F6F2-4E32-903B-F65E43E19343}"/>
                    </a:ext>
                  </a:extLst>
                </p:cNvPr>
                <p:cNvSpPr/>
                <p:nvPr/>
              </p:nvSpPr>
              <p:spPr>
                <a:xfrm>
                  <a:off x="5859053" y="3038550"/>
                  <a:ext cx="172104" cy="17562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827CF258-D96C-49B2-9F15-353DD20458EC}"/>
                    </a:ext>
                  </a:extLst>
                </p:cNvPr>
                <p:cNvSpPr/>
                <p:nvPr/>
              </p:nvSpPr>
              <p:spPr>
                <a:xfrm>
                  <a:off x="6322677" y="3540824"/>
                  <a:ext cx="172104" cy="17562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19878811-D54F-475D-927F-19DD80381D6B}"/>
                    </a:ext>
                  </a:extLst>
                </p:cNvPr>
                <p:cNvSpPr/>
                <p:nvPr/>
              </p:nvSpPr>
              <p:spPr>
                <a:xfrm>
                  <a:off x="5859053" y="3540824"/>
                  <a:ext cx="172104" cy="17562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62E36839-C0DC-42C0-87C7-69705D37B7ED}"/>
                    </a:ext>
                  </a:extLst>
                </p:cNvPr>
                <p:cNvSpPr/>
                <p:nvPr/>
              </p:nvSpPr>
              <p:spPr>
                <a:xfrm>
                  <a:off x="6322677" y="3038550"/>
                  <a:ext cx="172104" cy="17562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5451" name="Group 42">
                <a:extLst>
                  <a:ext uri="{FF2B5EF4-FFF2-40B4-BE49-F238E27FC236}">
                    <a16:creationId xmlns:a16="http://schemas.microsoft.com/office/drawing/2014/main" id="{E1FAA601-718F-4022-AA13-8F0F20CEFD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9815" y="2823028"/>
                <a:ext cx="972457" cy="972457"/>
                <a:chOff x="6799942" y="2823028"/>
                <a:chExt cx="972457" cy="972457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A2054EB-BC1F-4C77-B945-D732EA0FA5C4}"/>
                    </a:ext>
                  </a:extLst>
                </p:cNvPr>
                <p:cNvSpPr/>
                <p:nvPr/>
              </p:nvSpPr>
              <p:spPr>
                <a:xfrm>
                  <a:off x="6799942" y="2823028"/>
                  <a:ext cx="972457" cy="972457"/>
                </a:xfrm>
                <a:prstGeom prst="rect">
                  <a:avLst/>
                </a:prstGeom>
                <a:solidFill>
                  <a:srgbClr val="FF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F817325E-963A-4C9C-A9BF-53536021BFC8}"/>
                    </a:ext>
                  </a:extLst>
                </p:cNvPr>
                <p:cNvSpPr/>
                <p:nvPr/>
              </p:nvSpPr>
              <p:spPr>
                <a:xfrm>
                  <a:off x="6969520" y="2973235"/>
                  <a:ext cx="172104" cy="17562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1352627-2A0C-4589-A045-42EEE1FB490A}"/>
                    </a:ext>
                  </a:extLst>
                </p:cNvPr>
                <p:cNvSpPr/>
                <p:nvPr/>
              </p:nvSpPr>
              <p:spPr>
                <a:xfrm>
                  <a:off x="7433144" y="3475509"/>
                  <a:ext cx="172104" cy="17562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A886F37-AFBC-4B72-81D4-9B850896AA3D}"/>
                    </a:ext>
                  </a:extLst>
                </p:cNvPr>
                <p:cNvSpPr/>
                <p:nvPr/>
              </p:nvSpPr>
              <p:spPr>
                <a:xfrm>
                  <a:off x="6969520" y="3475509"/>
                  <a:ext cx="172104" cy="17562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E2B6CBD-1226-476E-8493-3F5315F845CA}"/>
                    </a:ext>
                  </a:extLst>
                </p:cNvPr>
                <p:cNvSpPr/>
                <p:nvPr/>
              </p:nvSpPr>
              <p:spPr>
                <a:xfrm>
                  <a:off x="7433144" y="2973235"/>
                  <a:ext cx="172104" cy="17562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4EEE4820-405F-4576-AF35-0278ABD5B0AA}"/>
                    </a:ext>
                  </a:extLst>
                </p:cNvPr>
                <p:cNvSpPr/>
                <p:nvPr/>
              </p:nvSpPr>
              <p:spPr>
                <a:xfrm>
                  <a:off x="7194307" y="3215591"/>
                  <a:ext cx="172104" cy="17210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5452" name="Group 43">
                <a:extLst>
                  <a:ext uri="{FF2B5EF4-FFF2-40B4-BE49-F238E27FC236}">
                    <a16:creationId xmlns:a16="http://schemas.microsoft.com/office/drawing/2014/main" id="{FB8571B5-1A24-46DD-805C-5449D8E76D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99828" y="2823028"/>
                <a:ext cx="972457" cy="972457"/>
                <a:chOff x="7699828" y="3897086"/>
                <a:chExt cx="972457" cy="972457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C43CBF5-BB48-42B9-8886-FAD0206A6885}"/>
                    </a:ext>
                  </a:extLst>
                </p:cNvPr>
                <p:cNvSpPr/>
                <p:nvPr/>
              </p:nvSpPr>
              <p:spPr>
                <a:xfrm>
                  <a:off x="7699828" y="3897086"/>
                  <a:ext cx="972457" cy="972457"/>
                </a:xfrm>
                <a:prstGeom prst="rect">
                  <a:avLst/>
                </a:prstGeom>
                <a:solidFill>
                  <a:srgbClr val="FF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3B659E6-34CE-4F9F-976E-14587C5F97E7}"/>
                    </a:ext>
                  </a:extLst>
                </p:cNvPr>
                <p:cNvSpPr/>
                <p:nvPr/>
              </p:nvSpPr>
              <p:spPr>
                <a:xfrm>
                  <a:off x="7869527" y="4047293"/>
                  <a:ext cx="172104" cy="17562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74A360F-077D-4A4A-BCFA-4151D284C044}"/>
                    </a:ext>
                  </a:extLst>
                </p:cNvPr>
                <p:cNvSpPr/>
                <p:nvPr/>
              </p:nvSpPr>
              <p:spPr>
                <a:xfrm>
                  <a:off x="8333152" y="4549567"/>
                  <a:ext cx="172104" cy="17562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8F4DEC9-FDE8-4485-973A-688FA97B423E}"/>
                    </a:ext>
                  </a:extLst>
                </p:cNvPr>
                <p:cNvSpPr/>
                <p:nvPr/>
              </p:nvSpPr>
              <p:spPr>
                <a:xfrm>
                  <a:off x="7869527" y="4549567"/>
                  <a:ext cx="172104" cy="17562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F50D27A4-2198-47FB-B483-9D71BAF1E467}"/>
                    </a:ext>
                  </a:extLst>
                </p:cNvPr>
                <p:cNvSpPr/>
                <p:nvPr/>
              </p:nvSpPr>
              <p:spPr>
                <a:xfrm>
                  <a:off x="8333152" y="4047293"/>
                  <a:ext cx="172104" cy="17562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C7298D0-B217-457D-960E-670DA508EEC6}"/>
                    </a:ext>
                  </a:extLst>
                </p:cNvPr>
                <p:cNvSpPr/>
                <p:nvPr/>
              </p:nvSpPr>
              <p:spPr>
                <a:xfrm>
                  <a:off x="7869527" y="4303698"/>
                  <a:ext cx="172104" cy="17210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286F1B34-C335-4C8D-AB66-EADFD295464B}"/>
                    </a:ext>
                  </a:extLst>
                </p:cNvPr>
                <p:cNvSpPr/>
                <p:nvPr/>
              </p:nvSpPr>
              <p:spPr>
                <a:xfrm>
                  <a:off x="8333152" y="4303698"/>
                  <a:ext cx="172104" cy="17210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E8F0A5E-195C-4568-87EA-0393DDA7D88A}"/>
                </a:ext>
              </a:extLst>
            </p:cNvPr>
            <p:cNvCxnSpPr/>
            <p:nvPr/>
          </p:nvCxnSpPr>
          <p:spPr>
            <a:xfrm>
              <a:off x="3017484" y="2544410"/>
              <a:ext cx="2958914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C1165E-F2FF-4092-9654-619003D86F52}"/>
                </a:ext>
              </a:extLst>
            </p:cNvPr>
            <p:cNvCxnSpPr/>
            <p:nvPr/>
          </p:nvCxnSpPr>
          <p:spPr>
            <a:xfrm rot="5400000">
              <a:off x="4207232" y="2249938"/>
              <a:ext cx="581006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85B79D4-EF13-4DF7-91A1-647E9CCD2E8B}"/>
                </a:ext>
              </a:extLst>
            </p:cNvPr>
            <p:cNvCxnSpPr/>
            <p:nvPr/>
          </p:nvCxnSpPr>
          <p:spPr>
            <a:xfrm flipV="1">
              <a:off x="1291980" y="3133352"/>
              <a:ext cx="2687469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0102354-5DF5-4586-909E-1C2C502220D9}"/>
                </a:ext>
              </a:extLst>
            </p:cNvPr>
            <p:cNvCxnSpPr/>
            <p:nvPr/>
          </p:nvCxnSpPr>
          <p:spPr>
            <a:xfrm rot="5400000">
              <a:off x="1184034" y="3241299"/>
              <a:ext cx="217481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528A6BF-905B-4912-9128-980C42A80802}"/>
                </a:ext>
              </a:extLst>
            </p:cNvPr>
            <p:cNvCxnSpPr/>
            <p:nvPr/>
          </p:nvCxnSpPr>
          <p:spPr>
            <a:xfrm rot="5400000">
              <a:off x="1728512" y="3241299"/>
              <a:ext cx="217481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D99AB3-4D37-485D-A780-B0F51B7BA937}"/>
                </a:ext>
              </a:extLst>
            </p:cNvPr>
            <p:cNvCxnSpPr/>
            <p:nvPr/>
          </p:nvCxnSpPr>
          <p:spPr>
            <a:xfrm rot="5400000">
              <a:off x="2266640" y="3241299"/>
              <a:ext cx="217481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D218017-AD0C-4275-850E-A3DF5DD12A96}"/>
                </a:ext>
              </a:extLst>
            </p:cNvPr>
            <p:cNvCxnSpPr/>
            <p:nvPr/>
          </p:nvCxnSpPr>
          <p:spPr>
            <a:xfrm rot="5400000">
              <a:off x="2773022" y="3241299"/>
              <a:ext cx="217481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4BC0B64-0822-47A8-A3AF-0EE7B392F6DF}"/>
                </a:ext>
              </a:extLst>
            </p:cNvPr>
            <p:cNvCxnSpPr/>
            <p:nvPr/>
          </p:nvCxnSpPr>
          <p:spPr>
            <a:xfrm rot="5400000">
              <a:off x="3325437" y="3241299"/>
              <a:ext cx="217481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A03D8E0-E7F7-4D2D-B7E1-04E736690CE9}"/>
                </a:ext>
              </a:extLst>
            </p:cNvPr>
            <p:cNvCxnSpPr/>
            <p:nvPr/>
          </p:nvCxnSpPr>
          <p:spPr>
            <a:xfrm rot="5400000">
              <a:off x="3863565" y="3241299"/>
              <a:ext cx="217481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7D07DED-69D0-47ED-A7A6-F31E238ED824}"/>
                </a:ext>
              </a:extLst>
            </p:cNvPr>
            <p:cNvCxnSpPr/>
            <p:nvPr/>
          </p:nvCxnSpPr>
          <p:spPr>
            <a:xfrm rot="16200000" flipH="1">
              <a:off x="2513481" y="3030962"/>
              <a:ext cx="21113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EE1CA7B-9403-47F9-A42F-706A30C7A505}"/>
                </a:ext>
              </a:extLst>
            </p:cNvPr>
            <p:cNvCxnSpPr/>
            <p:nvPr/>
          </p:nvCxnSpPr>
          <p:spPr>
            <a:xfrm rot="5400000">
              <a:off x="1159428" y="3978668"/>
              <a:ext cx="266691" cy="158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EF3D50A-3A2F-4380-9BC3-483998BE4FFF}"/>
                </a:ext>
              </a:extLst>
            </p:cNvPr>
            <p:cNvCxnSpPr/>
            <p:nvPr/>
          </p:nvCxnSpPr>
          <p:spPr>
            <a:xfrm rot="5400000">
              <a:off x="1703907" y="3978668"/>
              <a:ext cx="266691" cy="158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3EA9A95-7471-4CCD-B0D4-6EE640E4041B}"/>
                </a:ext>
              </a:extLst>
            </p:cNvPr>
            <p:cNvCxnSpPr/>
            <p:nvPr/>
          </p:nvCxnSpPr>
          <p:spPr>
            <a:xfrm rot="5400000">
              <a:off x="2242035" y="3978668"/>
              <a:ext cx="266691" cy="158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358DC51F-63E5-4420-AECB-4408FD7F2BF6}"/>
                </a:ext>
              </a:extLst>
            </p:cNvPr>
            <p:cNvCxnSpPr/>
            <p:nvPr/>
          </p:nvCxnSpPr>
          <p:spPr>
            <a:xfrm rot="5400000">
              <a:off x="2748416" y="3978668"/>
              <a:ext cx="266691" cy="158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B04FAE4D-1159-4FBA-BB30-1D430A1C385E}"/>
                </a:ext>
              </a:extLst>
            </p:cNvPr>
            <p:cNvCxnSpPr/>
            <p:nvPr/>
          </p:nvCxnSpPr>
          <p:spPr>
            <a:xfrm rot="5400000">
              <a:off x="3300832" y="3978668"/>
              <a:ext cx="266691" cy="158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81B26FB-D667-4217-95E3-386CD9950FD1}"/>
                </a:ext>
              </a:extLst>
            </p:cNvPr>
            <p:cNvCxnSpPr/>
            <p:nvPr/>
          </p:nvCxnSpPr>
          <p:spPr>
            <a:xfrm rot="5400000">
              <a:off x="3838960" y="3978668"/>
              <a:ext cx="266691" cy="158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85" name="TextBox 111">
              <a:extLst>
                <a:ext uri="{FF2B5EF4-FFF2-40B4-BE49-F238E27FC236}">
                  <a16:creationId xmlns:a16="http://schemas.microsoft.com/office/drawing/2014/main" id="{F3BA519D-A6E7-4AAA-B235-B563FC6D3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7836" y="4027085"/>
              <a:ext cx="3270044" cy="519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>
                  <a:solidFill>
                    <a:schemeClr val="bg1"/>
                  </a:solidFill>
                  <a:cs typeface="Arial" panose="020B0604020202020204" pitchFamily="34" charset="0"/>
                </a:rPr>
                <a:t>A1 A2 A3 A4 A5 A6</a:t>
              </a:r>
            </a:p>
          </p:txBody>
        </p:sp>
        <p:grpSp>
          <p:nvGrpSpPr>
            <p:cNvPr id="15386" name="Group 112">
              <a:extLst>
                <a:ext uri="{FF2B5EF4-FFF2-40B4-BE49-F238E27FC236}">
                  <a16:creationId xmlns:a16="http://schemas.microsoft.com/office/drawing/2014/main" id="{2988BEF2-1B09-4A20-BF87-71BA963646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0514" y="3410850"/>
              <a:ext cx="3106058" cy="439505"/>
              <a:chOff x="1799771" y="2823028"/>
              <a:chExt cx="6872514" cy="972457"/>
            </a:xfrm>
          </p:grpSpPr>
          <p:grpSp>
            <p:nvGrpSpPr>
              <p:cNvPr id="15402" name="Group 38">
                <a:extLst>
                  <a:ext uri="{FF2B5EF4-FFF2-40B4-BE49-F238E27FC236}">
                    <a16:creationId xmlns:a16="http://schemas.microsoft.com/office/drawing/2014/main" id="{A62A76B3-22D0-4DDD-8740-07C20D3F1C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771" y="2823028"/>
                <a:ext cx="972457" cy="972457"/>
                <a:chOff x="1799771" y="2960914"/>
                <a:chExt cx="972457" cy="972457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F6B5B52-EAEB-4292-985F-4017B85AF516}"/>
                    </a:ext>
                  </a:extLst>
                </p:cNvPr>
                <p:cNvSpPr/>
                <p:nvPr/>
              </p:nvSpPr>
              <p:spPr>
                <a:xfrm>
                  <a:off x="1799771" y="2960914"/>
                  <a:ext cx="972457" cy="972457"/>
                </a:xfrm>
                <a:prstGeom prst="rect">
                  <a:avLst/>
                </a:prstGeom>
                <a:solidFill>
                  <a:srgbClr val="FF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41B0DF08-5F58-4730-BD56-CEF9272EEB5B}"/>
                    </a:ext>
                  </a:extLst>
                </p:cNvPr>
                <p:cNvSpPr/>
                <p:nvPr/>
              </p:nvSpPr>
              <p:spPr>
                <a:xfrm>
                  <a:off x="2198639" y="3362006"/>
                  <a:ext cx="172102" cy="17210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5403" name="Group 39">
                <a:extLst>
                  <a:ext uri="{FF2B5EF4-FFF2-40B4-BE49-F238E27FC236}">
                    <a16:creationId xmlns:a16="http://schemas.microsoft.com/office/drawing/2014/main" id="{DEF20D3D-7665-4C81-A1B9-478D1401DB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782" y="2823028"/>
                <a:ext cx="972457" cy="972457"/>
                <a:chOff x="2997199" y="2939143"/>
                <a:chExt cx="972457" cy="972457"/>
              </a:xfrm>
            </p:grpSpPr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1AC32F92-A753-4D9B-B13E-E0EC139C7ABF}"/>
                    </a:ext>
                  </a:extLst>
                </p:cNvPr>
                <p:cNvSpPr/>
                <p:nvPr/>
              </p:nvSpPr>
              <p:spPr>
                <a:xfrm>
                  <a:off x="2997199" y="2939143"/>
                  <a:ext cx="972457" cy="972457"/>
                </a:xfrm>
                <a:prstGeom prst="rect">
                  <a:avLst/>
                </a:prstGeom>
                <a:solidFill>
                  <a:srgbClr val="FF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DA7CCC2B-E469-4525-90D2-065E7E48B34C}"/>
                    </a:ext>
                  </a:extLst>
                </p:cNvPr>
                <p:cNvSpPr/>
                <p:nvPr/>
              </p:nvSpPr>
              <p:spPr>
                <a:xfrm>
                  <a:off x="3164378" y="3090853"/>
                  <a:ext cx="172102" cy="17562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048CD08C-39D5-4390-AC0D-A4D0279F5BC0}"/>
                    </a:ext>
                  </a:extLst>
                </p:cNvPr>
                <p:cNvSpPr/>
                <p:nvPr/>
              </p:nvSpPr>
              <p:spPr>
                <a:xfrm>
                  <a:off x="3620978" y="3593129"/>
                  <a:ext cx="172102" cy="17562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5404" name="Group 40">
                <a:extLst>
                  <a:ext uri="{FF2B5EF4-FFF2-40B4-BE49-F238E27FC236}">
                    <a16:creationId xmlns:a16="http://schemas.microsoft.com/office/drawing/2014/main" id="{7212D8E4-9B12-46D0-9504-D5AAFEEB31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59793" y="2823028"/>
                <a:ext cx="972457" cy="972457"/>
                <a:chOff x="4252685" y="2917372"/>
                <a:chExt cx="972457" cy="972457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F727C0AA-7DCE-4D34-A77C-E59A39B70446}"/>
                    </a:ext>
                  </a:extLst>
                </p:cNvPr>
                <p:cNvSpPr/>
                <p:nvPr/>
              </p:nvSpPr>
              <p:spPr>
                <a:xfrm>
                  <a:off x="4252685" y="2917372"/>
                  <a:ext cx="972457" cy="972457"/>
                </a:xfrm>
                <a:prstGeom prst="rect">
                  <a:avLst/>
                </a:prstGeom>
                <a:solidFill>
                  <a:srgbClr val="FF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5EDC2FDA-E1DD-42FD-8D34-9F0FE6D48440}"/>
                    </a:ext>
                  </a:extLst>
                </p:cNvPr>
                <p:cNvSpPr/>
                <p:nvPr/>
              </p:nvSpPr>
              <p:spPr>
                <a:xfrm>
                  <a:off x="4419988" y="3069082"/>
                  <a:ext cx="172102" cy="17562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5A57B207-60EE-42F1-93D3-72CF212AA766}"/>
                    </a:ext>
                  </a:extLst>
                </p:cNvPr>
                <p:cNvSpPr/>
                <p:nvPr/>
              </p:nvSpPr>
              <p:spPr>
                <a:xfrm>
                  <a:off x="4876588" y="3571358"/>
                  <a:ext cx="172102" cy="17562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B01A9C57-99B0-4014-B681-09E830DB401F}"/>
                    </a:ext>
                  </a:extLst>
                </p:cNvPr>
                <p:cNvSpPr/>
                <p:nvPr/>
              </p:nvSpPr>
              <p:spPr>
                <a:xfrm>
                  <a:off x="4658825" y="3325489"/>
                  <a:ext cx="172102" cy="17210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5405" name="Group 41">
                <a:extLst>
                  <a:ext uri="{FF2B5EF4-FFF2-40B4-BE49-F238E27FC236}">
                    <a16:creationId xmlns:a16="http://schemas.microsoft.com/office/drawing/2014/main" id="{9CD8CB7D-788F-4C2D-97C8-548AF7CD73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39804" y="2823028"/>
                <a:ext cx="972457" cy="972457"/>
                <a:chOff x="5689599" y="2888343"/>
                <a:chExt cx="972457" cy="972457"/>
              </a:xfrm>
            </p:grpSpPr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33148FAD-275B-4F5D-BE55-F9FB933A80E5}"/>
                    </a:ext>
                  </a:extLst>
                </p:cNvPr>
                <p:cNvSpPr/>
                <p:nvPr/>
              </p:nvSpPr>
              <p:spPr>
                <a:xfrm>
                  <a:off x="5689599" y="2888343"/>
                  <a:ext cx="972457" cy="972457"/>
                </a:xfrm>
                <a:prstGeom prst="rect">
                  <a:avLst/>
                </a:prstGeom>
                <a:solidFill>
                  <a:srgbClr val="FF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2B10D4E7-FD75-4B5A-A0A5-2D97CE8E9C9F}"/>
                    </a:ext>
                  </a:extLst>
                </p:cNvPr>
                <p:cNvSpPr/>
                <p:nvPr/>
              </p:nvSpPr>
              <p:spPr>
                <a:xfrm>
                  <a:off x="5857026" y="3040053"/>
                  <a:ext cx="172102" cy="17562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DB613239-8EAD-40AD-857E-756B3B06EC17}"/>
                    </a:ext>
                  </a:extLst>
                </p:cNvPr>
                <p:cNvSpPr/>
                <p:nvPr/>
              </p:nvSpPr>
              <p:spPr>
                <a:xfrm>
                  <a:off x="6320651" y="3542329"/>
                  <a:ext cx="172102" cy="17562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4DF7C30C-C67F-4E1E-8E8F-CC05CFEC336E}"/>
                    </a:ext>
                  </a:extLst>
                </p:cNvPr>
                <p:cNvSpPr/>
                <p:nvPr/>
              </p:nvSpPr>
              <p:spPr>
                <a:xfrm>
                  <a:off x="5857026" y="3542329"/>
                  <a:ext cx="172102" cy="17562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BEBF9270-CD7C-4BD7-BAEB-C6EE39199AE0}"/>
                    </a:ext>
                  </a:extLst>
                </p:cNvPr>
                <p:cNvSpPr/>
                <p:nvPr/>
              </p:nvSpPr>
              <p:spPr>
                <a:xfrm>
                  <a:off x="6320651" y="3040053"/>
                  <a:ext cx="172102" cy="17562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5406" name="Group 42">
                <a:extLst>
                  <a:ext uri="{FF2B5EF4-FFF2-40B4-BE49-F238E27FC236}">
                    <a16:creationId xmlns:a16="http://schemas.microsoft.com/office/drawing/2014/main" id="{BAB7E05D-B5D8-45BF-928A-31729C6583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9815" y="2823028"/>
                <a:ext cx="972457" cy="972457"/>
                <a:chOff x="6799942" y="2823028"/>
                <a:chExt cx="972457" cy="972457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B09E17B4-C228-46B9-85F4-9F28518E5D6D}"/>
                    </a:ext>
                  </a:extLst>
                </p:cNvPr>
                <p:cNvSpPr/>
                <p:nvPr/>
              </p:nvSpPr>
              <p:spPr>
                <a:xfrm>
                  <a:off x="6799942" y="2823028"/>
                  <a:ext cx="972457" cy="972457"/>
                </a:xfrm>
                <a:prstGeom prst="rect">
                  <a:avLst/>
                </a:prstGeom>
                <a:solidFill>
                  <a:srgbClr val="FF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1CB273E8-3FB2-49D6-B5F6-3AC52585AB20}"/>
                    </a:ext>
                  </a:extLst>
                </p:cNvPr>
                <p:cNvSpPr/>
                <p:nvPr/>
              </p:nvSpPr>
              <p:spPr>
                <a:xfrm>
                  <a:off x="6967493" y="2974738"/>
                  <a:ext cx="172102" cy="17562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4421F7D1-F8AE-4DC3-948F-068CBC32FC4B}"/>
                    </a:ext>
                  </a:extLst>
                </p:cNvPr>
                <p:cNvSpPr/>
                <p:nvPr/>
              </p:nvSpPr>
              <p:spPr>
                <a:xfrm>
                  <a:off x="7431118" y="3477014"/>
                  <a:ext cx="172102" cy="17562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30D9A7DB-3325-439B-BBF5-CF46A01EC345}"/>
                    </a:ext>
                  </a:extLst>
                </p:cNvPr>
                <p:cNvSpPr/>
                <p:nvPr/>
              </p:nvSpPr>
              <p:spPr>
                <a:xfrm>
                  <a:off x="6967493" y="3477014"/>
                  <a:ext cx="172102" cy="17562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339397A4-2879-4A3C-BEE2-70137B172A78}"/>
                    </a:ext>
                  </a:extLst>
                </p:cNvPr>
                <p:cNvSpPr/>
                <p:nvPr/>
              </p:nvSpPr>
              <p:spPr>
                <a:xfrm>
                  <a:off x="7431118" y="2974738"/>
                  <a:ext cx="172102" cy="17562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B95DB751-8425-4A05-94B8-0CC84B4CAD64}"/>
                    </a:ext>
                  </a:extLst>
                </p:cNvPr>
                <p:cNvSpPr/>
                <p:nvPr/>
              </p:nvSpPr>
              <p:spPr>
                <a:xfrm>
                  <a:off x="7192281" y="3217095"/>
                  <a:ext cx="172102" cy="17210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5407" name="Group 43">
                <a:extLst>
                  <a:ext uri="{FF2B5EF4-FFF2-40B4-BE49-F238E27FC236}">
                    <a16:creationId xmlns:a16="http://schemas.microsoft.com/office/drawing/2014/main" id="{15D6464D-3AD6-4BF2-9406-6DCE72190F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99828" y="2823028"/>
                <a:ext cx="972457" cy="972457"/>
                <a:chOff x="7699828" y="3897086"/>
                <a:chExt cx="972457" cy="972457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A085484C-F92C-4E04-A05A-C928D5356013}"/>
                    </a:ext>
                  </a:extLst>
                </p:cNvPr>
                <p:cNvSpPr/>
                <p:nvPr/>
              </p:nvSpPr>
              <p:spPr>
                <a:xfrm>
                  <a:off x="7699828" y="3897086"/>
                  <a:ext cx="972457" cy="972457"/>
                </a:xfrm>
                <a:prstGeom prst="rect">
                  <a:avLst/>
                </a:prstGeom>
                <a:solidFill>
                  <a:srgbClr val="FF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29BA57EC-1B5A-4B30-8D91-E9A8DC5CD870}"/>
                    </a:ext>
                  </a:extLst>
                </p:cNvPr>
                <p:cNvSpPr/>
                <p:nvPr/>
              </p:nvSpPr>
              <p:spPr>
                <a:xfrm>
                  <a:off x="7867501" y="4048796"/>
                  <a:ext cx="172102" cy="17562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1FB44E78-BBCD-4D7E-8B90-618F1897B08C}"/>
                    </a:ext>
                  </a:extLst>
                </p:cNvPr>
                <p:cNvSpPr/>
                <p:nvPr/>
              </p:nvSpPr>
              <p:spPr>
                <a:xfrm>
                  <a:off x="8331125" y="4551072"/>
                  <a:ext cx="172102" cy="17562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C7D3BF0A-0437-42B6-BA14-DFDD9B5F53CC}"/>
                    </a:ext>
                  </a:extLst>
                </p:cNvPr>
                <p:cNvSpPr/>
                <p:nvPr/>
              </p:nvSpPr>
              <p:spPr>
                <a:xfrm>
                  <a:off x="7867501" y="4551072"/>
                  <a:ext cx="172102" cy="17562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F5C7FAB1-7655-452D-A452-F27886412630}"/>
                    </a:ext>
                  </a:extLst>
                </p:cNvPr>
                <p:cNvSpPr/>
                <p:nvPr/>
              </p:nvSpPr>
              <p:spPr>
                <a:xfrm>
                  <a:off x="8331125" y="4048796"/>
                  <a:ext cx="172102" cy="17562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DEA3D4E5-0F58-4E77-9D7F-CB895B8D0349}"/>
                    </a:ext>
                  </a:extLst>
                </p:cNvPr>
                <p:cNvSpPr/>
                <p:nvPr/>
              </p:nvSpPr>
              <p:spPr>
                <a:xfrm>
                  <a:off x="7867501" y="4305203"/>
                  <a:ext cx="172102" cy="17210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276E7225-FBA7-4D75-8D69-765FD1F1D8A1}"/>
                    </a:ext>
                  </a:extLst>
                </p:cNvPr>
                <p:cNvSpPr/>
                <p:nvPr/>
              </p:nvSpPr>
              <p:spPr>
                <a:xfrm>
                  <a:off x="8331125" y="4305203"/>
                  <a:ext cx="172102" cy="17210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52AE83-8F62-49C5-BEF3-3B403C51661A}"/>
                </a:ext>
              </a:extLst>
            </p:cNvPr>
            <p:cNvCxnSpPr/>
            <p:nvPr/>
          </p:nvCxnSpPr>
          <p:spPr>
            <a:xfrm flipV="1">
              <a:off x="5043007" y="3141290"/>
              <a:ext cx="2689056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C1F99AD-16A6-416B-9BF8-9A32365B3A62}"/>
                </a:ext>
              </a:extLst>
            </p:cNvPr>
            <p:cNvCxnSpPr/>
            <p:nvPr/>
          </p:nvCxnSpPr>
          <p:spPr>
            <a:xfrm rot="5400000">
              <a:off x="4936647" y="3249236"/>
              <a:ext cx="21748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1C8946C-AB6A-4F9C-8D87-F14A43C88848}"/>
                </a:ext>
              </a:extLst>
            </p:cNvPr>
            <p:cNvCxnSpPr/>
            <p:nvPr/>
          </p:nvCxnSpPr>
          <p:spPr>
            <a:xfrm rot="5400000">
              <a:off x="5481126" y="3249236"/>
              <a:ext cx="217480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7C817D7-57EC-41B4-8FE2-96ACCF0D2A4D}"/>
                </a:ext>
              </a:extLst>
            </p:cNvPr>
            <p:cNvCxnSpPr/>
            <p:nvPr/>
          </p:nvCxnSpPr>
          <p:spPr>
            <a:xfrm rot="5400000">
              <a:off x="6019254" y="3249236"/>
              <a:ext cx="21748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BA38137-99D0-4164-A840-7347CAAF173E}"/>
                </a:ext>
              </a:extLst>
            </p:cNvPr>
            <p:cNvCxnSpPr/>
            <p:nvPr/>
          </p:nvCxnSpPr>
          <p:spPr>
            <a:xfrm rot="5400000">
              <a:off x="6525635" y="3249236"/>
              <a:ext cx="217480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89A2C4A-14C2-430A-8F1E-82C63B63CE74}"/>
                </a:ext>
              </a:extLst>
            </p:cNvPr>
            <p:cNvCxnSpPr/>
            <p:nvPr/>
          </p:nvCxnSpPr>
          <p:spPr>
            <a:xfrm rot="5400000">
              <a:off x="7078051" y="3249236"/>
              <a:ext cx="217480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E1E4DC3-E36A-40EA-A220-62F44A04019B}"/>
                </a:ext>
              </a:extLst>
            </p:cNvPr>
            <p:cNvCxnSpPr/>
            <p:nvPr/>
          </p:nvCxnSpPr>
          <p:spPr>
            <a:xfrm rot="5400000">
              <a:off x="7616179" y="3249236"/>
              <a:ext cx="21748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603CA57-CE16-4FBD-A282-BF1D927F8498}"/>
                </a:ext>
              </a:extLst>
            </p:cNvPr>
            <p:cNvCxnSpPr/>
            <p:nvPr/>
          </p:nvCxnSpPr>
          <p:spPr>
            <a:xfrm rot="16200000" flipH="1">
              <a:off x="6266096" y="3037311"/>
              <a:ext cx="209543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91B64CD-4990-4BCF-9C06-64E7C04522AB}"/>
                </a:ext>
              </a:extLst>
            </p:cNvPr>
            <p:cNvCxnSpPr/>
            <p:nvPr/>
          </p:nvCxnSpPr>
          <p:spPr>
            <a:xfrm rot="5400000">
              <a:off x="4912835" y="3985812"/>
              <a:ext cx="265104" cy="158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C7653EC5-0681-497D-80B9-C4E04B776BB6}"/>
                </a:ext>
              </a:extLst>
            </p:cNvPr>
            <p:cNvCxnSpPr/>
            <p:nvPr/>
          </p:nvCxnSpPr>
          <p:spPr>
            <a:xfrm rot="5400000">
              <a:off x="5457314" y="3985812"/>
              <a:ext cx="265104" cy="158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0FB5C86D-5D59-4A67-A223-821605109865}"/>
                </a:ext>
              </a:extLst>
            </p:cNvPr>
            <p:cNvCxnSpPr/>
            <p:nvPr/>
          </p:nvCxnSpPr>
          <p:spPr>
            <a:xfrm rot="5400000">
              <a:off x="5995442" y="3985812"/>
              <a:ext cx="265104" cy="158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EFC6230-0DB1-44F4-A94D-ECB868D3C10F}"/>
                </a:ext>
              </a:extLst>
            </p:cNvPr>
            <p:cNvCxnSpPr/>
            <p:nvPr/>
          </p:nvCxnSpPr>
          <p:spPr>
            <a:xfrm rot="5400000">
              <a:off x="6501823" y="3985812"/>
              <a:ext cx="265104" cy="158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00F6058C-16F2-47A7-8A5E-1848274ACEB5}"/>
                </a:ext>
              </a:extLst>
            </p:cNvPr>
            <p:cNvCxnSpPr/>
            <p:nvPr/>
          </p:nvCxnSpPr>
          <p:spPr>
            <a:xfrm rot="5400000">
              <a:off x="7054238" y="3985812"/>
              <a:ext cx="265104" cy="158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0656951C-68AC-407E-B557-BFE9A838D0D3}"/>
                </a:ext>
              </a:extLst>
            </p:cNvPr>
            <p:cNvCxnSpPr/>
            <p:nvPr/>
          </p:nvCxnSpPr>
          <p:spPr>
            <a:xfrm rot="5400000">
              <a:off x="7592366" y="3985812"/>
              <a:ext cx="265104" cy="158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01" name="TextBox 160">
              <a:extLst>
                <a:ext uri="{FF2B5EF4-FFF2-40B4-BE49-F238E27FC236}">
                  <a16:creationId xmlns:a16="http://schemas.microsoft.com/office/drawing/2014/main" id="{01B706EC-8390-4027-AAA0-B310EDDE4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1715" y="4033435"/>
              <a:ext cx="3484344" cy="519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>
                  <a:solidFill>
                    <a:schemeClr val="bg1"/>
                  </a:solidFill>
                  <a:cs typeface="Arial" panose="020B0604020202020204" pitchFamily="34" charset="0"/>
                </a:rPr>
                <a:t>B1  B2  B3  B4  B5 B6</a:t>
              </a: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3EA9E454-292D-4168-8595-331B243EB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" y="5097463"/>
            <a:ext cx="81502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O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espaço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amostral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possui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12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resultados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:</a:t>
            </a:r>
          </a:p>
          <a:p>
            <a:pPr>
              <a:defRPr/>
            </a:pPr>
            <a:r>
              <a:rPr lang="pt-BR" sz="2800" dirty="0">
                <a:solidFill>
                  <a:schemeClr val="accent6"/>
                </a:solidFill>
                <a:latin typeface="Times New Roman" pitchFamily="18" charset="0"/>
                <a:cs typeface="Arial" charset="0"/>
              </a:rPr>
              <a:t>{A1, A2, A3, A4, A5, A6, B1, B2, B3, B4, B5, B6}</a:t>
            </a:r>
            <a:endParaRPr lang="en-US" sz="2800" dirty="0">
              <a:solidFill>
                <a:schemeClr val="accent6"/>
              </a:solidFill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>
            <a:extLst>
              <a:ext uri="{FF2B5EF4-FFF2-40B4-BE49-F238E27FC236}">
                <a16:creationId xmlns:a16="http://schemas.microsoft.com/office/drawing/2014/main" id="{D54CD695-39DE-4811-90C5-CB2BA2758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5921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Solução: combinações</a:t>
            </a:r>
          </a:p>
        </p:txBody>
      </p:sp>
      <p:pic>
        <p:nvPicPr>
          <p:cNvPr id="89091" name="Picture 8" descr="C:\Documents and Settings\Lyn\Local Settings\Temporary Internet Files\Content.IE5\QBYNAX2V\MCj03102620000[1].wmf">
            <a:extLst>
              <a:ext uri="{FF2B5EF4-FFF2-40B4-BE49-F238E27FC236}">
                <a16:creationId xmlns:a16="http://schemas.microsoft.com/office/drawing/2014/main" id="{1628B44C-3AD5-46DE-9583-0B969ADD0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3" y="5181600"/>
            <a:ext cx="11652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2" name="Picture 9">
            <a:extLst>
              <a:ext uri="{FF2B5EF4-FFF2-40B4-BE49-F238E27FC236}">
                <a16:creationId xmlns:a16="http://schemas.microsoft.com/office/drawing/2014/main" id="{47ABC659-EE84-40BD-AE65-352CFCB62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2066925"/>
            <a:ext cx="44862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4">
            <a:extLst>
              <a:ext uri="{FF2B5EF4-FFF2-40B4-BE49-F238E27FC236}">
                <a16:creationId xmlns:a16="http://schemas.microsoft.com/office/drawing/2014/main" id="{C7DB8C8B-DC4F-4194-A190-3A813C56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8588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Exemplo: encontrando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probabilidades</a:t>
            </a:r>
          </a:p>
        </p:txBody>
      </p:sp>
      <p:sp>
        <p:nvSpPr>
          <p:cNvPr id="90115" name="Content Placeholder 5">
            <a:extLst>
              <a:ext uri="{FF2B5EF4-FFF2-40B4-BE49-F238E27FC236}">
                <a16:creationId xmlns:a16="http://schemas.microsoft.com/office/drawing/2014/main" id="{5836D5A6-F3CB-4DEF-B0BC-67C277396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35200"/>
            <a:ext cx="8229600" cy="233362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Uma junta de conselheiros estudantis consiste em 17 membros. Três membros servem como presidente, secretário e webmaster. Cada membro tem a mesma probabilidade de servir em uma dessas posições. Qual é a probabilidade de selecionar aleatoriamente os três membros que ocupam cada posição?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pt-BR">
              <a:solidFill>
                <a:schemeClr val="bg1"/>
              </a:solidFill>
            </a:endParaRPr>
          </a:p>
        </p:txBody>
      </p:sp>
      <p:pic>
        <p:nvPicPr>
          <p:cNvPr id="90116" name="Picture 2" descr="C:\Documents and Settings\Lyn\Local Settings\Temporary Internet Files\Content.IE5\NA0VVPWD\MCj01743510000[1].wmf">
            <a:extLst>
              <a:ext uri="{FF2B5EF4-FFF2-40B4-BE49-F238E27FC236}">
                <a16:creationId xmlns:a16="http://schemas.microsoft.com/office/drawing/2014/main" id="{85F3A5EF-7C6E-4CF7-897A-FC2CAB46A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88" y="5524500"/>
            <a:ext cx="11620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>
            <a:extLst>
              <a:ext uri="{FF2B5EF4-FFF2-40B4-BE49-F238E27FC236}">
                <a16:creationId xmlns:a16="http://schemas.microsoft.com/office/drawing/2014/main" id="{681151CA-9591-43AC-85B7-6F44C90FB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3071813"/>
            <a:ext cx="89439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9" name="Title 4">
            <a:extLst>
              <a:ext uri="{FF2B5EF4-FFF2-40B4-BE49-F238E27FC236}">
                <a16:creationId xmlns:a16="http://schemas.microsoft.com/office/drawing/2014/main" id="{0F7155DE-328C-48D9-A64B-ED303D2C6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3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Solução: encontrando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probabilidades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9909FC9-69CB-4303-9585-7140B8C4D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4813"/>
          </a:xfrm>
        </p:spPr>
        <p:txBody>
          <a:bodyPr/>
          <a:lstStyle/>
          <a:p>
            <a:r>
              <a:rPr lang="en-US" altLang="pt-BR" sz="2400">
                <a:solidFill>
                  <a:schemeClr val="bg1"/>
                </a:solidFill>
              </a:rPr>
              <a:t>Há apenas um resultado favorável e há</a:t>
            </a:r>
          </a:p>
          <a:p>
            <a:endParaRPr lang="en-US" altLang="pt-BR" sz="240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bg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pt-BR" sz="24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pt-BR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4">
            <a:extLst>
              <a:ext uri="{FF2B5EF4-FFF2-40B4-BE49-F238E27FC236}">
                <a16:creationId xmlns:a16="http://schemas.microsoft.com/office/drawing/2014/main" id="{6B4F167B-799A-46C6-9C0D-D1BC2965E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7953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Exemplo: encontrando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probabilidades</a:t>
            </a:r>
          </a:p>
        </p:txBody>
      </p:sp>
      <p:sp>
        <p:nvSpPr>
          <p:cNvPr id="92163" name="Content Placeholder 5">
            <a:extLst>
              <a:ext uri="{FF2B5EF4-FFF2-40B4-BE49-F238E27FC236}">
                <a16:creationId xmlns:a16="http://schemas.microsoft.com/office/drawing/2014/main" id="{B9868846-CB88-4C23-8279-9ADF36682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233362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Você tem 11 letras consistindo em um M, quatro I, quatro S e dois P. Se as letras forem ordenadas aleatoriamente, qual a probabilidade que essa ordem forme a palavra </a:t>
            </a:r>
            <a:r>
              <a:rPr lang="en-US" altLang="pt-BR" i="1">
                <a:solidFill>
                  <a:schemeClr val="bg1"/>
                </a:solidFill>
              </a:rPr>
              <a:t>Mississippi</a:t>
            </a:r>
            <a:r>
              <a:rPr lang="en-US" altLang="pt-BR">
                <a:solidFill>
                  <a:schemeClr val="bg1"/>
                </a:solidFill>
              </a:rPr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pt-BR">
              <a:solidFill>
                <a:schemeClr val="bg1"/>
              </a:solidFill>
            </a:endParaRPr>
          </a:p>
        </p:txBody>
      </p:sp>
      <p:pic>
        <p:nvPicPr>
          <p:cNvPr id="92164" name="Picture 2" descr="C:\Documents and Settings\Lyn\Local Settings\Temporary Internet Files\Content.IE5\9RJB9XCE\MCMP00323_0000[1].wmf">
            <a:extLst>
              <a:ext uri="{FF2B5EF4-FFF2-40B4-BE49-F238E27FC236}">
                <a16:creationId xmlns:a16="http://schemas.microsoft.com/office/drawing/2014/main" id="{72D7A825-91A7-49D3-A4CF-F0E371B96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8" y="4259263"/>
            <a:ext cx="11525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>
            <a:extLst>
              <a:ext uri="{FF2B5EF4-FFF2-40B4-BE49-F238E27FC236}">
                <a16:creationId xmlns:a16="http://schemas.microsoft.com/office/drawing/2014/main" id="{E8C3B946-480A-4C1D-9B52-B76ED5CDE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3427413"/>
            <a:ext cx="89154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7" name="Title 4">
            <a:extLst>
              <a:ext uri="{FF2B5EF4-FFF2-40B4-BE49-F238E27FC236}">
                <a16:creationId xmlns:a16="http://schemas.microsoft.com/office/drawing/2014/main" id="{BF9B53C3-BB22-4D88-B02E-8896EF36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8715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Solução: encontrando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probabilidades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F436F68E-577D-4004-BB2B-6B9C9AAFF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7900"/>
            <a:ext cx="8229600" cy="458788"/>
          </a:xfrm>
        </p:spPr>
        <p:txBody>
          <a:bodyPr/>
          <a:lstStyle/>
          <a:p>
            <a:r>
              <a:rPr lang="en-US" altLang="pt-BR" sz="2400">
                <a:solidFill>
                  <a:schemeClr val="bg1"/>
                </a:solidFill>
              </a:rPr>
              <a:t>Há apenas um resultado favorável e há</a:t>
            </a:r>
          </a:p>
          <a:p>
            <a:pPr>
              <a:buFont typeface="Arial" panose="020B0604020202020204" pitchFamily="34" charset="0"/>
              <a:buNone/>
            </a:pPr>
            <a:endParaRPr lang="en-US" altLang="pt-BR" sz="240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4">
            <a:extLst>
              <a:ext uri="{FF2B5EF4-FFF2-40B4-BE49-F238E27FC236}">
                <a16:creationId xmlns:a16="http://schemas.microsoft.com/office/drawing/2014/main" id="{E2138BA2-AC63-4D2B-9E8D-05260068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9096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Exemplo: encontrando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probabilidades</a:t>
            </a:r>
          </a:p>
        </p:txBody>
      </p:sp>
      <p:sp>
        <p:nvSpPr>
          <p:cNvPr id="94211" name="Content Placeholder 5">
            <a:extLst>
              <a:ext uri="{FF2B5EF4-FFF2-40B4-BE49-F238E27FC236}">
                <a16:creationId xmlns:a16="http://schemas.microsoft.com/office/drawing/2014/main" id="{9D27B652-21C5-463E-AFB1-0C183FFE2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33362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Um fabricante de alimentos analisa uma amostra de 400 grãos de milho para a presença de uma toxina. Na amostra, três grãos têm níveis perigosamente altos da toxina. Se quatro grãos forem selecionados aleatoriamente da amostra, qual a probabilidade de que exatamente um grão tenha um nível perigosamente alto da toxina?</a:t>
            </a:r>
          </a:p>
        </p:txBody>
      </p:sp>
      <p:pic>
        <p:nvPicPr>
          <p:cNvPr id="94212" name="Picture 3" descr="C:\Documents and Settings\Lyn\Local Settings\Temporary Internet Files\Content.IE5\4PW9QZ0D\MCFD01091_0000[1].wmf">
            <a:extLst>
              <a:ext uri="{FF2B5EF4-FFF2-40B4-BE49-F238E27FC236}">
                <a16:creationId xmlns:a16="http://schemas.microsoft.com/office/drawing/2014/main" id="{4C11E62F-4C0F-4802-BE87-ABF0BB58D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338" y="4859338"/>
            <a:ext cx="59690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4">
            <a:extLst>
              <a:ext uri="{FF2B5EF4-FFF2-40B4-BE49-F238E27FC236}">
                <a16:creationId xmlns:a16="http://schemas.microsoft.com/office/drawing/2014/main" id="{11FABD84-FAE1-4BE3-85C6-8AB4256F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833438"/>
            <a:ext cx="8229600" cy="1143000"/>
          </a:xfrm>
        </p:spPr>
        <p:txBody>
          <a:bodyPr/>
          <a:lstStyle/>
          <a:p>
            <a:r>
              <a:rPr lang="en-US" altLang="pt-BR">
                <a:solidFill>
                  <a:schemeClr val="bg1"/>
                </a:solidFill>
              </a:rPr>
              <a:t>Solução: encontrando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probabilidades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58A79-B089-4446-93D2-BAA372BB7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63" y="1916113"/>
            <a:ext cx="8229600" cy="4865687"/>
          </a:xfrm>
        </p:spPr>
        <p:txBody>
          <a:bodyPr/>
          <a:lstStyle/>
          <a:p>
            <a:pPr marL="233363" indent="-233363">
              <a:buFont typeface="Arial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O </a:t>
            </a:r>
            <a:r>
              <a:rPr lang="en-US" dirty="0" err="1">
                <a:solidFill>
                  <a:schemeClr val="bg1"/>
                </a:solidFill>
              </a:rPr>
              <a:t>número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possível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maneiras</a:t>
            </a:r>
            <a:r>
              <a:rPr lang="en-US" dirty="0">
                <a:solidFill>
                  <a:schemeClr val="bg1"/>
                </a:solidFill>
              </a:rPr>
              <a:t> de se </a:t>
            </a:r>
            <a:r>
              <a:rPr lang="en-US" dirty="0" err="1">
                <a:solidFill>
                  <a:schemeClr val="bg1"/>
                </a:solidFill>
              </a:rPr>
              <a:t>escolher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semente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tóxica</a:t>
            </a:r>
            <a:r>
              <a:rPr lang="en-US" dirty="0">
                <a:solidFill>
                  <a:schemeClr val="bg1"/>
                </a:solidFill>
              </a:rPr>
              <a:t> entre </a:t>
            </a:r>
            <a:r>
              <a:rPr lang="en-US" dirty="0" err="1">
                <a:solidFill>
                  <a:schemeClr val="bg1"/>
                </a:solidFill>
              </a:rPr>
              <a:t>três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sementes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tóxicas</a:t>
            </a:r>
            <a:r>
              <a:rPr lang="en-US" dirty="0">
                <a:solidFill>
                  <a:schemeClr val="bg1"/>
                </a:solidFill>
              </a:rPr>
              <a:t> é</a:t>
            </a:r>
          </a:p>
          <a:p>
            <a:pPr marL="233363" indent="-233363">
              <a:buFont typeface="Arial" charset="0"/>
              <a:buNone/>
              <a:defRPr/>
            </a:pPr>
            <a:r>
              <a:rPr lang="en-US" baseline="-25000" dirty="0">
                <a:solidFill>
                  <a:schemeClr val="accent6"/>
                </a:solidFill>
              </a:rPr>
              <a:t>		3</a:t>
            </a:r>
            <a:r>
              <a:rPr lang="en-US" dirty="0">
                <a:solidFill>
                  <a:schemeClr val="accent6"/>
                </a:solidFill>
              </a:rPr>
              <a:t>C</a:t>
            </a:r>
            <a:r>
              <a:rPr lang="en-US" baseline="-25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3</a:t>
            </a:r>
          </a:p>
          <a:p>
            <a:pPr marL="233363" indent="-233363">
              <a:buFont typeface="Arial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O </a:t>
            </a:r>
            <a:r>
              <a:rPr lang="en-US" dirty="0" err="1">
                <a:solidFill>
                  <a:schemeClr val="bg1"/>
                </a:solidFill>
              </a:rPr>
              <a:t>número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possível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maneiras</a:t>
            </a:r>
            <a:r>
              <a:rPr lang="en-US" dirty="0">
                <a:solidFill>
                  <a:schemeClr val="bg1"/>
                </a:solidFill>
              </a:rPr>
              <a:t> de se </a:t>
            </a:r>
            <a:r>
              <a:rPr lang="en-US" dirty="0" err="1">
                <a:solidFill>
                  <a:schemeClr val="bg1"/>
                </a:solidFill>
              </a:rPr>
              <a:t>escolher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três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sementes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tóxicas</a:t>
            </a:r>
            <a:r>
              <a:rPr lang="en-US" dirty="0">
                <a:solidFill>
                  <a:schemeClr val="bg1"/>
                </a:solidFill>
              </a:rPr>
              <a:t> entre 397 </a:t>
            </a:r>
            <a:r>
              <a:rPr lang="en-US" dirty="0" err="1">
                <a:solidFill>
                  <a:schemeClr val="bg1"/>
                </a:solidFill>
              </a:rPr>
              <a:t>sementes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tóxicas</a:t>
            </a:r>
            <a:r>
              <a:rPr lang="en-US" dirty="0">
                <a:solidFill>
                  <a:schemeClr val="bg1"/>
                </a:solidFill>
              </a:rPr>
              <a:t> é</a:t>
            </a:r>
          </a:p>
          <a:p>
            <a:pPr marL="233363" lvl="2" indent="-233363">
              <a:buFont typeface="Arial" charset="0"/>
              <a:buNone/>
              <a:defRPr/>
            </a:pPr>
            <a:r>
              <a:rPr lang="en-US" baseline="-25000" dirty="0">
                <a:solidFill>
                  <a:schemeClr val="accent6"/>
                </a:solidFill>
              </a:rPr>
              <a:t>		397</a:t>
            </a:r>
            <a:r>
              <a:rPr lang="en-US" dirty="0">
                <a:solidFill>
                  <a:schemeClr val="accent6"/>
                </a:solidFill>
              </a:rPr>
              <a:t>C</a:t>
            </a:r>
            <a:r>
              <a:rPr lang="en-US" baseline="-25000" dirty="0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6"/>
                </a:solidFill>
              </a:rPr>
              <a:t> = 10.349.790</a:t>
            </a:r>
          </a:p>
          <a:p>
            <a:pPr marL="233363" indent="-233363">
              <a:buFont typeface="Arial" charset="0"/>
              <a:buChar char="•"/>
              <a:defRPr/>
            </a:pPr>
            <a:r>
              <a:rPr lang="en-US" dirty="0" err="1">
                <a:solidFill>
                  <a:schemeClr val="bg1"/>
                </a:solidFill>
              </a:rPr>
              <a:t>Usando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regra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multiplicação</a:t>
            </a:r>
            <a:r>
              <a:rPr lang="en-US" dirty="0">
                <a:solidFill>
                  <a:schemeClr val="bg1"/>
                </a:solidFill>
              </a:rPr>
              <a:t>, o </a:t>
            </a:r>
            <a:r>
              <a:rPr lang="en-US" dirty="0" err="1">
                <a:solidFill>
                  <a:schemeClr val="bg1"/>
                </a:solidFill>
              </a:rPr>
              <a:t>número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maneiras</a:t>
            </a:r>
            <a:r>
              <a:rPr lang="en-US" dirty="0">
                <a:solidFill>
                  <a:schemeClr val="bg1"/>
                </a:solidFill>
              </a:rPr>
              <a:t> de se </a:t>
            </a:r>
            <a:r>
              <a:rPr lang="en-US" dirty="0" err="1">
                <a:solidFill>
                  <a:schemeClr val="bg1"/>
                </a:solidFill>
              </a:rPr>
              <a:t>escolher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semente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tóxica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três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sementes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tóxicas</a:t>
            </a:r>
            <a:r>
              <a:rPr lang="en-US" dirty="0">
                <a:solidFill>
                  <a:schemeClr val="bg1"/>
                </a:solidFill>
              </a:rPr>
              <a:t> é</a:t>
            </a:r>
          </a:p>
          <a:p>
            <a:pPr marL="633413" lvl="1" indent="-233363">
              <a:buFont typeface="Wingdings" panose="05000000000000000000" pitchFamily="2" charset="2"/>
              <a:buNone/>
              <a:defRPr/>
            </a:pPr>
            <a:r>
              <a:rPr lang="en-US" baseline="-25000" dirty="0">
                <a:solidFill>
                  <a:schemeClr val="accent6"/>
                </a:solidFill>
              </a:rPr>
              <a:t>		</a:t>
            </a:r>
            <a:r>
              <a:rPr lang="en-US" sz="2400" baseline="-25000" dirty="0">
                <a:solidFill>
                  <a:schemeClr val="accent6"/>
                </a:solidFill>
              </a:rPr>
              <a:t>3</a:t>
            </a:r>
            <a:r>
              <a:rPr lang="en-US" sz="2400" dirty="0">
                <a:solidFill>
                  <a:schemeClr val="accent6"/>
                </a:solidFill>
              </a:rPr>
              <a:t>C</a:t>
            </a:r>
            <a:r>
              <a:rPr lang="en-US" sz="2400" baseline="-25000" dirty="0">
                <a:solidFill>
                  <a:schemeClr val="accent6"/>
                </a:solidFill>
              </a:rPr>
              <a:t>1 </a:t>
            </a:r>
            <a:r>
              <a:rPr lang="en-US" sz="2400" dirty="0">
                <a:solidFill>
                  <a:schemeClr val="accent6"/>
                </a:solidFill>
              </a:rPr>
              <a:t>∙ </a:t>
            </a:r>
            <a:r>
              <a:rPr lang="en-US" sz="2400" baseline="-25000" dirty="0">
                <a:solidFill>
                  <a:schemeClr val="accent6"/>
                </a:solidFill>
              </a:rPr>
              <a:t>397</a:t>
            </a:r>
            <a:r>
              <a:rPr lang="en-US" sz="2400" dirty="0">
                <a:solidFill>
                  <a:schemeClr val="accent6"/>
                </a:solidFill>
              </a:rPr>
              <a:t>C</a:t>
            </a:r>
            <a:r>
              <a:rPr lang="en-US" sz="2400" baseline="-25000" dirty="0">
                <a:solidFill>
                  <a:schemeClr val="accent6"/>
                </a:solidFill>
              </a:rPr>
              <a:t>3</a:t>
            </a:r>
            <a:r>
              <a:rPr lang="en-US" sz="2400" dirty="0">
                <a:solidFill>
                  <a:schemeClr val="accent6"/>
                </a:solidFill>
              </a:rPr>
              <a:t> = 3 ∙ 10.349.790 = 31.049.370</a:t>
            </a:r>
          </a:p>
          <a:p>
            <a:pPr marL="633413" lvl="1" indent="-233363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5236" name="Picture 3" descr="C:\Documents and Settings\Lyn\Local Settings\Temporary Internet Files\Content.IE5\4PW9QZ0D\MCFD01091_0000[1].wmf">
            <a:extLst>
              <a:ext uri="{FF2B5EF4-FFF2-40B4-BE49-F238E27FC236}">
                <a16:creationId xmlns:a16="http://schemas.microsoft.com/office/drawing/2014/main" id="{9E039318-A87F-4035-8C01-2D01B0699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338" y="4859338"/>
            <a:ext cx="59690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AA2C13-79D7-4049-AD5A-54B988ED4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333625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O </a:t>
            </a:r>
            <a:r>
              <a:rPr lang="en-US" dirty="0" err="1">
                <a:solidFill>
                  <a:schemeClr val="bg1"/>
                </a:solidFill>
              </a:rPr>
              <a:t>número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maneiras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possíveis</a:t>
            </a:r>
            <a:r>
              <a:rPr lang="en-US" dirty="0">
                <a:solidFill>
                  <a:schemeClr val="bg1"/>
                </a:solidFill>
              </a:rPr>
              <a:t> de se </a:t>
            </a:r>
            <a:r>
              <a:rPr lang="en-US" dirty="0" err="1">
                <a:solidFill>
                  <a:schemeClr val="bg1"/>
                </a:solidFill>
              </a:rPr>
              <a:t>escolher</a:t>
            </a:r>
            <a:r>
              <a:rPr lang="en-US" dirty="0">
                <a:solidFill>
                  <a:schemeClr val="bg1"/>
                </a:solidFill>
              </a:rPr>
              <a:t> 4 entre 400 </a:t>
            </a:r>
            <a:r>
              <a:rPr lang="en-US" dirty="0" err="1">
                <a:solidFill>
                  <a:schemeClr val="bg1"/>
                </a:solidFill>
              </a:rPr>
              <a:t>sementes</a:t>
            </a:r>
            <a:r>
              <a:rPr lang="en-US" dirty="0">
                <a:solidFill>
                  <a:schemeClr val="bg1"/>
                </a:solidFill>
              </a:rPr>
              <a:t> é</a:t>
            </a:r>
          </a:p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chemeClr val="accent6"/>
                </a:solidFill>
              </a:rPr>
              <a:t>		</a:t>
            </a:r>
            <a:r>
              <a:rPr lang="en-US" baseline="-25000" dirty="0">
                <a:solidFill>
                  <a:schemeClr val="accent6"/>
                </a:solidFill>
              </a:rPr>
              <a:t>400</a:t>
            </a:r>
            <a:r>
              <a:rPr lang="en-US" dirty="0">
                <a:solidFill>
                  <a:schemeClr val="accent6"/>
                </a:solidFill>
              </a:rPr>
              <a:t>C</a:t>
            </a:r>
            <a:r>
              <a:rPr lang="en-US" baseline="-25000" dirty="0">
                <a:solidFill>
                  <a:schemeClr val="accent6"/>
                </a:solidFill>
              </a:rPr>
              <a:t>4</a:t>
            </a:r>
            <a:r>
              <a:rPr lang="en-US" dirty="0">
                <a:solidFill>
                  <a:schemeClr val="accent6"/>
                </a:solidFill>
              </a:rPr>
              <a:t> = 1.050.739.900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err="1">
                <a:solidFill>
                  <a:schemeClr val="bg1"/>
                </a:solidFill>
              </a:rPr>
              <a:t>probabilidade</a:t>
            </a:r>
            <a:r>
              <a:rPr lang="en-US" dirty="0">
                <a:solidFill>
                  <a:schemeClr val="bg1"/>
                </a:solidFill>
              </a:rPr>
              <a:t> de se </a:t>
            </a:r>
            <a:r>
              <a:rPr lang="en-US" dirty="0" err="1">
                <a:solidFill>
                  <a:schemeClr val="bg1"/>
                </a:solidFill>
              </a:rPr>
              <a:t>escolher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exatamente</a:t>
            </a:r>
            <a:r>
              <a:rPr lang="en-US" dirty="0">
                <a:solidFill>
                  <a:schemeClr val="bg1"/>
                </a:solidFill>
              </a:rPr>
              <a:t> 1 </a:t>
            </a:r>
            <a:r>
              <a:rPr lang="en-US" dirty="0" err="1">
                <a:solidFill>
                  <a:schemeClr val="bg1"/>
                </a:solidFill>
              </a:rPr>
              <a:t>semente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tóxica</a:t>
            </a:r>
            <a:r>
              <a:rPr lang="en-US" dirty="0">
                <a:solidFill>
                  <a:schemeClr val="bg1"/>
                </a:solidFill>
              </a:rPr>
              <a:t> é</a:t>
            </a:r>
          </a:p>
        </p:txBody>
      </p:sp>
      <p:pic>
        <p:nvPicPr>
          <p:cNvPr id="96259" name="Picture 3" descr="C:\Documents and Settings\Lyn\Local Settings\Temporary Internet Files\Content.IE5\4PW9QZ0D\MCFD01091_0000[1].wmf">
            <a:extLst>
              <a:ext uri="{FF2B5EF4-FFF2-40B4-BE49-F238E27FC236}">
                <a16:creationId xmlns:a16="http://schemas.microsoft.com/office/drawing/2014/main" id="{53394218-AD2B-4578-B12E-FEA7C4EFD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338" y="4859338"/>
            <a:ext cx="59690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0" name="Picture 5">
            <a:extLst>
              <a:ext uri="{FF2B5EF4-FFF2-40B4-BE49-F238E27FC236}">
                <a16:creationId xmlns:a16="http://schemas.microsoft.com/office/drawing/2014/main" id="{139EF38F-19E5-49D9-BD2A-9F1A27BE5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4591050"/>
            <a:ext cx="62103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660E98EE-7778-4739-83B1-371836D73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02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Resumo da Seção 3.4</a:t>
            </a:r>
          </a:p>
        </p:txBody>
      </p:sp>
      <p:sp>
        <p:nvSpPr>
          <p:cNvPr id="97283" name="Content Placeholder 2">
            <a:extLst>
              <a:ext uri="{FF2B5EF4-FFF2-40B4-BE49-F238E27FC236}">
                <a16:creationId xmlns:a16="http://schemas.microsoft.com/office/drawing/2014/main" id="{D1C11F6E-EA2D-420A-B7D2-1BE9B2543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2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Determinamos o número de maneiras que um grupo de objetos pode ser ordenado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Determinamos o número de maneiras de se escolher vários objetos de um grupo sem considerar a ordem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Usamos os princípios da contagem para encontrar probabilidades</a:t>
            </a: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>
            <a:extLst>
              <a:ext uri="{FF2B5EF4-FFF2-40B4-BE49-F238E27FC236}">
                <a16:creationId xmlns:a16="http://schemas.microsoft.com/office/drawing/2014/main" id="{03C504B0-163E-48FC-BD77-40A635D0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21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Evento simples</a:t>
            </a:r>
          </a:p>
        </p:txBody>
      </p:sp>
      <p:sp>
        <p:nvSpPr>
          <p:cNvPr id="41987" name="Content Placeholder 5">
            <a:extLst>
              <a:ext uri="{FF2B5EF4-FFF2-40B4-BE49-F238E27FC236}">
                <a16:creationId xmlns:a16="http://schemas.microsoft.com/office/drawing/2014/main" id="{7A2C943A-1B90-42A1-9878-A717B7227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27200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b="1" dirty="0" err="1">
                <a:solidFill>
                  <a:schemeClr val="accent6"/>
                </a:solidFill>
              </a:rPr>
              <a:t>Evento</a:t>
            </a:r>
            <a:r>
              <a:rPr lang="en-US" b="1" dirty="0">
                <a:solidFill>
                  <a:schemeClr val="accent6"/>
                </a:solidFill>
              </a:rPr>
              <a:t> simples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Um </a:t>
            </a:r>
            <a:r>
              <a:rPr lang="en-US" dirty="0" err="1">
                <a:solidFill>
                  <a:schemeClr val="bg1"/>
                </a:solidFill>
              </a:rPr>
              <a:t>evento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consiste</a:t>
            </a:r>
            <a:r>
              <a:rPr lang="en-US" dirty="0">
                <a:solidFill>
                  <a:schemeClr val="bg1"/>
                </a:solidFill>
              </a:rPr>
              <a:t> de um </a:t>
            </a:r>
            <a:r>
              <a:rPr lang="en-US" dirty="0" err="1">
                <a:solidFill>
                  <a:schemeClr val="bg1"/>
                </a:solidFill>
              </a:rPr>
              <a:t>único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resultado</a:t>
            </a:r>
            <a:endParaRPr lang="en-US" dirty="0">
              <a:solidFill>
                <a:schemeClr val="bg1"/>
              </a:solidFill>
            </a:endParaRPr>
          </a:p>
          <a:p>
            <a:pPr lvl="1"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Ex.: “</a:t>
            </a:r>
            <a:r>
              <a:rPr lang="en-US" dirty="0" err="1">
                <a:solidFill>
                  <a:schemeClr val="bg1"/>
                </a:solidFill>
              </a:rPr>
              <a:t>Tirar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moeda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rolar</a:t>
            </a:r>
            <a:r>
              <a:rPr lang="en-US" dirty="0">
                <a:solidFill>
                  <a:schemeClr val="bg1"/>
                </a:solidFill>
              </a:rPr>
              <a:t> um 3” {A3}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Um </a:t>
            </a:r>
            <a:r>
              <a:rPr lang="en-US" dirty="0" err="1">
                <a:solidFill>
                  <a:schemeClr val="bg1"/>
                </a:solidFill>
              </a:rPr>
              <a:t>evento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consiste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mais</a:t>
            </a:r>
            <a:r>
              <a:rPr lang="en-US" dirty="0">
                <a:solidFill>
                  <a:schemeClr val="bg1"/>
                </a:solidFill>
              </a:rPr>
              <a:t> de um </a:t>
            </a:r>
            <a:r>
              <a:rPr lang="en-US" dirty="0" err="1">
                <a:solidFill>
                  <a:schemeClr val="bg1"/>
                </a:solidFill>
              </a:rPr>
              <a:t>resultado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é um </a:t>
            </a:r>
            <a:r>
              <a:rPr lang="en-US" dirty="0" err="1">
                <a:solidFill>
                  <a:schemeClr val="bg1"/>
                </a:solidFill>
              </a:rPr>
              <a:t>evento</a:t>
            </a:r>
            <a:r>
              <a:rPr lang="en-US" dirty="0">
                <a:solidFill>
                  <a:schemeClr val="bg1"/>
                </a:solidFill>
              </a:rPr>
              <a:t> simples</a:t>
            </a:r>
          </a:p>
          <a:p>
            <a:pPr lvl="1"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Ex.: “</a:t>
            </a:r>
            <a:r>
              <a:rPr lang="en-US" dirty="0" err="1">
                <a:solidFill>
                  <a:schemeClr val="bg1"/>
                </a:solidFill>
              </a:rPr>
              <a:t>Tirar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moeda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rolar</a:t>
            </a:r>
            <a:r>
              <a:rPr lang="en-US" dirty="0">
                <a:solidFill>
                  <a:schemeClr val="bg1"/>
                </a:solidFill>
              </a:rPr>
              <a:t> um </a:t>
            </a:r>
            <a:r>
              <a:rPr lang="en-US" dirty="0" err="1">
                <a:solidFill>
                  <a:schemeClr val="bg1"/>
                </a:solidFill>
              </a:rPr>
              <a:t>número</a:t>
            </a:r>
            <a:r>
              <a:rPr lang="en-US" dirty="0">
                <a:solidFill>
                  <a:schemeClr val="bg1"/>
                </a:solidFill>
              </a:rPr>
              <a:t> par” {A2, A4, A6}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theme/theme1.xml><?xml version="1.0" encoding="utf-8"?>
<a:theme xmlns:a="http://schemas.openxmlformats.org/drawingml/2006/main" name="lf4template">
  <a:themeElements>
    <a:clrScheme name="Custom 1">
      <a:dk1>
        <a:sysClr val="windowText" lastClr="000000"/>
      </a:dk1>
      <a:lt1>
        <a:srgbClr val="FFFFFF"/>
      </a:lt1>
      <a:dk2>
        <a:srgbClr val="004988"/>
      </a:dk2>
      <a:lt2>
        <a:srgbClr val="EEECE1"/>
      </a:lt2>
      <a:accent1>
        <a:srgbClr val="D17230"/>
      </a:accent1>
      <a:accent2>
        <a:srgbClr val="AE0337"/>
      </a:accent2>
      <a:accent3>
        <a:srgbClr val="83BB3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lf4template</Template>
  <TotalTime>2811</TotalTime>
  <Words>4057</Words>
  <Application>Microsoft Office PowerPoint</Application>
  <PresentationFormat>Apresentação na tela (4:3)</PresentationFormat>
  <Paragraphs>664</Paragraphs>
  <Slides>88</Slides>
  <Notes>4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3</vt:i4>
      </vt:variant>
      <vt:variant>
        <vt:lpstr>Títulos de slides</vt:lpstr>
      </vt:variant>
      <vt:variant>
        <vt:i4>88</vt:i4>
      </vt:variant>
    </vt:vector>
  </HeadingPairs>
  <TitlesOfParts>
    <vt:vector size="96" baseType="lpstr">
      <vt:lpstr>Arial</vt:lpstr>
      <vt:lpstr>Times New Roman</vt:lpstr>
      <vt:lpstr>Wingdings</vt:lpstr>
      <vt:lpstr>Calibri</vt:lpstr>
      <vt:lpstr>lf4template</vt:lpstr>
      <vt:lpstr>MathType 4.0 Equation</vt:lpstr>
      <vt:lpstr>Microsoft Office Excel Chart</vt:lpstr>
      <vt:lpstr>MathType 5.0 Equation</vt:lpstr>
      <vt:lpstr>Capítulo 3 | Probabilidade </vt:lpstr>
      <vt:lpstr>Descrição do capítulo</vt:lpstr>
      <vt:lpstr>Seção 3.1</vt:lpstr>
      <vt:lpstr>Objetivos da Seção 3.1</vt:lpstr>
      <vt:lpstr>Experimentos de probabilidade</vt:lpstr>
      <vt:lpstr>Apresentação do PowerPoint</vt:lpstr>
      <vt:lpstr>Exemplo: identificando  o espaço amostral</vt:lpstr>
      <vt:lpstr>Solução: identificando  o espaço amostral</vt:lpstr>
      <vt:lpstr>Evento simples</vt:lpstr>
      <vt:lpstr>Exemplo: identificando  evento simples</vt:lpstr>
      <vt:lpstr>Princípio fundamental  da contagem</vt:lpstr>
      <vt:lpstr>Exemplo: princípio  fundamental da contagem</vt:lpstr>
      <vt:lpstr>Solução: princípio  fundamental da contagem</vt:lpstr>
      <vt:lpstr>Tipos de probabilidade</vt:lpstr>
      <vt:lpstr>Exemplo: encontrando  probabilidades clássicas</vt:lpstr>
      <vt:lpstr>Solução: encontrando  probabilidades clássicas</vt:lpstr>
      <vt:lpstr>Tipos de probabilidade</vt:lpstr>
      <vt:lpstr>Exemplo: encontrando  probabilidade empírica</vt:lpstr>
      <vt:lpstr>Solução: encontrando  probabilidade empírica</vt:lpstr>
      <vt:lpstr>Lei dos grandes números</vt:lpstr>
      <vt:lpstr>Tipos de probabilidade</vt:lpstr>
      <vt:lpstr>Exemplo: classificando  tipos de probabilidade</vt:lpstr>
      <vt:lpstr>Apresentação do PowerPoint</vt:lpstr>
      <vt:lpstr>Apresentação do PowerPoint</vt:lpstr>
      <vt:lpstr>Regra da amplitude das  probabilidades</vt:lpstr>
      <vt:lpstr>Eventos complementares</vt:lpstr>
      <vt:lpstr>Exemplo: probabilidade do  complemento de um evento</vt:lpstr>
      <vt:lpstr>Solução: probabilidade do  complemento de um evento</vt:lpstr>
      <vt:lpstr>Exemplo: probabilidade  usando um diagrama de árvore</vt:lpstr>
      <vt:lpstr>Solução: probabilidade  usando um diagrama de árvore</vt:lpstr>
      <vt:lpstr>Exemplo: probabilidade usando  o princípio fundamental  da contagem</vt:lpstr>
      <vt:lpstr>Solução: probabilidade usando  o princípio fundamental  da contagem</vt:lpstr>
      <vt:lpstr>Resumo da Seção 3.1</vt:lpstr>
      <vt:lpstr>Seção 3.2</vt:lpstr>
      <vt:lpstr>Objetivos da Seção 3.2</vt:lpstr>
      <vt:lpstr>Probabilidade condicional</vt:lpstr>
      <vt:lpstr>Exemplo: encontrando  probabilidades condicionais</vt:lpstr>
      <vt:lpstr>Apresentação do PowerPoint</vt:lpstr>
      <vt:lpstr>Solução: encontrando  probabilidades condicionais</vt:lpstr>
      <vt:lpstr>Eventos independentes  e dependentes</vt:lpstr>
      <vt:lpstr>Exemplo: eventos  independentes e dependentes</vt:lpstr>
      <vt:lpstr>Apresentação do PowerPoint</vt:lpstr>
      <vt:lpstr>A regra da multiplicação</vt:lpstr>
      <vt:lpstr>Exemplo: usando a  regra da multiplicação</vt:lpstr>
      <vt:lpstr>Apresentação do PowerPoint</vt:lpstr>
      <vt:lpstr>Apresentação do PowerPoint</vt:lpstr>
      <vt:lpstr>Apresentação do PowerPoint</vt:lpstr>
      <vt:lpstr>Apresentação do PowerPoint</vt:lpstr>
      <vt:lpstr>Exemplo: usando a regra  da multiplicação para  encontrar probabilidades</vt:lpstr>
      <vt:lpstr>Apresentação do PowerPoint</vt:lpstr>
      <vt:lpstr>Apresentação do PowerPoint</vt:lpstr>
      <vt:lpstr>Resumo da Seção 3.2</vt:lpstr>
      <vt:lpstr>Seção 3.3</vt:lpstr>
      <vt:lpstr>Objetivos da Seção 3.3</vt:lpstr>
      <vt:lpstr>Eventos mutuamente  exclusivos</vt:lpstr>
      <vt:lpstr>Exemplo: eventos  mutuamente exclusivos</vt:lpstr>
      <vt:lpstr>Apresentação do PowerPoint</vt:lpstr>
      <vt:lpstr>A regra da adição</vt:lpstr>
      <vt:lpstr>Exemplo: usando a regra  da adição</vt:lpstr>
      <vt:lpstr>Apresentação do PowerPoint</vt:lpstr>
      <vt:lpstr>Solução: usando a regra  da adição</vt:lpstr>
      <vt:lpstr>Exemplo: usando a regra  da adição</vt:lpstr>
      <vt:lpstr>Solução: usando a regra da adição</vt:lpstr>
      <vt:lpstr>Exemplo: usando a regra  da adição</vt:lpstr>
      <vt:lpstr>Solução: usando a regra  da adição</vt:lpstr>
      <vt:lpstr>Exemplo: usando a regra  da adição</vt:lpstr>
      <vt:lpstr>Solução: usando a regra  da adição</vt:lpstr>
      <vt:lpstr>Resumo da Seção 3.3</vt:lpstr>
      <vt:lpstr>Seção 3.4</vt:lpstr>
      <vt:lpstr>Objetivos da Seção 3.4</vt:lpstr>
      <vt:lpstr>Permutações</vt:lpstr>
      <vt:lpstr>Exemplo: permutação de  n objetos</vt:lpstr>
      <vt:lpstr>Permutações</vt:lpstr>
      <vt:lpstr>Exemplo: encontrando nPr</vt:lpstr>
      <vt:lpstr>Apresentação do PowerPoint</vt:lpstr>
      <vt:lpstr>Permutações distinguíveis</vt:lpstr>
      <vt:lpstr>Exemplo: permutações distinguíveis</vt:lpstr>
      <vt:lpstr>Combinações</vt:lpstr>
      <vt:lpstr>Exemplo: combinações</vt:lpstr>
      <vt:lpstr>Solução: combinações</vt:lpstr>
      <vt:lpstr>Exemplo: encontrando probabilidades</vt:lpstr>
      <vt:lpstr>Solução: encontrando  probabilidades</vt:lpstr>
      <vt:lpstr>Exemplo: encontrando  probabilidades</vt:lpstr>
      <vt:lpstr>Solução: encontrando probabilidades</vt:lpstr>
      <vt:lpstr>Exemplo: encontrando  probabilidades</vt:lpstr>
      <vt:lpstr>Solução: encontrando  probabilidades</vt:lpstr>
      <vt:lpstr>Apresentação do PowerPoint</vt:lpstr>
      <vt:lpstr>Resumo da Seção 3.4</vt:lpstr>
    </vt:vector>
  </TitlesOfParts>
  <Company>FCCJ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Lyn Noble</dc:creator>
  <dc:description>Send comments to:_x000d_
Lyn Noble_x000d_
11901 Beach Blvd_x000d_
Jacksonville FL 32246_x000d_
lnoble@fccj.edu</dc:description>
  <cp:lastModifiedBy>Vlademir Fernandes</cp:lastModifiedBy>
  <cp:revision>348</cp:revision>
  <dcterms:created xsi:type="dcterms:W3CDTF">2007-07-25T14:21:04Z</dcterms:created>
  <dcterms:modified xsi:type="dcterms:W3CDTF">2018-05-04T16:02:07Z</dcterms:modified>
</cp:coreProperties>
</file>