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325" r:id="rId3"/>
    <p:sldId id="289" r:id="rId4"/>
    <p:sldId id="326" r:id="rId5"/>
    <p:sldId id="259" r:id="rId6"/>
    <p:sldId id="291" r:id="rId7"/>
    <p:sldId id="290" r:id="rId8"/>
    <p:sldId id="260" r:id="rId9"/>
    <p:sldId id="292" r:id="rId10"/>
    <p:sldId id="341" r:id="rId11"/>
    <p:sldId id="262" r:id="rId12"/>
    <p:sldId id="263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271" r:id="rId23"/>
    <p:sldId id="302" r:id="rId24"/>
    <p:sldId id="303" r:id="rId25"/>
    <p:sldId id="327" r:id="rId26"/>
    <p:sldId id="304" r:id="rId27"/>
    <p:sldId id="328" r:id="rId28"/>
    <p:sldId id="274" r:id="rId29"/>
    <p:sldId id="275" r:id="rId30"/>
    <p:sldId id="305" r:id="rId31"/>
    <p:sldId id="306" r:id="rId32"/>
    <p:sldId id="307" r:id="rId33"/>
    <p:sldId id="308" r:id="rId34"/>
    <p:sldId id="309" r:id="rId35"/>
    <p:sldId id="278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30" r:id="rId46"/>
    <p:sldId id="331" r:id="rId47"/>
    <p:sldId id="332" r:id="rId48"/>
    <p:sldId id="333" r:id="rId49"/>
    <p:sldId id="319" r:id="rId50"/>
    <p:sldId id="320" r:id="rId51"/>
    <p:sldId id="321" r:id="rId52"/>
    <p:sldId id="322" r:id="rId53"/>
    <p:sldId id="323" r:id="rId54"/>
    <p:sldId id="334" r:id="rId55"/>
    <p:sldId id="324" r:id="rId56"/>
    <p:sldId id="329" r:id="rId57"/>
    <p:sldId id="284" r:id="rId58"/>
    <p:sldId id="335" r:id="rId59"/>
    <p:sldId id="336" r:id="rId60"/>
    <p:sldId id="337" r:id="rId61"/>
    <p:sldId id="338" r:id="rId62"/>
    <p:sldId id="339" r:id="rId63"/>
    <p:sldId id="340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3262" autoAdjust="0"/>
  </p:normalViewPr>
  <p:slideViewPr>
    <p:cSldViewPr snapToGrid="0" showGuides="1">
      <p:cViewPr varScale="1">
        <p:scale>
          <a:sx n="83" d="100"/>
          <a:sy n="83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-118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 dirty="0" err="1">
                <a:solidFill>
                  <a:schemeClr val="bg1"/>
                </a:solidFill>
              </a:rPr>
              <a:t>Traços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passivo-agressivos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val>
            <c:numRef>
              <c:f>Sheet1!$B$2:$B$6</c:f>
              <c:numCache>
                <c:formatCode>General</c:formatCode>
                <c:ptCount val="5"/>
                <c:pt idx="0">
                  <c:v>0.16000000000000048</c:v>
                </c:pt>
                <c:pt idx="1">
                  <c:v>0.22000000000000047</c:v>
                </c:pt>
                <c:pt idx="2">
                  <c:v>0.28000000000000008</c:v>
                </c:pt>
                <c:pt idx="3">
                  <c:v>0.2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F-42FA-88E8-80EC363C2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2418176"/>
        <c:axId val="112420352"/>
      </c:barChart>
      <c:catAx>
        <c:axId val="112418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r>
                  <a:rPr lang="en-US" sz="1800" dirty="0" err="1">
                    <a:solidFill>
                      <a:schemeClr val="bg1"/>
                    </a:solidFill>
                  </a:rPr>
                  <a:t>Escore</a:t>
                </a:r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:r>
                  <a:rPr lang="en-US" sz="1800" i="1" dirty="0">
                    <a:solidFill>
                      <a:schemeClr val="bg1"/>
                    </a:solidFill>
                  </a:rPr>
                  <a:t>x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pt-BR"/>
          </a:p>
        </c:txPr>
        <c:crossAx val="112420352"/>
        <c:crosses val="autoZero"/>
        <c:auto val="1"/>
        <c:lblAlgn val="ctr"/>
        <c:lblOffset val="100"/>
        <c:noMultiLvlLbl val="0"/>
      </c:catAx>
      <c:valAx>
        <c:axId val="112420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r>
                  <a:rPr lang="en-US" sz="1800" dirty="0" err="1">
                    <a:solidFill>
                      <a:schemeClr val="bg1"/>
                    </a:solidFill>
                  </a:rPr>
                  <a:t>Probabilidade</a:t>
                </a:r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:r>
                  <a:rPr lang="en-US" sz="1800" i="1" dirty="0">
                    <a:solidFill>
                      <a:schemeClr val="bg1"/>
                    </a:solidFill>
                  </a:rPr>
                  <a:t>P</a:t>
                </a:r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:r>
                  <a:rPr lang="en-US" sz="1800" i="1" dirty="0">
                    <a:solidFill>
                      <a:schemeClr val="bg1"/>
                    </a:solidFill>
                  </a:rPr>
                  <a:t>x</a:t>
                </a:r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pt-BR"/>
          </a:p>
        </c:txPr>
        <c:crossAx val="1124181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 dirty="0" err="1">
                <a:solidFill>
                  <a:schemeClr val="bg1"/>
                </a:solidFill>
              </a:rPr>
              <a:t>Assinatura</a:t>
            </a:r>
            <a:r>
              <a:rPr lang="en-US" dirty="0">
                <a:solidFill>
                  <a:schemeClr val="bg1"/>
                </a:solidFill>
              </a:rPr>
              <a:t> de TV a </a:t>
            </a:r>
            <a:r>
              <a:rPr lang="en-US" dirty="0" err="1">
                <a:solidFill>
                  <a:schemeClr val="bg1"/>
                </a:solidFill>
              </a:rPr>
              <a:t>cabo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Sheet1!$A$2:$G$2</c:f>
              <c:numCache>
                <c:formatCode>General</c:formatCode>
                <c:ptCount val="7"/>
                <c:pt idx="0">
                  <c:v>5.0000000000000348E-3</c:v>
                </c:pt>
                <c:pt idx="1">
                  <c:v>4.1000000000000002E-2</c:v>
                </c:pt>
                <c:pt idx="2">
                  <c:v>0.14800000000000021</c:v>
                </c:pt>
                <c:pt idx="3">
                  <c:v>0.28300000000000008</c:v>
                </c:pt>
                <c:pt idx="4">
                  <c:v>0.30600000000000038</c:v>
                </c:pt>
                <c:pt idx="5">
                  <c:v>0.17600000000000021</c:v>
                </c:pt>
                <c:pt idx="6">
                  <c:v>4.2000000000000114E-2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7B-4AA1-BE0A-2B5CA497E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3006464"/>
        <c:axId val="113008640"/>
      </c:barChart>
      <c:catAx>
        <c:axId val="113006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r>
                  <a:rPr lang="en-US" sz="1800" dirty="0" err="1">
                    <a:solidFill>
                      <a:schemeClr val="bg1"/>
                    </a:solidFill>
                  </a:rPr>
                  <a:t>Casas</a:t>
                </a:r>
                <a:endParaRPr lang="en-US" sz="1800" dirty="0">
                  <a:solidFill>
                    <a:schemeClr val="bg1"/>
                  </a:solidFill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pt-BR"/>
          </a:p>
        </c:txPr>
        <c:crossAx val="113008640"/>
        <c:crosses val="autoZero"/>
        <c:auto val="1"/>
        <c:lblAlgn val="ctr"/>
        <c:lblOffset val="100"/>
        <c:noMultiLvlLbl val="0"/>
      </c:catAx>
      <c:valAx>
        <c:axId val="113008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 sz="1800" dirty="0" err="1">
                    <a:solidFill>
                      <a:schemeClr val="bg1"/>
                    </a:solidFill>
                  </a:rPr>
                  <a:t>Probabilidade</a:t>
                </a:r>
                <a:endParaRPr lang="en-US" sz="1800" dirty="0">
                  <a:solidFill>
                    <a:schemeClr val="bg1"/>
                  </a:solidFill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pt-BR"/>
          </a:p>
        </c:txPr>
        <c:crossAx val="1130064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EEC42D-659A-4071-A113-B1BED9A87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r>
              <a:rPr lang="en-US"/>
              <a:t>Chapter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1CA91-3A04-4C00-BCFD-5852D7910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6FB82-84CD-4756-A45A-50D5A5844F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A791FB-0564-4AB9-A95F-E9A947C80CB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3016EF-1CAB-4888-8397-B29A7AA849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4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027D87-07C6-4E5E-BD61-DFB7334DC7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360C1D5-B9D6-405B-A7F2-8B40A277E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C98BC-E685-43A2-B235-2C29A4788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B1ED-1E94-4535-ADD6-BCEB5C585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E8D94C-00F2-4276-8475-2450F7BA9C6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0E4F9EB-A272-4FA9-9C0F-F47D8B91C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54D75F-53FA-4BEC-B4EE-3AE6CB0CCCB1}" type="slidenum">
              <a:rPr lang="en-US" altLang="pt-BR"/>
              <a:pPr>
                <a:spcBef>
                  <a:spcPct val="0"/>
                </a:spcBef>
              </a:pPr>
              <a:t>5</a:t>
            </a:fld>
            <a:endParaRPr lang="en-US" altLang="pt-BR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71BC39-6DC9-4B71-923E-AE17702C28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7C676C8-BB79-4907-8C73-16D6F9830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5B75D5A-15EC-4289-BFB9-2FA71276D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EBAA8A-C556-4862-994C-7C33302B2DA0}" type="slidenum">
              <a:rPr lang="en-US" altLang="pt-BR"/>
              <a:pPr>
                <a:spcBef>
                  <a:spcPct val="0"/>
                </a:spcBef>
              </a:pPr>
              <a:t>23</a:t>
            </a:fld>
            <a:endParaRPr lang="en-US" altLang="pt-BR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2D09DB2-67B1-4CDE-9359-776A5952A8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17C47BE-E500-4C37-8C2E-B9B6E3254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A29E3A9-6216-4D66-8B0B-AEC1CDA28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011013-FACA-4A8E-B97B-333820EC3F88}" type="slidenum">
              <a:rPr lang="en-US" altLang="pt-BR"/>
              <a:pPr>
                <a:spcBef>
                  <a:spcPct val="0"/>
                </a:spcBef>
              </a:pPr>
              <a:t>24</a:t>
            </a:fld>
            <a:endParaRPr lang="en-US" altLang="pt-BR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8D1867A-15C8-4667-915C-3932441C3C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5D5A5B3-84FD-4B72-9B4C-6E74BC958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4C047ED-F098-4D5E-9ADE-F1B12B2C8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51F923-FC73-4CC6-8734-16267211AA5F}" type="slidenum">
              <a:rPr lang="en-US" altLang="pt-BR"/>
              <a:pPr>
                <a:spcBef>
                  <a:spcPct val="0"/>
                </a:spcBef>
              </a:pPr>
              <a:t>28</a:t>
            </a:fld>
            <a:endParaRPr lang="en-US" altLang="pt-B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6F35CBE-129E-4F11-B537-F479BEEC79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1997BE5-BABF-4205-B2CE-90EA7B7C1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956237-9183-404A-A539-6758308E1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151A55-F291-4572-83C4-91FB34FADF71}" type="slidenum">
              <a:rPr lang="en-US" altLang="pt-BR"/>
              <a:pPr>
                <a:spcBef>
                  <a:spcPct val="0"/>
                </a:spcBef>
              </a:pPr>
              <a:t>29</a:t>
            </a:fld>
            <a:endParaRPr lang="en-US" altLang="pt-B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993B664-8F69-4FF2-A44B-8AE88226EF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070925E-0517-4FE5-A938-CAE15559D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E18206A-67BA-41CD-A846-A3471A37B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74F3FB-6649-48F6-B693-16207846DAAD}" type="slidenum">
              <a:rPr lang="en-US" altLang="pt-BR"/>
              <a:pPr>
                <a:spcBef>
                  <a:spcPct val="0"/>
                </a:spcBef>
              </a:pPr>
              <a:t>35</a:t>
            </a:fld>
            <a:endParaRPr lang="en-US" altLang="pt-BR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0F11B8D-B550-42C8-AFC4-11E2B05A3A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190CD37-5D5B-40E3-937F-F2D34E7C8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5FECB1E-86DC-4BB7-9408-F08035DB3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EBD850-60C5-46A3-8DC3-EC705A6DA3F9}" type="slidenum">
              <a:rPr lang="en-US" altLang="pt-BR"/>
              <a:pPr>
                <a:spcBef>
                  <a:spcPct val="0"/>
                </a:spcBef>
              </a:pPr>
              <a:t>57</a:t>
            </a:fld>
            <a:endParaRPr lang="en-US" altLang="pt-B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A3A819D-576E-4D40-9B07-1E3A718243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40FBD7C-3DBC-44FC-940B-2515CD8D2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470503F-984F-4478-AD6F-0EDCF2CD8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858ED-E2BF-4388-A5E0-1E27355E32FC}" type="slidenum">
              <a:rPr lang="en-US" altLang="pt-BR"/>
              <a:pPr>
                <a:spcBef>
                  <a:spcPct val="0"/>
                </a:spcBef>
              </a:pPr>
              <a:t>6</a:t>
            </a:fld>
            <a:endParaRPr lang="en-US" altLang="pt-BR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B7304B0-B28C-46C0-98D2-19CE4AC37F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194354B-7973-4E92-BDEA-6EC4D7D8C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FBA449E-1FB2-41C3-AB17-A3A0CE9C4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15FF61-8662-438A-A28C-25E33F7141E1}" type="slidenum">
              <a:rPr lang="en-US" altLang="pt-BR"/>
              <a:pPr>
                <a:spcBef>
                  <a:spcPct val="0"/>
                </a:spcBef>
              </a:pPr>
              <a:t>7</a:t>
            </a:fld>
            <a:endParaRPr lang="en-US" altLang="pt-BR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51D41AD-08EC-44E0-987A-57D69EF961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CA26F3A-F4A5-40C4-AFDC-3887A9EB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38DAEE5-FE38-4202-9470-77EAEC32E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4015A9-78CC-4B03-B2E8-B93F96F1FDB3}" type="slidenum">
              <a:rPr lang="en-US" altLang="pt-BR"/>
              <a:pPr>
                <a:spcBef>
                  <a:spcPct val="0"/>
                </a:spcBef>
              </a:pPr>
              <a:t>8</a:t>
            </a:fld>
            <a:endParaRPr lang="en-US" altLang="pt-B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9DAB8F3-9451-4157-ACBB-0CC99BD53B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CB2829-2999-460D-9A7C-8370BAF8F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45564DE-6DE7-4350-96B9-80E8A06D4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76721D-2998-4EC8-BAA4-527D5BD18C08}" type="slidenum">
              <a:rPr lang="en-US" altLang="pt-BR"/>
              <a:pPr>
                <a:spcBef>
                  <a:spcPct val="0"/>
                </a:spcBef>
              </a:pPr>
              <a:t>9</a:t>
            </a:fld>
            <a:endParaRPr lang="en-US" altLang="pt-BR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15A65EF-98E9-4224-9BB3-A437C14265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6306C19-9702-4308-A260-F347F535A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5FC0AFD-5965-4ACB-905D-0EFE1301E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156165-BD12-420D-AC9C-5469A227F4E5}" type="slidenum">
              <a:rPr lang="en-US" altLang="pt-BR"/>
              <a:pPr>
                <a:spcBef>
                  <a:spcPct val="0"/>
                </a:spcBef>
              </a:pPr>
              <a:t>10</a:t>
            </a:fld>
            <a:endParaRPr lang="en-US" altLang="pt-B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2074D7B-0E5A-4124-9514-4769C6ACC2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1119243-118E-4333-85C3-C3DA845A4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56E9DD8-0C09-4EB5-B1B1-5FE3EC496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A1BC85-225F-4447-B511-4135C77B00AF}" type="slidenum">
              <a:rPr lang="en-US" altLang="pt-BR"/>
              <a:pPr>
                <a:spcBef>
                  <a:spcPct val="0"/>
                </a:spcBef>
              </a:pPr>
              <a:t>11</a:t>
            </a:fld>
            <a:endParaRPr lang="en-US" altLang="pt-BR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B503889-050B-42A5-8BE5-2C84094E98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54B38DB-CB8F-4079-B413-E7E5CA903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6F038AC-14F1-42F7-8F05-C8B04062D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255A3-BE84-4020-8DAC-8E3CCAB9FBD8}" type="slidenum">
              <a:rPr lang="en-US" altLang="pt-BR"/>
              <a:pPr>
                <a:spcBef>
                  <a:spcPct val="0"/>
                </a:spcBef>
              </a:pPr>
              <a:t>12</a:t>
            </a:fld>
            <a:endParaRPr lang="en-US" altLang="pt-BR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B042E54-75C7-4EF5-AFA5-BA117645BF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4DB3FF3-206B-4018-B386-A8513C699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2C6BCDB-2A7E-4B5E-BF25-FDD885C1D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430A12-308A-4285-B06E-60D3C99E3E3F}" type="slidenum">
              <a:rPr lang="en-US" altLang="pt-BR"/>
              <a:pPr>
                <a:spcBef>
                  <a:spcPct val="0"/>
                </a:spcBef>
              </a:pPr>
              <a:t>22</a:t>
            </a:fld>
            <a:endParaRPr lang="en-US" altLang="pt-BR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D5D80AB-3F01-41C6-A16C-71E03BE577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1204048-9467-42D0-99DA-9F812551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22D461-550B-44FC-BDD3-52CE3800C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45E5B5-39C2-47FD-81DF-DCB5464CB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A6CB73-89D5-4899-87CF-9B06B4A6FFD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6856634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EE60D8-1376-4524-BE2B-0D4C2A40FD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42A288-EF63-4C91-9972-5CAB80EA7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BC86F9-A218-4C72-B922-06D020DA401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710050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821C-B6AC-4BD1-924A-37C81AE26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3DC4-BEA3-47C3-A141-CC5203D16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62B9E53-6A3D-4838-A8D1-038A1641880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8181991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69A1869-26AE-45F5-B752-3F98A87A67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DF04F3-526E-4D6D-AF92-5717C92596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07DC99-923E-4CC6-B8AB-E95861A7793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8593208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B85C63-DA6F-4258-AF77-BAD2F603C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D9A1DA-C392-4D37-9369-0C4E0430C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5288B4-3173-4E64-A396-2B15E2D0C0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433144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457200"/>
            <a:ext cx="8077200" cy="1066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030E02-4ADF-4D92-8EAE-59A79A0FBD9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4ª 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D094BC-870E-4F33-8A00-5B1AE870E1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75CD18-AB59-4271-9E04-F376571CF58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1404804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6E668B3-F514-4E35-B586-663513A6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4560917-37EB-4660-8435-A647921D1D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475DE8B-2363-40CF-A420-0354375D707F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4646613" y="6605588"/>
            <a:ext cx="427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pt-BR" sz="1200" dirty="0">
                <a:solidFill>
                  <a:schemeClr val="bg1"/>
                </a:solidFill>
              </a:rPr>
              <a:t>© 2010 Pearson. Todos os direitos reservados.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F41C2-A45A-4747-A01C-92F3E2725CE2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131763" y="6605588"/>
            <a:ext cx="32146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200">
                <a:solidFill>
                  <a:schemeClr val="bg1"/>
                </a:solidFill>
              </a:rPr>
              <a:t>slide </a:t>
            </a:r>
            <a:fld id="{7426549E-95D7-4CAC-8B54-20AF6023EB7A}" type="slidenum">
              <a:rPr lang="pt-BR" altLang="pt-BR" sz="1200" smtClean="0">
                <a:solidFill>
                  <a:schemeClr val="bg1"/>
                </a:solidFill>
              </a:rPr>
              <a:pPr eaLnBrk="1" hangingPunct="1">
                <a:defRPr/>
              </a:pPr>
              <a:t>‹nº›</a:t>
            </a:fld>
            <a:endParaRPr lang="pt-BR" altLang="pt-BR" sz="120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pt-BR" altLang="pt-BR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</p:sldLayoutIdLst>
  <p:transition>
    <p:wipe dir="r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DACC97-B520-4DA8-B727-2967462ABBDD}"/>
              </a:ext>
            </a:extLst>
          </p:cNvPr>
          <p:cNvSpPr txBox="1">
            <a:spLocks/>
          </p:cNvSpPr>
          <p:nvPr/>
        </p:nvSpPr>
        <p:spPr bwMode="auto">
          <a:xfrm>
            <a:off x="438150" y="2692400"/>
            <a:ext cx="30067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Capítulo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4 | </a:t>
            </a:r>
            <a:r>
              <a:rPr lang="en-US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Distribuições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probabilidade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discreta</a:t>
            </a:r>
            <a:b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9EC070F-84AA-4662-8FFD-D25CBFF5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7699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Distribuições de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 discreta</a:t>
            </a:r>
          </a:p>
        </p:txBody>
      </p:sp>
      <p:sp>
        <p:nvSpPr>
          <p:cNvPr id="29699" name="Content Placeholder 9">
            <a:extLst>
              <a:ext uri="{FF2B5EF4-FFF2-40B4-BE49-F238E27FC236}">
                <a16:creationId xmlns:a16="http://schemas.microsoft.com/office/drawing/2014/main" id="{2A49BE06-5659-44DF-A718-3ACC433EC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9763"/>
            <a:ext cx="8229600" cy="20113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Distribuição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discreta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possível</a:t>
            </a:r>
            <a:r>
              <a:rPr lang="en-US" dirty="0">
                <a:solidFill>
                  <a:schemeClr val="bg1"/>
                </a:solidFill>
              </a:rPr>
              <a:t> valor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variável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aleatória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assumir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juntamente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Precisa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satisfazer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seguintes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condições</a:t>
            </a:r>
            <a:r>
              <a:rPr lang="en-US" dirty="0">
                <a:solidFill>
                  <a:schemeClr val="bg1"/>
                </a:solidFill>
              </a:rPr>
              <a:t>: 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C691E-F3B4-4EFB-88E2-5C1C9BA3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51288"/>
            <a:ext cx="8169275" cy="5191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Em palavras				           Em símbolos</a:t>
            </a:r>
            <a:endParaRPr lang="en-US" alt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C7703-E0A0-4AF8-B3A2-5C9D02645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68813"/>
            <a:ext cx="521176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5000"/>
              </a:spcBef>
              <a:buFontTx/>
              <a:buAutoNum type="arabicPeriod"/>
            </a:pPr>
            <a:r>
              <a:rPr lang="en-US" altLang="pt-BR" sz="2600">
                <a:solidFill>
                  <a:schemeClr val="bg1"/>
                </a:solidFill>
                <a:cs typeface="Arial" panose="020B0604020202020204" pitchFamily="34" charset="0"/>
              </a:rPr>
              <a:t>A probabilidade de cada valor da variável discreta aleatória precisa estar entre 0 e 1.</a:t>
            </a:r>
          </a:p>
          <a:p>
            <a:pPr eaLnBrk="1" hangingPunct="1">
              <a:spcBef>
                <a:spcPct val="55000"/>
              </a:spcBef>
              <a:buFontTx/>
              <a:buAutoNum type="arabicPeriod"/>
            </a:pPr>
            <a:r>
              <a:rPr lang="en-US" altLang="pt-BR" sz="2600">
                <a:solidFill>
                  <a:schemeClr val="bg1"/>
                </a:solidFill>
                <a:cs typeface="Arial" panose="020B0604020202020204" pitchFamily="34" charset="0"/>
              </a:rPr>
              <a:t>A soma de todas as probabilidades tem de ser 1.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A197AF-B3C8-4BBF-8A7E-CEBA770AAAD4}"/>
              </a:ext>
            </a:extLst>
          </p:cNvPr>
          <p:cNvSpPr/>
          <p:nvPr/>
        </p:nvSpPr>
        <p:spPr>
          <a:xfrm>
            <a:off x="5991225" y="4467225"/>
            <a:ext cx="186690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bg1"/>
                </a:solidFill>
                <a:latin typeface="Times New Roman"/>
                <a:cs typeface="+mn-cs"/>
              </a:rPr>
              <a:t>0 </a:t>
            </a:r>
            <a:r>
              <a:rPr lang="en-US" sz="2600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 </a:t>
            </a:r>
            <a:r>
              <a:rPr lang="en-US" sz="2600" i="1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P </a:t>
            </a:r>
            <a:r>
              <a:rPr lang="en-US" sz="2600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(</a:t>
            </a:r>
            <a:r>
              <a:rPr lang="en-US" sz="2600" i="1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x</a:t>
            </a:r>
            <a:r>
              <a:rPr lang="en-US" sz="2600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) 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90385-6D7E-4D98-8882-FC579DCA50D6}"/>
              </a:ext>
            </a:extLst>
          </p:cNvPr>
          <p:cNvSpPr/>
          <p:nvPr/>
        </p:nvSpPr>
        <p:spPr>
          <a:xfrm>
            <a:off x="6183313" y="5884863"/>
            <a:ext cx="154940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l-GR" sz="2600" dirty="0">
                <a:solidFill>
                  <a:schemeClr val="bg1"/>
                </a:solidFill>
                <a:latin typeface="Times New Roman"/>
                <a:cs typeface="+mn-cs"/>
              </a:rPr>
              <a:t>Σ</a:t>
            </a:r>
            <a:r>
              <a:rPr lang="en-US" sz="2600" i="1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P </a:t>
            </a:r>
            <a:r>
              <a:rPr lang="en-US" sz="2600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(</a:t>
            </a:r>
            <a:r>
              <a:rPr lang="en-US" sz="2600" i="1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x</a:t>
            </a:r>
            <a:r>
              <a:rPr lang="en-US" sz="2600" dirty="0">
                <a:solidFill>
                  <a:schemeClr val="bg1"/>
                </a:solidFill>
                <a:latin typeface="Times New Roman"/>
                <a:cs typeface="+mn-cs"/>
                <a:sym typeface="Symbol" pitchFamily="18" charset="2"/>
              </a:rPr>
              <a:t>) =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7" grpId="0" animBg="1"/>
      <p:bldP spid="8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1D13819-B73C-49F4-9EA5-A273A444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85813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Construindo uma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distribuição de probabilidade discreta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02BAD-01A5-4DA9-8321-01764687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30538"/>
            <a:ext cx="8229600" cy="3335337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Faça uma distribuição de frequências para os resultados possíveis.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Encontre a soma das frequências.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Encontre a probabilidade de cada resultado possível dividindo sua frequência pela soma das frequências.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Certifique-se de que cada probabilidade esteja entre 0 e 1 e que a soma seja 1.</a:t>
            </a:r>
          </a:p>
        </p:txBody>
      </p:sp>
      <p:sp>
        <p:nvSpPr>
          <p:cNvPr id="26628" name="Text Box 7">
            <a:extLst>
              <a:ext uri="{FF2B5EF4-FFF2-40B4-BE49-F238E27FC236}">
                <a16:creationId xmlns:a16="http://schemas.microsoft.com/office/drawing/2014/main" id="{E93687E8-5A82-49A1-ADC4-D6D9B4F8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43113"/>
            <a:ext cx="756126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Seja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uma variável discreta aleatória com resultados possíveis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 baseline="-25000">
                <a:solidFill>
                  <a:schemeClr val="bg1"/>
                </a:solidFill>
              </a:rPr>
              <a:t>1</a:t>
            </a:r>
            <a:r>
              <a:rPr lang="en-US" altLang="pt-BR">
                <a:solidFill>
                  <a:schemeClr val="bg1"/>
                </a:solidFill>
              </a:rPr>
              <a:t>,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 baseline="-25000">
                <a:solidFill>
                  <a:schemeClr val="bg1"/>
                </a:solidFill>
              </a:rPr>
              <a:t>2</a:t>
            </a:r>
            <a:r>
              <a:rPr lang="en-US" altLang="pt-BR">
                <a:solidFill>
                  <a:schemeClr val="bg1"/>
                </a:solidFill>
              </a:rPr>
              <a:t>, … ,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 i="1" baseline="-25000">
                <a:solidFill>
                  <a:schemeClr val="bg1"/>
                </a:solidFill>
              </a:rPr>
              <a:t>n</a:t>
            </a:r>
            <a:r>
              <a:rPr lang="en-US" altLang="pt-BR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C27B00F-0642-4702-B921-695C2276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75" y="820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construindo uma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distribuição de probabilidade discreta</a:t>
            </a:r>
          </a:p>
        </p:txBody>
      </p:sp>
      <p:sp>
        <p:nvSpPr>
          <p:cNvPr id="28675" name="Content Placeholder 17">
            <a:extLst>
              <a:ext uri="{FF2B5EF4-FFF2-40B4-BE49-F238E27FC236}">
                <a16:creationId xmlns:a16="http://schemas.microsoft.com/office/drawing/2014/main" id="{444F87B6-6FCF-46A4-AB6D-CE3A44AF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2313"/>
            <a:ext cx="8281988" cy="45259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600">
                <a:solidFill>
                  <a:schemeClr val="bg1"/>
                </a:solidFill>
              </a:rPr>
              <a:t>Um psicólogo industrial administrou um tentativa de personalidade para traços passivo-agressivos em 150 funcionários. Os indivíduos receberam pontuações de 1 a 5, em que 1 era extremamente passivo e 5 extremamente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pt-BR" sz="2600">
              <a:solidFill>
                <a:schemeClr val="bg1"/>
              </a:solidFill>
            </a:endParaRPr>
          </a:p>
        </p:txBody>
      </p:sp>
      <p:graphicFrame>
        <p:nvGraphicFramePr>
          <p:cNvPr id="31772" name="Group 28">
            <a:extLst>
              <a:ext uri="{FF2B5EF4-FFF2-40B4-BE49-F238E27FC236}">
                <a16:creationId xmlns:a16="http://schemas.microsoft.com/office/drawing/2014/main" id="{0601008F-597C-4C13-B16D-C59F57BAEA67}"/>
              </a:ext>
            </a:extLst>
          </p:cNvPr>
          <p:cNvGraphicFramePr>
            <a:graphicFrameLocks noGrp="1"/>
          </p:cNvGraphicFramePr>
          <p:nvPr/>
        </p:nvGraphicFramePr>
        <p:xfrm>
          <a:off x="5291138" y="4038600"/>
          <a:ext cx="3781425" cy="2378075"/>
        </p:xfrm>
        <a:graphic>
          <a:graphicData uri="http://schemas.openxmlformats.org/drawingml/2006/table">
            <a:tbl>
              <a:tblPr/>
              <a:tblGrid>
                <a:gridCol w="173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Pontuação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Frequência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95" name="TextBox 19">
            <a:extLst>
              <a:ext uri="{FF2B5EF4-FFF2-40B4-BE49-F238E27FC236}">
                <a16:creationId xmlns:a16="http://schemas.microsoft.com/office/drawing/2014/main" id="{1B70928B-8CFF-4E6F-89E7-48AE1D46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635375"/>
            <a:ext cx="47720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600">
                <a:solidFill>
                  <a:schemeClr val="bg1"/>
                </a:solidFill>
                <a:cs typeface="Arial" panose="020B0604020202020204" pitchFamily="34" charset="0"/>
              </a:rPr>
              <a:t>agressivo. Uma pontuação de 3 indica neutralidade de traços. Construa uma distribuição de probabilidade para a variável aleatória </a:t>
            </a:r>
            <a:r>
              <a:rPr lang="en-US" altLang="pt-BR" sz="2600" i="1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r>
              <a:rPr lang="en-US" altLang="pt-BR" sz="2600">
                <a:solidFill>
                  <a:schemeClr val="bg1"/>
                </a:solidFill>
                <a:cs typeface="Arial" panose="020B0604020202020204" pitchFamily="34" charset="0"/>
              </a:rPr>
              <a:t>. Então faça um gráfico da distribuição usando um histograma.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E605639-725B-40B8-B2B8-C76FC4B2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785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construindo uma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distribuição de probabilidade discreta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8541013-2956-45BC-99F7-5E816164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938"/>
            <a:ext cx="8229600" cy="1503362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Divida a frequência de cada pontuação pelo número total de indivíduos no estudo para encontrar a probabilidade para cada valor da variável aleatória</a:t>
            </a:r>
          </a:p>
        </p:txBody>
      </p:sp>
      <p:graphicFrame>
        <p:nvGraphicFramePr>
          <p:cNvPr id="30724" name="Object 2">
            <a:extLst>
              <a:ext uri="{FF2B5EF4-FFF2-40B4-BE49-F238E27FC236}">
                <a16:creationId xmlns:a16="http://schemas.microsoft.com/office/drawing/2014/main" id="{6F9E40A5-C5D4-4672-A663-E6CC4F05F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386138"/>
          <a:ext cx="20764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3" imgW="1104900" imgH="393700" progId="Equation.DSMT4">
                  <p:embed/>
                </p:oleObj>
              </mc:Choice>
              <mc:Fallback>
                <p:oleObj name="Equation" r:id="rId3" imgW="11049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386138"/>
                        <a:ext cx="20764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>
            <a:extLst>
              <a:ext uri="{FF2B5EF4-FFF2-40B4-BE49-F238E27FC236}">
                <a16:creationId xmlns:a16="http://schemas.microsoft.com/office/drawing/2014/main" id="{D4C91FEB-BDE3-472C-941A-B34627CDD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13" y="3373438"/>
          <a:ext cx="21478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5" imgW="1143000" imgH="393700" progId="Equation.DSMT4">
                  <p:embed/>
                </p:oleObj>
              </mc:Choice>
              <mc:Fallback>
                <p:oleObj name="Equation" r:id="rId5" imgW="1143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3373438"/>
                        <a:ext cx="21478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>
            <a:extLst>
              <a:ext uri="{FF2B5EF4-FFF2-40B4-BE49-F238E27FC236}">
                <a16:creationId xmlns:a16="http://schemas.microsoft.com/office/drawing/2014/main" id="{0B7ED674-7BFE-474F-BBA0-609081B2C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5950" y="3390900"/>
          <a:ext cx="21240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7" imgW="1129810" imgH="393529" progId="Equation.DSMT4">
                  <p:embed/>
                </p:oleObj>
              </mc:Choice>
              <mc:Fallback>
                <p:oleObj name="Equation" r:id="rId7" imgW="112981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390900"/>
                        <a:ext cx="21240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5">
            <a:extLst>
              <a:ext uri="{FF2B5EF4-FFF2-40B4-BE49-F238E27FC236}">
                <a16:creationId xmlns:a16="http://schemas.microsoft.com/office/drawing/2014/main" id="{C2865A6A-6E56-4828-ADBD-1C6C01EB1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4286250"/>
          <a:ext cx="21478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9" imgW="1143000" imgH="393700" progId="Equation.DSMT4">
                  <p:embed/>
                </p:oleObj>
              </mc:Choice>
              <mc:Fallback>
                <p:oleObj name="Equation" r:id="rId9" imgW="1143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286250"/>
                        <a:ext cx="21478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6">
            <a:extLst>
              <a:ext uri="{FF2B5EF4-FFF2-40B4-BE49-F238E27FC236}">
                <a16:creationId xmlns:a16="http://schemas.microsoft.com/office/drawing/2014/main" id="{65202535-59F8-4A6F-A6D1-4DB88D236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4273550"/>
          <a:ext cx="21240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11" imgW="1129810" imgH="393529" progId="Equation.DSMT4">
                  <p:embed/>
                </p:oleObj>
              </mc:Choice>
              <mc:Fallback>
                <p:oleObj name="Equation" r:id="rId11" imgW="1129810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273550"/>
                        <a:ext cx="21240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8E9762-BE73-4737-B7CD-F455E6FB4CD0}"/>
              </a:ext>
            </a:extLst>
          </p:cNvPr>
          <p:cNvGraphicFramePr>
            <a:graphicFrameLocks noGrp="1"/>
          </p:cNvGraphicFramePr>
          <p:nvPr/>
        </p:nvGraphicFramePr>
        <p:xfrm>
          <a:off x="944563" y="5580063"/>
          <a:ext cx="704532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 x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0,16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0,22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0,28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0,14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6" name="TextBox 9">
            <a:extLst>
              <a:ext uri="{FF2B5EF4-FFF2-40B4-BE49-F238E27FC236}">
                <a16:creationId xmlns:a16="http://schemas.microsoft.com/office/drawing/2014/main" id="{3C5135B6-8F29-4070-8CCD-8FC404B8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11738"/>
            <a:ext cx="790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Distribuição da probabilidade discreta: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DAFE49D-6A98-457E-856B-08BDFFABD5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3075" y="3030538"/>
            <a:ext cx="8229600" cy="20415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Essa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distribuição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discreta</a:t>
            </a: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válida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está</a:t>
            </a:r>
            <a:r>
              <a:rPr lang="en-US" dirty="0">
                <a:solidFill>
                  <a:schemeClr val="bg1"/>
                </a:solidFill>
              </a:rPr>
              <a:t> entre 0 e 1, 0 ≤ </a:t>
            </a:r>
            <a:r>
              <a:rPr lang="en-US" i="1" dirty="0">
                <a:solidFill>
                  <a:schemeClr val="bg1"/>
                </a:solidFill>
              </a:rPr>
              <a:t>P(x) </a:t>
            </a:r>
            <a:r>
              <a:rPr lang="en-US" dirty="0">
                <a:solidFill>
                  <a:schemeClr val="bg1"/>
                </a:solidFill>
              </a:rPr>
              <a:t>≤ 1.</a:t>
            </a:r>
          </a:p>
          <a:p>
            <a:pPr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A soma das </a:t>
            </a:r>
            <a:r>
              <a:rPr lang="en-US" dirty="0" err="1">
                <a:solidFill>
                  <a:schemeClr val="bg1"/>
                </a:solidFill>
              </a:rPr>
              <a:t>probabilidades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igual</a:t>
            </a:r>
            <a:r>
              <a:rPr lang="en-US" dirty="0">
                <a:solidFill>
                  <a:schemeClr val="bg1"/>
                </a:solidFill>
              </a:rPr>
              <a:t> a 1,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Σ</a:t>
            </a:r>
            <a:r>
              <a:rPr lang="en-US" i="1" dirty="0">
                <a:solidFill>
                  <a:schemeClr val="bg1"/>
                </a:solidFill>
              </a:rPr>
              <a:t>P(x)</a:t>
            </a:r>
            <a:r>
              <a:rPr lang="en-US" dirty="0">
                <a:solidFill>
                  <a:schemeClr val="bg1"/>
                </a:solidFill>
              </a:rPr>
              <a:t> = 0,16 + 0,22 + 0,28 + 0,20 + 0,14 = 1.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29B4E7-8FB9-4467-9432-E730EC39A5D9}"/>
              </a:ext>
            </a:extLst>
          </p:cNvPr>
          <p:cNvGraphicFramePr>
            <a:graphicFrameLocks noGrp="1"/>
          </p:cNvGraphicFramePr>
          <p:nvPr/>
        </p:nvGraphicFramePr>
        <p:xfrm>
          <a:off x="1268413" y="1997075"/>
          <a:ext cx="5640387" cy="792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9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 x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0,16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0,22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0,28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0,14</a:t>
                      </a:r>
                    </a:p>
                  </a:txBody>
                  <a:tcPr marL="91427" marR="91427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Bent Arrow 17">
            <a:extLst>
              <a:ext uri="{FF2B5EF4-FFF2-40B4-BE49-F238E27FC236}">
                <a16:creationId xmlns:a16="http://schemas.microsoft.com/office/drawing/2014/main" id="{4AD43C70-1953-46C2-96D0-36F4F4F97D19}"/>
              </a:ext>
            </a:extLst>
          </p:cNvPr>
          <p:cNvSpPr/>
          <p:nvPr/>
        </p:nvSpPr>
        <p:spPr>
          <a:xfrm flipH="1">
            <a:off x="7021513" y="2298700"/>
            <a:ext cx="1365250" cy="1709738"/>
          </a:xfrm>
          <a:prstGeom prst="bentArrow">
            <a:avLst>
              <a:gd name="adj1" fmla="val 13158"/>
              <a:gd name="adj2" fmla="val 19079"/>
              <a:gd name="adj3" fmla="val 18421"/>
              <a:gd name="adj4" fmla="val 26645"/>
            </a:avLst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1A2067D6-17A7-4A8D-A181-1C2BF741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308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accent6"/>
                </a:solidFill>
              </a:rPr>
              <a:t>Histograma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CC0F9A9-064F-4F2D-91D0-5704B3A2A347}"/>
              </a:ext>
            </a:extLst>
          </p:cNvPr>
          <p:cNvGraphicFramePr/>
          <p:nvPr/>
        </p:nvGraphicFramePr>
        <p:xfrm>
          <a:off x="1851285" y="2027419"/>
          <a:ext cx="5059180" cy="309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2" name="TextBox 12">
            <a:extLst>
              <a:ext uri="{FF2B5EF4-FFF2-40B4-BE49-F238E27FC236}">
                <a16:creationId xmlns:a16="http://schemas.microsoft.com/office/drawing/2014/main" id="{521FCC0A-ABDB-494D-84C8-57CC09EF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021263"/>
            <a:ext cx="77803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Como a largura de cada barra é 1, a área de cada barra é igual à probabilidade de um resultado em particular.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3DE6908-4020-4B82-8676-BD838278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71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Média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D1040E9-799B-4C3D-9882-59BEC477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3425"/>
            <a:ext cx="8229600" cy="204311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Média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uma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distribuição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discreta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l-GR" b="1" i="1" dirty="0">
                <a:solidFill>
                  <a:schemeClr val="accent6"/>
                </a:solidFill>
              </a:rPr>
              <a:t>μ</a:t>
            </a:r>
            <a:r>
              <a:rPr lang="en-US" b="1" i="1" dirty="0">
                <a:solidFill>
                  <a:schemeClr val="accent6"/>
                </a:solidFill>
              </a:rPr>
              <a:t> = </a:t>
            </a:r>
            <a:r>
              <a:rPr lang="el-GR" b="1" dirty="0">
                <a:solidFill>
                  <a:schemeClr val="accent6"/>
                </a:solidFill>
              </a:rPr>
              <a:t>Σ</a:t>
            </a:r>
            <a:r>
              <a:rPr lang="en-US" b="1" i="1" dirty="0" err="1">
                <a:solidFill>
                  <a:schemeClr val="accent6"/>
                </a:solidFill>
              </a:rPr>
              <a:t>xP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x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valor de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multiplicado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correspondente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produtos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somados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DE406-2DAF-4AA9-AE8B-543DC34E7FE6}"/>
              </a:ext>
            </a:extLst>
          </p:cNvPr>
          <p:cNvGraphicFramePr>
            <a:graphicFrameLocks noGrp="1"/>
          </p:cNvGraphicFramePr>
          <p:nvPr/>
        </p:nvGraphicFramePr>
        <p:xfrm>
          <a:off x="2795588" y="3554413"/>
          <a:ext cx="419735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err="1">
                          <a:solidFill>
                            <a:schemeClr val="bg1"/>
                          </a:solidFill>
                        </a:rPr>
                        <a:t>xP</a:t>
                      </a:r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0,16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1(0.16) =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0.16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0,22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2(0.22) = 0.44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0,28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3(0.28) = 0.84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4(0.20) = 0.80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0,14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5(0.14) = 0.70</a:t>
                      </a: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36B1EDB-8D28-4ADA-8BE6-F8BDC2DAC73D}"/>
              </a:ext>
            </a:extLst>
          </p:cNvPr>
          <p:cNvSpPr/>
          <p:nvPr/>
        </p:nvSpPr>
        <p:spPr>
          <a:xfrm>
            <a:off x="4629150" y="3511550"/>
            <a:ext cx="2384425" cy="283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45" name="Title 1">
            <a:extLst>
              <a:ext uri="{FF2B5EF4-FFF2-40B4-BE49-F238E27FC236}">
                <a16:creationId xmlns:a16="http://schemas.microsoft.com/office/drawing/2014/main" id="{EE387D63-739C-4B89-9FA4-19BC17F6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96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a média</a:t>
            </a:r>
          </a:p>
        </p:txBody>
      </p:sp>
      <p:sp>
        <p:nvSpPr>
          <p:cNvPr id="34846" name="Content Placeholder 2">
            <a:extLst>
              <a:ext uri="{FF2B5EF4-FFF2-40B4-BE49-F238E27FC236}">
                <a16:creationId xmlns:a16="http://schemas.microsoft.com/office/drawing/2014/main" id="{4075E6B5-EE1B-4D65-B0C8-B81F1328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039938"/>
            <a:ext cx="8229600" cy="138271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A distribuição de probabilidade para a tentativa de personalidade para traços passivo-agressivos é dada. Encontre a média.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CBC71-6545-4ADD-8613-25D14422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6334125"/>
            <a:ext cx="3178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l-GR" sz="2800" dirty="0">
                <a:solidFill>
                  <a:schemeClr val="accent6"/>
                </a:solidFill>
                <a:latin typeface="Times New Roman" pitchFamily="18" charset="0"/>
              </a:rPr>
              <a:t>μ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</a:rPr>
              <a:t> = </a:t>
            </a:r>
            <a:r>
              <a:rPr lang="el-GR" sz="2800" dirty="0">
                <a:solidFill>
                  <a:schemeClr val="accent6"/>
                </a:solidFill>
                <a:latin typeface="Times New Roman" pitchFamily="18" charset="0"/>
              </a:rPr>
              <a:t>Σ</a:t>
            </a:r>
            <a:r>
              <a:rPr lang="en-US" sz="2800" i="1" dirty="0" err="1">
                <a:solidFill>
                  <a:schemeClr val="accent6"/>
                </a:solidFill>
                <a:latin typeface="Times New Roman" pitchFamily="18" charset="0"/>
              </a:rPr>
              <a:t>xP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8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</a:rPr>
              <a:t>)</a:t>
            </a:r>
            <a:r>
              <a:rPr lang="en-US" sz="2800" i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</a:rPr>
              <a:t>= 2,94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ECD0F-78D1-49F8-AF89-E1CDB8D4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560763"/>
            <a:ext cx="2020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C7402A1-855C-4A8B-9FB1-952F839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571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Variância e desvio padrão</a:t>
            </a:r>
          </a:p>
        </p:txBody>
      </p:sp>
      <p:sp>
        <p:nvSpPr>
          <p:cNvPr id="2052" name="Content Placeholder 2">
            <a:extLst>
              <a:ext uri="{FF2B5EF4-FFF2-40B4-BE49-F238E27FC236}">
                <a16:creationId xmlns:a16="http://schemas.microsoft.com/office/drawing/2014/main" id="{DBEFF8C0-A91D-42F9-8CD7-FFC01B3A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016125"/>
            <a:ext cx="8229600" cy="20431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Variância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uma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distribuição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discreta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l-GR" b="1" i="1" dirty="0">
                <a:solidFill>
                  <a:schemeClr val="accent6"/>
                </a:solidFill>
              </a:rPr>
              <a:t>σ</a:t>
            </a:r>
            <a:r>
              <a:rPr lang="en-US" b="1" i="1" baseline="30000" dirty="0">
                <a:solidFill>
                  <a:schemeClr val="accent6"/>
                </a:solidFill>
              </a:rPr>
              <a:t>2</a:t>
            </a:r>
            <a:r>
              <a:rPr lang="en-US" b="1" i="1" dirty="0">
                <a:solidFill>
                  <a:schemeClr val="accent6"/>
                </a:solidFill>
              </a:rPr>
              <a:t> = </a:t>
            </a:r>
            <a:r>
              <a:rPr lang="el-GR" b="1" dirty="0">
                <a:solidFill>
                  <a:schemeClr val="accent6"/>
                </a:solidFill>
              </a:rPr>
              <a:t>Σ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x – </a:t>
            </a:r>
            <a:r>
              <a:rPr lang="el-GR" b="1" i="1" dirty="0">
                <a:solidFill>
                  <a:schemeClr val="accent6"/>
                </a:solidFill>
              </a:rPr>
              <a:t>μ</a:t>
            </a:r>
            <a:r>
              <a:rPr lang="en-US" b="1" i="1" dirty="0">
                <a:solidFill>
                  <a:schemeClr val="accent6"/>
                </a:solidFill>
              </a:rPr>
              <a:t>)</a:t>
            </a:r>
            <a:r>
              <a:rPr lang="en-US" b="1" i="1" baseline="30000" dirty="0">
                <a:solidFill>
                  <a:schemeClr val="accent6"/>
                </a:solidFill>
              </a:rPr>
              <a:t>2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x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Desvio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padrão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uma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distribuição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discreta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n-US" b="1" i="1" dirty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35844" name="Object 2">
            <a:extLst>
              <a:ext uri="{FF2B5EF4-FFF2-40B4-BE49-F238E27FC236}">
                <a16:creationId xmlns:a16="http://schemas.microsoft.com/office/drawing/2014/main" id="{A6EA71C5-8C37-43E7-AECF-3D9029084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4827588"/>
          <a:ext cx="39846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1727200" imgH="279400" progId="Equation.DSMT4">
                  <p:embed/>
                </p:oleObj>
              </mc:Choice>
              <mc:Fallback>
                <p:oleObj name="Equation" r:id="rId3" imgW="17272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827588"/>
                        <a:ext cx="39846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724BE09-78E0-4536-BD72-26BE6796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5" y="796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 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variância e o desvio padrão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CAC837B-5145-4834-9D40-03273E1A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3750"/>
            <a:ext cx="8229600" cy="13827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A distribuição de probabilidade para a tentativa de personalidade para traços passivo-agressivos é dada. Encontre a variância e o desvio padrão (</a:t>
            </a:r>
            <a:r>
              <a:rPr lang="el-GR" altLang="pt-BR">
                <a:solidFill>
                  <a:schemeClr val="bg1"/>
                </a:solidFill>
              </a:rPr>
              <a:t>μ</a:t>
            </a:r>
            <a:r>
              <a:rPr lang="en-US" altLang="pt-BR">
                <a:solidFill>
                  <a:schemeClr val="bg1"/>
                </a:solidFill>
              </a:rPr>
              <a:t> = 2,94).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9D69FF-3C73-4712-9C2E-BEC77A4D527A}"/>
              </a:ext>
            </a:extLst>
          </p:cNvPr>
          <p:cNvGraphicFramePr>
            <a:graphicFrameLocks noGrp="1"/>
          </p:cNvGraphicFramePr>
          <p:nvPr/>
        </p:nvGraphicFramePr>
        <p:xfrm>
          <a:off x="2392363" y="3519488"/>
          <a:ext cx="1808162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0,16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0,22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0,28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0,14</a:t>
                      </a:r>
                    </a:p>
                  </a:txBody>
                  <a:tcPr marL="91468" marR="91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0309AAA-1304-4E3F-A4D2-81609A6E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40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Descrição do capítulo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1A8818A-E165-4331-87E2-26065B3E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4.1 Distribuições de probabilidades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4.2 Distribuições binomiais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4.3 Mais distribuições de probabilidades discretas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13E2F74-038C-4FB8-A8B6-13F30A71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63" y="7731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variância e o desvio padrão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477D89CF-D0E6-4F3E-9915-B8245B8F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1375"/>
            <a:ext cx="8229600" cy="8699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Lembre-se: </a:t>
            </a:r>
            <a:r>
              <a:rPr lang="el-GR" altLang="pt-BR">
                <a:solidFill>
                  <a:schemeClr val="bg1"/>
                </a:solidFill>
              </a:rPr>
              <a:t>μ</a:t>
            </a:r>
            <a:r>
              <a:rPr lang="en-US" altLang="pt-BR">
                <a:solidFill>
                  <a:schemeClr val="bg1"/>
                </a:solidFill>
              </a:rPr>
              <a:t> = 2,94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84F80C-AEAF-4814-B5F2-036247531630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974975"/>
          <a:ext cx="8293100" cy="237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 – </a:t>
                      </a:r>
                      <a:r>
                        <a:rPr lang="el-GR" sz="2000" b="1" i="1" baseline="0" dirty="0">
                          <a:solidFill>
                            <a:schemeClr val="bg1"/>
                          </a:solidFill>
                        </a:rPr>
                        <a:t>μ</a:t>
                      </a:r>
                      <a:endParaRPr lang="en-US" sz="20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(x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 – </a:t>
                      </a:r>
                      <a:r>
                        <a:rPr lang="el-GR" sz="2000" b="1" i="1" baseline="0" dirty="0">
                          <a:solidFill>
                            <a:schemeClr val="bg1"/>
                          </a:solidFill>
                        </a:rPr>
                        <a:t>μ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b="1" i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0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(x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 – </a:t>
                      </a:r>
                      <a:r>
                        <a:rPr lang="el-GR" sz="2000" b="1" i="1" baseline="0" dirty="0">
                          <a:solidFill>
                            <a:schemeClr val="bg1"/>
                          </a:solidFill>
                        </a:rPr>
                        <a:t>μ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b="1" i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P(x)</a:t>
                      </a:r>
                      <a:endParaRPr lang="en-US" sz="20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0,16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 – 2,94 = –1,94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(–1.94)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= 3.764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3.764(0.16) = 0.602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0,22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 – 2,94 = –0,94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(–0.94)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= 0.884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0.884(0.22) = 0.194</a:t>
                      </a:r>
                      <a:endParaRPr lang="en-US" sz="2000" dirty="0"/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0,28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3 – 2,94 = 0,06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(0.06)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= 0.004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0.004(0.28) = 0.001</a:t>
                      </a:r>
                      <a:endParaRPr lang="en-US" sz="2000" dirty="0"/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4 – 2,94 = 1,06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(1.06)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= 1.124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1.124(0.20) = 0.225</a:t>
                      </a:r>
                      <a:endParaRPr lang="en-US" sz="2000" dirty="0"/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0,14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5 – 2,94 = 2,06</a:t>
                      </a: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(2.06)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= 4.244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4.244(0.14) = 0.594</a:t>
                      </a:r>
                      <a:endParaRPr lang="en-US" sz="2000" dirty="0"/>
                    </a:p>
                  </a:txBody>
                  <a:tcPr marL="91437" marR="91437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2A8AE6-4BF6-4170-91EF-158393D3520B}"/>
              </a:ext>
            </a:extLst>
          </p:cNvPr>
          <p:cNvSpPr/>
          <p:nvPr/>
        </p:nvSpPr>
        <p:spPr>
          <a:xfrm>
            <a:off x="3779838" y="3005138"/>
            <a:ext cx="2238375" cy="238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269F-C735-4783-B0A1-5DC303DB25E2}"/>
              </a:ext>
            </a:extLst>
          </p:cNvPr>
          <p:cNvSpPr/>
          <p:nvPr/>
        </p:nvSpPr>
        <p:spPr>
          <a:xfrm>
            <a:off x="6034088" y="3005138"/>
            <a:ext cx="2754312" cy="238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547BB0EB-AFF2-4B6F-9373-DB22E32FF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5213" y="6107113"/>
          <a:ext cx="3455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3" imgW="1497950" imgH="253890" progId="Equation.DSMT4">
                  <p:embed/>
                </p:oleObj>
              </mc:Choice>
              <mc:Fallback>
                <p:oleObj name="Equation" r:id="rId3" imgW="1497950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6107113"/>
                        <a:ext cx="3455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BC7CC1-2AF7-4210-9A38-DCE9044B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6191250"/>
            <a:ext cx="3976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Desvio padrão: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B5D8C-4E14-4CD4-A494-E09AA240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54086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Variância: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A9DA3-AADD-4984-85A6-B12F572A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5438775"/>
            <a:ext cx="3494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D17230"/>
              </a:buClr>
              <a:buFontTx/>
              <a:buNone/>
            </a:pPr>
            <a:r>
              <a:rPr lang="el-GR" altLang="pt-BR" sz="2400" b="1" i="1">
                <a:solidFill>
                  <a:srgbClr val="AE0337"/>
                </a:solidFill>
              </a:rPr>
              <a:t>σ</a:t>
            </a:r>
            <a:r>
              <a:rPr lang="en-US" altLang="pt-BR" sz="2400" b="1" i="1" baseline="30000">
                <a:solidFill>
                  <a:srgbClr val="AE0337"/>
                </a:solidFill>
              </a:rPr>
              <a:t>2</a:t>
            </a:r>
            <a:r>
              <a:rPr lang="en-US" altLang="pt-BR" sz="2400" b="1" i="1">
                <a:solidFill>
                  <a:srgbClr val="AE0337"/>
                </a:solidFill>
              </a:rPr>
              <a:t> = </a:t>
            </a:r>
            <a:r>
              <a:rPr lang="el-GR" altLang="pt-BR" sz="2400" b="1">
                <a:solidFill>
                  <a:srgbClr val="AE0337"/>
                </a:solidFill>
              </a:rPr>
              <a:t>Σ</a:t>
            </a:r>
            <a:r>
              <a:rPr lang="en-US" altLang="pt-BR" sz="2400" b="1">
                <a:solidFill>
                  <a:srgbClr val="AE0337"/>
                </a:solidFill>
              </a:rPr>
              <a:t>(</a:t>
            </a:r>
            <a:r>
              <a:rPr lang="en-US" altLang="pt-BR" sz="2400" b="1" i="1">
                <a:solidFill>
                  <a:srgbClr val="AE0337"/>
                </a:solidFill>
              </a:rPr>
              <a:t>x – </a:t>
            </a:r>
            <a:r>
              <a:rPr lang="el-GR" altLang="pt-BR" sz="2400" b="1" i="1">
                <a:solidFill>
                  <a:srgbClr val="AE0337"/>
                </a:solidFill>
              </a:rPr>
              <a:t>μ</a:t>
            </a:r>
            <a:r>
              <a:rPr lang="en-US" altLang="pt-BR" sz="2400" b="1" i="1">
                <a:solidFill>
                  <a:srgbClr val="AE0337"/>
                </a:solidFill>
              </a:rPr>
              <a:t>)</a:t>
            </a:r>
            <a:r>
              <a:rPr lang="en-US" altLang="pt-BR" sz="2400" b="1" i="1" baseline="30000">
                <a:solidFill>
                  <a:srgbClr val="AE0337"/>
                </a:solidFill>
              </a:rPr>
              <a:t>2</a:t>
            </a:r>
            <a:r>
              <a:rPr lang="en-US" altLang="pt-BR" sz="2400" b="1" i="1">
                <a:solidFill>
                  <a:srgbClr val="AE0337"/>
                </a:solidFill>
              </a:rPr>
              <a:t>P</a:t>
            </a:r>
            <a:r>
              <a:rPr lang="en-US" altLang="pt-BR" sz="2400" b="1">
                <a:solidFill>
                  <a:srgbClr val="AE0337"/>
                </a:solidFill>
              </a:rPr>
              <a:t>(</a:t>
            </a:r>
            <a:r>
              <a:rPr lang="en-US" altLang="pt-BR" sz="2400" b="1" i="1">
                <a:solidFill>
                  <a:srgbClr val="AE0337"/>
                </a:solidFill>
              </a:rPr>
              <a:t>x</a:t>
            </a:r>
            <a:r>
              <a:rPr lang="en-US" altLang="pt-BR" sz="2400" b="1">
                <a:solidFill>
                  <a:srgbClr val="AE0337"/>
                </a:solidFill>
              </a:rPr>
              <a:t>) = 1.616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471C0D4-85C3-471F-913B-6EDA5D80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5603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Valor esperado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04902B72-7770-48BE-84AB-22EC013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0113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accent6"/>
                </a:solidFill>
              </a:rPr>
              <a:t>Valor </a:t>
            </a:r>
            <a:r>
              <a:rPr lang="en-US" b="1" dirty="0" err="1">
                <a:solidFill>
                  <a:schemeClr val="accent6"/>
                </a:solidFill>
              </a:rPr>
              <a:t>esperado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uma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variável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aleatória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discreta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Igual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média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variável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aleatória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</a:rPr>
              <a:t>E(</a:t>
            </a:r>
            <a:r>
              <a:rPr lang="en-US" b="1" i="1" dirty="0">
                <a:solidFill>
                  <a:schemeClr val="accent6"/>
                </a:solidFill>
              </a:rPr>
              <a:t>x</a:t>
            </a:r>
            <a:r>
              <a:rPr lang="en-US" b="1" dirty="0">
                <a:solidFill>
                  <a:schemeClr val="accent6"/>
                </a:solidFill>
              </a:rPr>
              <a:t>) = μ = </a:t>
            </a:r>
            <a:r>
              <a:rPr lang="en-US" b="1" dirty="0" err="1">
                <a:solidFill>
                  <a:schemeClr val="accent6"/>
                </a:solidFill>
              </a:rPr>
              <a:t>Σ</a:t>
            </a:r>
            <a:r>
              <a:rPr lang="en-US" b="1" i="1" dirty="0" err="1">
                <a:solidFill>
                  <a:schemeClr val="accent6"/>
                </a:solidFill>
              </a:rPr>
              <a:t>xP</a:t>
            </a:r>
            <a:r>
              <a:rPr lang="en-US" b="1" i="1" dirty="0">
                <a:solidFill>
                  <a:schemeClr val="accent6"/>
                </a:solidFill>
              </a:rPr>
              <a:t>(x)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D3E2920-696D-4FE6-B00B-D5EBE79D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833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um valor esperado</a:t>
            </a:r>
          </a:p>
        </p:txBody>
      </p:sp>
      <p:sp>
        <p:nvSpPr>
          <p:cNvPr id="39939" name="Content Placeholder 8">
            <a:extLst>
              <a:ext uri="{FF2B5EF4-FFF2-40B4-BE49-F238E27FC236}">
                <a16:creationId xmlns:a16="http://schemas.microsoft.com/office/drawing/2014/main" id="{31C4A8FE-3533-4A22-8A37-1F8E65D0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2225"/>
            <a:ext cx="8229600" cy="1547813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SzPct val="75000"/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Em uma rifa, 1.500 bilhetes são vendidos a R$ 2 cada para quatro prêmios de R$ 500, R$ 250, R$ 150 e R$ 75. Você compra um bilhete. Qual o valor esperado do seu ganho?</a:t>
            </a:r>
          </a:p>
          <a:p>
            <a:pPr marL="0" indent="0" eaLnBrk="1" hangingPunct="1">
              <a:buClr>
                <a:schemeClr val="tx1"/>
              </a:buClr>
              <a:buSzPct val="75000"/>
              <a:buFont typeface="Arial" panose="020B0604020202020204" pitchFamily="34" charset="0"/>
              <a:buNone/>
            </a:pPr>
            <a:endParaRPr lang="en-US" altLang="pt-BR">
              <a:solidFill>
                <a:schemeClr val="bg1"/>
              </a:solidFill>
            </a:endParaRPr>
          </a:p>
        </p:txBody>
      </p:sp>
      <p:pic>
        <p:nvPicPr>
          <p:cNvPr id="39940" name="Picture 8" descr="C:\Documents and Settings\Lyn\Local Settings\Temporary Internet Files\Content.IE5\0HGJK3SV\MCBS00301_0000[1].wmf">
            <a:extLst>
              <a:ext uri="{FF2B5EF4-FFF2-40B4-BE49-F238E27FC236}">
                <a16:creationId xmlns:a16="http://schemas.microsoft.com/office/drawing/2014/main" id="{A8607E70-7DCD-46D3-AC79-787D49F5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5983288"/>
            <a:ext cx="16017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49545A8-D54A-48DD-84F8-7B0B9711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63" y="820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um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valor esperado</a:t>
            </a:r>
          </a:p>
        </p:txBody>
      </p:sp>
      <p:sp>
        <p:nvSpPr>
          <p:cNvPr id="39939" name="Content Placeholder 8">
            <a:extLst>
              <a:ext uri="{FF2B5EF4-FFF2-40B4-BE49-F238E27FC236}">
                <a16:creationId xmlns:a16="http://schemas.microsoft.com/office/drawing/2014/main" id="{5FF7D6B9-79C7-47EB-8C99-224933C7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1863"/>
            <a:ext cx="8229600" cy="3163887"/>
          </a:xfrm>
        </p:spPr>
        <p:txBody>
          <a:bodyPr/>
          <a:lstStyle/>
          <a:p>
            <a:pPr eaLnBrk="1" hangingPunct="1"/>
            <a:r>
              <a:rPr lang="en-US" altLang="pt-BR" sz="2000">
                <a:solidFill>
                  <a:schemeClr val="bg1"/>
                </a:solidFill>
              </a:rPr>
              <a:t>Para encontrar o ganho de cada prêmio, subtraia o valor do bilhete do prêmio:</a:t>
            </a:r>
          </a:p>
          <a:p>
            <a:pPr lvl="1" eaLnBrk="1" hangingPunct="1"/>
            <a:r>
              <a:rPr lang="en-US" altLang="pt-BR" sz="2000">
                <a:solidFill>
                  <a:schemeClr val="bg1"/>
                </a:solidFill>
              </a:rPr>
              <a:t>Seu ganho para o prêmio de R$ 500 é R$ 500 – R$ 2 = R$ 498</a:t>
            </a:r>
          </a:p>
          <a:p>
            <a:pPr lvl="1" eaLnBrk="1" hangingPunct="1"/>
            <a:r>
              <a:rPr lang="en-US" altLang="pt-BR" sz="2000">
                <a:solidFill>
                  <a:schemeClr val="bg1"/>
                </a:solidFill>
              </a:rPr>
              <a:t>Seu ganho para o prêmio de R$ 250 é R$ 250 – R$ 2 = R$ 248</a:t>
            </a:r>
          </a:p>
          <a:p>
            <a:pPr lvl="1" eaLnBrk="1" hangingPunct="1"/>
            <a:r>
              <a:rPr lang="en-US" altLang="pt-BR" sz="2000">
                <a:solidFill>
                  <a:schemeClr val="bg1"/>
                </a:solidFill>
              </a:rPr>
              <a:t>Seu ganho para o prêmio de R$150 é R$ 150 – R$ 2 = R$ 148</a:t>
            </a:r>
          </a:p>
          <a:p>
            <a:pPr lvl="1" eaLnBrk="1" hangingPunct="1"/>
            <a:r>
              <a:rPr lang="en-US" altLang="pt-BR" sz="2000">
                <a:solidFill>
                  <a:schemeClr val="bg1"/>
                </a:solidFill>
              </a:rPr>
              <a:t>Seu ganho para o prêmio de R$ 75 é R$ 75 – R$ 2 = R$ 73</a:t>
            </a:r>
          </a:p>
          <a:p>
            <a:pPr eaLnBrk="1" hangingPunct="1"/>
            <a:r>
              <a:rPr lang="en-US" altLang="pt-BR" sz="2000">
                <a:solidFill>
                  <a:schemeClr val="bg1"/>
                </a:solidFill>
              </a:rPr>
              <a:t>Se você não ganhar um prêmio, seu ganho é R$ 0 – R$ 2 = –R$ 2</a:t>
            </a:r>
          </a:p>
        </p:txBody>
      </p:sp>
      <p:pic>
        <p:nvPicPr>
          <p:cNvPr id="41988" name="Picture 8" descr="C:\Documents and Settings\Lyn\Local Settings\Temporary Internet Files\Content.IE5\0HGJK3SV\MCBS00301_0000[1].wmf">
            <a:extLst>
              <a:ext uri="{FF2B5EF4-FFF2-40B4-BE49-F238E27FC236}">
                <a16:creationId xmlns:a16="http://schemas.microsoft.com/office/drawing/2014/main" id="{874D1E6D-5D53-4BB5-91E5-C1D26C1C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5983288"/>
            <a:ext cx="16017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8">
            <a:extLst>
              <a:ext uri="{FF2B5EF4-FFF2-40B4-BE49-F238E27FC236}">
                <a16:creationId xmlns:a16="http://schemas.microsoft.com/office/drawing/2014/main" id="{0405A5BC-FCB3-4428-80D4-8F48CA0B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613"/>
            <a:ext cx="8229600" cy="3163887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A distribuição da probabilidade para os possíveis ganhos (resultados)</a:t>
            </a:r>
          </a:p>
        </p:txBody>
      </p:sp>
      <p:graphicFrame>
        <p:nvGraphicFramePr>
          <p:cNvPr id="4135" name="Group 39">
            <a:extLst>
              <a:ext uri="{FF2B5EF4-FFF2-40B4-BE49-F238E27FC236}">
                <a16:creationId xmlns:a16="http://schemas.microsoft.com/office/drawing/2014/main" id="{C1D362AA-C62B-4C9A-9E5B-1081A28A8591}"/>
              </a:ext>
            </a:extLst>
          </p:cNvPr>
          <p:cNvGraphicFramePr>
            <a:graphicFrameLocks noGrp="1"/>
          </p:cNvGraphicFramePr>
          <p:nvPr/>
        </p:nvGraphicFramePr>
        <p:xfrm>
          <a:off x="1147763" y="2549525"/>
          <a:ext cx="6122987" cy="1401763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0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Ganho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x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R$ 498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R$ 248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R$ 148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R$ 73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–R$ 2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P(x)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58" name="Object 2">
            <a:extLst>
              <a:ext uri="{FF2B5EF4-FFF2-40B4-BE49-F238E27FC236}">
                <a16:creationId xmlns:a16="http://schemas.microsoft.com/office/drawing/2014/main" id="{91B7E4C0-B3CD-4A78-A022-00EB3FB14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9038" y="3243263"/>
          <a:ext cx="6143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4" imgW="355292" imgH="393359" progId="Equation.DSMT4">
                  <p:embed/>
                </p:oleObj>
              </mc:Choice>
              <mc:Fallback>
                <p:oleObj name="Equation" r:id="rId4" imgW="355292" imgH="39335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243263"/>
                        <a:ext cx="6143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3">
            <a:extLst>
              <a:ext uri="{FF2B5EF4-FFF2-40B4-BE49-F238E27FC236}">
                <a16:creationId xmlns:a16="http://schemas.microsoft.com/office/drawing/2014/main" id="{A0774127-D8A9-40DC-9D3F-344B21BF3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3232150"/>
          <a:ext cx="6143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6" imgW="355292" imgH="393359" progId="Equation.DSMT4">
                  <p:embed/>
                </p:oleObj>
              </mc:Choice>
              <mc:Fallback>
                <p:oleObj name="Equation" r:id="rId6" imgW="355292" imgH="39335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232150"/>
                        <a:ext cx="6143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4">
            <a:extLst>
              <a:ext uri="{FF2B5EF4-FFF2-40B4-BE49-F238E27FC236}">
                <a16:creationId xmlns:a16="http://schemas.microsoft.com/office/drawing/2014/main" id="{39B062D5-693C-41F4-B1A1-57CB8C079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3232150"/>
          <a:ext cx="6143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7" imgW="355292" imgH="393359" progId="Equation.DSMT4">
                  <p:embed/>
                </p:oleObj>
              </mc:Choice>
              <mc:Fallback>
                <p:oleObj name="Equation" r:id="rId7" imgW="355292" imgH="39335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232150"/>
                        <a:ext cx="6143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5">
            <a:extLst>
              <a:ext uri="{FF2B5EF4-FFF2-40B4-BE49-F238E27FC236}">
                <a16:creationId xmlns:a16="http://schemas.microsoft.com/office/drawing/2014/main" id="{0290A298-21CE-4770-B772-CF063E0CD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4813" y="3232150"/>
          <a:ext cx="6143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8" imgW="355292" imgH="393359" progId="Equation.DSMT4">
                  <p:embed/>
                </p:oleObj>
              </mc:Choice>
              <mc:Fallback>
                <p:oleObj name="Equation" r:id="rId8" imgW="355292" imgH="39335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232150"/>
                        <a:ext cx="6143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6">
            <a:extLst>
              <a:ext uri="{FF2B5EF4-FFF2-40B4-BE49-F238E27FC236}">
                <a16:creationId xmlns:a16="http://schemas.microsoft.com/office/drawing/2014/main" id="{3B1DA75D-5248-4B3E-9830-60723CBF9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113" y="3232150"/>
          <a:ext cx="6143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9" imgW="355292" imgH="393359" progId="Equation.DSMT4">
                  <p:embed/>
                </p:oleObj>
              </mc:Choice>
              <mc:Fallback>
                <p:oleObj name="Equation" r:id="rId9" imgW="355292" imgH="39335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3232150"/>
                        <a:ext cx="6143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7">
            <a:extLst>
              <a:ext uri="{FF2B5EF4-FFF2-40B4-BE49-F238E27FC236}">
                <a16:creationId xmlns:a16="http://schemas.microsoft.com/office/drawing/2014/main" id="{98A750E6-359A-4EB6-BCBC-22F047001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4098925"/>
          <a:ext cx="7977187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11" imgW="9575800" imgH="1549400" progId="Equation.DSMT4">
                  <p:embed/>
                </p:oleObj>
              </mc:Choice>
              <mc:Fallback>
                <p:oleObj name="Equation" r:id="rId11" imgW="9575800" imgH="15494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098925"/>
                        <a:ext cx="7977187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402F7A-C5F9-4A4A-8F49-6F42F8FAF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5391150"/>
            <a:ext cx="852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Você pode esperar perder uma média de R$ 1,35 para cada bilhete que comprar.</a:t>
            </a:r>
          </a:p>
        </p:txBody>
      </p:sp>
      <p:pic>
        <p:nvPicPr>
          <p:cNvPr id="44065" name="Picture 8" descr="C:\Documents and Settings\Lyn\Local Settings\Temporary Internet Files\Content.IE5\0HGJK3SV\MCBS00301_0000[1].wmf">
            <a:extLst>
              <a:ext uri="{FF2B5EF4-FFF2-40B4-BE49-F238E27FC236}">
                <a16:creationId xmlns:a16="http://schemas.microsoft.com/office/drawing/2014/main" id="{A360069D-E98C-40E2-AF0A-94355B4DB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5983288"/>
            <a:ext cx="16017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C52C6F8-67E1-482A-8CDF-36980F7C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88" y="666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Resumo da Seção 4.1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92349A-2512-488F-9290-FEF32BA3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21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Diferenciamos variáveis aleatórias discretas de variáveis aleatórias contínuas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Construímos uma distribuição de probabilidade discreta e seu gráfico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Determinamos se uma distribuição é uma distribuição de probabilidade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Encontramos a média, a variância e o desvio padrão de uma distribuição de probabilidade discreta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Encontramos o valor esperado de uma distribuição de probabilidade discreta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5">
            <a:extLst>
              <a:ext uri="{FF2B5EF4-FFF2-40B4-BE49-F238E27FC236}">
                <a16:creationId xmlns:a16="http://schemas.microsoft.com/office/drawing/2014/main" id="{1400340A-C8C0-4104-81F1-0EF73A142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Seção 4.2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69655D-F128-49F9-AC45-9536EEC35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Distribuições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binomiais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3805706-8310-4425-9E92-128F7BE6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Objetivos da Seção 4.2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301AF47-C778-4712-A8B8-A3C0646F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4863"/>
            <a:ext cx="8086725" cy="4525962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Determinar se o experimento de probabilidade é um experimento binomial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Encontrar probabilidades binomiais usando a fórmula da probabilidade binomial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Encontrar probabilidades binomiais usando tecnologia e uma tabela binomial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Encontrar a média, a variância e o desvio padrão de uma distribuição de probabilidade binomial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A1A29C6-43DB-473C-8F86-0A747B08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5476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Experimentos binomiais</a:t>
            </a:r>
          </a:p>
        </p:txBody>
      </p:sp>
      <p:sp>
        <p:nvSpPr>
          <p:cNvPr id="44035" name="Content Placeholder 4">
            <a:extLst>
              <a:ext uri="{FF2B5EF4-FFF2-40B4-BE49-F238E27FC236}">
                <a16:creationId xmlns:a16="http://schemas.microsoft.com/office/drawing/2014/main" id="{9B7E1EF4-DF05-415B-A07E-9AE435E7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O experimento é repetido para um número fixo de tentativas; cada tentativa é independente das outras.</a:t>
            </a:r>
          </a:p>
          <a:p>
            <a:pPr marL="514350" indent="-51435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Há apenas dois resultados possíveis de interesse para cada tentativa. Os resultados podem ser classificados como sucesso (</a:t>
            </a:r>
            <a:r>
              <a:rPr lang="en-US" altLang="pt-BR" i="1">
                <a:solidFill>
                  <a:schemeClr val="bg1"/>
                </a:solidFill>
              </a:rPr>
              <a:t>S</a:t>
            </a:r>
            <a:r>
              <a:rPr lang="en-US" altLang="pt-BR">
                <a:solidFill>
                  <a:schemeClr val="bg1"/>
                </a:solidFill>
              </a:rPr>
              <a:t>) ou falha (</a:t>
            </a:r>
            <a:r>
              <a:rPr lang="en-US" altLang="pt-BR" i="1">
                <a:solidFill>
                  <a:schemeClr val="bg1"/>
                </a:solidFill>
              </a:rPr>
              <a:t>F</a:t>
            </a:r>
            <a:r>
              <a:rPr lang="en-US" altLang="pt-BR">
                <a:solidFill>
                  <a:schemeClr val="bg1"/>
                </a:solidFill>
              </a:rPr>
              <a:t>).</a:t>
            </a:r>
          </a:p>
          <a:p>
            <a:pPr marL="514350" indent="-51435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A probabilidade de um sucesso </a:t>
            </a: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(</a:t>
            </a:r>
            <a:r>
              <a:rPr lang="en-US" altLang="pt-BR" i="1">
                <a:solidFill>
                  <a:schemeClr val="bg1"/>
                </a:solidFill>
              </a:rPr>
              <a:t>S</a:t>
            </a:r>
            <a:r>
              <a:rPr lang="en-US" altLang="pt-BR">
                <a:solidFill>
                  <a:schemeClr val="bg1"/>
                </a:solidFill>
              </a:rPr>
              <a:t>) é a mesma para cada tentativa.</a:t>
            </a:r>
          </a:p>
          <a:p>
            <a:pPr marL="514350" indent="-51435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A variável aleatória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conta o número de tentativas bem-sucedidas.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endParaRPr lang="en-US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56EAA51-3F2B-4B20-928D-7033A447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8207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Notações para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experimentos binomiais</a:t>
            </a:r>
          </a:p>
        </p:txBody>
      </p:sp>
      <p:graphicFrame>
        <p:nvGraphicFramePr>
          <p:cNvPr id="45089" name="Group 33">
            <a:extLst>
              <a:ext uri="{FF2B5EF4-FFF2-40B4-BE49-F238E27FC236}">
                <a16:creationId xmlns:a16="http://schemas.microsoft.com/office/drawing/2014/main" id="{B5DADD5C-9412-4A82-9813-97151E13ADA2}"/>
              </a:ext>
            </a:extLst>
          </p:cNvPr>
          <p:cNvGraphicFramePr>
            <a:graphicFrameLocks noGrp="1"/>
          </p:cNvGraphicFramePr>
          <p:nvPr/>
        </p:nvGraphicFramePr>
        <p:xfrm>
          <a:off x="690563" y="2490788"/>
          <a:ext cx="8058150" cy="3382962"/>
        </p:xfrm>
        <a:graphic>
          <a:graphicData uri="http://schemas.openxmlformats.org/drawingml/2006/table">
            <a:tbl>
              <a:tblPr/>
              <a:tblGrid>
                <a:gridCol w="167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Símbolo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Descrição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274320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Número de vezes que uma tentativa é repetida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 marL="274320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5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 = P(s)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Probabilidade de sucesso em uma única tentativa</a:t>
                      </a:r>
                    </a:p>
                  </a:txBody>
                  <a:tcPr marL="274320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6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q = P(F)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Probabilidade de falha em uma única tentativa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= 1 –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274320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62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variável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aleatória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representa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a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contagem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do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número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sucessos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tentativas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:   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= 0, 1, 2, 3, … ,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 marL="274320"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336F0A85-6582-432B-92C8-E9E3A6FEC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Seção 4.1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861D44-A427-4307-9B67-DDC4CB33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Distribuições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probabilidades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A0A5E8B-60B2-4015-AA75-0C821D54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833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experimentos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binomiais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5C8BA65A-427F-4F99-BBD2-6EBC1ED0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6800"/>
            <a:ext cx="8229600" cy="165258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Decida se o experimento é um experimento binomial. Se for, especifique os valores de </a:t>
            </a:r>
            <a:r>
              <a:rPr lang="en-US" altLang="pt-BR" i="1">
                <a:solidFill>
                  <a:schemeClr val="bg1"/>
                </a:solidFill>
              </a:rPr>
              <a:t>n</a:t>
            </a:r>
            <a:r>
              <a:rPr lang="en-US" altLang="pt-BR">
                <a:solidFill>
                  <a:schemeClr val="bg1"/>
                </a:solidFill>
              </a:rPr>
              <a:t>, </a:t>
            </a: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 e </a:t>
            </a:r>
            <a:r>
              <a:rPr lang="en-US" altLang="pt-BR" i="1">
                <a:solidFill>
                  <a:schemeClr val="bg1"/>
                </a:solidFill>
              </a:rPr>
              <a:t>q</a:t>
            </a:r>
            <a:r>
              <a:rPr lang="en-US" altLang="pt-BR">
                <a:solidFill>
                  <a:schemeClr val="bg1"/>
                </a:solidFill>
              </a:rPr>
              <a:t> e liste os valores possíveis da variável aleatória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252" name="Text Box 7">
            <a:extLst>
              <a:ext uri="{FF2B5EF4-FFF2-40B4-BE49-F238E27FC236}">
                <a16:creationId xmlns:a16="http://schemas.microsoft.com/office/drawing/2014/main" id="{789CC047-6EFB-49F4-8079-DD6CA666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00513"/>
            <a:ext cx="8001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pt-BR">
                <a:solidFill>
                  <a:schemeClr val="bg1"/>
                </a:solidFill>
              </a:rPr>
              <a:t>Um certo procedimento cirúrgico tem uma chance de sucesso de 85%. Um médico realiza o procedimento em oito pacientes. A variável aleatória representa o número de cirurgias bem-sucedidas.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>
            <a:extLst>
              <a:ext uri="{FF2B5EF4-FFF2-40B4-BE49-F238E27FC236}">
                <a16:creationId xmlns:a16="http://schemas.microsoft.com/office/drawing/2014/main" id="{6CF748A5-2437-448B-B67D-F5ABC019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8445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experimentos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binomiais</a:t>
            </a:r>
          </a:p>
        </p:txBody>
      </p:sp>
      <p:sp>
        <p:nvSpPr>
          <p:cNvPr id="47107" name="Content Placeholder 5">
            <a:extLst>
              <a:ext uri="{FF2B5EF4-FFF2-40B4-BE49-F238E27FC236}">
                <a16:creationId xmlns:a16="http://schemas.microsoft.com/office/drawing/2014/main" id="{9C1888F8-BBBA-4750-A716-DD6F93C0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5800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Experimento</a:t>
            </a:r>
            <a:r>
              <a:rPr lang="en-US" b="1" dirty="0">
                <a:solidFill>
                  <a:schemeClr val="accent6"/>
                </a:solidFill>
              </a:rPr>
              <a:t> binomial</a:t>
            </a:r>
          </a:p>
          <a:p>
            <a:pPr marL="457200" indent="-45720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cirurgia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representa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tentativa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oito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cirurgias</a:t>
            </a:r>
            <a:r>
              <a:rPr lang="en-US" dirty="0">
                <a:solidFill>
                  <a:schemeClr val="bg1"/>
                </a:solidFill>
              </a:rPr>
              <a:t>, 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independente</a:t>
            </a:r>
            <a:r>
              <a:rPr lang="en-US" dirty="0">
                <a:solidFill>
                  <a:schemeClr val="bg1"/>
                </a:solidFill>
              </a:rPr>
              <a:t> das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apenas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interesse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cirurgia</a:t>
            </a:r>
            <a:r>
              <a:rPr lang="en-US" dirty="0">
                <a:solidFill>
                  <a:schemeClr val="bg1"/>
                </a:solidFill>
              </a:rPr>
              <a:t>: um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falha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i="1" dirty="0">
                <a:solidFill>
                  <a:schemeClr val="bg1"/>
                </a:solidFill>
              </a:rPr>
              <a:t>F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marL="457200" indent="-45720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um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), é 0,85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cirurgia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variável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aleatória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cirurgias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bem-sucedidas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5">
            <a:extLst>
              <a:ext uri="{FF2B5EF4-FFF2-40B4-BE49-F238E27FC236}">
                <a16:creationId xmlns:a16="http://schemas.microsoft.com/office/drawing/2014/main" id="{7443839A-53DA-4548-B545-D0CFE360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63888"/>
          </a:xfrm>
        </p:spPr>
        <p:txBody>
          <a:bodyPr/>
          <a:lstStyle/>
          <a:p>
            <a:pPr marL="407988" indent="-407988"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Experimento</a:t>
            </a:r>
            <a:r>
              <a:rPr lang="en-US" b="1" dirty="0">
                <a:solidFill>
                  <a:schemeClr val="accent6"/>
                </a:solidFill>
              </a:rPr>
              <a:t> binomial</a:t>
            </a:r>
          </a:p>
          <a:p>
            <a:pPr marL="407988" indent="-407988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= 8 (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tentativas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07988" indent="-407988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= 0,85 (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07988" indent="-407988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 = 1 –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= 1 – 0,85 = 0,15 (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falha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07988" indent="-407988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0, 1, 2, 3, 4, 5, 6, 7, 8 (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cirurgias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bem-sucedidas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07988" indent="-407988" eaLnBrk="1" hangingPunct="1"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>
            <a:extLst>
              <a:ext uri="{FF2B5EF4-FFF2-40B4-BE49-F238E27FC236}">
                <a16:creationId xmlns:a16="http://schemas.microsoft.com/office/drawing/2014/main" id="{B6B0B5F7-764F-44D0-884F-CE12F057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09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experimentos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binomiais</a:t>
            </a:r>
          </a:p>
        </p:txBody>
      </p:sp>
      <p:sp>
        <p:nvSpPr>
          <p:cNvPr id="56323" name="Content Placeholder 5">
            <a:extLst>
              <a:ext uri="{FF2B5EF4-FFF2-40B4-BE49-F238E27FC236}">
                <a16:creationId xmlns:a16="http://schemas.microsoft.com/office/drawing/2014/main" id="{1C3C41D4-0CAE-491A-9462-A0B5F143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2813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Decida se o experimento é um experimento binomial. Se for, especifique os valores de </a:t>
            </a:r>
            <a:r>
              <a:rPr lang="en-US" altLang="pt-BR" i="1">
                <a:solidFill>
                  <a:schemeClr val="bg1"/>
                </a:solidFill>
              </a:rPr>
              <a:t>n</a:t>
            </a:r>
            <a:r>
              <a:rPr lang="en-US" altLang="pt-BR">
                <a:solidFill>
                  <a:schemeClr val="bg1"/>
                </a:solidFill>
              </a:rPr>
              <a:t>, </a:t>
            </a: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 e </a:t>
            </a:r>
            <a:r>
              <a:rPr lang="en-US" altLang="pt-BR" i="1">
                <a:solidFill>
                  <a:schemeClr val="bg1"/>
                </a:solidFill>
              </a:rPr>
              <a:t>q</a:t>
            </a:r>
            <a:r>
              <a:rPr lang="en-US" altLang="pt-BR">
                <a:solidFill>
                  <a:schemeClr val="bg1"/>
                </a:solidFill>
              </a:rPr>
              <a:t> e liste os possíveis valores da variável aleatória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6324" name="Text Box 7">
            <a:extLst>
              <a:ext uri="{FF2B5EF4-FFF2-40B4-BE49-F238E27FC236}">
                <a16:creationId xmlns:a16="http://schemas.microsoft.com/office/drawing/2014/main" id="{DB6B4D62-BED2-4A81-B689-EA95D32E3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733800"/>
            <a:ext cx="83978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 startAt="2"/>
            </a:pPr>
            <a:r>
              <a:rPr lang="en-US" altLang="pt-BR">
                <a:solidFill>
                  <a:schemeClr val="bg1"/>
                </a:solidFill>
              </a:rPr>
              <a:t>Uma jarra contém cinco bolinhas vermelhas, nove bolinhas azuis e seis bolinhas verdes. Você pega aleatoriamente três bolinhas do jarro, </a:t>
            </a:r>
            <a:r>
              <a:rPr lang="en-US" altLang="pt-BR" i="1">
                <a:solidFill>
                  <a:schemeClr val="bg1"/>
                </a:solidFill>
              </a:rPr>
              <a:t>sem recolocá-las</a:t>
            </a:r>
            <a:r>
              <a:rPr lang="en-US" altLang="pt-BR">
                <a:solidFill>
                  <a:schemeClr val="bg1"/>
                </a:solidFill>
              </a:rPr>
              <a:t>. A variável aleatória representa o número de bolinhas vermelhas.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>
            <a:extLst>
              <a:ext uri="{FF2B5EF4-FFF2-40B4-BE49-F238E27FC236}">
                <a16:creationId xmlns:a16="http://schemas.microsoft.com/office/drawing/2014/main" id="{000DBF8D-824E-43EE-AC80-E17C7806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796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experimentos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binomiais</a:t>
            </a:r>
          </a:p>
        </p:txBody>
      </p:sp>
      <p:sp>
        <p:nvSpPr>
          <p:cNvPr id="50179" name="Content Placeholder 5">
            <a:extLst>
              <a:ext uri="{FF2B5EF4-FFF2-40B4-BE49-F238E27FC236}">
                <a16:creationId xmlns:a16="http://schemas.microsoft.com/office/drawing/2014/main" id="{1ED51279-9447-42BA-83AB-5BCF7C6F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7063"/>
            <a:ext cx="8229600" cy="4525962"/>
          </a:xfrm>
        </p:spPr>
        <p:txBody>
          <a:bodyPr/>
          <a:lstStyle/>
          <a:p>
            <a:pPr marL="407988" indent="-407988"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Não</a:t>
            </a:r>
            <a:r>
              <a:rPr lang="en-US" b="1" dirty="0">
                <a:solidFill>
                  <a:schemeClr val="accent6"/>
                </a:solidFill>
              </a:rPr>
              <a:t> é um </a:t>
            </a:r>
            <a:r>
              <a:rPr lang="en-US" b="1" dirty="0" err="1">
                <a:solidFill>
                  <a:schemeClr val="accent6"/>
                </a:solidFill>
              </a:rPr>
              <a:t>experimento</a:t>
            </a:r>
            <a:r>
              <a:rPr lang="en-US" b="1" dirty="0">
                <a:solidFill>
                  <a:schemeClr val="accent6"/>
                </a:solidFill>
              </a:rPr>
              <a:t> binomial</a:t>
            </a:r>
          </a:p>
          <a:p>
            <a:pPr marL="407988" indent="-407988" eaLnBrk="1" hangingPunct="1">
              <a:spcBef>
                <a:spcPct val="4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selecionar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bolinha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vermelha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primeira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tentativa</a:t>
            </a:r>
            <a:r>
              <a:rPr lang="en-US" dirty="0">
                <a:solidFill>
                  <a:schemeClr val="bg1"/>
                </a:solidFill>
              </a:rPr>
              <a:t> é de 5/20</a:t>
            </a:r>
          </a:p>
          <a:p>
            <a:pPr marL="407988" indent="-407988" eaLnBrk="1" hangingPunct="1">
              <a:spcBef>
                <a:spcPct val="4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Como a </a:t>
            </a:r>
            <a:r>
              <a:rPr lang="en-US" dirty="0" err="1">
                <a:solidFill>
                  <a:schemeClr val="bg1"/>
                </a:solidFill>
              </a:rPr>
              <a:t>bolinha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recolocada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jarro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vermelho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tentativas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subsequentes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5/20</a:t>
            </a:r>
          </a:p>
          <a:p>
            <a:pPr marL="407988" indent="-407988" eaLnBrk="1" hangingPunct="1">
              <a:spcBef>
                <a:spcPct val="4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dirty="0" err="1">
                <a:solidFill>
                  <a:schemeClr val="bg1"/>
                </a:solidFill>
              </a:rPr>
              <a:t>tentativas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independentes</a:t>
            </a:r>
            <a:r>
              <a:rPr lang="en-US" dirty="0">
                <a:solidFill>
                  <a:schemeClr val="bg1"/>
                </a:solidFill>
              </a:rPr>
              <a:t> e 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é a </a:t>
            </a:r>
            <a:r>
              <a:rPr lang="en-US" dirty="0" err="1">
                <a:solidFill>
                  <a:schemeClr val="bg1"/>
                </a:solidFill>
              </a:rPr>
              <a:t>mesma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tentativa</a:t>
            </a:r>
            <a:endParaRPr lang="en-US" dirty="0">
              <a:solidFill>
                <a:schemeClr val="bg1"/>
              </a:solidFill>
            </a:endParaRPr>
          </a:p>
          <a:p>
            <a:pPr marL="407988" indent="-407988" eaLnBrk="1" hangingPunct="1">
              <a:buFont typeface="Arial" panose="020B0604020202020204" pitchFamily="34" charset="0"/>
              <a:buAutoNum type="arabicPeriod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407988" indent="-407988" eaLnBrk="1" hangingPunct="1"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DC5C406-7446-4FE0-B1F8-C0352324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8572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Fórmula de probabilidade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binomial</a:t>
            </a:r>
          </a:p>
        </p:txBody>
      </p:sp>
      <p:sp>
        <p:nvSpPr>
          <p:cNvPr id="5126" name="Content Placeholder 16">
            <a:extLst>
              <a:ext uri="{FF2B5EF4-FFF2-40B4-BE49-F238E27FC236}">
                <a16:creationId xmlns:a16="http://schemas.microsoft.com/office/drawing/2014/main" id="{1E101C00-DB71-4E27-AFF9-DB405928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9613"/>
            <a:ext cx="8229600" cy="11223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Fórmula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binomial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exatamente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sucessos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tentativas</a:t>
            </a:r>
            <a:r>
              <a:rPr lang="en-US" dirty="0">
                <a:solidFill>
                  <a:schemeClr val="bg1"/>
                </a:solidFill>
              </a:rPr>
              <a:t> é:</a:t>
            </a:r>
          </a:p>
        </p:txBody>
      </p:sp>
      <p:graphicFrame>
        <p:nvGraphicFramePr>
          <p:cNvPr id="58372" name="Object 8">
            <a:extLst>
              <a:ext uri="{FF2B5EF4-FFF2-40B4-BE49-F238E27FC236}">
                <a16:creationId xmlns:a16="http://schemas.microsoft.com/office/drawing/2014/main" id="{857964C1-E0BB-453D-9638-A6EA523CC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3190875"/>
          <a:ext cx="53879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4" imgW="2336800" imgH="419100" progId="Equation.DSMT4">
                  <p:embed/>
                </p:oleObj>
              </mc:Choice>
              <mc:Fallback>
                <p:oleObj name="Equation" r:id="rId4" imgW="23368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190875"/>
                        <a:ext cx="53879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19">
            <a:extLst>
              <a:ext uri="{FF2B5EF4-FFF2-40B4-BE49-F238E27FC236}">
                <a16:creationId xmlns:a16="http://schemas.microsoft.com/office/drawing/2014/main" id="{AA32492F-D224-4C0C-BC1A-FD6467EF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79875"/>
            <a:ext cx="6156325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D17230"/>
              </a:buClr>
            </a:pPr>
            <a:r>
              <a:rPr lang="en-US" altLang="pt-BR" i="1">
                <a:solidFill>
                  <a:schemeClr val="bg1"/>
                </a:solidFill>
              </a:rPr>
              <a:t>n</a:t>
            </a:r>
            <a:r>
              <a:rPr lang="en-US" altLang="pt-BR">
                <a:solidFill>
                  <a:schemeClr val="bg1"/>
                </a:solidFill>
              </a:rPr>
              <a:t> = número de tentativas</a:t>
            </a:r>
          </a:p>
          <a:p>
            <a:pPr eaLnBrk="1" hangingPunct="1">
              <a:buClr>
                <a:srgbClr val="D17230"/>
              </a:buClr>
            </a:pP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 = probabilidade de sucesso</a:t>
            </a:r>
          </a:p>
          <a:p>
            <a:pPr eaLnBrk="1" hangingPunct="1">
              <a:buClr>
                <a:srgbClr val="D17230"/>
              </a:buClr>
            </a:pPr>
            <a:r>
              <a:rPr lang="en-US" altLang="pt-BR" i="1">
                <a:solidFill>
                  <a:schemeClr val="bg1"/>
                </a:solidFill>
              </a:rPr>
              <a:t>q</a:t>
            </a:r>
            <a:r>
              <a:rPr lang="en-US" altLang="pt-BR">
                <a:solidFill>
                  <a:schemeClr val="bg1"/>
                </a:solidFill>
              </a:rPr>
              <a:t> = 1 – </a:t>
            </a: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 probabilidade de falha</a:t>
            </a:r>
          </a:p>
          <a:p>
            <a:pPr eaLnBrk="1" hangingPunct="1">
              <a:buClr>
                <a:srgbClr val="D17230"/>
              </a:buClr>
            </a:pP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= número de sucessos em </a:t>
            </a:r>
            <a:r>
              <a:rPr lang="en-US" altLang="pt-BR" i="1">
                <a:solidFill>
                  <a:schemeClr val="bg1"/>
                </a:solidFill>
              </a:rPr>
              <a:t>n</a:t>
            </a:r>
            <a:r>
              <a:rPr lang="en-US" altLang="pt-BR">
                <a:solidFill>
                  <a:schemeClr val="bg1"/>
                </a:solidFill>
              </a:rPr>
              <a:t> tentativas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A486F07-2E51-408E-A5BD-C52D009C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820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B20AF3A3-9E3D-45D4-B845-1FB34315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155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Cirurgias de microfraturas no joelho têm 75% de chance de sucesso em pacientes com problemas degenerativos no joelho. A cirurgia é realizada em três pacientes. Encontre a probabilidade da cirurgia ser bem-sucedida em exatamente dois pacientes.</a:t>
            </a:r>
          </a:p>
        </p:txBody>
      </p:sp>
      <p:pic>
        <p:nvPicPr>
          <p:cNvPr id="60420" name="Picture 7" descr="C:\Documents and Settings\Lyn\Local Settings\Temporary Internet Files\Content.IE5\0HGJK3SV\MCj03657500000[1].wmf">
            <a:extLst>
              <a:ext uri="{FF2B5EF4-FFF2-40B4-BE49-F238E27FC236}">
                <a16:creationId xmlns:a16="http://schemas.microsoft.com/office/drawing/2014/main" id="{82CF5CF4-E13F-47EF-88FE-FD5B9519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624513"/>
            <a:ext cx="11049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F58B2A5-BC2D-46E0-B013-634B8F04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796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7B9B211D-FBDB-4DFF-B09C-EC2FC8DE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1988"/>
            <a:ext cx="8229600" cy="97313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b="1">
                <a:solidFill>
                  <a:schemeClr val="bg1"/>
                </a:solidFill>
              </a:rPr>
              <a:t>Método 1: </a:t>
            </a:r>
            <a:r>
              <a:rPr lang="en-US" altLang="pt-BR">
                <a:solidFill>
                  <a:schemeClr val="bg1"/>
                </a:solidFill>
              </a:rPr>
              <a:t>Desenhar um diagrama de árvore e          usar a regra da multiplicação.</a:t>
            </a:r>
          </a:p>
        </p:txBody>
      </p:sp>
      <p:pic>
        <p:nvPicPr>
          <p:cNvPr id="61444" name="Picture 7" descr="C:\Documents and Settings\Lyn\Local Settings\Temporary Internet Files\Content.IE5\0HGJK3SV\MCj03657500000[1].wmf">
            <a:extLst>
              <a:ext uri="{FF2B5EF4-FFF2-40B4-BE49-F238E27FC236}">
                <a16:creationId xmlns:a16="http://schemas.microsoft.com/office/drawing/2014/main" id="{01537898-4667-43B9-BB69-953F85AC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624513"/>
            <a:ext cx="11049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15">
            <a:extLst>
              <a:ext uri="{FF2B5EF4-FFF2-40B4-BE49-F238E27FC236}">
                <a16:creationId xmlns:a16="http://schemas.microsoft.com/office/drawing/2014/main" id="{7CF09292-0F7D-496D-B2AA-6F16D20C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2844800"/>
            <a:ext cx="487838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16">
            <a:extLst>
              <a:ext uri="{FF2B5EF4-FFF2-40B4-BE49-F238E27FC236}">
                <a16:creationId xmlns:a16="http://schemas.microsoft.com/office/drawing/2014/main" id="{EB89F396-3628-4F3B-9ABB-EBBFE37E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5921375"/>
            <a:ext cx="118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BB43224C-C82A-4FBD-820F-C386A4DB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40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b="1">
                <a:solidFill>
                  <a:schemeClr val="bg1"/>
                </a:solidFill>
              </a:rPr>
              <a:t>Método 2: </a:t>
            </a:r>
            <a:r>
              <a:rPr lang="en-US" altLang="pt-BR">
                <a:solidFill>
                  <a:schemeClr val="bg1"/>
                </a:solidFill>
              </a:rPr>
              <a:t>Fórmula da probabilidade binomial.</a:t>
            </a:r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35498540-ADCA-4AC2-B1E1-FD9538176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243138"/>
          <a:ext cx="51863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3" imgW="2400300" imgH="393700" progId="Equation.DSMT4">
                  <p:embed/>
                </p:oleObj>
              </mc:Choice>
              <mc:Fallback>
                <p:oleObj name="Equation" r:id="rId3" imgW="24003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43138"/>
                        <a:ext cx="51863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68" name="Picture 7" descr="C:\Documents and Settings\Lyn\Local Settings\Temporary Internet Files\Content.IE5\0HGJK3SV\MCj03657500000[1].wmf">
            <a:extLst>
              <a:ext uri="{FF2B5EF4-FFF2-40B4-BE49-F238E27FC236}">
                <a16:creationId xmlns:a16="http://schemas.microsoft.com/office/drawing/2014/main" id="{DD535F24-9449-4246-B394-1F401CAE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624513"/>
            <a:ext cx="11049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8">
            <a:extLst>
              <a:ext uri="{FF2B5EF4-FFF2-40B4-BE49-F238E27FC236}">
                <a16:creationId xmlns:a16="http://schemas.microsoft.com/office/drawing/2014/main" id="{D828AD14-A104-4FC4-B3EB-9797053AC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406775"/>
            <a:ext cx="68595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90EAE584-8A72-4EC6-BC8D-DECAB983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833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Distribuição de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 binomial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88C03F69-706E-471D-BB32-514110D0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938"/>
            <a:ext cx="8229600" cy="284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Distribuição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probabilidade</a:t>
            </a:r>
            <a:r>
              <a:rPr lang="en-US" b="1" dirty="0">
                <a:solidFill>
                  <a:schemeClr val="accent6"/>
                </a:solidFill>
              </a:rPr>
              <a:t> binomial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valores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com a </a:t>
            </a:r>
            <a:r>
              <a:rPr lang="en-US" dirty="0" err="1">
                <a:solidFill>
                  <a:schemeClr val="bg1"/>
                </a:solidFill>
              </a:rPr>
              <a:t>correspondente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um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Distribuição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binomial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cirurgia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microfraturas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joelho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= 3,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= </a:t>
            </a: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Usa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fórmula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binomial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encontrar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probabilidades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13E080-972F-4C95-A158-9299112F71CB}"/>
              </a:ext>
            </a:extLst>
          </p:cNvPr>
          <p:cNvGraphicFramePr>
            <a:graphicFrameLocks noGrp="1"/>
          </p:cNvGraphicFramePr>
          <p:nvPr/>
        </p:nvGraphicFramePr>
        <p:xfrm>
          <a:off x="1147763" y="4562475"/>
          <a:ext cx="5122862" cy="792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33" marR="91433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0,016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0,141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0,422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0,422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6AAF9E87-300E-43A3-809C-83928B9F0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3913" y="3870325"/>
          <a:ext cx="247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3" imgW="152334" imgH="393529" progId="Equation.DSMT4">
                  <p:embed/>
                </p:oleObj>
              </mc:Choice>
              <mc:Fallback>
                <p:oleObj name="Equation" r:id="rId3" imgW="152334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913" y="3870325"/>
                        <a:ext cx="2476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F11359B-EA41-4633-B004-6FAE35B8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93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Objetivos da Seção 4.1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9828DCC-E58B-47C1-B04C-CE6EAD1C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Diferenciar variáveis aleatórias discretas de variáveis aleatórias contínuas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Construir uma distribuição de probabilidade discreta e seu gráfico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Determinar se uma distribuição é uma distribuição de probabilidade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Encontrar a média, a variância e o desvio padrão de uma distribuição de probabilidade discreta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Encontrar o valor esperado de uma distribuição de probabilidade discreta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C468902C-2D47-4D3C-BCC6-98D5DE5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785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construindo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uma distribuição binomial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61B8A5BC-6CD0-402A-9ECC-FF283FA3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908175"/>
            <a:ext cx="8051800" cy="14128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1800">
                <a:solidFill>
                  <a:schemeClr val="bg1"/>
                </a:solidFill>
              </a:rPr>
              <a:t>Em uma pesquisa, foi pedido a trabalhadores dos EUA  as fontes de renda esperadas na aposentadoria. Sete trabalhadores que participaram da pesquisa são aleatoriamente selecionados e perguntados se eles planejam confiar no Seguro Social para sua renda na aposentadoria. Crie uma distribuição de probabilidade binomial para o número de trabalhadores que responderam sim.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pt-BR" sz="1800">
              <a:solidFill>
                <a:schemeClr val="bg1"/>
              </a:solidFill>
            </a:endParaRPr>
          </a:p>
        </p:txBody>
      </p:sp>
      <p:pic>
        <p:nvPicPr>
          <p:cNvPr id="64516" name="Picture 8">
            <a:extLst>
              <a:ext uri="{FF2B5EF4-FFF2-40B4-BE49-F238E27FC236}">
                <a16:creationId xmlns:a16="http://schemas.microsoft.com/office/drawing/2014/main" id="{BB1F2801-59D3-4EBF-812F-7983B09B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3479800"/>
            <a:ext cx="3603625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F7BB7D2-6DED-4445-B3CE-43664BA7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88" y="785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construindo uma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distribuição binomial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651667E-36ED-43F0-929F-3A62536B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2300"/>
            <a:ext cx="8229600" cy="1441450"/>
          </a:xfrm>
        </p:spPr>
        <p:txBody>
          <a:bodyPr/>
          <a:lstStyle/>
          <a:p>
            <a:pPr eaLnBrk="1" hangingPunct="1"/>
            <a:r>
              <a:rPr lang="en-US" altLang="pt-BR" sz="2200">
                <a:solidFill>
                  <a:schemeClr val="bg1"/>
                </a:solidFill>
              </a:rPr>
              <a:t>25% dos trabalhadores americanos esperam confiar no Seguro Social para recebimento de renda na aposentadoria</a:t>
            </a:r>
          </a:p>
          <a:p>
            <a:pPr eaLnBrk="1" hangingPunct="1"/>
            <a:r>
              <a:rPr lang="en-US" altLang="pt-BR" sz="2200" i="1">
                <a:solidFill>
                  <a:schemeClr val="bg1"/>
                </a:solidFill>
              </a:rPr>
              <a:t>n</a:t>
            </a:r>
            <a:r>
              <a:rPr lang="en-US" altLang="pt-BR" sz="2200">
                <a:solidFill>
                  <a:schemeClr val="bg1"/>
                </a:solidFill>
              </a:rPr>
              <a:t> = 7,  </a:t>
            </a:r>
            <a:r>
              <a:rPr lang="en-US" altLang="pt-BR" sz="2200" i="1">
                <a:solidFill>
                  <a:schemeClr val="bg1"/>
                </a:solidFill>
              </a:rPr>
              <a:t>p</a:t>
            </a:r>
            <a:r>
              <a:rPr lang="en-US" altLang="pt-BR" sz="2200">
                <a:solidFill>
                  <a:schemeClr val="bg1"/>
                </a:solidFill>
              </a:rPr>
              <a:t> = 0,25, </a:t>
            </a:r>
            <a:r>
              <a:rPr lang="en-US" altLang="pt-BR" sz="2200" i="1">
                <a:solidFill>
                  <a:schemeClr val="bg1"/>
                </a:solidFill>
              </a:rPr>
              <a:t> q </a:t>
            </a:r>
            <a:r>
              <a:rPr lang="en-US" altLang="pt-BR" sz="2200">
                <a:solidFill>
                  <a:schemeClr val="bg1"/>
                </a:solidFill>
              </a:rPr>
              <a:t>= 0,75,  </a:t>
            </a:r>
            <a:r>
              <a:rPr lang="en-US" altLang="pt-BR" sz="2200" i="1">
                <a:solidFill>
                  <a:schemeClr val="bg1"/>
                </a:solidFill>
              </a:rPr>
              <a:t>x</a:t>
            </a:r>
            <a:r>
              <a:rPr lang="en-US" altLang="pt-BR" sz="2200">
                <a:solidFill>
                  <a:schemeClr val="bg1"/>
                </a:solidFill>
              </a:rPr>
              <a:t> = 0, 1, 2, 3, 4, 5, 6, 7</a:t>
            </a:r>
          </a:p>
        </p:txBody>
      </p:sp>
      <p:sp>
        <p:nvSpPr>
          <p:cNvPr id="53254" name="TextBox 6">
            <a:extLst>
              <a:ext uri="{FF2B5EF4-FFF2-40B4-BE49-F238E27FC236}">
                <a16:creationId xmlns:a16="http://schemas.microsoft.com/office/drawing/2014/main" id="{7167CA48-858D-4B91-8414-91DE8721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3209925"/>
            <a:ext cx="7165975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0)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1(0,25)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0,1335 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1)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6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7(0,25)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6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0,3115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2)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5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21(0,25)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5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0,3115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3)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35(0,25)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0,1730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4)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35(0,25)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0,0577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5)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5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5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21(0,25)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5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0,0115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6)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6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6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7(0,25)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6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0,0013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2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7) = 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200" baseline="-25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= 1(0,25)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7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(0,75)</a:t>
            </a:r>
            <a:r>
              <a:rPr lang="en-US" sz="2200" baseline="30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sz="2200" dirty="0">
                <a:solidFill>
                  <a:schemeClr val="accent6"/>
                </a:solidFill>
                <a:latin typeface="Times New Roman" pitchFamily="18" charset="0"/>
              </a:rPr>
              <a:t> ≈ 0,0001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ADF814-A89E-4FEE-8622-489430FC7623}"/>
              </a:ext>
            </a:extLst>
          </p:cNvPr>
          <p:cNvGraphicFramePr>
            <a:graphicFrameLocks noGrp="1"/>
          </p:cNvGraphicFramePr>
          <p:nvPr/>
        </p:nvGraphicFramePr>
        <p:xfrm>
          <a:off x="860425" y="1738313"/>
          <a:ext cx="2179638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0,1335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0,3115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0,3115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0,1730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0,0577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0,0115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0,0013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0,0001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6587" name="TextBox 10">
            <a:extLst>
              <a:ext uri="{FF2B5EF4-FFF2-40B4-BE49-F238E27FC236}">
                <a16:creationId xmlns:a16="http://schemas.microsoft.com/office/drawing/2014/main" id="{E7F71A30-D8D0-4EFC-90E3-3AFDF2B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127250"/>
            <a:ext cx="52530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Todas as probabilidades estão entre 0 e 1 e a soma das probabilidades  é 1,00001 ≈ 1.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>
            <a:extLst>
              <a:ext uri="{FF2B5EF4-FFF2-40B4-BE49-F238E27FC236}">
                <a16:creationId xmlns:a16="http://schemas.microsoft.com/office/drawing/2014/main" id="{D5C9CF40-8573-4277-8CEB-2D02CEAC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857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</a:t>
            </a:r>
          </a:p>
        </p:txBody>
      </p:sp>
      <p:sp>
        <p:nvSpPr>
          <p:cNvPr id="67587" name="Content Placeholder 5">
            <a:extLst>
              <a:ext uri="{FF2B5EF4-FFF2-40B4-BE49-F238E27FC236}">
                <a16:creationId xmlns:a16="http://schemas.microsoft.com/office/drawing/2014/main" id="{5E9B786B-04A9-437E-A5BA-81972705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3750"/>
            <a:ext cx="8229600" cy="28860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Uma pesquisa indica que 41% das mulheres nos EUA consideram leitura como seu lazer favorito. Você seleciona aleatoriamente quatro mulheres dos EUA e as pergunta se ler é o passatempo preferido delas. Encontre a probabilidade de pelo menos duas delas dizer sim.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F2DB9-BF0A-4842-AFB6-202664F50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462463"/>
            <a:ext cx="79105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  </a:t>
            </a: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4,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0,41,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0,59</a:t>
            </a: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Pelo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menos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duas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significa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duas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ou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mais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Encontre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a soma de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(2),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(3), e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(4)</a:t>
            </a:r>
          </a:p>
        </p:txBody>
      </p:sp>
      <p:pic>
        <p:nvPicPr>
          <p:cNvPr id="67589" name="Picture 7" descr="C:\Documents and Settings\Lyn\Local Settings\Temporary Internet Files\Content.IE5\QBYNAX2V\MCj01572370000[1].wmf">
            <a:extLst>
              <a:ext uri="{FF2B5EF4-FFF2-40B4-BE49-F238E27FC236}">
                <a16:creationId xmlns:a16="http://schemas.microsoft.com/office/drawing/2014/main" id="{F3CAACBA-A868-4AD3-B09A-5A0B6444F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48225"/>
            <a:ext cx="893762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4">
            <a:extLst>
              <a:ext uri="{FF2B5EF4-FFF2-40B4-BE49-F238E27FC236}">
                <a16:creationId xmlns:a16="http://schemas.microsoft.com/office/drawing/2014/main" id="{9362F4D0-56E4-4CD0-B0F8-2D1B6C8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57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</a:t>
            </a:r>
          </a:p>
        </p:txBody>
      </p:sp>
      <p:sp>
        <p:nvSpPr>
          <p:cNvPr id="56325" name="TextBox 7">
            <a:extLst>
              <a:ext uri="{FF2B5EF4-FFF2-40B4-BE49-F238E27FC236}">
                <a16:creationId xmlns:a16="http://schemas.microsoft.com/office/drawing/2014/main" id="{E33BF8E7-3732-4E7E-A2B2-795CB5619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2311400"/>
            <a:ext cx="761365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= 2) = </a:t>
            </a:r>
            <a:r>
              <a:rPr lang="en-US" sz="2400" baseline="-25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400" baseline="-25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(0,41)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(0,59)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= 6(0,41)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(0,59)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 ≈ 0,351094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= 3) = </a:t>
            </a:r>
            <a:r>
              <a:rPr lang="en-US" sz="2400" baseline="-25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400" baseline="-25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(0,41)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(0,59)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= 4(0,41)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3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(0,59)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≈ 0,162654</a:t>
            </a:r>
          </a:p>
          <a:p>
            <a:pPr marL="468313" indent="-468313" eaLnBrk="1" hangingPunct="1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</a:rPr>
              <a:t>P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= 4) = </a:t>
            </a:r>
            <a:r>
              <a:rPr lang="en-US" sz="2400" baseline="-25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C</a:t>
            </a:r>
            <a:r>
              <a:rPr lang="en-US" sz="2400" baseline="-25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(0,41)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(0,59)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= 1(0,41)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4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(0,59)</a:t>
            </a:r>
            <a:r>
              <a:rPr lang="en-US" sz="2400" baseline="30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</a:rPr>
              <a:t> ≈ 0,028258</a:t>
            </a:r>
          </a:p>
        </p:txBody>
      </p:sp>
      <p:sp>
        <p:nvSpPr>
          <p:cNvPr id="68612" name="TextBox 8">
            <a:extLst>
              <a:ext uri="{FF2B5EF4-FFF2-40B4-BE49-F238E27FC236}">
                <a16:creationId xmlns:a16="http://schemas.microsoft.com/office/drawing/2014/main" id="{FB04A723-5FAD-42C6-95A9-A36F074FD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3927475"/>
            <a:ext cx="7548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 ≥ 2) = 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(2) + 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(3) + </a:t>
            </a:r>
            <a:r>
              <a:rPr lang="en-US" altLang="pt-BR" i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(4)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              ≈ 0,351094 + 0,162654 + 0,028258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 	    ≈ 0,542</a:t>
            </a:r>
          </a:p>
        </p:txBody>
      </p:sp>
      <p:pic>
        <p:nvPicPr>
          <p:cNvPr id="68613" name="Picture 7" descr="C:\Documents and Settings\Lyn\Local Settings\Temporary Internet Files\Content.IE5\QBYNAX2V\MCj01572370000[1].wmf">
            <a:extLst>
              <a:ext uri="{FF2B5EF4-FFF2-40B4-BE49-F238E27FC236}">
                <a16:creationId xmlns:a16="http://schemas.microsoft.com/office/drawing/2014/main" id="{5A13DD82-20F2-42A6-819B-320423FE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48225"/>
            <a:ext cx="893762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F63F3FCA-6340-472A-9C15-94040AC2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10699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usando tecnologia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B8DF28C1-B2CA-4D63-8C27-7FBB97E6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94013"/>
            <a:ext cx="8229600" cy="30019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400">
                <a:solidFill>
                  <a:schemeClr val="bg1"/>
                </a:solidFill>
              </a:rPr>
              <a:t>Os resultados de uma pesquisa recente indicam que, quando fazem grelhados, 59% dos lares dos Estados Unidos usam grelhas a gas. Se você selecionar aleatoriamente 100 lares, qual é a probabilidade de que exatamente 65 lares usem uma grelha a gás? Use uma ferramenta tecnológica para encontrar a probabilidade. (</a:t>
            </a:r>
            <a:r>
              <a:rPr lang="en-US" altLang="pt-BR" sz="2400" i="1">
                <a:solidFill>
                  <a:schemeClr val="bg1"/>
                </a:solidFill>
              </a:rPr>
              <a:t>Fonte: Greenfield Online for Weber-Stephens Products Company</a:t>
            </a:r>
            <a:r>
              <a:rPr lang="en-US" altLang="pt-BR" sz="2400">
                <a:solidFill>
                  <a:schemeClr val="bg1"/>
                </a:solidFill>
              </a:rPr>
              <a:t>.)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pt-BR" sz="2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A7A31-E363-40BF-84D2-6B34528C1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45125"/>
            <a:ext cx="78692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Binomial com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100,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0,59,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65</a:t>
            </a:r>
          </a:p>
        </p:txBody>
      </p:sp>
      <p:pic>
        <p:nvPicPr>
          <p:cNvPr id="69637" name="Picture 8" descr="C:\Documents and Settings\Lyn\Local Settings\Temporary Internet Files\Content.IE5\TNMFU2EO\MCj03384840000[1].wmf">
            <a:extLst>
              <a:ext uri="{FF2B5EF4-FFF2-40B4-BE49-F238E27FC236}">
                <a16:creationId xmlns:a16="http://schemas.microsoft.com/office/drawing/2014/main" id="{DABF2EFE-1509-450A-8E0A-753F8288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5545138"/>
            <a:ext cx="53498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F5766CA1-9FD0-4C70-9C8D-BD483560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3" y="9874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usando tecnologia</a:t>
            </a:r>
          </a:p>
        </p:txBody>
      </p:sp>
      <p:sp>
        <p:nvSpPr>
          <p:cNvPr id="70659" name="TextBox 14">
            <a:extLst>
              <a:ext uri="{FF2B5EF4-FFF2-40B4-BE49-F238E27FC236}">
                <a16:creationId xmlns:a16="http://schemas.microsoft.com/office/drawing/2014/main" id="{71188719-9550-4013-848E-9BE4EBAA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5194300"/>
            <a:ext cx="3382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>
                <a:solidFill>
                  <a:schemeClr val="bg1"/>
                </a:solidFill>
                <a:cs typeface="Arial" panose="020B0604020202020204" pitchFamily="34" charset="0"/>
              </a:rPr>
              <a:t>Por essas telas, pode-se ver que a probabilidade de que exatamente 65 lares usem uma grelha a gás é de cerca de 0,04.</a:t>
            </a:r>
          </a:p>
        </p:txBody>
      </p:sp>
      <p:pic>
        <p:nvPicPr>
          <p:cNvPr id="70660" name="Picture 8" descr="C:\Documents and Settings\Lyn\Local Settings\Temporary Internet Files\Content.IE5\TNMFU2EO\MCj03384840000[1].wmf">
            <a:extLst>
              <a:ext uri="{FF2B5EF4-FFF2-40B4-BE49-F238E27FC236}">
                <a16:creationId xmlns:a16="http://schemas.microsoft.com/office/drawing/2014/main" id="{0DD98B6F-43D2-4888-91B7-0D7FCE7E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908675"/>
            <a:ext cx="53498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14">
            <a:extLst>
              <a:ext uri="{FF2B5EF4-FFF2-40B4-BE49-F238E27FC236}">
                <a16:creationId xmlns:a16="http://schemas.microsoft.com/office/drawing/2014/main" id="{CB8CA0AE-8901-48A9-AB98-B7880E1D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733675"/>
            <a:ext cx="45132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15">
            <a:extLst>
              <a:ext uri="{FF2B5EF4-FFF2-40B4-BE49-F238E27FC236}">
                <a16:creationId xmlns:a16="http://schemas.microsoft.com/office/drawing/2014/main" id="{82EA6CF2-AB5F-463E-A478-0B9D1C819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730500"/>
            <a:ext cx="33528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6">
            <a:extLst>
              <a:ext uri="{FF2B5EF4-FFF2-40B4-BE49-F238E27FC236}">
                <a16:creationId xmlns:a16="http://schemas.microsoft.com/office/drawing/2014/main" id="{C6F0BEBB-D912-4299-A987-D448342A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5287963"/>
            <a:ext cx="52244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4">
            <a:extLst>
              <a:ext uri="{FF2B5EF4-FFF2-40B4-BE49-F238E27FC236}">
                <a16:creationId xmlns:a16="http://schemas.microsoft.com/office/drawing/2014/main" id="{4935814C-8A04-42EB-8841-B8B9F99E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75" y="998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usando uma tabela</a:t>
            </a:r>
          </a:p>
        </p:txBody>
      </p:sp>
      <p:sp>
        <p:nvSpPr>
          <p:cNvPr id="71683" name="Content Placeholder 5">
            <a:extLst>
              <a:ext uri="{FF2B5EF4-FFF2-40B4-BE49-F238E27FC236}">
                <a16:creationId xmlns:a16="http://schemas.microsoft.com/office/drawing/2014/main" id="{43AF850E-F65A-4C1C-BE2D-85ACF2A3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1458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Cerca de 30% dos adultos trabalhadores gastam menos de 15 minutos para ir e voltar ao trabalho. Você seleciona aleatoriamente seis adultos trabalhadores. Qual é a probabilidade de exatamente três deles gastarem menos de 15 minutos indo e voltando do trabalho? Use uma tabela para encontrar a probabilidade. (</a:t>
            </a:r>
            <a:r>
              <a:rPr lang="en-US" altLang="pt-BR" i="1">
                <a:solidFill>
                  <a:schemeClr val="bg1"/>
                </a:solidFill>
              </a:rPr>
              <a:t>Fonte: U.S. Census Bureau</a:t>
            </a:r>
            <a:r>
              <a:rPr lang="en-US" altLang="pt-BR">
                <a:solidFill>
                  <a:schemeClr val="bg1"/>
                </a:solidFill>
              </a:rPr>
              <a:t>.)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pt-BR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FA5A7-51AC-4F10-A5A1-958B0DB7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32425"/>
            <a:ext cx="78692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</a:p>
          <a:p>
            <a:pPr marL="293688" indent="-293688" eaLnBrk="1" hangingPunct="1">
              <a:buClr>
                <a:schemeClr val="accent1"/>
              </a:buCl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Binomial com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6,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0,30,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3</a:t>
            </a:r>
          </a:p>
        </p:txBody>
      </p:sp>
      <p:pic>
        <p:nvPicPr>
          <p:cNvPr id="71685" name="Picture 8" descr="C:\Documents and Settings\Lyn\Local Settings\Temporary Internet Files\Content.IE5\QBYNAX2V\MCj01500630000[1].wmf">
            <a:extLst>
              <a:ext uri="{FF2B5EF4-FFF2-40B4-BE49-F238E27FC236}">
                <a16:creationId xmlns:a16="http://schemas.microsoft.com/office/drawing/2014/main" id="{0BA33A35-CF5A-4206-AFD2-380AA4B5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8" y="5118100"/>
            <a:ext cx="113506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CE605E51-2D0B-49BA-809D-9126A911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1023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probabilidades binomiais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usando uma tabela</a:t>
            </a:r>
          </a:p>
        </p:txBody>
      </p:sp>
      <p:sp>
        <p:nvSpPr>
          <p:cNvPr id="72707" name="Content Placeholder 4">
            <a:extLst>
              <a:ext uri="{FF2B5EF4-FFF2-40B4-BE49-F238E27FC236}">
                <a16:creationId xmlns:a16="http://schemas.microsoft.com/office/drawing/2014/main" id="{A3CAA71F-DE1D-4021-B6B8-1304810F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1425"/>
            <a:ext cx="7562850" cy="1427163"/>
          </a:xfrm>
        </p:spPr>
        <p:txBody>
          <a:bodyPr/>
          <a:lstStyle/>
          <a:p>
            <a:pPr eaLnBrk="1" hangingPunct="1"/>
            <a:r>
              <a:rPr lang="en-US" altLang="pt-BR" sz="2200">
                <a:solidFill>
                  <a:schemeClr val="bg1"/>
                </a:solidFill>
              </a:rPr>
              <a:t>Uma porção da Tabela 2 é exibida:</a:t>
            </a:r>
          </a:p>
        </p:txBody>
      </p:sp>
      <p:sp>
        <p:nvSpPr>
          <p:cNvPr id="72708" name="TextBox 6">
            <a:extLst>
              <a:ext uri="{FF2B5EF4-FFF2-40B4-BE49-F238E27FC236}">
                <a16:creationId xmlns:a16="http://schemas.microsoft.com/office/drawing/2014/main" id="{D3C61B64-51E9-4A2F-9C2D-6008E932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940425"/>
            <a:ext cx="78708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>
                <a:solidFill>
                  <a:schemeClr val="bg1"/>
                </a:solidFill>
                <a:cs typeface="Arial" panose="020B0604020202020204" pitchFamily="34" charset="0"/>
              </a:rPr>
              <a:t>A probabilidade de exatamente três dos seis trabalhadores gastarem menos de 15 minutos indo e voltando do trabalho é de 0,185.</a:t>
            </a:r>
          </a:p>
        </p:txBody>
      </p:sp>
      <p:pic>
        <p:nvPicPr>
          <p:cNvPr id="72709" name="Picture 8" descr="C:\Documents and Settings\Lyn\Local Settings\Temporary Internet Files\Content.IE5\QBYNAX2V\MCj01500630000[1].wmf">
            <a:extLst>
              <a:ext uri="{FF2B5EF4-FFF2-40B4-BE49-F238E27FC236}">
                <a16:creationId xmlns:a16="http://schemas.microsoft.com/office/drawing/2014/main" id="{379014D5-8427-48D3-833F-E1095E87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8" y="5118100"/>
            <a:ext cx="113506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7">
            <a:extLst>
              <a:ext uri="{FF2B5EF4-FFF2-40B4-BE49-F238E27FC236}">
                <a16:creationId xmlns:a16="http://schemas.microsoft.com/office/drawing/2014/main" id="{2665753C-9CEE-42EF-B341-C914D46F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2909888"/>
            <a:ext cx="49101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4">
            <a:extLst>
              <a:ext uri="{FF2B5EF4-FFF2-40B4-BE49-F238E27FC236}">
                <a16:creationId xmlns:a16="http://schemas.microsoft.com/office/drawing/2014/main" id="{613EAE4D-B31E-4D27-9B3B-54EC455D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731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fazendo um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gráfico de distribuição binomial</a:t>
            </a:r>
          </a:p>
        </p:txBody>
      </p:sp>
      <p:sp>
        <p:nvSpPr>
          <p:cNvPr id="73731" name="Content Placeholder 5">
            <a:extLst>
              <a:ext uri="{FF2B5EF4-FFF2-40B4-BE49-F238E27FC236}">
                <a16:creationId xmlns:a16="http://schemas.microsoft.com/office/drawing/2014/main" id="{165700FC-BF82-463A-B170-1CEBD016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4700"/>
            <a:ext cx="8229600" cy="23558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Cinquenta e nove por cento dos lares nos EUA são assinantes de TV a cabo. Você seleciona aleatoriamente seis lares e pergunta se a casa tem TV a cabo. Construa uma distribuição de probabilidade para a variável aleatória </a:t>
            </a:r>
            <a:r>
              <a:rPr lang="en-US" altLang="pt-BR" i="1">
                <a:solidFill>
                  <a:schemeClr val="bg1"/>
                </a:solidFill>
              </a:rPr>
              <a:t>x.</a:t>
            </a:r>
            <a:r>
              <a:rPr lang="en-US" altLang="pt-BR">
                <a:solidFill>
                  <a:schemeClr val="bg1"/>
                </a:solidFill>
              </a:rPr>
              <a:t> Depois, faça um gráfico da distribuição. (</a:t>
            </a:r>
            <a:r>
              <a:rPr lang="en-US" altLang="pt-BR" i="1">
                <a:solidFill>
                  <a:schemeClr val="bg1"/>
                </a:solidFill>
              </a:rPr>
              <a:t>Fonte: Kagan Research, LLC</a:t>
            </a:r>
            <a:r>
              <a:rPr lang="en-US" altLang="pt-BR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61811-8328-4248-89B1-E0D8FC09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891088"/>
            <a:ext cx="77612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  </a:t>
            </a: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6,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0,59,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0,41</a:t>
            </a: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Encontre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probabilidade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para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cada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valor de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pic>
        <p:nvPicPr>
          <p:cNvPr id="73733" name="Picture 7" descr="C:\Documents and Settings\Lyn\Local Settings\Temporary Internet Files\Content.IE5\0X078R0N\MCj01549380000[1].wmf">
            <a:extLst>
              <a:ext uri="{FF2B5EF4-FFF2-40B4-BE49-F238E27FC236}">
                <a16:creationId xmlns:a16="http://schemas.microsoft.com/office/drawing/2014/main" id="{427A4334-70DD-4791-AF7C-95C29EDE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5318125"/>
            <a:ext cx="1357312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2D94D594-65F5-4721-8CB3-7A6FAFCE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6048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Variáveis aleatórias</a:t>
            </a:r>
          </a:p>
        </p:txBody>
      </p:sp>
      <p:sp>
        <p:nvSpPr>
          <p:cNvPr id="24579" name="Content Placeholder 40">
            <a:extLst>
              <a:ext uri="{FF2B5EF4-FFF2-40B4-BE49-F238E27FC236}">
                <a16:creationId xmlns:a16="http://schemas.microsoft.com/office/drawing/2014/main" id="{7F1BBB39-651E-485A-87C0-2867E46E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1730375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Variáveis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aleatórias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Representa</a:t>
            </a:r>
            <a:r>
              <a:rPr lang="en-US" dirty="0">
                <a:solidFill>
                  <a:schemeClr val="bg1"/>
                </a:solidFill>
              </a:rPr>
              <a:t> um valor </a:t>
            </a:r>
            <a:r>
              <a:rPr lang="en-US" dirty="0" err="1">
                <a:solidFill>
                  <a:schemeClr val="bg1"/>
                </a:solidFill>
              </a:rPr>
              <a:t>numérico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associado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distribuição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Denotado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x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Exemplos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vendas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vendedor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dia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Horas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gastas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ligações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venda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dia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563267-D078-4254-84EB-54A1C0EF5063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911350"/>
          <a:ext cx="7123113" cy="792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5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P(x)</a:t>
                      </a:r>
                    </a:p>
                  </a:txBody>
                  <a:tcPr marL="91431" marR="91431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0,005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0,041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0,148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0,283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0,306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0,176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0,042</a:t>
                      </a:r>
                    </a:p>
                  </a:txBody>
                  <a:tcPr marL="91431" marR="91431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7C4E98F-C538-42F5-9187-3E8C7E2682F5}"/>
              </a:ext>
            </a:extLst>
          </p:cNvPr>
          <p:cNvGraphicFramePr/>
          <p:nvPr/>
        </p:nvGraphicFramePr>
        <p:xfrm>
          <a:off x="2006904" y="3408916"/>
          <a:ext cx="5254257" cy="315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498" name="TextBox 9">
            <a:extLst>
              <a:ext uri="{FF2B5EF4-FFF2-40B4-BE49-F238E27FC236}">
                <a16:creationId xmlns:a16="http://schemas.microsoft.com/office/drawing/2014/main" id="{569D158E-02F0-4CA3-823C-97BAC0B2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49563"/>
            <a:ext cx="323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</a:rPr>
              <a:t>Histograma</a:t>
            </a:r>
            <a:endParaRPr lang="en-US" sz="2800" dirty="0">
              <a:solidFill>
                <a:schemeClr val="accent6"/>
              </a:solidFill>
              <a:latin typeface="Times New Roman" pitchFamily="18" charset="0"/>
            </a:endParaRPr>
          </a:p>
        </p:txBody>
      </p:sp>
      <p:pic>
        <p:nvPicPr>
          <p:cNvPr id="74785" name="Picture 7" descr="C:\Documents and Settings\Lyn\Local Settings\Temporary Internet Files\Content.IE5\0X078R0N\MCj01549380000[1].wmf">
            <a:extLst>
              <a:ext uri="{FF2B5EF4-FFF2-40B4-BE49-F238E27FC236}">
                <a16:creationId xmlns:a16="http://schemas.microsoft.com/office/drawing/2014/main" id="{B712BD71-01F7-43B4-8120-56A260E6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5318125"/>
            <a:ext cx="1357312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4">
            <a:extLst>
              <a:ext uri="{FF2B5EF4-FFF2-40B4-BE49-F238E27FC236}">
                <a16:creationId xmlns:a16="http://schemas.microsoft.com/office/drawing/2014/main" id="{09F7C404-6462-4236-B054-16ABB81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71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Média, variância e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desvio padrão</a:t>
            </a:r>
          </a:p>
        </p:txBody>
      </p:sp>
      <p:sp>
        <p:nvSpPr>
          <p:cNvPr id="75779" name="Content Placeholder 5">
            <a:extLst>
              <a:ext uri="{FF2B5EF4-FFF2-40B4-BE49-F238E27FC236}">
                <a16:creationId xmlns:a16="http://schemas.microsoft.com/office/drawing/2014/main" id="{6979B7DC-F456-4483-A424-A16EAB50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2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 b="1">
                <a:solidFill>
                  <a:schemeClr val="accent2"/>
                </a:solidFill>
              </a:rPr>
              <a:t>Média:  </a:t>
            </a:r>
            <a:r>
              <a:rPr lang="el-GR" altLang="pt-BR">
                <a:solidFill>
                  <a:schemeClr val="accent2"/>
                </a:solidFill>
              </a:rPr>
              <a:t>μ</a:t>
            </a:r>
            <a:r>
              <a:rPr lang="en-US" altLang="pt-BR">
                <a:solidFill>
                  <a:schemeClr val="accent2"/>
                </a:solidFill>
              </a:rPr>
              <a:t> = </a:t>
            </a:r>
            <a:r>
              <a:rPr lang="en-US" altLang="pt-BR" i="1">
                <a:solidFill>
                  <a:schemeClr val="accent2"/>
                </a:solidFill>
              </a:rPr>
              <a:t>np</a:t>
            </a:r>
          </a:p>
          <a:p>
            <a:pPr eaLnBrk="1" hangingPunct="1"/>
            <a:endParaRPr lang="en-US" altLang="pt-BR">
              <a:solidFill>
                <a:schemeClr val="accent2"/>
              </a:solidFill>
            </a:endParaRPr>
          </a:p>
          <a:p>
            <a:pPr eaLnBrk="1" hangingPunct="1"/>
            <a:r>
              <a:rPr lang="en-US" altLang="pt-BR" b="1">
                <a:solidFill>
                  <a:schemeClr val="accent2"/>
                </a:solidFill>
              </a:rPr>
              <a:t>Variância:  </a:t>
            </a:r>
            <a:r>
              <a:rPr lang="el-GR" altLang="pt-BR">
                <a:solidFill>
                  <a:schemeClr val="accent2"/>
                </a:solidFill>
              </a:rPr>
              <a:t>σ</a:t>
            </a:r>
            <a:r>
              <a:rPr lang="en-US" altLang="pt-BR" baseline="30000">
                <a:solidFill>
                  <a:schemeClr val="accent2"/>
                </a:solidFill>
              </a:rPr>
              <a:t>2</a:t>
            </a:r>
            <a:r>
              <a:rPr lang="en-US" altLang="pt-BR">
                <a:solidFill>
                  <a:schemeClr val="accent2"/>
                </a:solidFill>
              </a:rPr>
              <a:t> = </a:t>
            </a:r>
            <a:r>
              <a:rPr lang="en-US" altLang="pt-BR" i="1">
                <a:solidFill>
                  <a:schemeClr val="accent2"/>
                </a:solidFill>
              </a:rPr>
              <a:t>npq</a:t>
            </a:r>
          </a:p>
          <a:p>
            <a:pPr eaLnBrk="1" hangingPunct="1"/>
            <a:endParaRPr lang="en-US" altLang="pt-BR" i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pt-BR" b="1">
                <a:solidFill>
                  <a:schemeClr val="accent2"/>
                </a:solidFill>
              </a:rPr>
              <a:t>Desvio padrão: </a:t>
            </a:r>
          </a:p>
        </p:txBody>
      </p:sp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1E81776A-1A0F-4174-A803-7F2A5EAD4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4149725"/>
          <a:ext cx="1422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3" imgW="660113" imgH="253890" progId="Equation.DSMT4">
                  <p:embed/>
                </p:oleObj>
              </mc:Choice>
              <mc:Fallback>
                <p:oleObj name="Equation" r:id="rId3" imgW="660113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149725"/>
                        <a:ext cx="14224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1C0987E-D144-495E-952C-6933A16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95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encontrando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a média, variância e desvio padrão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1598C64-0CC6-4AAB-9DC4-23039657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43100"/>
            <a:ext cx="8229600" cy="23336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Em Pitsburgo, Pensilvânia, cerca de 56% dos dias em um ano são nublados. Encontre a média, variância e desvio padrão para o número de dias nublados durante o mês de junho. Interprete os resultados e determine quaisquer valores incomuns.</a:t>
            </a:r>
            <a:r>
              <a:rPr lang="en-US" altLang="pt-BR" sz="2400" i="1">
                <a:solidFill>
                  <a:schemeClr val="bg1"/>
                </a:solidFill>
              </a:rPr>
              <a:t> </a:t>
            </a:r>
            <a:r>
              <a:rPr lang="en-US" altLang="pt-BR">
                <a:solidFill>
                  <a:schemeClr val="bg1"/>
                </a:solidFill>
              </a:rPr>
              <a:t>(</a:t>
            </a:r>
            <a:r>
              <a:rPr lang="en-US" altLang="pt-BR" i="1">
                <a:solidFill>
                  <a:schemeClr val="bg1"/>
                </a:solidFill>
              </a:rPr>
              <a:t>Fonte: National Climatic Data Center</a:t>
            </a:r>
            <a:r>
              <a:rPr lang="en-US" altLang="pt-BR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BA3F8-CE4A-4EE5-BDA7-6D996C42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603750"/>
            <a:ext cx="7888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</a:rPr>
              <a:t>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30,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0,56,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0,44</a:t>
            </a:r>
          </a:p>
        </p:txBody>
      </p:sp>
      <p:sp>
        <p:nvSpPr>
          <p:cNvPr id="10248" name="TextBox 6">
            <a:extLst>
              <a:ext uri="{FF2B5EF4-FFF2-40B4-BE49-F238E27FC236}">
                <a16:creationId xmlns:a16="http://schemas.microsoft.com/office/drawing/2014/main" id="{A4BA3435-E82D-43F3-BF5F-FD8896BAE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5156200"/>
            <a:ext cx="66563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Média:  </a:t>
            </a:r>
            <a:r>
              <a:rPr lang="el-GR" altLang="pt-BR">
                <a:solidFill>
                  <a:schemeClr val="accent2"/>
                </a:solidFill>
                <a:cs typeface="Arial" panose="020B0604020202020204" pitchFamily="34" charset="0"/>
              </a:rPr>
              <a:t>μ</a:t>
            </a: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 = </a:t>
            </a:r>
            <a:r>
              <a:rPr lang="en-US" altLang="pt-BR" i="1">
                <a:solidFill>
                  <a:schemeClr val="accent2"/>
                </a:solidFill>
                <a:cs typeface="Arial" panose="020B0604020202020204" pitchFamily="34" charset="0"/>
              </a:rPr>
              <a:t>np</a:t>
            </a: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 = 30∙0,56 = 16,8</a:t>
            </a:r>
            <a:endParaRPr lang="en-US" altLang="pt-BR" i="1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Variância:  </a:t>
            </a:r>
            <a:r>
              <a:rPr lang="el-GR" altLang="pt-BR">
                <a:solidFill>
                  <a:schemeClr val="accent2"/>
                </a:solidFill>
              </a:rPr>
              <a:t>σ</a:t>
            </a:r>
            <a:r>
              <a:rPr lang="en-US" altLang="pt-BR" baseline="30000">
                <a:solidFill>
                  <a:schemeClr val="accent2"/>
                </a:solidFill>
              </a:rPr>
              <a:t>2</a:t>
            </a:r>
            <a:r>
              <a:rPr lang="en-US" altLang="pt-BR">
                <a:solidFill>
                  <a:schemeClr val="accent2"/>
                </a:solidFill>
              </a:rPr>
              <a:t> = </a:t>
            </a:r>
            <a:r>
              <a:rPr lang="en-US" altLang="pt-BR" i="1">
                <a:solidFill>
                  <a:schemeClr val="accent2"/>
                </a:solidFill>
              </a:rPr>
              <a:t>npq</a:t>
            </a:r>
            <a:r>
              <a:rPr lang="en-US" altLang="pt-BR">
                <a:solidFill>
                  <a:schemeClr val="accent2"/>
                </a:solidFill>
              </a:rPr>
              <a:t> = </a:t>
            </a:r>
            <a:r>
              <a:rPr lang="en-US" altLang="pt-BR">
                <a:solidFill>
                  <a:schemeClr val="accent2"/>
                </a:solidFill>
                <a:cs typeface="Arial" panose="020B0604020202020204" pitchFamily="34" charset="0"/>
              </a:rPr>
              <a:t>30∙0,56∙0,44 ≈ 7,4</a:t>
            </a:r>
            <a:endParaRPr lang="en-US" altLang="pt-BR" i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>
                <a:solidFill>
                  <a:schemeClr val="accent2"/>
                </a:solidFill>
              </a:rPr>
              <a:t>Desvio padrão:</a:t>
            </a:r>
            <a:r>
              <a:rPr lang="en-US" altLang="pt-BR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026EC48E-4DF3-4AF2-9139-B1A9E6342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6003925"/>
          <a:ext cx="459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3" imgW="2133600" imgH="254000" progId="Equation.DSMT4">
                  <p:embed/>
                </p:oleObj>
              </mc:Choice>
              <mc:Fallback>
                <p:oleObj name="Equation" r:id="rId3" imgW="21336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003925"/>
                        <a:ext cx="459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7" name="Picture 10" descr="C:\Documents and Settings\Lyn\Local Settings\Temporary Internet Files\Content.IE5\TNMFU2EO\MCj03111180000[1].wmf">
            <a:extLst>
              <a:ext uri="{FF2B5EF4-FFF2-40B4-BE49-F238E27FC236}">
                <a16:creationId xmlns:a16="http://schemas.microsoft.com/office/drawing/2014/main" id="{B49F85F8-9CF8-4E75-9A3F-D706014B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4356100"/>
            <a:ext cx="134143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24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E20FFA95-BB06-4F81-A7E6-5DBA51D3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795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Solução: encontrando a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média, variância e desvio padrão</a:t>
            </a:r>
          </a:p>
        </p:txBody>
      </p:sp>
      <p:sp>
        <p:nvSpPr>
          <p:cNvPr id="77827" name="TextBox 6">
            <a:extLst>
              <a:ext uri="{FF2B5EF4-FFF2-40B4-BE49-F238E27FC236}">
                <a16:creationId xmlns:a16="http://schemas.microsoft.com/office/drawing/2014/main" id="{E042F708-EE78-4061-8D9F-7D806A9D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47875"/>
            <a:ext cx="665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pt-BR">
                <a:solidFill>
                  <a:schemeClr val="bg1"/>
                </a:solidFill>
                <a:cs typeface="Arial" panose="020B0604020202020204" pitchFamily="34" charset="0"/>
              </a:rPr>
              <a:t>μ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 = 16,8   </a:t>
            </a:r>
            <a:r>
              <a:rPr lang="el-GR" altLang="pt-BR">
                <a:solidFill>
                  <a:schemeClr val="bg1"/>
                </a:solidFill>
              </a:rPr>
              <a:t>σ</a:t>
            </a:r>
            <a:r>
              <a:rPr lang="en-US" altLang="pt-BR" baseline="30000">
                <a:solidFill>
                  <a:schemeClr val="bg1"/>
                </a:solidFill>
              </a:rPr>
              <a:t>2</a:t>
            </a:r>
            <a:r>
              <a:rPr lang="en-US" altLang="pt-BR">
                <a:solidFill>
                  <a:schemeClr val="bg1"/>
                </a:solidFill>
              </a:rPr>
              <a:t> 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≈ 7,4      </a:t>
            </a:r>
            <a:r>
              <a:rPr lang="el-GR" altLang="pt-BR">
                <a:solidFill>
                  <a:schemeClr val="bg1"/>
                </a:solidFill>
              </a:rPr>
              <a:t>σ</a:t>
            </a:r>
            <a:r>
              <a:rPr lang="en-US" altLang="pt-BR">
                <a:solidFill>
                  <a:schemeClr val="bg1"/>
                </a:solidFill>
              </a:rPr>
              <a:t> </a:t>
            </a: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≈ 2,7 </a:t>
            </a:r>
          </a:p>
        </p:txBody>
      </p:sp>
      <p:sp>
        <p:nvSpPr>
          <p:cNvPr id="63494" name="TextBox 9">
            <a:extLst>
              <a:ext uri="{FF2B5EF4-FFF2-40B4-BE49-F238E27FC236}">
                <a16:creationId xmlns:a16="http://schemas.microsoft.com/office/drawing/2014/main" id="{0EE7D0F2-8B58-4C3C-8A89-07DA82926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87650"/>
            <a:ext cx="78882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96925" indent="-339725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Em média, há 16,8 dias nublados no mês de junho</a:t>
            </a:r>
          </a:p>
          <a:p>
            <a:pPr eaLnBrk="1" hangingPunct="1">
              <a:spcBef>
                <a:spcPct val="0"/>
              </a:spcBef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O desvio padrão é de cerca de 2,7 dias</a:t>
            </a:r>
          </a:p>
          <a:p>
            <a:pPr eaLnBrk="1" hangingPunct="1">
              <a:spcBef>
                <a:spcPct val="0"/>
              </a:spcBef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Valores maiores de dois desvios padrão da média são considerados incomuns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16,8 – 2(2,7) = 11,4; junho com 11 dias nublados seria incomum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pt-BR">
                <a:solidFill>
                  <a:schemeClr val="bg1"/>
                </a:solidFill>
                <a:cs typeface="Arial" panose="020B0604020202020204" pitchFamily="34" charset="0"/>
              </a:rPr>
              <a:t>16,8 + 2(2,7) = 22,2; junho com 23 dias nublados seria incomum também</a:t>
            </a:r>
          </a:p>
        </p:txBody>
      </p:sp>
      <p:pic>
        <p:nvPicPr>
          <p:cNvPr id="77829" name="Picture 10" descr="C:\Documents and Settings\Lyn\Local Settings\Temporary Internet Files\Content.IE5\TNMFU2EO\MCj03111180000[1].wmf">
            <a:extLst>
              <a:ext uri="{FF2B5EF4-FFF2-40B4-BE49-F238E27FC236}">
                <a16:creationId xmlns:a16="http://schemas.microsoft.com/office/drawing/2014/main" id="{D9187751-436B-4DE6-BAFA-39D4B97A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4356100"/>
            <a:ext cx="134143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3651FBB1-221D-49EF-8B92-B678A9A0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17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Resumo da Seção 4.2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4ECC39A9-3373-48AF-830C-15A96C14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7700"/>
            <a:ext cx="8086725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Determinamos se o experimento de probabilidade é um experimento binomial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Encontramos probabilidades binomiais usando a fórmula da probailidade binomial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Encontramos probabilidades binomiais usando tecnologia e uma tabela binomial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Encontramos a média, a variância e o desvio padrão de uma distribuição de probabilidade binomial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1EA1B1CE-DE3C-4FE1-B6A0-7D95C6042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Seção 4.3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FC43DBF-75E1-41BC-9118-ED1780F2F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distribuições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probabilidades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discretas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76743538-A01E-4C7F-933F-CEF07167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1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Objetivos da Seção 4.3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73B87CB8-1732-495F-9EDE-046CA168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47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Encontrar probabilidades usando a distribuição geométrica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Encontrar probabilidades usando a distribuição de Poisson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81DCAFF-599C-4F42-AD01-7A96F6C7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667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Distribuição geométrica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D9AD8-CFDA-49C7-99C9-D2E9ED06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distribuição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discreta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Satisfaz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seguintes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condições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914400" lvl="1" indent="-514350" eaLnBrk="1" hangingPunct="1">
              <a:spcBef>
                <a:spcPct val="40000"/>
              </a:spcBef>
              <a:defRPr/>
            </a:pP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tentativa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repetida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ocorra</a:t>
            </a:r>
            <a:endParaRPr lang="en-US" dirty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ct val="4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dirty="0" err="1">
                <a:solidFill>
                  <a:schemeClr val="bg1"/>
                </a:solidFill>
              </a:rPr>
              <a:t>tentativas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repetidas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umas</a:t>
            </a:r>
            <a:r>
              <a:rPr lang="en-US" dirty="0">
                <a:solidFill>
                  <a:schemeClr val="bg1"/>
                </a:solidFill>
              </a:rPr>
              <a:t> das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endParaRPr lang="en-US" dirty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ct val="4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constante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tentativa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probabilidade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primeiro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ocorra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tentativa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é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x</a:t>
            </a:r>
            <a:r>
              <a:rPr lang="en-US" b="1" dirty="0">
                <a:solidFill>
                  <a:schemeClr val="accent6"/>
                </a:solidFill>
              </a:rPr>
              <a:t>) = </a:t>
            </a:r>
            <a:r>
              <a:rPr lang="en-US" b="1" i="1" dirty="0">
                <a:solidFill>
                  <a:schemeClr val="accent6"/>
                </a:solidFill>
              </a:rPr>
              <a:t>p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i="1" dirty="0">
                <a:solidFill>
                  <a:schemeClr val="accent6"/>
                </a:solidFill>
              </a:rPr>
              <a:t>q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b="1" i="1" baseline="30000" dirty="0">
                <a:solidFill>
                  <a:schemeClr val="accent6"/>
                </a:solidFill>
              </a:rPr>
              <a:t>x</a:t>
            </a:r>
            <a:r>
              <a:rPr lang="en-US" b="1" baseline="30000" dirty="0">
                <a:solidFill>
                  <a:schemeClr val="accent6"/>
                </a:solidFill>
              </a:rPr>
              <a:t> –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 = 1 – </a:t>
            </a:r>
            <a:r>
              <a:rPr lang="en-US" i="1" dirty="0">
                <a:solidFill>
                  <a:schemeClr val="bg1"/>
                </a:solidFill>
              </a:rPr>
              <a:t>p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BBB48E1-6E2E-4476-9187-3AE93E9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33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distribuição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geométrica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790FD79E-EA86-4C6B-A874-F48F57BA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4700"/>
            <a:ext cx="8470900" cy="1862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Por experiência, você sabe que a probabilidade de que você faça uma venda em um telefonema qualquer é de 0,23. Encontre a probabilidade de que sua primeira venda em um dia qualquer ocorra na quarta ou quinta ligação.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pt-B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276E7-15BE-4688-B2AE-AE48560E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4084638"/>
            <a:ext cx="7585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3688" indent="-293688"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venda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quarta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ou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quinta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ligação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) =          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(4) +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(5)</a:t>
            </a:r>
          </a:p>
          <a:p>
            <a:pPr marL="293688" indent="-2936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Geométrica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com 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0,23,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0,77,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4,5</a:t>
            </a:r>
          </a:p>
        </p:txBody>
      </p:sp>
      <p:pic>
        <p:nvPicPr>
          <p:cNvPr id="83973" name="Picture 7" descr="C:\Documents and Settings\Lyn\Local Settings\Temporary Internet Files\Content.IE5\W9M7WLEZ\MCj03973960000[1].wmf">
            <a:extLst>
              <a:ext uri="{FF2B5EF4-FFF2-40B4-BE49-F238E27FC236}">
                <a16:creationId xmlns:a16="http://schemas.microsoft.com/office/drawing/2014/main" id="{425F1130-C595-4319-AA8F-D90F69EA0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5222875"/>
            <a:ext cx="1006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126DF8F-E7CC-49DD-9B8A-CB74E071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47775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(4) = 0,23(0,77)</a:t>
            </a:r>
            <a:r>
              <a:rPr lang="en-US" baseline="30000" dirty="0">
                <a:solidFill>
                  <a:schemeClr val="accent6"/>
                </a:solidFill>
              </a:rPr>
              <a:t>4–1</a:t>
            </a:r>
            <a:r>
              <a:rPr lang="en-US" dirty="0">
                <a:solidFill>
                  <a:schemeClr val="accent6"/>
                </a:solidFill>
              </a:rPr>
              <a:t> ≈ 0,105003</a:t>
            </a:r>
          </a:p>
          <a:p>
            <a:pPr eaLnBrk="1" hangingPunct="1">
              <a:defRPr/>
            </a:pPr>
            <a:r>
              <a:rPr lang="en-US" i="1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(5) = 0,23(0,77)</a:t>
            </a:r>
            <a:r>
              <a:rPr lang="en-US" baseline="30000" dirty="0">
                <a:solidFill>
                  <a:schemeClr val="accent6"/>
                </a:solidFill>
              </a:rPr>
              <a:t>5–1</a:t>
            </a:r>
            <a:r>
              <a:rPr lang="en-US" dirty="0">
                <a:solidFill>
                  <a:schemeClr val="accent6"/>
                </a:solidFill>
              </a:rPr>
              <a:t> ≈ 0,080852</a:t>
            </a:r>
          </a:p>
        </p:txBody>
      </p:sp>
      <p:sp>
        <p:nvSpPr>
          <p:cNvPr id="84995" name="TextBox 5">
            <a:extLst>
              <a:ext uri="{FF2B5EF4-FFF2-40B4-BE49-F238E27FC236}">
                <a16:creationId xmlns:a16="http://schemas.microsoft.com/office/drawing/2014/main" id="{9C058159-9746-444C-9C85-E029C4BC8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3057525"/>
            <a:ext cx="770572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D17230"/>
              </a:buClr>
              <a:buFontTx/>
              <a:buNone/>
            </a:pP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(venda na quarta ou quinta ligação) = </a:t>
            </a: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(4) + </a:t>
            </a:r>
            <a:r>
              <a:rPr lang="en-US" altLang="pt-BR" i="1">
                <a:solidFill>
                  <a:schemeClr val="bg1"/>
                </a:solidFill>
              </a:rPr>
              <a:t>P</a:t>
            </a:r>
            <a:r>
              <a:rPr lang="en-US" altLang="pt-BR">
                <a:solidFill>
                  <a:schemeClr val="bg1"/>
                </a:solidFill>
              </a:rPr>
              <a:t>(5)</a:t>
            </a:r>
          </a:p>
          <a:p>
            <a:pPr eaLnBrk="1" hangingPunct="1">
              <a:buClr>
                <a:srgbClr val="D17230"/>
              </a:buClr>
              <a:buFontTx/>
              <a:buNone/>
            </a:pPr>
            <a:r>
              <a:rPr lang="en-US" altLang="pt-BR">
                <a:solidFill>
                  <a:schemeClr val="bg1"/>
                </a:solidFill>
              </a:rPr>
              <a:t>                                               ≈ 0,105003 + 0,080852</a:t>
            </a:r>
          </a:p>
          <a:p>
            <a:pPr eaLnBrk="1" hangingPunct="1">
              <a:buClr>
                <a:srgbClr val="D17230"/>
              </a:buClr>
              <a:buFontTx/>
              <a:buNone/>
            </a:pPr>
            <a:r>
              <a:rPr lang="en-US" altLang="pt-BR">
                <a:solidFill>
                  <a:schemeClr val="bg1"/>
                </a:solidFill>
              </a:rPr>
              <a:t>					      ≈ 0,186</a:t>
            </a:r>
            <a:endParaRPr lang="en-US" altLang="pt-BR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84996" name="Picture 7" descr="C:\Documents and Settings\Lyn\Local Settings\Temporary Internet Files\Content.IE5\W9M7WLEZ\MCj03973960000[1].wmf">
            <a:extLst>
              <a:ext uri="{FF2B5EF4-FFF2-40B4-BE49-F238E27FC236}">
                <a16:creationId xmlns:a16="http://schemas.microsoft.com/office/drawing/2014/main" id="{08C27382-3ED9-4928-8900-82A5B41F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5222875"/>
            <a:ext cx="1006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40">
            <a:extLst>
              <a:ext uri="{FF2B5EF4-FFF2-40B4-BE49-F238E27FC236}">
                <a16:creationId xmlns:a16="http://schemas.microsoft.com/office/drawing/2014/main" id="{54DA3C0D-3CAC-45EB-A765-28453975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1323975"/>
            <a:ext cx="8229600" cy="29781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Variáveis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aleatórias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discretas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Tem um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finito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contável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possíveis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listados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vendas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vendedor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dia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F3EFEF42-3A13-46C3-977B-84484F9CFCBD}"/>
              </a:ext>
            </a:extLst>
          </p:cNvPr>
          <p:cNvGrpSpPr>
            <a:grpSpLocks/>
          </p:cNvGrpSpPr>
          <p:nvPr/>
        </p:nvGrpSpPr>
        <p:grpSpPr bwMode="auto">
          <a:xfrm>
            <a:off x="2314575" y="4479925"/>
            <a:ext cx="4114800" cy="842963"/>
            <a:chOff x="2313958" y="4276774"/>
            <a:chExt cx="4114800" cy="842963"/>
          </a:xfrm>
        </p:grpSpPr>
        <p:sp>
          <p:nvSpPr>
            <p:cNvPr id="16388" name="Line 73">
              <a:extLst>
                <a:ext uri="{FF2B5EF4-FFF2-40B4-BE49-F238E27FC236}">
                  <a16:creationId xmlns:a16="http://schemas.microsoft.com/office/drawing/2014/main" id="{F33B6418-F352-4465-8760-4067116F0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958" y="4559349"/>
              <a:ext cx="362426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89" name="Line 74">
              <a:extLst>
                <a:ext uri="{FF2B5EF4-FFF2-40B4-BE49-F238E27FC236}">
                  <a16:creationId xmlns:a16="http://schemas.microsoft.com/office/drawing/2014/main" id="{7696D9C2-99A7-4ED2-87C0-B15B59253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683" y="44069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90" name="Text Box 75">
              <a:extLst>
                <a:ext uri="{FF2B5EF4-FFF2-40B4-BE49-F238E27FC236}">
                  <a16:creationId xmlns:a16="http://schemas.microsoft.com/office/drawing/2014/main" id="{859EC036-48BB-45F8-93E4-337FE2F7B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1558" y="4276774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i="1">
                  <a:solidFill>
                    <a:schemeClr val="bg1"/>
                  </a:solidFill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6391" name="Line 76">
              <a:extLst>
                <a:ext uri="{FF2B5EF4-FFF2-40B4-BE49-F238E27FC236}">
                  <a16:creationId xmlns:a16="http://schemas.microsoft.com/office/drawing/2014/main" id="{DDAF9F55-0AAE-4CF7-94E8-86B67CA1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808" y="44069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92" name="Line 78">
              <a:extLst>
                <a:ext uri="{FF2B5EF4-FFF2-40B4-BE49-F238E27FC236}">
                  <a16:creationId xmlns:a16="http://schemas.microsoft.com/office/drawing/2014/main" id="{A7E6AB82-9119-474A-A359-6F5C5DD11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958" y="44069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93" name="Line 79">
              <a:extLst>
                <a:ext uri="{FF2B5EF4-FFF2-40B4-BE49-F238E27FC236}">
                  <a16:creationId xmlns:a16="http://schemas.microsoft.com/office/drawing/2014/main" id="{EC22EF77-76DC-4616-88C3-9DA4E0A0C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1121" y="44069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94" name="Line 80">
              <a:extLst>
                <a:ext uri="{FF2B5EF4-FFF2-40B4-BE49-F238E27FC236}">
                  <a16:creationId xmlns:a16="http://schemas.microsoft.com/office/drawing/2014/main" id="{4DCEA8F5-8122-4BD7-9F8D-9F365AEBD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0558" y="44069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95" name="Text Box 81">
              <a:extLst>
                <a:ext uri="{FF2B5EF4-FFF2-40B4-BE49-F238E27FC236}">
                  <a16:creationId xmlns:a16="http://schemas.microsoft.com/office/drawing/2014/main" id="{AB8E9A5C-E614-4780-BF8A-639D8D0DF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733" y="47228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396" name="Text Box 82">
              <a:extLst>
                <a:ext uri="{FF2B5EF4-FFF2-40B4-BE49-F238E27FC236}">
                  <a16:creationId xmlns:a16="http://schemas.microsoft.com/office/drawing/2014/main" id="{3D0A8567-E473-4A7E-8518-EFF11969D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821" y="4722862"/>
              <a:ext cx="631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6397" name="Line 83">
              <a:extLst>
                <a:ext uri="{FF2B5EF4-FFF2-40B4-BE49-F238E27FC236}">
                  <a16:creationId xmlns:a16="http://schemas.microsoft.com/office/drawing/2014/main" id="{0B074FE6-86B7-477F-A7D5-57EA1F1F0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246" y="43942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98" name="Text Box 84">
              <a:extLst>
                <a:ext uri="{FF2B5EF4-FFF2-40B4-BE49-F238E27FC236}">
                  <a16:creationId xmlns:a16="http://schemas.microsoft.com/office/drawing/2014/main" id="{62DAB524-4F9B-4CA1-85F7-3DD40F4C6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846" y="47228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6399" name="Text Box 87">
              <a:extLst>
                <a:ext uri="{FF2B5EF4-FFF2-40B4-BE49-F238E27FC236}">
                  <a16:creationId xmlns:a16="http://schemas.microsoft.com/office/drawing/2014/main" id="{EE63D379-4366-4D8B-A72C-62BD83B6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183" y="47228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400" name="Text Box 88">
              <a:extLst>
                <a:ext uri="{FF2B5EF4-FFF2-40B4-BE49-F238E27FC236}">
                  <a16:creationId xmlns:a16="http://schemas.microsoft.com/office/drawing/2014/main" id="{54DB3989-E5E4-48DD-AC7C-72E0B916E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296" y="47228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401" name="Text Box 89">
              <a:extLst>
                <a:ext uri="{FF2B5EF4-FFF2-40B4-BE49-F238E27FC236}">
                  <a16:creationId xmlns:a16="http://schemas.microsoft.com/office/drawing/2014/main" id="{60D01F37-A9E3-44E5-9508-D26822C63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696" y="47228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621" name="Oval 86">
              <a:extLst>
                <a:ext uri="{FF2B5EF4-FFF2-40B4-BE49-F238E27FC236}">
                  <a16:creationId xmlns:a16="http://schemas.microsoft.com/office/drawing/2014/main" id="{47C5FF12-AF11-44A0-8DB2-C52776C69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4071" y="44910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5622" name="Oval 91">
              <a:extLst>
                <a:ext uri="{FF2B5EF4-FFF2-40B4-BE49-F238E27FC236}">
                  <a16:creationId xmlns:a16="http://schemas.microsoft.com/office/drawing/2014/main" id="{712D9530-03A1-4507-BBAB-DBACC08A61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7796" y="44910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5623" name="Oval 92">
              <a:extLst>
                <a:ext uri="{FF2B5EF4-FFF2-40B4-BE49-F238E27FC236}">
                  <a16:creationId xmlns:a16="http://schemas.microsoft.com/office/drawing/2014/main" id="{A0C7487B-ADC2-4027-8BD0-D6DE15F714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9296" y="44910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5624" name="Oval 93">
              <a:extLst>
                <a:ext uri="{FF2B5EF4-FFF2-40B4-BE49-F238E27FC236}">
                  <a16:creationId xmlns:a16="http://schemas.microsoft.com/office/drawing/2014/main" id="{2E4C5B5E-1E0B-4236-8AFF-69809EAF0C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5083" y="44910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5625" name="Oval 86">
              <a:extLst>
                <a:ext uri="{FF2B5EF4-FFF2-40B4-BE49-F238E27FC236}">
                  <a16:creationId xmlns:a16="http://schemas.microsoft.com/office/drawing/2014/main" id="{823FA35F-EF11-4412-9534-FF9A9D02BE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5746" y="44910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5626" name="Oval 93">
              <a:extLst>
                <a:ext uri="{FF2B5EF4-FFF2-40B4-BE49-F238E27FC236}">
                  <a16:creationId xmlns:a16="http://schemas.microsoft.com/office/drawing/2014/main" id="{20443879-8F60-4C9E-84C0-D698D8939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36583" y="44910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B05FC6F7-65DC-4A6A-A119-797502EE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1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Distribuição de Poisson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0CEABDCD-07B8-471D-895A-1D54D9A7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500"/>
            <a:ext cx="8086725" cy="4525963"/>
          </a:xfrm>
        </p:spPr>
        <p:txBody>
          <a:bodyPr/>
          <a:lstStyle/>
          <a:p>
            <a:pPr eaLnBrk="1" hangingPunct="1"/>
            <a:r>
              <a:rPr lang="en-US" altLang="pt-BR" sz="2600">
                <a:solidFill>
                  <a:schemeClr val="bg1"/>
                </a:solidFill>
              </a:rPr>
              <a:t>Uma distribuição de probabilidade discreta</a:t>
            </a:r>
          </a:p>
          <a:p>
            <a:pPr eaLnBrk="1" hangingPunct="1"/>
            <a:r>
              <a:rPr lang="en-US" altLang="pt-BR" sz="2600">
                <a:solidFill>
                  <a:schemeClr val="bg1"/>
                </a:solidFill>
              </a:rPr>
              <a:t>Satisfaz as seguintes condições:</a:t>
            </a:r>
          </a:p>
          <a:p>
            <a:pPr lvl="1" eaLnBrk="1" hangingPunct="1"/>
            <a:r>
              <a:rPr lang="en-US" altLang="pt-BR" sz="2600">
                <a:solidFill>
                  <a:schemeClr val="bg1"/>
                </a:solidFill>
              </a:rPr>
              <a:t>O experimento consiste em contar o número de vezes que um evento, </a:t>
            </a:r>
            <a:r>
              <a:rPr lang="en-US" altLang="pt-BR" sz="2600" i="1">
                <a:solidFill>
                  <a:schemeClr val="bg1"/>
                </a:solidFill>
              </a:rPr>
              <a:t>x</a:t>
            </a:r>
            <a:r>
              <a:rPr lang="en-US" altLang="pt-BR" sz="2600">
                <a:solidFill>
                  <a:schemeClr val="bg1"/>
                </a:solidFill>
              </a:rPr>
              <a:t>, ocorre em um dado intervalo. O intervalo pode ser de tempo, área ou volume</a:t>
            </a:r>
          </a:p>
          <a:p>
            <a:pPr lvl="1" eaLnBrk="1" hangingPunct="1"/>
            <a:r>
              <a:rPr lang="en-US" altLang="pt-BR" sz="2600">
                <a:solidFill>
                  <a:schemeClr val="bg1"/>
                </a:solidFill>
              </a:rPr>
              <a:t>A probabilidade de o evento ocorrer é a mesma para cada intervalo</a:t>
            </a:r>
          </a:p>
          <a:p>
            <a:pPr lvl="1" eaLnBrk="1" hangingPunct="1"/>
            <a:r>
              <a:rPr lang="en-US" altLang="pt-BR" sz="2600">
                <a:solidFill>
                  <a:schemeClr val="bg1"/>
                </a:solidFill>
              </a:rPr>
              <a:t>O número de ocorrências em um intervalo independe do número de ocorrências em outros intervalos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75E2B2B0-3926-422A-B4C5-C8574497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0188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600" b="1" dirty="0" err="1">
                <a:solidFill>
                  <a:schemeClr val="accent6"/>
                </a:solidFill>
              </a:rPr>
              <a:t>Distribuição</a:t>
            </a:r>
            <a:r>
              <a:rPr lang="en-US" sz="2600" b="1" dirty="0">
                <a:solidFill>
                  <a:schemeClr val="accent6"/>
                </a:solidFill>
              </a:rPr>
              <a:t> de Poisson</a:t>
            </a:r>
          </a:p>
          <a:p>
            <a:pPr eaLnBrk="1" hangingPunct="1">
              <a:defRPr/>
            </a:pPr>
            <a:r>
              <a:rPr lang="en-US" sz="2600" dirty="0" err="1">
                <a:solidFill>
                  <a:schemeClr val="bg1"/>
                </a:solidFill>
              </a:rPr>
              <a:t>Condições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contínuas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en-US" sz="2600" dirty="0">
                <a:solidFill>
                  <a:schemeClr val="bg1"/>
                </a:solidFill>
              </a:rPr>
              <a:t>A </a:t>
            </a:r>
            <a:r>
              <a:rPr lang="en-US" sz="2600" dirty="0" err="1">
                <a:solidFill>
                  <a:schemeClr val="bg1"/>
                </a:solidFill>
              </a:rPr>
              <a:t>probabilidade</a:t>
            </a:r>
            <a:r>
              <a:rPr lang="en-US" sz="2600" dirty="0">
                <a:solidFill>
                  <a:schemeClr val="bg1"/>
                </a:solidFill>
              </a:rPr>
              <a:t> do </a:t>
            </a:r>
            <a:r>
              <a:rPr lang="en-US" sz="2600" dirty="0" err="1">
                <a:solidFill>
                  <a:schemeClr val="bg1"/>
                </a:solidFill>
              </a:rPr>
              <a:t>evento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ocorrer</a:t>
            </a:r>
            <a:r>
              <a:rPr lang="en-US" sz="2600" dirty="0">
                <a:solidFill>
                  <a:schemeClr val="bg1"/>
                </a:solidFill>
              </a:rPr>
              <a:t> é a </a:t>
            </a:r>
            <a:r>
              <a:rPr lang="en-US" sz="2600" dirty="0" err="1">
                <a:solidFill>
                  <a:schemeClr val="bg1"/>
                </a:solidFill>
              </a:rPr>
              <a:t>mesma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para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cada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intervalo</a:t>
            </a:r>
            <a:endParaRPr lang="en-US" sz="2600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sz="2600" dirty="0">
                <a:solidFill>
                  <a:schemeClr val="bg1"/>
                </a:solidFill>
              </a:rPr>
              <a:t>A </a:t>
            </a:r>
            <a:r>
              <a:rPr lang="en-US" sz="2600" dirty="0" err="1">
                <a:solidFill>
                  <a:schemeClr val="bg1"/>
                </a:solidFill>
              </a:rPr>
              <a:t>probabilidade</a:t>
            </a:r>
            <a:r>
              <a:rPr lang="en-US" sz="2600" dirty="0">
                <a:solidFill>
                  <a:schemeClr val="bg1"/>
                </a:solidFill>
              </a:rPr>
              <a:t> de </a:t>
            </a:r>
            <a:r>
              <a:rPr lang="en-US" sz="2600" dirty="0" err="1">
                <a:solidFill>
                  <a:schemeClr val="bg1"/>
                </a:solidFill>
              </a:rPr>
              <a:t>exatamente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</a:rPr>
              <a:t>x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ocorrências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em</a:t>
            </a:r>
            <a:r>
              <a:rPr lang="en-US" sz="2600" dirty="0">
                <a:solidFill>
                  <a:schemeClr val="bg1"/>
                </a:solidFill>
              </a:rPr>
              <a:t> um </a:t>
            </a:r>
            <a:r>
              <a:rPr lang="en-US" sz="2600" dirty="0" err="1">
                <a:solidFill>
                  <a:schemeClr val="bg1"/>
                </a:solidFill>
              </a:rPr>
              <a:t>intervalo</a:t>
            </a:r>
            <a:r>
              <a:rPr lang="en-US" sz="2600" dirty="0">
                <a:solidFill>
                  <a:schemeClr val="bg1"/>
                </a:solidFill>
              </a:rPr>
              <a:t> é</a:t>
            </a:r>
            <a:br>
              <a:rPr lang="en-US" sz="2600" dirty="0"/>
            </a:br>
            <a:endParaRPr lang="en-US" sz="260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sz="2600" dirty="0"/>
          </a:p>
        </p:txBody>
      </p:sp>
      <p:graphicFrame>
        <p:nvGraphicFramePr>
          <p:cNvPr id="1090566" name="Object 6">
            <a:extLst>
              <a:ext uri="{FF2B5EF4-FFF2-40B4-BE49-F238E27FC236}">
                <a16:creationId xmlns:a16="http://schemas.microsoft.com/office/drawing/2014/main" id="{CA8D7739-30DC-4402-93C2-292B35FA7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4451350"/>
          <a:ext cx="19796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3" imgW="1803400" imgH="698500" progId="Equation.DSMT4">
                  <p:embed/>
                </p:oleObj>
              </mc:Choice>
              <mc:Fallback>
                <p:oleObj name="Equation" r:id="rId3" imgW="18034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451350"/>
                        <a:ext cx="197961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BAE6AE-10B8-4CE7-AEF3-A2E26BF6A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4397375"/>
            <a:ext cx="4406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D17230"/>
              </a:buClr>
              <a:buFontTx/>
              <a:buNone/>
            </a:pPr>
            <a:r>
              <a:rPr lang="en-US" altLang="pt-BR" sz="2600">
                <a:solidFill>
                  <a:schemeClr val="bg1"/>
                </a:solidFill>
              </a:rPr>
              <a:t>em que </a:t>
            </a:r>
            <a:r>
              <a:rPr lang="en-US" altLang="pt-BR" sz="2600" i="1">
                <a:solidFill>
                  <a:schemeClr val="bg1"/>
                </a:solidFill>
              </a:rPr>
              <a:t>e</a:t>
            </a:r>
            <a:r>
              <a:rPr lang="en-US" altLang="pt-BR" sz="2600">
                <a:solidFill>
                  <a:schemeClr val="bg1"/>
                </a:solidFill>
              </a:rPr>
              <a:t> </a:t>
            </a:r>
            <a:r>
              <a:rPr lang="en-US" altLang="pt-BR" sz="2600">
                <a:solidFill>
                  <a:schemeClr val="bg1"/>
                </a:solidFill>
                <a:sym typeface="Symbol" panose="05050102010706020507" pitchFamily="18" charset="2"/>
              </a:rPr>
              <a:t> 2.71818 e </a:t>
            </a:r>
            <a:r>
              <a:rPr lang="el-GR" altLang="pt-BR" sz="2600" i="1">
                <a:solidFill>
                  <a:schemeClr val="bg1"/>
                </a:solidFill>
                <a:sym typeface="Symbol" panose="05050102010706020507" pitchFamily="18" charset="2"/>
              </a:rPr>
              <a:t>μ</a:t>
            </a:r>
            <a:r>
              <a:rPr lang="en-US" altLang="pt-BR" sz="2600" i="1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pt-BR" sz="2600">
                <a:solidFill>
                  <a:schemeClr val="bg1"/>
                </a:solidFill>
                <a:sym typeface="Symbol" panose="05050102010706020507" pitchFamily="18" charset="2"/>
              </a:rPr>
              <a:t>é o número médio de ocorrências</a:t>
            </a:r>
            <a:endParaRPr lang="en-US" altLang="pt-BR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DC0D1243-3F79-4512-ADD9-733B8198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8461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distribuição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de Poisson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75352956-9F08-4805-9954-9073E0F0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7875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O número médio de acidentes mensais em uma certa interseção é 3. Qual é a probabilidade de que em um mês qualquer quatro acidentes ocorram na interseção?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215C9-6CE6-4F01-8A4E-301CB86B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792538"/>
            <a:ext cx="7585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7988" indent="-407988"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</a:p>
          <a:p>
            <a:pPr marL="407988" indent="-407988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Distribuição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de Poisson com 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4, </a:t>
            </a:r>
            <a:r>
              <a:rPr lang="el-GR" sz="2800" dirty="0">
                <a:solidFill>
                  <a:schemeClr val="bg1"/>
                </a:solidFill>
                <a:latin typeface="Times New Roman" pitchFamily="18" charset="0"/>
              </a:rPr>
              <a:t>μ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= 3</a:t>
            </a:r>
          </a:p>
        </p:txBody>
      </p:sp>
      <p:graphicFrame>
        <p:nvGraphicFramePr>
          <p:cNvPr id="1090566" name="Object 6">
            <a:extLst>
              <a:ext uri="{FF2B5EF4-FFF2-40B4-BE49-F238E27FC236}">
                <a16:creationId xmlns:a16="http://schemas.microsoft.com/office/drawing/2014/main" id="{F0760D4E-32D7-474A-AD03-F970B6E74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813" y="4913313"/>
          <a:ext cx="42513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3" imgW="3873500" imgH="698500" progId="Equation.DSMT4">
                  <p:embed/>
                </p:oleObj>
              </mc:Choice>
              <mc:Fallback>
                <p:oleObj name="Equation" r:id="rId3" imgW="38735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913313"/>
                        <a:ext cx="42513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70" name="Picture 10" descr="C:\Documents and Settings\Lyn\Local Settings\Temporary Internet Files\Content.IE5\NA0VVPWD\MCTN00571_0000[1].wmf">
            <a:extLst>
              <a:ext uri="{FF2B5EF4-FFF2-40B4-BE49-F238E27FC236}">
                <a16:creationId xmlns:a16="http://schemas.microsoft.com/office/drawing/2014/main" id="{412EBB77-2C8B-4644-9380-03E90D60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5389563"/>
            <a:ext cx="187801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B76355CF-0037-4A7F-AFA5-0922932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655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Resumo da Seção 4.3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7EE6A07E-FDEE-4EC9-B4CE-98DE7EB4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Encontramos probabilidades usando a distribuição geométrica</a:t>
            </a:r>
          </a:p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Encontramos probabilidades usando a distribuição de Poisson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40">
            <a:extLst>
              <a:ext uri="{FF2B5EF4-FFF2-40B4-BE49-F238E27FC236}">
                <a16:creationId xmlns:a16="http://schemas.microsoft.com/office/drawing/2014/main" id="{BE2B746F-B5B2-470C-9F72-38524968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1323975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 err="1">
                <a:solidFill>
                  <a:schemeClr val="accent6"/>
                </a:solidFill>
              </a:rPr>
              <a:t>Variáveis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aleatórias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contínuas</a:t>
            </a:r>
            <a:endParaRPr lang="en-US" b="1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Tem um </a:t>
            </a:r>
            <a:r>
              <a:rPr lang="en-US" dirty="0" err="1">
                <a:solidFill>
                  <a:schemeClr val="bg1"/>
                </a:solidFill>
              </a:rPr>
              <a:t>número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incontável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possíves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representados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intervalo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numérica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Horas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gastas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ligações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venda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dia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8C147EE3-A7A9-43AD-B26D-4D18CB75B6DD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4543425"/>
            <a:ext cx="4124325" cy="846138"/>
            <a:chOff x="2144124" y="5075656"/>
            <a:chExt cx="4124325" cy="846198"/>
          </a:xfrm>
        </p:grpSpPr>
        <p:grpSp>
          <p:nvGrpSpPr>
            <p:cNvPr id="18436" name="Group 23">
              <a:extLst>
                <a:ext uri="{FF2B5EF4-FFF2-40B4-BE49-F238E27FC236}">
                  <a16:creationId xmlns:a16="http://schemas.microsoft.com/office/drawing/2014/main" id="{A58C7985-597A-4431-8790-83280D4CF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124" y="5075656"/>
              <a:ext cx="4124325" cy="846198"/>
              <a:chOff x="2054183" y="4131273"/>
              <a:chExt cx="4124325" cy="846198"/>
            </a:xfrm>
          </p:grpSpPr>
          <p:sp>
            <p:nvSpPr>
              <p:cNvPr id="18438" name="Line 97">
                <a:extLst>
                  <a:ext uri="{FF2B5EF4-FFF2-40B4-BE49-F238E27FC236}">
                    <a16:creationId xmlns:a16="http://schemas.microsoft.com/office/drawing/2014/main" id="{7350468C-D1EC-44E9-ABF2-938F3C40F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1433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39" name="Text Box 98">
                <a:extLst>
                  <a:ext uri="{FF2B5EF4-FFF2-40B4-BE49-F238E27FC236}">
                    <a16:creationId xmlns:a16="http://schemas.microsoft.com/office/drawing/2014/main" id="{72383A26-D472-469B-94E7-08BA2AA0D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1308" y="4131273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1800" i="1">
                    <a:solidFill>
                      <a:schemeClr val="bg1"/>
                    </a:solidFill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8440" name="Line 99">
                <a:extLst>
                  <a:ext uri="{FF2B5EF4-FFF2-40B4-BE49-F238E27FC236}">
                    <a16:creationId xmlns:a16="http://schemas.microsoft.com/office/drawing/2014/main" id="{3BD0F6C8-4D3F-44FF-B777-9ED9CC14A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558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1" name="Line 100">
                <a:extLst>
                  <a:ext uri="{FF2B5EF4-FFF2-40B4-BE49-F238E27FC236}">
                    <a16:creationId xmlns:a16="http://schemas.microsoft.com/office/drawing/2014/main" id="{2AE7972B-73F4-4272-8354-4AD899359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4708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2" name="Line 101">
                <a:extLst>
                  <a:ext uri="{FF2B5EF4-FFF2-40B4-BE49-F238E27FC236}">
                    <a16:creationId xmlns:a16="http://schemas.microsoft.com/office/drawing/2014/main" id="{3CAA58A3-8E04-4B61-8923-777578018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871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3" name="Line 102">
                <a:extLst>
                  <a:ext uri="{FF2B5EF4-FFF2-40B4-BE49-F238E27FC236}">
                    <a16:creationId xmlns:a16="http://schemas.microsoft.com/office/drawing/2014/main" id="{B8EDD40A-5AE5-40A2-A761-17D36619F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0308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4" name="Text Box 103">
                <a:extLst>
                  <a:ext uri="{FF2B5EF4-FFF2-40B4-BE49-F238E27FC236}">
                    <a16:creationId xmlns:a16="http://schemas.microsoft.com/office/drawing/2014/main" id="{CE9121ED-9F0D-4E38-80D4-33B1AA095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3483" y="4577360"/>
                <a:ext cx="465138" cy="400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445" name="Text Box 104">
                <a:extLst>
                  <a:ext uri="{FF2B5EF4-FFF2-40B4-BE49-F238E27FC236}">
                    <a16:creationId xmlns:a16="http://schemas.microsoft.com/office/drawing/2014/main" id="{F6FE040E-3491-418C-ABD4-B758C334D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571" y="4577361"/>
                <a:ext cx="6318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24</a:t>
                </a:r>
              </a:p>
            </p:txBody>
          </p:sp>
          <p:sp>
            <p:nvSpPr>
              <p:cNvPr id="18446" name="Line 105">
                <a:extLst>
                  <a:ext uri="{FF2B5EF4-FFF2-40B4-BE49-F238E27FC236}">
                    <a16:creationId xmlns:a16="http://schemas.microsoft.com/office/drawing/2014/main" id="{7DAC2095-A360-4ECF-AD90-1384AAAA8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996" y="42487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7" name="Text Box 106">
                <a:extLst>
                  <a:ext uri="{FF2B5EF4-FFF2-40B4-BE49-F238E27FC236}">
                    <a16:creationId xmlns:a16="http://schemas.microsoft.com/office/drawing/2014/main" id="{609A8483-27F9-46DB-957E-D777CA2F3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596" y="4577361"/>
                <a:ext cx="4651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8448" name="Text Box 107">
                <a:extLst>
                  <a:ext uri="{FF2B5EF4-FFF2-40B4-BE49-F238E27FC236}">
                    <a16:creationId xmlns:a16="http://schemas.microsoft.com/office/drawing/2014/main" id="{3419B918-FB15-4FE1-B0F6-D429EC981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2933" y="4577361"/>
                <a:ext cx="4651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8449" name="Text Box 108">
                <a:extLst>
                  <a:ext uri="{FF2B5EF4-FFF2-40B4-BE49-F238E27FC236}">
                    <a16:creationId xmlns:a16="http://schemas.microsoft.com/office/drawing/2014/main" id="{FDECFB69-3AC0-4CB4-933A-EF978455D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046" y="4577361"/>
                <a:ext cx="4651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8450" name="Text Box 109">
                <a:extLst>
                  <a:ext uri="{FF2B5EF4-FFF2-40B4-BE49-F238E27FC236}">
                    <a16:creationId xmlns:a16="http://schemas.microsoft.com/office/drawing/2014/main" id="{D69793E0-A71D-4ADB-9B99-D28FC6FC6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5446" y="4577361"/>
                <a:ext cx="4651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451" name="Line 110">
                <a:extLst>
                  <a:ext uri="{FF2B5EF4-FFF2-40B4-BE49-F238E27FC236}">
                    <a16:creationId xmlns:a16="http://schemas.microsoft.com/office/drawing/2014/main" id="{B56AC10F-9028-465B-97D6-BACD1B38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4183" y="4407499"/>
                <a:ext cx="36576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0BE2-5EC9-452E-80BD-52302FAA2DCB}"/>
                </a:ext>
              </a:extLst>
            </p:cNvPr>
            <p:cNvCxnSpPr/>
            <p:nvPr/>
          </p:nvCxnSpPr>
          <p:spPr>
            <a:xfrm>
              <a:off x="2533061" y="5336024"/>
              <a:ext cx="2878138" cy="1588"/>
            </a:xfrm>
            <a:prstGeom prst="line">
              <a:avLst/>
            </a:prstGeom>
            <a:ln w="3810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F5BD47-B9D6-42C4-869E-83847C96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785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solidFill>
                  <a:schemeClr val="bg1"/>
                </a:solidFill>
              </a:rPr>
              <a:t>Exemplo: variáveis </a:t>
            </a:r>
            <a:br>
              <a:rPr lang="en-US" altLang="pt-BR">
                <a:solidFill>
                  <a:schemeClr val="bg1"/>
                </a:solidFill>
              </a:rPr>
            </a:br>
            <a:r>
              <a:rPr lang="en-US" altLang="pt-BR">
                <a:solidFill>
                  <a:schemeClr val="bg1"/>
                </a:solidFill>
              </a:rPr>
              <a:t>aleatórias</a:t>
            </a:r>
          </a:p>
        </p:txBody>
      </p:sp>
      <p:sp>
        <p:nvSpPr>
          <p:cNvPr id="20483" name="Content Placeholder 7">
            <a:extLst>
              <a:ext uri="{FF2B5EF4-FFF2-40B4-BE49-F238E27FC236}">
                <a16:creationId xmlns:a16="http://schemas.microsoft.com/office/drawing/2014/main" id="{BF1482CE-B2B4-406E-B50D-A055790F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9525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Decida se a variável aleatória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é discreta ou contínua.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90461-91D1-4F8D-A6DD-40723895E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319588"/>
            <a:ext cx="80660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  <a:br>
              <a:rPr lang="en-US" sz="2800" dirty="0">
                <a:solidFill>
                  <a:schemeClr val="accent6"/>
                </a:solidFill>
                <a:latin typeface="Times New Roman" pitchFamily="18" charset="0"/>
              </a:rPr>
            </a:b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Variável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aleatória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discreta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(o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número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ações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que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tiveram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aumento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preço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pode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ser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contado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).</a:t>
            </a:r>
          </a:p>
        </p:txBody>
      </p:sp>
      <p:grpSp>
        <p:nvGrpSpPr>
          <p:cNvPr id="2" name="Group 74">
            <a:extLst>
              <a:ext uri="{FF2B5EF4-FFF2-40B4-BE49-F238E27FC236}">
                <a16:creationId xmlns:a16="http://schemas.microsoft.com/office/drawing/2014/main" id="{2770902E-94A0-40F1-8663-5801BFF689A3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5718175"/>
            <a:ext cx="4114800" cy="842963"/>
            <a:chOff x="2164058" y="5326074"/>
            <a:chExt cx="4114800" cy="842963"/>
          </a:xfrm>
        </p:grpSpPr>
        <p:sp>
          <p:nvSpPr>
            <p:cNvPr id="20488" name="Line 73">
              <a:extLst>
                <a:ext uri="{FF2B5EF4-FFF2-40B4-BE49-F238E27FC236}">
                  <a16:creationId xmlns:a16="http://schemas.microsoft.com/office/drawing/2014/main" id="{78120449-205C-4968-94CA-0753195A3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058" y="5608649"/>
              <a:ext cx="362426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89" name="Line 74">
              <a:extLst>
                <a:ext uri="{FF2B5EF4-FFF2-40B4-BE49-F238E27FC236}">
                  <a16:creationId xmlns:a16="http://schemas.microsoft.com/office/drawing/2014/main" id="{34E0D1B0-CB55-4EB3-A126-AA1F02F19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783" y="54562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0" name="Text Box 75">
              <a:extLst>
                <a:ext uri="{FF2B5EF4-FFF2-40B4-BE49-F238E27FC236}">
                  <a16:creationId xmlns:a16="http://schemas.microsoft.com/office/drawing/2014/main" id="{C1845393-44DE-467D-95E7-D8429C3EE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1658" y="5326074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i="1">
                  <a:solidFill>
                    <a:schemeClr val="bg1"/>
                  </a:solidFill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0491" name="Line 76">
              <a:extLst>
                <a:ext uri="{FF2B5EF4-FFF2-40B4-BE49-F238E27FC236}">
                  <a16:creationId xmlns:a16="http://schemas.microsoft.com/office/drawing/2014/main" id="{ABCD4E31-4F8F-4697-B16A-7DC8F5AFF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908" y="54562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2" name="Line 78">
              <a:extLst>
                <a:ext uri="{FF2B5EF4-FFF2-40B4-BE49-F238E27FC236}">
                  <a16:creationId xmlns:a16="http://schemas.microsoft.com/office/drawing/2014/main" id="{BFF1189A-F7E5-4AE9-A6B4-297C718FB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058" y="54562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3" name="Line 80">
              <a:extLst>
                <a:ext uri="{FF2B5EF4-FFF2-40B4-BE49-F238E27FC236}">
                  <a16:creationId xmlns:a16="http://schemas.microsoft.com/office/drawing/2014/main" id="{40BC9FF6-990B-44B5-A349-5264C91D8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0658" y="54562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4" name="Text Box 81">
              <a:extLst>
                <a:ext uri="{FF2B5EF4-FFF2-40B4-BE49-F238E27FC236}">
                  <a16:creationId xmlns:a16="http://schemas.microsoft.com/office/drawing/2014/main" id="{FABAA2CB-0A5B-4677-86DE-03F149CD9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833" y="57721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495" name="Text Box 82">
              <a:extLst>
                <a:ext uri="{FF2B5EF4-FFF2-40B4-BE49-F238E27FC236}">
                  <a16:creationId xmlns:a16="http://schemas.microsoft.com/office/drawing/2014/main" id="{CAAA6BFF-D166-4BEF-8DAF-9450C174D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7921" y="5772162"/>
              <a:ext cx="631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20496" name="Line 83">
              <a:extLst>
                <a:ext uri="{FF2B5EF4-FFF2-40B4-BE49-F238E27FC236}">
                  <a16:creationId xmlns:a16="http://schemas.microsoft.com/office/drawing/2014/main" id="{81E1FD52-52EA-44B0-ADEE-A4B94A7A8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346" y="5443549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7" name="Text Box 84">
              <a:extLst>
                <a:ext uri="{FF2B5EF4-FFF2-40B4-BE49-F238E27FC236}">
                  <a16:creationId xmlns:a16="http://schemas.microsoft.com/office/drawing/2014/main" id="{48F1D4B3-4735-49F8-93C4-FD6122C78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946" y="57721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498" name="Text Box 87">
              <a:extLst>
                <a:ext uri="{FF2B5EF4-FFF2-40B4-BE49-F238E27FC236}">
                  <a16:creationId xmlns:a16="http://schemas.microsoft.com/office/drawing/2014/main" id="{CC817E94-4A8D-4540-91D1-40F9E14C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283" y="57721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499" name="Text Box 88">
              <a:extLst>
                <a:ext uri="{FF2B5EF4-FFF2-40B4-BE49-F238E27FC236}">
                  <a16:creationId xmlns:a16="http://schemas.microsoft.com/office/drawing/2014/main" id="{5DA81E82-91E0-4129-9B8C-BCCECDC8C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396" y="57721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500" name="Text Box 89">
              <a:extLst>
                <a:ext uri="{FF2B5EF4-FFF2-40B4-BE49-F238E27FC236}">
                  <a16:creationId xmlns:a16="http://schemas.microsoft.com/office/drawing/2014/main" id="{A310B49D-0907-402D-BC8A-29061F0CC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796" y="5772162"/>
              <a:ext cx="4651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solidFill>
                    <a:schemeClr val="bg1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7671" name="Oval 86">
              <a:extLst>
                <a:ext uri="{FF2B5EF4-FFF2-40B4-BE49-F238E27FC236}">
                  <a16:creationId xmlns:a16="http://schemas.microsoft.com/office/drawing/2014/main" id="{9AA9C511-CC8A-4077-AD5E-41CD5801E2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4171" y="55403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7672" name="Oval 91">
              <a:extLst>
                <a:ext uri="{FF2B5EF4-FFF2-40B4-BE49-F238E27FC236}">
                  <a16:creationId xmlns:a16="http://schemas.microsoft.com/office/drawing/2014/main" id="{91F17F5C-8CD6-44FD-9C42-6721DB591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7896" y="55403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7673" name="Oval 92">
              <a:extLst>
                <a:ext uri="{FF2B5EF4-FFF2-40B4-BE49-F238E27FC236}">
                  <a16:creationId xmlns:a16="http://schemas.microsoft.com/office/drawing/2014/main" id="{89BD06A6-EAD2-4C84-A3D9-B2681608A8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9396" y="55403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7674" name="Oval 86">
              <a:extLst>
                <a:ext uri="{FF2B5EF4-FFF2-40B4-BE49-F238E27FC236}">
                  <a16:creationId xmlns:a16="http://schemas.microsoft.com/office/drawing/2014/main" id="{B93C293D-15A5-4637-81F2-0ADABD5E6D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5846" y="55403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7675" name="Oval 93">
              <a:extLst>
                <a:ext uri="{FF2B5EF4-FFF2-40B4-BE49-F238E27FC236}">
                  <a16:creationId xmlns:a16="http://schemas.microsoft.com/office/drawing/2014/main" id="{7EBBF77B-3ECF-4CA0-BE7B-646720D2B7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86683" y="5540387"/>
              <a:ext cx="92075" cy="92075"/>
            </a:xfrm>
            <a:prstGeom prst="ellipse">
              <a:avLst/>
            </a:prstGeom>
            <a:solidFill>
              <a:schemeClr val="accent6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pt-BR">
                <a:latin typeface="Times New Roman" pitchFamily="18" charset="0"/>
              </a:endParaRPr>
            </a:p>
          </p:txBody>
        </p:sp>
      </p:grpSp>
      <p:pic>
        <p:nvPicPr>
          <p:cNvPr id="20486" name="Picture 26" descr="C:\Documents and Settings\Lyn\Local Settings\Temporary Internet Files\Content.IE5\9RJB9XCE\MCj02407510000[1].wmf">
            <a:extLst>
              <a:ext uri="{FF2B5EF4-FFF2-40B4-BE49-F238E27FC236}">
                <a16:creationId xmlns:a16="http://schemas.microsoft.com/office/drawing/2014/main" id="{976F8030-F545-4BA1-9522-34F452D4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3443288"/>
            <a:ext cx="1366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28">
            <a:extLst>
              <a:ext uri="{FF2B5EF4-FFF2-40B4-BE49-F238E27FC236}">
                <a16:creationId xmlns:a16="http://schemas.microsoft.com/office/drawing/2014/main" id="{7041878D-79DA-4CC9-8B77-DECF553DE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716213"/>
            <a:ext cx="81962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= O número de ações na média industrial da Dow Jones que tiveram aumento no preço em um           dia.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7">
            <a:extLst>
              <a:ext uri="{FF2B5EF4-FFF2-40B4-BE49-F238E27FC236}">
                <a16:creationId xmlns:a16="http://schemas.microsoft.com/office/drawing/2014/main" id="{8121EA59-D0BA-4BFA-BCA2-87930A3B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188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>
                <a:solidFill>
                  <a:schemeClr val="bg1"/>
                </a:solidFill>
              </a:rPr>
              <a:t>Decida se a variável aleatória </a:t>
            </a: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é discreta ou contínua.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03E56-E89A-4932-B1CE-C90700098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671888"/>
            <a:ext cx="80645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Solução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:</a:t>
            </a:r>
            <a:br>
              <a:rPr lang="en-US" sz="2800" dirty="0">
                <a:solidFill>
                  <a:schemeClr val="accent6"/>
                </a:solidFill>
                <a:latin typeface="Times New Roman" pitchFamily="18" charset="0"/>
              </a:rPr>
            </a:b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Variável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aleatória</a:t>
            </a:r>
            <a:r>
              <a:rPr lang="en-US" sz="2800" b="1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Times New Roman" pitchFamily="18" charset="0"/>
              </a:rPr>
              <a:t>contínua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(a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quantidade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água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pode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ser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qualquer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volume entre 0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até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32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onças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).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BCE88F6B-EF17-41A5-9D3B-6B81C05D20EB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5135563"/>
            <a:ext cx="4124325" cy="842962"/>
            <a:chOff x="2144124" y="5075657"/>
            <a:chExt cx="4124325" cy="842962"/>
          </a:xfrm>
        </p:grpSpPr>
        <p:grpSp>
          <p:nvGrpSpPr>
            <p:cNvPr id="22535" name="Group 23">
              <a:extLst>
                <a:ext uri="{FF2B5EF4-FFF2-40B4-BE49-F238E27FC236}">
                  <a16:creationId xmlns:a16="http://schemas.microsoft.com/office/drawing/2014/main" id="{04DDC26E-4A89-4C78-A672-A61A32D15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124" y="5075657"/>
              <a:ext cx="4124325" cy="842962"/>
              <a:chOff x="2054183" y="4131274"/>
              <a:chExt cx="4124325" cy="842962"/>
            </a:xfrm>
          </p:grpSpPr>
          <p:sp>
            <p:nvSpPr>
              <p:cNvPr id="22537" name="Line 97">
                <a:extLst>
                  <a:ext uri="{FF2B5EF4-FFF2-40B4-BE49-F238E27FC236}">
                    <a16:creationId xmlns:a16="http://schemas.microsoft.com/office/drawing/2014/main" id="{52C3D8AF-655F-451C-B38F-C690A883D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1433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38" name="Text Box 98">
                <a:extLst>
                  <a:ext uri="{FF2B5EF4-FFF2-40B4-BE49-F238E27FC236}">
                    <a16:creationId xmlns:a16="http://schemas.microsoft.com/office/drawing/2014/main" id="{09ACA176-D0BF-411D-83A7-02A7C5621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1308" y="413127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1800" i="1">
                    <a:solidFill>
                      <a:schemeClr val="bg1"/>
                    </a:solidFill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2539" name="Line 99">
                <a:extLst>
                  <a:ext uri="{FF2B5EF4-FFF2-40B4-BE49-F238E27FC236}">
                    <a16:creationId xmlns:a16="http://schemas.microsoft.com/office/drawing/2014/main" id="{FA698CFD-3ECD-4141-A8DD-773EAF440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558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40" name="Line 100">
                <a:extLst>
                  <a:ext uri="{FF2B5EF4-FFF2-40B4-BE49-F238E27FC236}">
                    <a16:creationId xmlns:a16="http://schemas.microsoft.com/office/drawing/2014/main" id="{C69002FB-9E72-44B3-AA6C-AA7806E9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4708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41" name="Line 101">
                <a:extLst>
                  <a:ext uri="{FF2B5EF4-FFF2-40B4-BE49-F238E27FC236}">
                    <a16:creationId xmlns:a16="http://schemas.microsoft.com/office/drawing/2014/main" id="{30FDD73D-6D3C-45D7-934E-1B4A7084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871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42" name="Line 102">
                <a:extLst>
                  <a:ext uri="{FF2B5EF4-FFF2-40B4-BE49-F238E27FC236}">
                    <a16:creationId xmlns:a16="http://schemas.microsoft.com/office/drawing/2014/main" id="{DEE45CA3-4C9D-4F81-85B2-C4B517249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0308" y="42614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43" name="Text Box 103">
                <a:extLst>
                  <a:ext uri="{FF2B5EF4-FFF2-40B4-BE49-F238E27FC236}">
                    <a16:creationId xmlns:a16="http://schemas.microsoft.com/office/drawing/2014/main" id="{4B38B65B-02B8-43B1-AE45-3D7BA3AD6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3483" y="4577361"/>
                <a:ext cx="465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2544" name="Text Box 104">
                <a:extLst>
                  <a:ext uri="{FF2B5EF4-FFF2-40B4-BE49-F238E27FC236}">
                    <a16:creationId xmlns:a16="http://schemas.microsoft.com/office/drawing/2014/main" id="{6B105485-1D66-49B4-8A6E-F15EAACA9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571" y="4577361"/>
                <a:ext cx="6318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22545" name="Line 105">
                <a:extLst>
                  <a:ext uri="{FF2B5EF4-FFF2-40B4-BE49-F238E27FC236}">
                    <a16:creationId xmlns:a16="http://schemas.microsoft.com/office/drawing/2014/main" id="{4E489C48-D25F-4BF0-AA39-7F9AFAD92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996" y="4248749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46" name="Text Box 106">
                <a:extLst>
                  <a:ext uri="{FF2B5EF4-FFF2-40B4-BE49-F238E27FC236}">
                    <a16:creationId xmlns:a16="http://schemas.microsoft.com/office/drawing/2014/main" id="{07D43352-4061-4A39-8475-0B0281B2D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596" y="4577361"/>
                <a:ext cx="465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2547" name="Text Box 107">
                <a:extLst>
                  <a:ext uri="{FF2B5EF4-FFF2-40B4-BE49-F238E27FC236}">
                    <a16:creationId xmlns:a16="http://schemas.microsoft.com/office/drawing/2014/main" id="{E98C6E03-EB95-41AE-BA72-B2CD6B97D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2933" y="4577361"/>
                <a:ext cx="465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2548" name="Text Box 108">
                <a:extLst>
                  <a:ext uri="{FF2B5EF4-FFF2-40B4-BE49-F238E27FC236}">
                    <a16:creationId xmlns:a16="http://schemas.microsoft.com/office/drawing/2014/main" id="{D575F1FC-1852-4126-A8D5-25ACC42B4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046" y="4577361"/>
                <a:ext cx="465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2549" name="Text Box 109">
                <a:extLst>
                  <a:ext uri="{FF2B5EF4-FFF2-40B4-BE49-F238E27FC236}">
                    <a16:creationId xmlns:a16="http://schemas.microsoft.com/office/drawing/2014/main" id="{A91FF470-375A-4E83-A1E9-F945DDA95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5446" y="4577361"/>
                <a:ext cx="465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solidFill>
                      <a:schemeClr val="bg1"/>
                    </a:solidFill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2550" name="Line 110">
                <a:extLst>
                  <a:ext uri="{FF2B5EF4-FFF2-40B4-BE49-F238E27FC236}">
                    <a16:creationId xmlns:a16="http://schemas.microsoft.com/office/drawing/2014/main" id="{43526E0F-A455-45BC-BD4E-F33F973F4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4183" y="4407499"/>
                <a:ext cx="36576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2FB6CE-6588-461E-9B53-D9CE8E5A5DC8}"/>
                </a:ext>
              </a:extLst>
            </p:cNvPr>
            <p:cNvCxnSpPr/>
            <p:nvPr/>
          </p:nvCxnSpPr>
          <p:spPr>
            <a:xfrm>
              <a:off x="2533061" y="5336007"/>
              <a:ext cx="2878138" cy="1587"/>
            </a:xfrm>
            <a:prstGeom prst="line">
              <a:avLst/>
            </a:prstGeom>
            <a:ln w="3810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533" name="Picture 25">
            <a:extLst>
              <a:ext uri="{FF2B5EF4-FFF2-40B4-BE49-F238E27FC236}">
                <a16:creationId xmlns:a16="http://schemas.microsoft.com/office/drawing/2014/main" id="{8027DF45-6847-4899-A3B6-0765468A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9213" y="2166938"/>
            <a:ext cx="671512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27">
            <a:extLst>
              <a:ext uri="{FF2B5EF4-FFF2-40B4-BE49-F238E27FC236}">
                <a16:creationId xmlns:a16="http://schemas.microsoft.com/office/drawing/2014/main" id="{FF98412C-EFAE-4097-9D1F-AA89DCD71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5563"/>
            <a:ext cx="71358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 startAt="2"/>
            </a:pPr>
            <a:r>
              <a:rPr lang="en-US" altLang="pt-BR" i="1">
                <a:solidFill>
                  <a:schemeClr val="bg1"/>
                </a:solidFill>
              </a:rPr>
              <a:t>x</a:t>
            </a:r>
            <a:r>
              <a:rPr lang="en-US" altLang="pt-BR">
                <a:solidFill>
                  <a:schemeClr val="bg1"/>
                </a:solidFill>
              </a:rPr>
              <a:t> = O volume de água em um recipiente de 32 onças.</a:t>
            </a:r>
            <a:endParaRPr lang="en-US" altLang="pt-BR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lf4template">
  <a:themeElements>
    <a:clrScheme name="Custom 1">
      <a:dk1>
        <a:sysClr val="windowText" lastClr="000000"/>
      </a:dk1>
      <a:lt1>
        <a:srgbClr val="FFFFFF"/>
      </a:lt1>
      <a:dk2>
        <a:srgbClr val="004988"/>
      </a:dk2>
      <a:lt2>
        <a:srgbClr val="EEECE1"/>
      </a:lt2>
      <a:accent1>
        <a:srgbClr val="D17230"/>
      </a:accent1>
      <a:accent2>
        <a:srgbClr val="AE0337"/>
      </a:accent2>
      <a:accent3>
        <a:srgbClr val="83BB3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rgbClr val="FFFFFF"/>
    </a:lt1>
    <a:dk2>
      <a:srgbClr val="004988"/>
    </a:dk2>
    <a:lt2>
      <a:srgbClr val="EEECE1"/>
    </a:lt2>
    <a:accent1>
      <a:srgbClr val="D17230"/>
    </a:accent1>
    <a:accent2>
      <a:srgbClr val="AE0337"/>
    </a:accent2>
    <a:accent3>
      <a:srgbClr val="83BB35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rgbClr val="FFFFFF"/>
    </a:lt1>
    <a:dk2>
      <a:srgbClr val="004988"/>
    </a:dk2>
    <a:lt2>
      <a:srgbClr val="EEECE1"/>
    </a:lt2>
    <a:accent1>
      <a:srgbClr val="D17230"/>
    </a:accent1>
    <a:accent2>
      <a:srgbClr val="AE0337"/>
    </a:accent2>
    <a:accent3>
      <a:srgbClr val="83BB35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lf4template</Template>
  <TotalTime>1350</TotalTime>
  <Words>3311</Words>
  <Application>Microsoft Office PowerPoint</Application>
  <PresentationFormat>Apresentação na tela (4:3)</PresentationFormat>
  <Paragraphs>474</Paragraphs>
  <Slides>63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1" baseType="lpstr">
      <vt:lpstr>Arial</vt:lpstr>
      <vt:lpstr>Times New Roman</vt:lpstr>
      <vt:lpstr>Wingdings</vt:lpstr>
      <vt:lpstr>Calibri</vt:lpstr>
      <vt:lpstr>Symbol</vt:lpstr>
      <vt:lpstr>+mj-lt</vt:lpstr>
      <vt:lpstr>lf4template</vt:lpstr>
      <vt:lpstr>MathType 5.0 Equation</vt:lpstr>
      <vt:lpstr>Apresentação do PowerPoint</vt:lpstr>
      <vt:lpstr>Descrição do capítulo</vt:lpstr>
      <vt:lpstr>Seção 4.1</vt:lpstr>
      <vt:lpstr>Objetivos da Seção 4.1</vt:lpstr>
      <vt:lpstr>Variáveis aleatórias</vt:lpstr>
      <vt:lpstr>Apresentação do PowerPoint</vt:lpstr>
      <vt:lpstr>Apresentação do PowerPoint</vt:lpstr>
      <vt:lpstr>Exemplo: variáveis  aleatórias</vt:lpstr>
      <vt:lpstr>Apresentação do PowerPoint</vt:lpstr>
      <vt:lpstr>Distribuições de  probabilidade discreta</vt:lpstr>
      <vt:lpstr>Construindo uma  distribuição de probabilidade discreta</vt:lpstr>
      <vt:lpstr>Exemplo: construindo uma distribuição de probabilidade discreta</vt:lpstr>
      <vt:lpstr>Solução: construindo uma  distribuição de probabilidade discreta</vt:lpstr>
      <vt:lpstr>Apresentação do PowerPoint</vt:lpstr>
      <vt:lpstr>Apresentação do PowerPoint</vt:lpstr>
      <vt:lpstr>Média</vt:lpstr>
      <vt:lpstr>Exemplo: encontrando a média</vt:lpstr>
      <vt:lpstr>Variância e desvio padrão</vt:lpstr>
      <vt:lpstr>Exemplo: encontrando a  variância e o desvio padrão</vt:lpstr>
      <vt:lpstr>Solução: encontrando a  variância e o desvio padrão</vt:lpstr>
      <vt:lpstr>Valor esperado</vt:lpstr>
      <vt:lpstr>Exemplo: encontrando um valor esperado</vt:lpstr>
      <vt:lpstr>Solução: encontrando um  valor esperado</vt:lpstr>
      <vt:lpstr>Apresentação do PowerPoint</vt:lpstr>
      <vt:lpstr>Resumo da Seção 4.1</vt:lpstr>
      <vt:lpstr>Seção 4.2</vt:lpstr>
      <vt:lpstr>Objetivos da Seção 4.2</vt:lpstr>
      <vt:lpstr>Experimentos binomiais</vt:lpstr>
      <vt:lpstr>Notações para  experimentos binomiais</vt:lpstr>
      <vt:lpstr>Exemplo: experimentos  binomiais</vt:lpstr>
      <vt:lpstr>Solução: experimentos  binomiais</vt:lpstr>
      <vt:lpstr>Apresentação do PowerPoint</vt:lpstr>
      <vt:lpstr>Exemplo: experimentos binomiais</vt:lpstr>
      <vt:lpstr>Solução: experimentos  binomiais</vt:lpstr>
      <vt:lpstr>Fórmula de probabilidade  binomial</vt:lpstr>
      <vt:lpstr>Exemplo: encontrando  probabilidades binomiais</vt:lpstr>
      <vt:lpstr>Solução: encontrando  probabilidades binomiais</vt:lpstr>
      <vt:lpstr>Apresentação do PowerPoint</vt:lpstr>
      <vt:lpstr>Distribuição de  probabilidade binomial</vt:lpstr>
      <vt:lpstr>Exemplo: construindo  uma distribuição binomial</vt:lpstr>
      <vt:lpstr>Solução: construindo uma  distribuição binomial</vt:lpstr>
      <vt:lpstr>Apresentação do PowerPoint</vt:lpstr>
      <vt:lpstr>Exemplo: encontrando  probabilidades binomiais</vt:lpstr>
      <vt:lpstr>Solução: encontrando  probabilidades binomiais</vt:lpstr>
      <vt:lpstr>Exemplo: encontrando  probabilidades binomiais  usando tecnologia</vt:lpstr>
      <vt:lpstr>Solução: encontrando probabilidades binomiais  usando tecnologia</vt:lpstr>
      <vt:lpstr>Exemplo: encontrando  probabilidades binomiais  usando uma tabela</vt:lpstr>
      <vt:lpstr>Solução: encontrando  probabilidades binomiais  usando uma tabela</vt:lpstr>
      <vt:lpstr>Exemplo: fazendo um  gráfico de distribuição binomial</vt:lpstr>
      <vt:lpstr>Apresentação do PowerPoint</vt:lpstr>
      <vt:lpstr>Média, variância e  desvio padrão</vt:lpstr>
      <vt:lpstr>Exemplo: encontrando a média, variância e desvio padrão</vt:lpstr>
      <vt:lpstr>Solução: encontrando a  média, variância e desvio padrão</vt:lpstr>
      <vt:lpstr>Resumo da Seção 4.2</vt:lpstr>
      <vt:lpstr>Seção 4.3</vt:lpstr>
      <vt:lpstr>Objetivos da Seção 4.3</vt:lpstr>
      <vt:lpstr>Distribuição geométrica</vt:lpstr>
      <vt:lpstr>Exemplo: distribuição  geométrica</vt:lpstr>
      <vt:lpstr>Apresentação do PowerPoint</vt:lpstr>
      <vt:lpstr>Distribuição de Poisson</vt:lpstr>
      <vt:lpstr>Apresentação do PowerPoint</vt:lpstr>
      <vt:lpstr>Exemplo: distribuição  de Poisson</vt:lpstr>
      <vt:lpstr>Resumo da Seção 4.3</vt:lpstr>
    </vt:vector>
  </TitlesOfParts>
  <Company>FCCJ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Lyn Noble</dc:creator>
  <dc:description>Send comments to:_x000d_
Lyn Noble_x000d_
11901 Beach Blvd_x000d_
Jacksonville FL 32246_x000d_
lnoble@fccj.edu</dc:description>
  <cp:lastModifiedBy>Vlademir Fernandes</cp:lastModifiedBy>
  <cp:revision>233</cp:revision>
  <dcterms:created xsi:type="dcterms:W3CDTF">2007-07-30T13:59:21Z</dcterms:created>
  <dcterms:modified xsi:type="dcterms:W3CDTF">2018-05-04T16:56:32Z</dcterms:modified>
</cp:coreProperties>
</file>