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3" r:id="rId6"/>
    <p:sldId id="264" r:id="rId7"/>
    <p:sldId id="260" r:id="rId8"/>
    <p:sldId id="265" r:id="rId9"/>
    <p:sldId id="262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ibre Franklin" panose="00000500000000000000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40" userDrawn="1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0" roundtripDataSignature="AMtx7mgHvRQZUli4bxUG0piWXk/0RY2T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0" y="-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21d5c2e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g621d5c2e5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" name="Google Shape;25;g621d5c2e5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6317dba76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g6317dba76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" name="Google Shape;34;g6317dba762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6317dba76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6317dba76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g6317dba762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317dba76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6317dba762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g6317dba762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317dba76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6317dba762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g6317dba762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02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317dba76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6317dba762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g6317dba762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91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17dba762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6317dba76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17dba762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6317dba76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107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00" y="0"/>
            <a:ext cx="121802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pngimg.com/download/3640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621d5c2e5a_0_0"/>
          <p:cNvSpPr txBox="1">
            <a:spLocks noGrp="1"/>
          </p:cNvSpPr>
          <p:nvPr>
            <p:ph type="ctrTitle"/>
          </p:nvPr>
        </p:nvSpPr>
        <p:spPr>
          <a:xfrm>
            <a:off x="1691100" y="636800"/>
            <a:ext cx="8809800" cy="31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endParaRPr sz="5000"/>
          </a:p>
          <a:p>
            <a:pPr algn="just"/>
            <a:r>
              <a:rPr lang="es-ES" sz="5000" b="1"/>
              <a:t>MICROPROYECTO 1:</a:t>
            </a:r>
            <a:endParaRPr sz="5000" b="1"/>
          </a:p>
          <a:p>
            <a:pPr algn="just"/>
            <a:r>
              <a:rPr lang="es-ES" sz="5000" b="1"/>
              <a:t>AgroExpert</a:t>
            </a:r>
            <a:endParaRPr sz="5000" b="1"/>
          </a:p>
        </p:txBody>
      </p:sp>
      <p:sp>
        <p:nvSpPr>
          <p:cNvPr id="28" name="Google Shape;28;g621d5c2e5a_0_0"/>
          <p:cNvSpPr txBox="1">
            <a:spLocks noGrp="1"/>
          </p:cNvSpPr>
          <p:nvPr>
            <p:ph type="sldNum" idx="12"/>
          </p:nvPr>
        </p:nvSpPr>
        <p:spPr>
          <a:xfrm>
            <a:off x="7981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s-ES"/>
              <a:pPr/>
              <a:t>1</a:t>
            </a:fld>
            <a:endParaRPr/>
          </a:p>
        </p:txBody>
      </p:sp>
      <p:sp>
        <p:nvSpPr>
          <p:cNvPr id="29" name="Google Shape;29;g621d5c2e5a_0_0"/>
          <p:cNvSpPr txBox="1"/>
          <p:nvPr/>
        </p:nvSpPr>
        <p:spPr>
          <a:xfrm>
            <a:off x="1828375" y="4209000"/>
            <a:ext cx="33306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800"/>
            </a:pPr>
            <a:r>
              <a:rPr lang="es-ES" sz="1800"/>
              <a:t>Juan Pablo Ortega</a:t>
            </a:r>
            <a:endParaRPr/>
          </a:p>
          <a:p>
            <a:pPr>
              <a:buSzPts val="1800"/>
            </a:pPr>
            <a:r>
              <a:rPr lang="es-ES" sz="1800"/>
              <a:t>Juan Manuel Pajoy</a:t>
            </a:r>
            <a:endParaRPr/>
          </a:p>
          <a:p>
            <a:pPr>
              <a:buSzPts val="1800"/>
            </a:pPr>
            <a:r>
              <a:rPr lang="es-ES" sz="1800"/>
              <a:t>Juan Esteban Cendales</a:t>
            </a:r>
            <a:endParaRPr sz="1800"/>
          </a:p>
          <a:p>
            <a:pPr>
              <a:buSzPts val="1800"/>
            </a:pPr>
            <a:endParaRPr sz="1800"/>
          </a:p>
        </p:txBody>
      </p:sp>
      <p:sp>
        <p:nvSpPr>
          <p:cNvPr id="30" name="Google Shape;30;g621d5c2e5a_0_0"/>
          <p:cNvSpPr txBox="1"/>
          <p:nvPr/>
        </p:nvSpPr>
        <p:spPr>
          <a:xfrm>
            <a:off x="6096000" y="4209000"/>
            <a:ext cx="44229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6317dba762_0_1"/>
          <p:cNvSpPr txBox="1">
            <a:spLocks noGrp="1"/>
          </p:cNvSpPr>
          <p:nvPr>
            <p:ph type="ctrTitle"/>
          </p:nvPr>
        </p:nvSpPr>
        <p:spPr>
          <a:xfrm>
            <a:off x="2667000" y="1122368"/>
            <a:ext cx="68580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s-ES"/>
              <a:t>Introducción</a:t>
            </a:r>
            <a:endParaRPr/>
          </a:p>
        </p:txBody>
      </p:sp>
      <p:sp>
        <p:nvSpPr>
          <p:cNvPr id="37" name="Google Shape;37;g6317dba762_0_1"/>
          <p:cNvSpPr txBox="1">
            <a:spLocks noGrp="1"/>
          </p:cNvSpPr>
          <p:nvPr>
            <p:ph type="subTitle" idx="1"/>
          </p:nvPr>
        </p:nvSpPr>
        <p:spPr>
          <a:xfrm>
            <a:off x="2286900" y="2128576"/>
            <a:ext cx="7618200" cy="28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algn="just">
              <a:lnSpc>
                <a:spcPct val="115000"/>
              </a:lnSpc>
              <a:spcBef>
                <a:spcPts val="0"/>
              </a:spcBef>
              <a:buSzPts val="1900"/>
            </a:pPr>
            <a:r>
              <a:rPr lang="es-ES"/>
              <a:t>Uno de los problemas principales a la hora de tener plantaciones o diferentes cultivos , es el reconocimiento de diferentes factores en la tierra y el ambiente los cuales permiten un correcto crecimiento saludable de la planta. </a:t>
            </a:r>
            <a:endParaRPr sz="1900"/>
          </a:p>
        </p:txBody>
      </p:sp>
      <p:sp>
        <p:nvSpPr>
          <p:cNvPr id="38" name="Google Shape;38;g6317dba762_0_1"/>
          <p:cNvSpPr txBox="1">
            <a:spLocks noGrp="1"/>
          </p:cNvSpPr>
          <p:nvPr>
            <p:ph type="sldNum" idx="12"/>
          </p:nvPr>
        </p:nvSpPr>
        <p:spPr>
          <a:xfrm>
            <a:off x="7981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s-ES"/>
              <a:pPr/>
              <a:t>2</a:t>
            </a:fld>
            <a:endParaRPr/>
          </a:p>
        </p:txBody>
      </p:sp>
      <p:pic>
        <p:nvPicPr>
          <p:cNvPr id="39" name="Google Shape;39;g6317dba762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8906" y="136551"/>
            <a:ext cx="2445776" cy="17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6317dba762_0_9" descr="A picture containing animal, sitting, table, dar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1810" y="4133598"/>
            <a:ext cx="4208381" cy="298052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6317dba762_0_9"/>
          <p:cNvSpPr txBox="1"/>
          <p:nvPr/>
        </p:nvSpPr>
        <p:spPr>
          <a:xfrm>
            <a:off x="4115784" y="7506793"/>
            <a:ext cx="420838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900" u="sng">
                <a:hlinkClick r:id="rId4"/>
              </a:rPr>
              <a:t>This Photo</a:t>
            </a:r>
            <a:r>
              <a:rPr lang="es-ES" sz="900"/>
              <a:t> by Unknown Author is licensed under </a:t>
            </a:r>
            <a:r>
              <a:rPr lang="es-ES" sz="900" u="sng">
                <a:hlinkClick r:id="rId5"/>
              </a:rPr>
              <a:t>CC BY-NC</a:t>
            </a:r>
            <a:endParaRPr sz="900"/>
          </a:p>
        </p:txBody>
      </p:sp>
      <p:sp>
        <p:nvSpPr>
          <p:cNvPr id="47" name="Google Shape;47;g6317dba762_0_9"/>
          <p:cNvSpPr txBox="1">
            <a:spLocks noGrp="1"/>
          </p:cNvSpPr>
          <p:nvPr>
            <p:ph type="ctrTitle"/>
          </p:nvPr>
        </p:nvSpPr>
        <p:spPr>
          <a:xfrm>
            <a:off x="2667000" y="1122368"/>
            <a:ext cx="68580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s-ES"/>
              <a:t>Funcionalidad</a:t>
            </a:r>
            <a:endParaRPr/>
          </a:p>
        </p:txBody>
      </p:sp>
      <p:sp>
        <p:nvSpPr>
          <p:cNvPr id="48" name="Google Shape;48;g6317dba762_0_9"/>
          <p:cNvSpPr txBox="1">
            <a:spLocks noGrp="1"/>
          </p:cNvSpPr>
          <p:nvPr>
            <p:ph type="subTitle" idx="1"/>
          </p:nvPr>
        </p:nvSpPr>
        <p:spPr>
          <a:xfrm>
            <a:off x="2128576" y="2122798"/>
            <a:ext cx="7618200" cy="32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ES"/>
              <a:t>AgroExpert arrojará recomendaciones puntuales acerca del estado de la planta según las condiciones de la tierra y el clima presente, el sistema hará una recomendación sobre los factores que no se encuentran de forma optima para monitorear mejor los cultivos de la plantación dependiendo una </a:t>
            </a:r>
            <a:r>
              <a:rPr lang="es-ES" b="1"/>
              <a:t>zona específica</a:t>
            </a:r>
            <a:r>
              <a:rPr lang="es-ES"/>
              <a:t>.</a:t>
            </a:r>
            <a:endParaRPr/>
          </a:p>
          <a:p>
            <a:pPr marL="457200" algn="l">
              <a:lnSpc>
                <a:spcPct val="115000"/>
              </a:lnSpc>
              <a:spcBef>
                <a:spcPts val="0"/>
              </a:spcBef>
            </a:pPr>
            <a:endParaRPr sz="1900"/>
          </a:p>
        </p:txBody>
      </p:sp>
      <p:sp>
        <p:nvSpPr>
          <p:cNvPr id="49" name="Google Shape;49;g6317dba762_0_9"/>
          <p:cNvSpPr txBox="1">
            <a:spLocks noGrp="1"/>
          </p:cNvSpPr>
          <p:nvPr>
            <p:ph type="sldNum" idx="12"/>
          </p:nvPr>
        </p:nvSpPr>
        <p:spPr>
          <a:xfrm>
            <a:off x="7981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s-ES"/>
              <a:p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17dba762_0_86"/>
          <p:cNvSpPr txBox="1">
            <a:spLocks noGrp="1"/>
          </p:cNvSpPr>
          <p:nvPr>
            <p:ph type="sldNum" idx="12"/>
          </p:nvPr>
        </p:nvSpPr>
        <p:spPr>
          <a:xfrm>
            <a:off x="7981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s-ES"/>
              <a:pPr/>
              <a:t>4</a:t>
            </a:fld>
            <a:endParaRPr/>
          </a:p>
        </p:txBody>
      </p:sp>
      <p:sp>
        <p:nvSpPr>
          <p:cNvPr id="72" name="Google Shape;72;g6317dba762_0_86"/>
          <p:cNvSpPr txBox="1"/>
          <p:nvPr/>
        </p:nvSpPr>
        <p:spPr>
          <a:xfrm>
            <a:off x="2318025" y="973300"/>
            <a:ext cx="3918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5000"/>
              </a:lnSpc>
              <a:buSzPts val="2400"/>
            </a:pPr>
            <a:r>
              <a:rPr lang="es-ES" sz="2400" b="1">
                <a:solidFill>
                  <a:schemeClr val="dk1"/>
                </a:solidFill>
              </a:rPr>
              <a:t>Modulo Lógica Difusa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73" name="Google Shape;73;g6317dba762_0_86"/>
          <p:cNvSpPr txBox="1"/>
          <p:nvPr/>
        </p:nvSpPr>
        <p:spPr>
          <a:xfrm>
            <a:off x="2128576" y="2122798"/>
            <a:ext cx="7618200" cy="32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ES" sz="1900" dirty="0"/>
              <a:t>Se diseño un modulo de lógica difusa para calcular el valor de la textura del suelo que dependía de 3 valores: Porcentaje limoso, arenoso y arcilloso. De esta manera evaluando si estos porcentajes eran altos, medio-altos, medios, medio-bajos y bajos </a:t>
            </a:r>
            <a:r>
              <a:rPr lang="es-ES" sz="1900" dirty="0" err="1"/>
              <a:t>porder</a:t>
            </a:r>
            <a:r>
              <a:rPr lang="es-ES" sz="1900" dirty="0"/>
              <a:t> definir si la textura del suelo era: Pesada, moderadamente pesada, mediana, moderadamente ligera o ligera. Por ultimo , este valor resultado ingresaría al Sistema Experto como variable de entrada para el análisis correspondiente.</a:t>
            </a:r>
            <a:endParaRPr sz="1900" dirty="0"/>
          </a:p>
          <a:p>
            <a:pPr marL="457200">
              <a:lnSpc>
                <a:spcPct val="115000"/>
              </a:lnSpc>
            </a:pPr>
            <a:endParaRPr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17dba762_0_86"/>
          <p:cNvSpPr txBox="1">
            <a:spLocks noGrp="1"/>
          </p:cNvSpPr>
          <p:nvPr>
            <p:ph type="sldNum" idx="12"/>
          </p:nvPr>
        </p:nvSpPr>
        <p:spPr>
          <a:xfrm>
            <a:off x="7981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s-ES"/>
              <a:pPr/>
              <a:t>5</a:t>
            </a:fld>
            <a:endParaRPr/>
          </a:p>
        </p:txBody>
      </p:sp>
      <p:sp>
        <p:nvSpPr>
          <p:cNvPr id="72" name="Google Shape;72;g6317dba762_0_86"/>
          <p:cNvSpPr txBox="1"/>
          <p:nvPr/>
        </p:nvSpPr>
        <p:spPr>
          <a:xfrm>
            <a:off x="2318025" y="973300"/>
            <a:ext cx="3918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5000"/>
              </a:lnSpc>
              <a:buSzPts val="2400"/>
            </a:pPr>
            <a:r>
              <a:rPr lang="es-ES" sz="2400" b="1">
                <a:solidFill>
                  <a:schemeClr val="dk1"/>
                </a:solidFill>
              </a:rPr>
              <a:t>Modulo Lógica Difusa</a:t>
            </a: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BED9EC1-07E2-4366-BE61-C61A264FD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350" y="1776757"/>
            <a:ext cx="3176686" cy="187678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6DE2927-9833-4F06-9DC1-A4002B490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41" y="4098746"/>
            <a:ext cx="3179776" cy="188630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107AE79-9251-4E60-9D06-511562595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803" y="4055301"/>
            <a:ext cx="3258435" cy="19297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3CD485B-586C-4B11-95CD-0DF53242CB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1950" y="2035810"/>
            <a:ext cx="3914775" cy="23241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D7B91EF-6CDB-4717-9479-131629BE352B}"/>
              </a:ext>
            </a:extLst>
          </p:cNvPr>
          <p:cNvSpPr txBox="1"/>
          <p:nvPr/>
        </p:nvSpPr>
        <p:spPr>
          <a:xfrm>
            <a:off x="517041" y="1511200"/>
            <a:ext cx="180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Caso 1:</a:t>
            </a:r>
          </a:p>
        </p:txBody>
      </p:sp>
    </p:spTree>
    <p:extLst>
      <p:ext uri="{BB962C8B-B14F-4D97-AF65-F5344CB8AC3E}">
        <p14:creationId xmlns:p14="http://schemas.microsoft.com/office/powerpoint/2010/main" val="22484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17dba762_0_86"/>
          <p:cNvSpPr txBox="1">
            <a:spLocks noGrp="1"/>
          </p:cNvSpPr>
          <p:nvPr>
            <p:ph type="sldNum" idx="12"/>
          </p:nvPr>
        </p:nvSpPr>
        <p:spPr>
          <a:xfrm>
            <a:off x="7981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s-ES"/>
              <a:pPr/>
              <a:t>6</a:t>
            </a:fld>
            <a:endParaRPr/>
          </a:p>
        </p:txBody>
      </p:sp>
      <p:sp>
        <p:nvSpPr>
          <p:cNvPr id="72" name="Google Shape;72;g6317dba762_0_86"/>
          <p:cNvSpPr txBox="1"/>
          <p:nvPr/>
        </p:nvSpPr>
        <p:spPr>
          <a:xfrm>
            <a:off x="2318025" y="973300"/>
            <a:ext cx="3918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5000"/>
              </a:lnSpc>
              <a:buSzPts val="2400"/>
            </a:pPr>
            <a:r>
              <a:rPr lang="es-ES" sz="2400" b="1">
                <a:solidFill>
                  <a:schemeClr val="dk1"/>
                </a:solidFill>
              </a:rPr>
              <a:t>Modulo Lógica Difusa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7B91EF-6CDB-4717-9479-131629BE352B}"/>
              </a:ext>
            </a:extLst>
          </p:cNvPr>
          <p:cNvSpPr txBox="1"/>
          <p:nvPr/>
        </p:nvSpPr>
        <p:spPr>
          <a:xfrm>
            <a:off x="517041" y="1490090"/>
            <a:ext cx="180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Caso 2: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419D2E7-EC78-43EF-A642-DE1121911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580" y="1691814"/>
            <a:ext cx="3195637" cy="189225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0565DCF-C9D4-406C-A4E3-9DDD87272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" y="3776134"/>
            <a:ext cx="3119437" cy="18241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88C860B-B078-4AFB-880E-A48622619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058" y="3770409"/>
            <a:ext cx="3166794" cy="189225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E56085-353F-466C-AD07-6BA83912C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836" y="1786116"/>
            <a:ext cx="4412124" cy="25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0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17dba762_0_95"/>
          <p:cNvSpPr txBox="1">
            <a:spLocks noGrp="1"/>
          </p:cNvSpPr>
          <p:nvPr>
            <p:ph type="sldNum" idx="12"/>
          </p:nvPr>
        </p:nvSpPr>
        <p:spPr>
          <a:xfrm>
            <a:off x="7981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s-ES"/>
              <a:pPr/>
              <a:t>7</a:t>
            </a:fld>
            <a:endParaRPr/>
          </a:p>
        </p:txBody>
      </p:sp>
      <p:sp>
        <p:nvSpPr>
          <p:cNvPr id="63" name="Google Shape;63;g6317dba762_0_95"/>
          <p:cNvSpPr txBox="1"/>
          <p:nvPr/>
        </p:nvSpPr>
        <p:spPr>
          <a:xfrm>
            <a:off x="2128576" y="975102"/>
            <a:ext cx="3918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5000"/>
              </a:lnSpc>
              <a:buSzPts val="2400"/>
            </a:pPr>
            <a:r>
              <a:rPr lang="es-ES" sz="2400" b="1" dirty="0">
                <a:solidFill>
                  <a:schemeClr val="dk1"/>
                </a:solidFill>
              </a:rPr>
              <a:t>Árbol de decisión</a:t>
            </a:r>
            <a:endParaRPr sz="2400" b="1" dirty="0">
              <a:solidFill>
                <a:schemeClr val="dk1"/>
              </a:solidFill>
            </a:endParaRPr>
          </a:p>
        </p:txBody>
      </p:sp>
      <p:sp>
        <p:nvSpPr>
          <p:cNvPr id="64" name="Google Shape;64;g6317dba762_0_95"/>
          <p:cNvSpPr txBox="1"/>
          <p:nvPr/>
        </p:nvSpPr>
        <p:spPr>
          <a:xfrm>
            <a:off x="2128576" y="2122798"/>
            <a:ext cx="7618200" cy="32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>
              <a:lnSpc>
                <a:spcPct val="115000"/>
              </a:lnSpc>
            </a:pPr>
            <a:endParaRPr sz="1900"/>
          </a:p>
        </p:txBody>
      </p:sp>
      <p:pic>
        <p:nvPicPr>
          <p:cNvPr id="65" name="Google Shape;65;g6317dba762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3001"/>
            <a:ext cx="12192000" cy="4058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3F936DD-D781-4155-8B0D-81547DED4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3" name="Google Shape;63;g6317dba762_0_95">
            <a:extLst>
              <a:ext uri="{FF2B5EF4-FFF2-40B4-BE49-F238E27FC236}">
                <a16:creationId xmlns:a16="http://schemas.microsoft.com/office/drawing/2014/main" id="{A2F001BB-AAB8-4A42-9D10-03F140E7B0AE}"/>
              </a:ext>
            </a:extLst>
          </p:cNvPr>
          <p:cNvSpPr txBox="1"/>
          <p:nvPr/>
        </p:nvSpPr>
        <p:spPr>
          <a:xfrm>
            <a:off x="1343716" y="937002"/>
            <a:ext cx="6268664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5000"/>
              </a:lnSpc>
              <a:buSzPts val="2400"/>
            </a:pPr>
            <a:r>
              <a:rPr lang="es-CO" sz="2400" b="1" dirty="0">
                <a:solidFill>
                  <a:schemeClr val="dk1"/>
                </a:solidFill>
              </a:rPr>
              <a:t>Meta-Reglas</a:t>
            </a:r>
            <a:endParaRPr sz="2400" b="1" dirty="0">
              <a:solidFill>
                <a:schemeClr val="dk1"/>
              </a:solidFill>
            </a:endParaRPr>
          </a:p>
        </p:txBody>
      </p:sp>
      <p:sp>
        <p:nvSpPr>
          <p:cNvPr id="4" name="Google Shape;64;g6317dba762_0_95">
            <a:extLst>
              <a:ext uri="{FF2B5EF4-FFF2-40B4-BE49-F238E27FC236}">
                <a16:creationId xmlns:a16="http://schemas.microsoft.com/office/drawing/2014/main" id="{A28F5D9F-8FB7-4825-9925-FC783F5F6219}"/>
              </a:ext>
            </a:extLst>
          </p:cNvPr>
          <p:cNvSpPr txBox="1"/>
          <p:nvPr/>
        </p:nvSpPr>
        <p:spPr>
          <a:xfrm>
            <a:off x="1427536" y="2374258"/>
            <a:ext cx="7556444" cy="235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CO" sz="1900" dirty="0"/>
              <a:t>Tipo de planta</a:t>
            </a:r>
          </a:p>
          <a:p>
            <a:pPr marL="8001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CO" sz="1900" dirty="0"/>
              <a:t>Precipitación anual</a:t>
            </a:r>
          </a:p>
          <a:p>
            <a:pPr marL="8001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CO" sz="1900" dirty="0"/>
              <a:t>Temperatura</a:t>
            </a:r>
          </a:p>
          <a:p>
            <a:pPr marL="8001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379217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17dba762_0_95"/>
          <p:cNvSpPr txBox="1">
            <a:spLocks noGrp="1"/>
          </p:cNvSpPr>
          <p:nvPr>
            <p:ph type="sldNum" idx="12"/>
          </p:nvPr>
        </p:nvSpPr>
        <p:spPr>
          <a:xfrm>
            <a:off x="7981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fld id="{00000000-1234-1234-1234-123412341234}" type="slidenum">
              <a:rPr lang="es-ES"/>
              <a:pPr/>
              <a:t>9</a:t>
            </a:fld>
            <a:endParaRPr/>
          </a:p>
        </p:txBody>
      </p:sp>
      <p:sp>
        <p:nvSpPr>
          <p:cNvPr id="63" name="Google Shape;63;g6317dba762_0_95"/>
          <p:cNvSpPr txBox="1"/>
          <p:nvPr/>
        </p:nvSpPr>
        <p:spPr>
          <a:xfrm>
            <a:off x="2128576" y="975102"/>
            <a:ext cx="6268664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5000"/>
              </a:lnSpc>
              <a:buSzPts val="2400"/>
            </a:pPr>
            <a:r>
              <a:rPr lang="es-ES" sz="2400" b="1" dirty="0">
                <a:solidFill>
                  <a:schemeClr val="dk1"/>
                </a:solidFill>
              </a:rPr>
              <a:t>Sistema Experto</a:t>
            </a:r>
            <a:endParaRPr sz="2400" b="1" dirty="0">
              <a:solidFill>
                <a:schemeClr val="dk1"/>
              </a:solidFill>
            </a:endParaRPr>
          </a:p>
        </p:txBody>
      </p:sp>
      <p:sp>
        <p:nvSpPr>
          <p:cNvPr id="64" name="Google Shape;64;g6317dba762_0_95"/>
          <p:cNvSpPr txBox="1"/>
          <p:nvPr/>
        </p:nvSpPr>
        <p:spPr>
          <a:xfrm>
            <a:off x="1663756" y="1421758"/>
            <a:ext cx="7556444" cy="235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algn="just">
              <a:lnSpc>
                <a:spcPct val="115000"/>
              </a:lnSpc>
            </a:pPr>
            <a:r>
              <a:rPr lang="es-CO" sz="1900" dirty="0"/>
              <a:t>Para el sistema experto, se tomaron ciudades predefinidas para el calculo de las condiciones ambientales. Partiendo de este supuesto y añadiéndole las demás variables, se comienza a realizar la verificación paso por paso según el árbol de decisiones. Al llegar a una decisión lo que se hace es guardar el mensaje en un </a:t>
            </a:r>
            <a:r>
              <a:rPr lang="es-CO" sz="1900" dirty="0" err="1"/>
              <a:t>fact</a:t>
            </a:r>
            <a:r>
              <a:rPr lang="es-CO" sz="1900" dirty="0"/>
              <a:t> llamado “Mensaje” y luego se hace la consulta de éste para posteriormente imprimirlo en pantalla.</a:t>
            </a:r>
            <a:endParaRPr sz="1900" dirty="0"/>
          </a:p>
        </p:txBody>
      </p:sp>
    </p:spTree>
    <p:extLst>
      <p:ext uri="{BB962C8B-B14F-4D97-AF65-F5344CB8AC3E}">
        <p14:creationId xmlns:p14="http://schemas.microsoft.com/office/powerpoint/2010/main" val="2978920496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ción de dispositiv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316</Words>
  <Application>Microsoft Office PowerPoint</Application>
  <PresentationFormat>Panorámica</PresentationFormat>
  <Paragraphs>39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Libre Franklin</vt:lpstr>
      <vt:lpstr>Información de dispositiva</vt:lpstr>
      <vt:lpstr> MICROPROYECTO 1: AgroExpert</vt:lpstr>
      <vt:lpstr>Introducción</vt:lpstr>
      <vt:lpstr>Funcionalidad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MICROPROYECTO 1: AgroExpert</dc:title>
  <cp:lastModifiedBy>juan manuel pajoy lopez</cp:lastModifiedBy>
  <cp:revision>9</cp:revision>
  <dcterms:modified xsi:type="dcterms:W3CDTF">2020-02-13T16:28:36Z</dcterms:modified>
</cp:coreProperties>
</file>