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naheim"/>
      <p:regular r:id="rId24"/>
    </p:embeddedFont>
    <p:embeddedFont>
      <p:font typeface="Barlow Condensed ExtraBold"/>
      <p:bold r:id="rId25"/>
      <p:boldItalic r:id="rId26"/>
    </p:embeddedFont>
    <p:embeddedFont>
      <p:font typeface="Overpass Mono"/>
      <p:regular r:id="rId27"/>
      <p:bold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nahei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BarlowCondensedExtraBold-boldItalic.fntdata"/><Relationship Id="rId25" Type="http://schemas.openxmlformats.org/officeDocument/2006/relationships/font" Target="fonts/BarlowCondensedExtraBold-bold.fntdata"/><Relationship Id="rId28" Type="http://schemas.openxmlformats.org/officeDocument/2006/relationships/font" Target="fonts/OverpassMono-bold.fntdata"/><Relationship Id="rId27" Type="http://schemas.openxmlformats.org/officeDocument/2006/relationships/font" Target="fonts/OverpassMon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Barlow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02ef5a5572_0_8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202ef5a5572_0_8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202ef5a5572_0_8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02ef5a5572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02ef5a5572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02ef5a5572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02ef5a5572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02ef5a5572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02ef5a5572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02ef5a5572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02ef5a5572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02ef5a5572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02ef5a5572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02ef5a5572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02ef5a5572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02ef5a5572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02ef5a5572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02ef5a5572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02ef5a5572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02ef5a5572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02ef5a5572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02ef5a5572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02ef5a5572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02ef5a5572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02ef5a5572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1">
  <p:cSld name="Title + Section 1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5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COMPANY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5"/>
          <p:cNvCxnSpPr/>
          <p:nvPr/>
        </p:nvCxnSpPr>
        <p:spPr>
          <a:xfrm>
            <a:off x="395206" y="1201811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6" name="Google Shape;56;p15"/>
          <p:cNvSpPr txBox="1"/>
          <p:nvPr/>
        </p:nvSpPr>
        <p:spPr>
          <a:xfrm>
            <a:off x="1953295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ABOUT US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 txBox="1"/>
          <p:nvPr/>
        </p:nvSpPr>
        <p:spPr>
          <a:xfrm>
            <a:off x="3437691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INFOGRAPHICS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4922087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189264" y="1009889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3">
  <p:cSld name="Title + Section 3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6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OUR COMPANY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6"/>
          <p:cNvCxnSpPr/>
          <p:nvPr/>
        </p:nvCxnSpPr>
        <p:spPr>
          <a:xfrm>
            <a:off x="3437691" y="1201811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4" name="Google Shape;64;p16"/>
          <p:cNvSpPr txBox="1"/>
          <p:nvPr/>
        </p:nvSpPr>
        <p:spPr>
          <a:xfrm>
            <a:off x="1953295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ABOUT US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 txBox="1"/>
          <p:nvPr/>
        </p:nvSpPr>
        <p:spPr>
          <a:xfrm>
            <a:off x="3437691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INFOGRAPHICS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 txBox="1"/>
          <p:nvPr/>
        </p:nvSpPr>
        <p:spPr>
          <a:xfrm>
            <a:off x="4922087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189264" y="1009889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8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73" name="Google Shape;73;p18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8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8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8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8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8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" name="Google Shape;150;p20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2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61" name="Google Shape;161;p22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25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00" name="Google Shape;200;p26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6" name="Google Shape;206;p27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" name="Google Shape;212;p28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30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227" name="Google Shape;227;p30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30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30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47" name="Google Shape;247;p30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30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49" name="Google Shape;249;p30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30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51" name="Google Shape;251;p30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52" name="Google Shape;252;p30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3" name="Google Shape;263;p31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64" name="Google Shape;264;p31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6" name="Google Shape;266;p31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7" name="Google Shape;267;p31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68" name="Google Shape;268;p31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9" name="Google Shape;269;p31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32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4" name="Google Shape;274;p32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5" name="Google Shape;275;p32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6" name="Google Shape;276;p32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7" name="Google Shape;277;p32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8" name="Google Shape;278;p32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32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83" name="Google Shape;283;p33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84" name="Google Shape;284;p33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4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4" name="Google Shape;304;p35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35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5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5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5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5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6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6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6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6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36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45" name="Google Shape;345;p36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6" name="Google Shape;346;p36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349" name="Google Shape;349;p3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8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53" name="Google Shape;353;p38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8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55" name="Google Shape;355;p38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8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57" name="Google Shape;357;p38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8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59" name="Google Shape;359;p38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8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61" name="Google Shape;361;p38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38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63" name="Google Shape;363;p38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64" name="Google Shape;364;p38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68" name="Google Shape;368;p39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39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39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0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76" name="Google Shape;376;p40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40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40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40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40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27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3.xml"/><Relationship Id="rId6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/>
          <p:nvPr>
            <p:ph type="ctrTitle"/>
          </p:nvPr>
        </p:nvSpPr>
        <p:spPr>
          <a:xfrm>
            <a:off x="2105225" y="1112625"/>
            <a:ext cx="49176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latin typeface="Roboto"/>
                <a:ea typeface="Roboto"/>
                <a:cs typeface="Roboto"/>
                <a:sym typeface="Roboto"/>
              </a:rPr>
              <a:t>Diccionarios</a:t>
            </a:r>
            <a:endParaRPr sz="6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41"/>
          <p:cNvSpPr txBox="1"/>
          <p:nvPr>
            <p:ph idx="1" type="subTitle"/>
          </p:nvPr>
        </p:nvSpPr>
        <p:spPr>
          <a:xfrm>
            <a:off x="255575" y="2782425"/>
            <a:ext cx="7558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Programación y Laboratorio I </a:t>
            </a: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41"/>
          <p:cNvSpPr/>
          <p:nvPr/>
        </p:nvSpPr>
        <p:spPr>
          <a:xfrm rot="-3233796">
            <a:off x="93171" y="4743645"/>
            <a:ext cx="847696" cy="847696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0798A"/>
          </a:solidFill>
          <a:ln>
            <a:noFill/>
          </a:ln>
          <a:effectLst>
            <a:outerShdw blurRad="50800" rotWithShape="0" algn="t" dir="5400000" dist="25400">
              <a:srgbClr val="000000">
                <a:alpha val="2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1"/>
          <p:cNvSpPr/>
          <p:nvPr/>
        </p:nvSpPr>
        <p:spPr>
          <a:xfrm rot="-3234430">
            <a:off x="-369519" y="4043524"/>
            <a:ext cx="849438" cy="984931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120000"/>
                </a:lnTo>
                <a:lnTo>
                  <a:pt x="19146" y="119999"/>
                </a:lnTo>
                <a:lnTo>
                  <a:pt x="0" y="10348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  <a:effectLst>
            <a:outerShdw blurRad="50800" rotWithShape="0" algn="t" dir="5400000" dist="25400">
              <a:srgbClr val="000000">
                <a:alpha val="2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575" y="40638"/>
            <a:ext cx="786924" cy="78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Google Shape;399;p41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41"/>
          <p:cNvSpPr/>
          <p:nvPr/>
        </p:nvSpPr>
        <p:spPr>
          <a:xfrm>
            <a:off x="7129132" y="4338532"/>
            <a:ext cx="2027668" cy="663078"/>
          </a:xfrm>
          <a:custGeom>
            <a:rect b="b" l="l" r="r" t="t"/>
            <a:pathLst>
              <a:path extrusionOk="0" h="110375" w="283095">
                <a:moveTo>
                  <a:pt x="462" y="8775"/>
                </a:moveTo>
                <a:lnTo>
                  <a:pt x="174106" y="9237"/>
                </a:lnTo>
                <a:lnTo>
                  <a:pt x="185190" y="0"/>
                </a:lnTo>
                <a:lnTo>
                  <a:pt x="283095" y="0"/>
                </a:lnTo>
                <a:lnTo>
                  <a:pt x="283095" y="110375"/>
                </a:lnTo>
                <a:lnTo>
                  <a:pt x="185190" y="110375"/>
                </a:lnTo>
                <a:lnTo>
                  <a:pt x="175261" y="100446"/>
                </a:lnTo>
                <a:lnTo>
                  <a:pt x="0" y="100446"/>
                </a:lnTo>
                <a:close/>
              </a:path>
            </a:pathLst>
          </a:custGeom>
          <a:solidFill>
            <a:srgbClr val="263238"/>
          </a:solidFill>
          <a:ln cap="flat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401" name="Google Shape;401;p41"/>
          <p:cNvCxnSpPr/>
          <p:nvPr/>
        </p:nvCxnSpPr>
        <p:spPr>
          <a:xfrm>
            <a:off x="8477995" y="4338525"/>
            <a:ext cx="0" cy="6669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p41"/>
          <p:cNvSpPr txBox="1"/>
          <p:nvPr/>
        </p:nvSpPr>
        <p:spPr>
          <a:xfrm>
            <a:off x="7120525" y="4384500"/>
            <a:ext cx="2027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Versión   ‘24</a:t>
            </a:r>
            <a:endParaRPr i="0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3" name="Google Shape;403;p41"/>
          <p:cNvPicPr preferRelativeResize="0"/>
          <p:nvPr/>
        </p:nvPicPr>
        <p:blipFill rotWithShape="1">
          <a:blip r:embed="rId4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"/>
          <p:cNvSpPr txBox="1"/>
          <p:nvPr>
            <p:ph idx="4294967295" type="body"/>
          </p:nvPr>
        </p:nvSpPr>
        <p:spPr>
          <a:xfrm>
            <a:off x="602250" y="1099050"/>
            <a:ext cx="80673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El método items() devuelve una lista con las claves y valores del diccionario. Si se convierte en lista se puede acceder utilizando el índice.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50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items()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3" name="Google Shape;493;p50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4" name="Google Shape;494;p50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0"/>
          <p:cNvSpPr txBox="1"/>
          <p:nvPr/>
        </p:nvSpPr>
        <p:spPr>
          <a:xfrm>
            <a:off x="602250" y="2850175"/>
            <a:ext cx="84393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 = {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'Marty'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print(list(diccionario.items()))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[('name', 'Marty'), ('edad', 18)]</a:t>
            </a:r>
            <a:endParaRPr b="1" sz="2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1"/>
          <p:cNvSpPr txBox="1"/>
          <p:nvPr>
            <p:ph idx="4294967295" type="body"/>
          </p:nvPr>
        </p:nvSpPr>
        <p:spPr>
          <a:xfrm>
            <a:off x="602250" y="1099050"/>
            <a:ext cx="80673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El método update() se llama sobre un diccionario y tiene como entrada otro diccionario. Los value son actualizados y si alguna key del nuevo diccionario no esta, es añadida.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51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update()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2" name="Google Shape;502;p51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3" name="Google Shape;503;p51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1"/>
          <p:cNvSpPr txBox="1"/>
          <p:nvPr/>
        </p:nvSpPr>
        <p:spPr>
          <a:xfrm>
            <a:off x="602250" y="3377700"/>
            <a:ext cx="84393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 = {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'Marty'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diccionario.update({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'year'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'1973'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print(diccionario)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{'name': 'Marty', 'edad': 18, 'year': '1973'}</a:t>
            </a:r>
            <a:endParaRPr b="1" sz="2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2"/>
          <p:cNvSpPr txBox="1"/>
          <p:nvPr>
            <p:ph idx="4294967295" type="body"/>
          </p:nvPr>
        </p:nvSpPr>
        <p:spPr>
          <a:xfrm>
            <a:off x="602250" y="1497700"/>
            <a:ext cx="8067300" cy="16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El método clear() elimina todo el contenido del diccionario. 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52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clear()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1" name="Google Shape;511;p52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2" name="Google Shape;512;p52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2"/>
          <p:cNvSpPr txBox="1"/>
          <p:nvPr/>
        </p:nvSpPr>
        <p:spPr>
          <a:xfrm>
            <a:off x="720000" y="3018700"/>
            <a:ext cx="78810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 = {</a:t>
            </a:r>
            <a:r>
              <a:rPr b="1" lang="en" sz="21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lang="en" sz="2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21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'Marty'</a:t>
            </a:r>
            <a:r>
              <a:rPr b="1" lang="en" sz="2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1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b="1" lang="en" sz="2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210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lang="en" sz="2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diccionario.clear()</a:t>
            </a:r>
            <a:endParaRPr b="1" sz="21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print(diccionario)</a:t>
            </a:r>
            <a:r>
              <a:rPr b="1" lang="en" sz="2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{}</a:t>
            </a:r>
            <a:endParaRPr b="1" sz="2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Diccionarios Avanzado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2"/>
          <p:cNvSpPr txBox="1"/>
          <p:nvPr>
            <p:ph idx="4294967295" type="subTitle"/>
          </p:nvPr>
        </p:nvSpPr>
        <p:spPr>
          <a:xfrm flipH="1">
            <a:off x="-186450" y="2219225"/>
            <a:ext cx="35517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¿Qué es un diccionario?</a:t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42"/>
          <p:cNvSpPr txBox="1"/>
          <p:nvPr>
            <p:ph idx="4294967295" type="subTitle"/>
          </p:nvPr>
        </p:nvSpPr>
        <p:spPr>
          <a:xfrm flipH="1">
            <a:off x="5999650" y="2219225"/>
            <a:ext cx="3671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Recorrer un diccionario</a:t>
            </a:r>
            <a:endParaRPr b="1" sz="2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42"/>
          <p:cNvSpPr txBox="1"/>
          <p:nvPr>
            <p:ph idx="4294967295" type="subTitle"/>
          </p:nvPr>
        </p:nvSpPr>
        <p:spPr>
          <a:xfrm flipH="1">
            <a:off x="87900" y="3066275"/>
            <a:ext cx="32580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2"/>
          <p:cNvSpPr txBox="1"/>
          <p:nvPr>
            <p:ph idx="4294967295" type="subTitle"/>
          </p:nvPr>
        </p:nvSpPr>
        <p:spPr>
          <a:xfrm flipH="1">
            <a:off x="5999650" y="3066275"/>
            <a:ext cx="3671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keys / values  / items</a:t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2"/>
          <p:cNvSpPr txBox="1"/>
          <p:nvPr>
            <p:ph idx="4294967295" type="subTitle"/>
          </p:nvPr>
        </p:nvSpPr>
        <p:spPr>
          <a:xfrm flipH="1">
            <a:off x="27750" y="3913325"/>
            <a:ext cx="33183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4" name="Google Shape;414;p42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42"/>
          <p:cNvSpPr/>
          <p:nvPr/>
        </p:nvSpPr>
        <p:spPr>
          <a:xfrm>
            <a:off x="3682473" y="2190725"/>
            <a:ext cx="616800" cy="574500"/>
          </a:xfrm>
          <a:prstGeom prst="flowChartConnector">
            <a:avLst/>
          </a:prstGeom>
          <a:solidFill>
            <a:srgbClr val="FFFFFF">
              <a:alpha val="6270"/>
            </a:srgbClr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42"/>
          <p:cNvSpPr/>
          <p:nvPr/>
        </p:nvSpPr>
        <p:spPr>
          <a:xfrm>
            <a:off x="5122586" y="2190725"/>
            <a:ext cx="616800" cy="574500"/>
          </a:xfrm>
          <a:prstGeom prst="flowChartConnector">
            <a:avLst/>
          </a:prstGeom>
          <a:solidFill>
            <a:srgbClr val="FFFFFF">
              <a:alpha val="6270"/>
            </a:srgbClr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7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42"/>
          <p:cNvSpPr/>
          <p:nvPr/>
        </p:nvSpPr>
        <p:spPr>
          <a:xfrm>
            <a:off x="5122542" y="3052026"/>
            <a:ext cx="616800" cy="574500"/>
          </a:xfrm>
          <a:prstGeom prst="flowChartConnector">
            <a:avLst/>
          </a:prstGeom>
          <a:solidFill>
            <a:srgbClr val="FFFFFF">
              <a:alpha val="6270"/>
            </a:srgbClr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7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8" name="Google Shape;418;p42"/>
          <p:cNvCxnSpPr>
            <a:stCxn id="415" idx="6"/>
            <a:endCxn id="416" idx="2"/>
          </p:cNvCxnSpPr>
          <p:nvPr/>
        </p:nvCxnSpPr>
        <p:spPr>
          <a:xfrm>
            <a:off x="4299273" y="2477975"/>
            <a:ext cx="823200" cy="6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2"/>
          <p:cNvCxnSpPr>
            <a:stCxn id="416" idx="4"/>
            <a:endCxn id="420" idx="0"/>
          </p:cNvCxnSpPr>
          <p:nvPr/>
        </p:nvCxnSpPr>
        <p:spPr>
          <a:xfrm rot="5400000">
            <a:off x="4567586" y="2188625"/>
            <a:ext cx="286800" cy="14400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42"/>
          <p:cNvCxnSpPr>
            <a:stCxn id="420" idx="6"/>
            <a:endCxn id="417" idx="2"/>
          </p:cNvCxnSpPr>
          <p:nvPr/>
        </p:nvCxnSpPr>
        <p:spPr>
          <a:xfrm>
            <a:off x="4299273" y="3339257"/>
            <a:ext cx="823200" cy="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42"/>
          <p:cNvCxnSpPr>
            <a:stCxn id="417" idx="4"/>
            <a:endCxn id="423" idx="0"/>
          </p:cNvCxnSpPr>
          <p:nvPr/>
        </p:nvCxnSpPr>
        <p:spPr>
          <a:xfrm rot="5400000">
            <a:off x="4567542" y="3049926"/>
            <a:ext cx="286800" cy="14400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42"/>
          <p:cNvSpPr/>
          <p:nvPr/>
        </p:nvSpPr>
        <p:spPr>
          <a:xfrm>
            <a:off x="3682473" y="3052007"/>
            <a:ext cx="616800" cy="574500"/>
          </a:xfrm>
          <a:prstGeom prst="flowChartConnector">
            <a:avLst/>
          </a:prstGeom>
          <a:solidFill>
            <a:srgbClr val="FFFFFF">
              <a:alpha val="6270"/>
            </a:srgbClr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42"/>
          <p:cNvSpPr/>
          <p:nvPr/>
        </p:nvSpPr>
        <p:spPr>
          <a:xfrm>
            <a:off x="3682473" y="3913289"/>
            <a:ext cx="616800" cy="574500"/>
          </a:xfrm>
          <a:prstGeom prst="flowChartConnector">
            <a:avLst/>
          </a:prstGeom>
          <a:solidFill>
            <a:srgbClr val="FFFFFF">
              <a:alpha val="6270"/>
            </a:srgbClr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4" name="Google Shape;424;p42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"/>
          <p:cNvSpPr txBox="1"/>
          <p:nvPr>
            <p:ph idx="4294967295" type="body"/>
          </p:nvPr>
        </p:nvSpPr>
        <p:spPr>
          <a:xfrm>
            <a:off x="602250" y="1223600"/>
            <a:ext cx="8067300" cy="19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Un diccionario en Python funciona de manera similar al diccionario en el mundo real. 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Las claves de un diccionario deben ser únicas y de un tipo de datos inmutable como cadenas, enteros y tuplas, pero los valores pueden repetirse y ser de cualquier tipo.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43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¿Qué es un Diccionario?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1" name="Google Shape;431;p43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2" name="Google Shape;432;p43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/>
          <p:nvPr>
            <p:ph idx="4294967295" type="body"/>
          </p:nvPr>
        </p:nvSpPr>
        <p:spPr>
          <a:xfrm>
            <a:off x="602250" y="1497700"/>
            <a:ext cx="8067300" cy="16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Un diccionario es una colección de elementos, donde cada uno tiene una clave (</a:t>
            </a:r>
            <a:r>
              <a:rPr b="1" lang="en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y un valor (</a:t>
            </a:r>
            <a:r>
              <a:rPr b="1" lang="en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44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¿Qué es un Diccionario?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9" name="Google Shape;439;p44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0" name="Google Shape;440;p44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4"/>
          <p:cNvSpPr txBox="1"/>
          <p:nvPr/>
        </p:nvSpPr>
        <p:spPr>
          <a:xfrm>
            <a:off x="720000" y="3328775"/>
            <a:ext cx="78810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 = {</a:t>
            </a:r>
            <a:r>
              <a:rPr b="1" lang="en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'nombre'</a:t>
            </a: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'Marty'</a:t>
            </a: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2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print(diccionario[</a:t>
            </a:r>
            <a:r>
              <a:rPr b="1" lang="en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'nombre'</a:t>
            </a: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  </a:t>
            </a:r>
            <a:r>
              <a:rPr b="1" lang="en" sz="2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Marty</a:t>
            </a:r>
            <a:endParaRPr b="1" sz="2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print(diccionario[</a:t>
            </a:r>
            <a:r>
              <a:rPr b="1" lang="en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    </a:t>
            </a:r>
            <a:r>
              <a:rPr b="1" lang="en" sz="2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18</a:t>
            </a:r>
            <a:endParaRPr b="1" sz="2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/>
          <p:cNvSpPr txBox="1"/>
          <p:nvPr>
            <p:ph idx="4294967295" type="body"/>
          </p:nvPr>
        </p:nvSpPr>
        <p:spPr>
          <a:xfrm>
            <a:off x="602250" y="1224125"/>
            <a:ext cx="80673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La definición de diccionario en python habilita la posibilidad de poder tener como valor de un diccionario cualquier objeto, inclusive otro diccionario.</a:t>
            </a:r>
            <a:endParaRPr sz="24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45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Diccionario anidado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8" name="Google Shape;448;p45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9" name="Google Shape;449;p45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5"/>
          <p:cNvSpPr txBox="1"/>
          <p:nvPr/>
        </p:nvSpPr>
        <p:spPr>
          <a:xfrm>
            <a:off x="602100" y="2753525"/>
            <a:ext cx="8067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 = {</a:t>
            </a:r>
            <a:r>
              <a:rPr b="1" lang="en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'Marty'</a:t>
            </a:r>
            <a:r>
              <a:rPr b="1"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'addr'</a:t>
            </a:r>
            <a:r>
              <a:rPr b="1"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r>
              <a:rPr b="1" lang="en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'number'</a:t>
            </a:r>
            <a:r>
              <a:rPr b="1"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3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9303</a:t>
            </a:r>
            <a:r>
              <a:rPr b="1"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'street'</a:t>
            </a:r>
            <a:r>
              <a:rPr b="1"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'Lyon Drive'</a:t>
            </a:r>
            <a:r>
              <a:rPr b="1"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b="1"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print(diccionario[</a:t>
            </a:r>
            <a:r>
              <a:rPr b="1" lang="en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'addr'</a:t>
            </a:r>
            <a:r>
              <a:rPr b="1"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'number'</a:t>
            </a:r>
            <a:r>
              <a:rPr b="1"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],diccionario[</a:t>
            </a:r>
            <a:r>
              <a:rPr b="1" lang="en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'addr'</a:t>
            </a:r>
            <a:r>
              <a:rPr b="1"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'street'</a:t>
            </a:r>
            <a:r>
              <a:rPr b="1"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9303 Lyon Drive</a:t>
            </a:r>
            <a:endParaRPr b="1" sz="13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"/>
          <p:cNvSpPr txBox="1"/>
          <p:nvPr>
            <p:ph idx="4294967295" type="body"/>
          </p:nvPr>
        </p:nvSpPr>
        <p:spPr>
          <a:xfrm>
            <a:off x="602250" y="1216275"/>
            <a:ext cx="80673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Al recorrer un diccionario utilizando un </a:t>
            </a:r>
            <a:r>
              <a:rPr b="1"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, el valor devuelto son las claves del diccionario.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6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Recorrer diccionarios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7" name="Google Shape;457;p46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8" name="Google Shape;458;p46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6"/>
          <p:cNvSpPr txBox="1"/>
          <p:nvPr/>
        </p:nvSpPr>
        <p:spPr>
          <a:xfrm>
            <a:off x="720000" y="2794550"/>
            <a:ext cx="7881000" cy="21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 = {</a:t>
            </a:r>
            <a:r>
              <a:rPr b="1"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'Marty'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clave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diccionario: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print(clave,diccionario[clave])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name Marty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edad 18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/>
          <p:nvPr>
            <p:ph idx="4294967295" type="body"/>
          </p:nvPr>
        </p:nvSpPr>
        <p:spPr>
          <a:xfrm>
            <a:off x="602250" y="1099050"/>
            <a:ext cx="8067300" cy="20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El método get() permite consultar el valor para una clave determinada. El segundo parámetro es el valor a devolver si no se encuentra la clave (es opcional).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47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get()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6" name="Google Shape;466;p47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7" name="Google Shape;467;p47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7"/>
          <p:cNvSpPr txBox="1"/>
          <p:nvPr/>
        </p:nvSpPr>
        <p:spPr>
          <a:xfrm>
            <a:off x="602250" y="3194550"/>
            <a:ext cx="84393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 = {</a:t>
            </a:r>
            <a:r>
              <a:rPr b="1" lang="en" sz="21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lang="en" sz="2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21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'Marty'</a:t>
            </a:r>
            <a:r>
              <a:rPr b="1" lang="en" sz="2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1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b="1" lang="en" sz="2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210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lang="en" sz="2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print(diccionario.get(</a:t>
            </a:r>
            <a:r>
              <a:rPr b="1" lang="en" sz="21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'name','NO NAME'</a:t>
            </a:r>
            <a:r>
              <a:rPr b="1" lang="en" sz="2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" sz="2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Marty</a:t>
            </a:r>
            <a:endParaRPr b="1" sz="21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print(diccionario.get(</a:t>
            </a:r>
            <a:r>
              <a:rPr b="1" lang="en" sz="21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'nombre','NO NAME'</a:t>
            </a:r>
            <a:r>
              <a:rPr b="1" lang="en" sz="2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" sz="2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NO NAME</a:t>
            </a:r>
            <a:endParaRPr b="1" sz="2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8"/>
          <p:cNvSpPr txBox="1"/>
          <p:nvPr>
            <p:ph idx="4294967295" type="body"/>
          </p:nvPr>
        </p:nvSpPr>
        <p:spPr>
          <a:xfrm>
            <a:off x="602250" y="1099050"/>
            <a:ext cx="80673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El método keys() devuelve una lista con todas las claves del diccionario.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48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keys()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5" name="Google Shape;475;p48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6" name="Google Shape;476;p48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8"/>
          <p:cNvSpPr txBox="1"/>
          <p:nvPr/>
        </p:nvSpPr>
        <p:spPr>
          <a:xfrm>
            <a:off x="602250" y="2850175"/>
            <a:ext cx="8439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 = {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'Marty'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print(list(diccionario.keys()))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['name', 'edad']</a:t>
            </a:r>
            <a:endParaRPr b="1" sz="2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9"/>
          <p:cNvSpPr txBox="1"/>
          <p:nvPr>
            <p:ph idx="4294967295" type="body"/>
          </p:nvPr>
        </p:nvSpPr>
        <p:spPr>
          <a:xfrm>
            <a:off x="602250" y="1099050"/>
            <a:ext cx="80673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El método values() devuelve una lista con todas los valores del diccionario.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49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values()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4" name="Google Shape;484;p49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5" name="Google Shape;485;p49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9"/>
          <p:cNvSpPr txBox="1"/>
          <p:nvPr/>
        </p:nvSpPr>
        <p:spPr>
          <a:xfrm>
            <a:off x="602250" y="2850175"/>
            <a:ext cx="8439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 = {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'Marty'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print(list(diccionario.values()))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['Marty', 18]</a:t>
            </a:r>
            <a:endParaRPr b="1" sz="2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