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naheim"/>
      <p:regular r:id="rId29"/>
    </p:embeddedFont>
    <p:embeddedFont>
      <p:font typeface="Barlow Condensed ExtraBold"/>
      <p:bold r:id="rId30"/>
      <p:boldItalic r:id="rId31"/>
    </p:embeddedFont>
    <p:embeddedFont>
      <p:font typeface="Overpass Mono"/>
      <p:regular r:id="rId32"/>
      <p:bold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Anahei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ExtraBold-boldItalic.fntdata"/><Relationship Id="rId30" Type="http://schemas.openxmlformats.org/officeDocument/2006/relationships/font" Target="fonts/BarlowCondensedExtraBold-bold.fntdata"/><Relationship Id="rId11" Type="http://schemas.openxmlformats.org/officeDocument/2006/relationships/slide" Target="slides/slide5.xml"/><Relationship Id="rId33" Type="http://schemas.openxmlformats.org/officeDocument/2006/relationships/font" Target="fonts/OverpassMono-bold.fntdata"/><Relationship Id="rId10" Type="http://schemas.openxmlformats.org/officeDocument/2006/relationships/slide" Target="slides/slide4.xml"/><Relationship Id="rId32" Type="http://schemas.openxmlformats.org/officeDocument/2006/relationships/font" Target="fonts/OverpassMono-regular.fntdata"/><Relationship Id="rId13" Type="http://schemas.openxmlformats.org/officeDocument/2006/relationships/slide" Target="slides/slide7.xml"/><Relationship Id="rId35" Type="http://schemas.openxmlformats.org/officeDocument/2006/relationships/font" Target="fonts/Barlow-bold.fntdata"/><Relationship Id="rId12" Type="http://schemas.openxmlformats.org/officeDocument/2006/relationships/slide" Target="slides/slide6.xml"/><Relationship Id="rId34" Type="http://schemas.openxmlformats.org/officeDocument/2006/relationships/font" Target="fonts/Barlow-regular.fntdata"/><Relationship Id="rId15" Type="http://schemas.openxmlformats.org/officeDocument/2006/relationships/slide" Target="slides/slide9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43b9fde255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43b9fde255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143b9fde255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f598a1bf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f598a1bf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598a1bf2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598a1bf2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f598a1bf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f598a1bf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598a1bf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f598a1bf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f598a1bf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f598a1bf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f598a1bf2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f598a1bf2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f598a1bf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f598a1bf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7ada9a78f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7ada9a78f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598a1bf2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598a1bf2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98a1bf2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98a1bf2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598a1bf2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598a1bf2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598a1bf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598a1bf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598a1bf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598a1bf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f598a1bf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f598a1bf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598a1bf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f598a1bf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27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27"/>
          <p:cNvCxnSpPr/>
          <p:nvPr/>
        </p:nvCxnSpPr>
        <p:spPr>
          <a:xfrm>
            <a:off x="395206" y="1201811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Google Shape;332;p27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4922087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8189264" y="1009889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3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28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8"/>
          <p:cNvCxnSpPr/>
          <p:nvPr/>
        </p:nvCxnSpPr>
        <p:spPr>
          <a:xfrm>
            <a:off x="3437691" y="1201811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0" name="Google Shape;340;p28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4922087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8189264" y="1009889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1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50" name="Google Shape;350;p31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1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90" name="Google Shape;390;p31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2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32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7" name="Google Shape;427;p33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31" name="Google Shape;431;p34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34" name="Google Shape;434;p35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35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36" name="Google Shape;436;p35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7" name="Google Shape;437;p35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38" name="Google Shape;438;p35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43" name="Google Shape;443;p3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38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77" name="Google Shape;477;p39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3" name="Google Shape;483;p40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0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9" name="Google Shape;489;p41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1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1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3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504" name="Google Shape;504;p43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43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3" name="Google Shape;523;p43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24" name="Google Shape;524;p43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43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26" name="Google Shape;526;p43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43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28" name="Google Shape;528;p43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29" name="Google Shape;529;p43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3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8" name="Google Shape;538;p44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39" name="Google Shape;539;p44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44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41" name="Google Shape;541;p44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44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3" name="Google Shape;543;p44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44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45" name="Google Shape;545;p44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44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9" name="Google Shape;549;p45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0" name="Google Shape;550;p45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1" name="Google Shape;551;p45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2" name="Google Shape;552;p45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3" name="Google Shape;553;p45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45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5" name="Google Shape;555;p45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6" name="Google Shape;556;p45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6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60" name="Google Shape;560;p46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1" name="Google Shape;561;p46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7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7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7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7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7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7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7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7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1" name="Google Shape;581;p4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82" name="Google Shape;582;p48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8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8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8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8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8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8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8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8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8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8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8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8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8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8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8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8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8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8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8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8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1" name="Google Shape;621;p49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22" name="Google Shape;622;p49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3" name="Google Shape;623;p49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26" name="Google Shape;626;p5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51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30" name="Google Shape;630;p51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51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32" name="Google Shape;632;p51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51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34" name="Google Shape;634;p51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51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36" name="Google Shape;636;p51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51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38" name="Google Shape;638;p51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51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40" name="Google Shape;640;p51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41" name="Google Shape;641;p51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1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45" name="Google Shape;645;p52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52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52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2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2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3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53" name="Google Shape;653;p53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53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53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53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5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0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6.xml"/><Relationship Id="rId6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ctrTitle"/>
          </p:nvPr>
        </p:nvSpPr>
        <p:spPr>
          <a:xfrm>
            <a:off x="213150" y="1300463"/>
            <a:ext cx="87177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Recursividad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4"/>
          <p:cNvSpPr txBox="1"/>
          <p:nvPr>
            <p:ph idx="1" type="subTitle"/>
          </p:nvPr>
        </p:nvSpPr>
        <p:spPr>
          <a:xfrm>
            <a:off x="213150" y="3209325"/>
            <a:ext cx="755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Programación I 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4"/>
          <p:cNvSpPr/>
          <p:nvPr/>
        </p:nvSpPr>
        <p:spPr>
          <a:xfrm rot="-3233796">
            <a:off x="93171" y="4743645"/>
            <a:ext cx="847696" cy="84769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0798A"/>
          </a:solidFill>
          <a:ln>
            <a:noFill/>
          </a:ln>
          <a:effectLst>
            <a:outerShdw blurRad="50800" rotWithShape="0" algn="t" dir="5400000" dist="254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4"/>
          <p:cNvSpPr/>
          <p:nvPr/>
        </p:nvSpPr>
        <p:spPr>
          <a:xfrm rot="-3234430">
            <a:off x="-369519" y="4043524"/>
            <a:ext cx="849438" cy="98493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19146" y="119999"/>
                </a:lnTo>
                <a:lnTo>
                  <a:pt x="0" y="10348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ffectLst>
            <a:outerShdw blurRad="50800" rotWithShape="0" algn="t" dir="5400000" dist="254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575" y="40638"/>
            <a:ext cx="786924" cy="78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54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4"/>
          <p:cNvSpPr/>
          <p:nvPr/>
        </p:nvSpPr>
        <p:spPr>
          <a:xfrm>
            <a:off x="7129132" y="4338532"/>
            <a:ext cx="2027668" cy="663078"/>
          </a:xfrm>
          <a:custGeom>
            <a:rect b="b" l="l" r="r" t="t"/>
            <a:pathLst>
              <a:path extrusionOk="0" h="110375" w="283095">
                <a:moveTo>
                  <a:pt x="462" y="8775"/>
                </a:moveTo>
                <a:lnTo>
                  <a:pt x="174106" y="9237"/>
                </a:lnTo>
                <a:lnTo>
                  <a:pt x="185190" y="0"/>
                </a:lnTo>
                <a:lnTo>
                  <a:pt x="283095" y="0"/>
                </a:lnTo>
                <a:lnTo>
                  <a:pt x="283095" y="110375"/>
                </a:lnTo>
                <a:lnTo>
                  <a:pt x="185190" y="110375"/>
                </a:lnTo>
                <a:lnTo>
                  <a:pt x="175261" y="100446"/>
                </a:lnTo>
                <a:lnTo>
                  <a:pt x="0" y="100446"/>
                </a:lnTo>
                <a:close/>
              </a:path>
            </a:pathLst>
          </a:custGeom>
          <a:solidFill>
            <a:srgbClr val="263238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78" name="Google Shape;678;p54"/>
          <p:cNvCxnSpPr/>
          <p:nvPr/>
        </p:nvCxnSpPr>
        <p:spPr>
          <a:xfrm>
            <a:off x="8477995" y="4338525"/>
            <a:ext cx="0" cy="6669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54"/>
          <p:cNvSpPr txBox="1"/>
          <p:nvPr/>
        </p:nvSpPr>
        <p:spPr>
          <a:xfrm>
            <a:off x="7196175" y="4384500"/>
            <a:ext cx="21471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Versión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24</a:t>
            </a:r>
            <a:endParaRPr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0" name="Google Shape;680;p54"/>
          <p:cNvPicPr preferRelativeResize="0"/>
          <p:nvPr/>
        </p:nvPicPr>
        <p:blipFill rotWithShape="1">
          <a:blip r:embed="rId4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500" y="1117500"/>
            <a:ext cx="3732618" cy="19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3"/>
          <p:cNvSpPr txBox="1"/>
          <p:nvPr>
            <p:ph idx="4294967295" type="body"/>
          </p:nvPr>
        </p:nvSpPr>
        <p:spPr>
          <a:xfrm>
            <a:off x="658625" y="1423400"/>
            <a:ext cx="80673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 siguiente función me imprime todos los números desde el número que le pase al </a:t>
            </a: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parámetro</a:t>
            </a: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actual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hasta el cero. Está función preguntara si mientras el </a:t>
            </a: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parametro formal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numero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) sea distinto de -1, me va a mostrar, decrementar y repetir el proceso llamando a la </a:t>
            </a: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misma función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que se está ejecutando y ahí está la </a:t>
            </a: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63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Otro ejemplo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5" name="Google Shape;755;p63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6" name="Google Shape;756;p63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4"/>
          <p:cNvSpPr txBox="1"/>
          <p:nvPr>
            <p:ph idx="4294967295" type="body"/>
          </p:nvPr>
        </p:nvSpPr>
        <p:spPr>
          <a:xfrm>
            <a:off x="658625" y="1894300"/>
            <a:ext cx="80673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Sintaxis más simple y compacta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Son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cercanos a la descripción matemática.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Se adaptan mejor a las estructuras de datos recursivas 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Resolver problemas cuando no exista una solución iterativa simple.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4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Ventajas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4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4" name="Google Shape;764;p64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5"/>
          <p:cNvSpPr txBox="1"/>
          <p:nvPr>
            <p:ph idx="4294967295" type="body"/>
          </p:nvPr>
        </p:nvSpPr>
        <p:spPr>
          <a:xfrm>
            <a:off x="658625" y="1862200"/>
            <a:ext cx="80673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Creación de múltiples variables en memoria. 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Consumen demasiada memoria en la pila (stack)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Si son mal programadas pueden desbordar la memoria (StackOverFlow)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Su mal uso equivale a un bucle infinito</a:t>
            </a:r>
            <a:endParaRPr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5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Desventajas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1" name="Google Shape;771;p65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2" name="Google Shape;772;p65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6"/>
          <p:cNvSpPr txBox="1"/>
          <p:nvPr>
            <p:ph idx="4294967295" type="body"/>
          </p:nvPr>
        </p:nvSpPr>
        <p:spPr>
          <a:xfrm>
            <a:off x="658625" y="1658850"/>
            <a:ext cx="80673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Existen cuatro tipos de recursividad en programación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Simple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Múltiple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Anidada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cruzada o indirecta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6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Tipos de Recursividad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9" name="Google Shape;779;p6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0" name="Google Shape;780;p66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7"/>
          <p:cNvSpPr txBox="1"/>
          <p:nvPr>
            <p:ph idx="4294967295" type="body"/>
          </p:nvPr>
        </p:nvSpPr>
        <p:spPr>
          <a:xfrm>
            <a:off x="658625" y="1284275"/>
            <a:ext cx="80673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simple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: Aquella en cuya definición sólo aparece una llamada recursiva. Se puede cambiar a una función con ciclo iterativo. 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múltiple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: Se da cuando hay más de una llamada a sí misma dentro del cuerpo de la función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6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Tipos de Recursividad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7" name="Google Shape;787;p6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8" name="Google Shape;788;p67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8"/>
          <p:cNvSpPr txBox="1"/>
          <p:nvPr>
            <p:ph idx="4294967295" type="body"/>
          </p:nvPr>
        </p:nvSpPr>
        <p:spPr>
          <a:xfrm>
            <a:off x="658625" y="1284275"/>
            <a:ext cx="80673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anidada: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 algunos de los argumentos de la llamada recursiva hay una nueva llamada a sí misma.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b="1"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 cruzada o indirecta: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Son algoritmos donde una función provoca una llamada a sí misma de forma indirecta, a través de otras funciones.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68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Tipos de Recursividad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5" name="Google Shape;795;p68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6" name="Google Shape;796;p68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idx="4294967295" type="body"/>
          </p:nvPr>
        </p:nvSpPr>
        <p:spPr>
          <a:xfrm>
            <a:off x="658625" y="1124150"/>
            <a:ext cx="80673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Los algoritmos recursivos son funciones que se llaman a si mismas al menos una vez.</a:t>
            </a:r>
            <a:endParaRPr sz="2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Su implementación no es recomendada cuando hay una solución iterativa sencilla</a:t>
            </a:r>
            <a:endParaRPr sz="2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Si no se usan con cautela pueden generar un bucle infinito</a:t>
            </a:r>
            <a:endParaRPr sz="2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Los algoritmos recursivos son la base del paradigma funcional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Resumen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3" name="Google Shape;803;p6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4" name="Google Shape;804;p69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5"/>
          <p:cNvSpPr txBox="1"/>
          <p:nvPr>
            <p:ph idx="4294967295" type="body"/>
          </p:nvPr>
        </p:nvSpPr>
        <p:spPr>
          <a:xfrm>
            <a:off x="658625" y="1102325"/>
            <a:ext cx="80673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55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8" name="Google Shape;688;p55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9" name="Google Shape;689;p55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25" y="1102330"/>
            <a:ext cx="7210375" cy="4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6"/>
          <p:cNvSpPr txBox="1"/>
          <p:nvPr>
            <p:ph idx="4294967295" type="body"/>
          </p:nvPr>
        </p:nvSpPr>
        <p:spPr>
          <a:xfrm>
            <a:off x="658625" y="1562525"/>
            <a:ext cx="80673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Matrushka</a:t>
            </a:r>
            <a:r>
              <a:rPr lang="en" sz="2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 Matrushka es una artesanía tradicional rusa. Es una muñeca de madera que contiene otra muñeca más pequeña dentro de sí. Ésta muñeca, también contiene otra muñeca dentro. Y así, una dentro de otra.</a:t>
            </a:r>
            <a:endParaRPr sz="2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7" name="Google Shape;697;p5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8" name="Google Shape;698;p56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7"/>
          <p:cNvSpPr txBox="1"/>
          <p:nvPr>
            <p:ph idx="4294967295" type="body"/>
          </p:nvPr>
        </p:nvSpPr>
        <p:spPr>
          <a:xfrm>
            <a:off x="658625" y="1830075"/>
            <a:ext cx="80673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Dado el ejemplo de la </a:t>
            </a:r>
            <a:r>
              <a:rPr b="1" lang="en" sz="3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Matrushka </a:t>
            </a:r>
            <a:r>
              <a:rPr lang="en" sz="3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 la programación se lo asemeja con el concepto de Recursividad</a:t>
            </a:r>
            <a:endParaRPr sz="3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5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6" name="Google Shape;706;p57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"/>
          <p:cNvSpPr txBox="1"/>
          <p:nvPr>
            <p:ph idx="4294967295" type="body"/>
          </p:nvPr>
        </p:nvSpPr>
        <p:spPr>
          <a:xfrm>
            <a:off x="658625" y="1241450"/>
            <a:ext cx="80673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Se denomina </a:t>
            </a:r>
            <a:r>
              <a:rPr b="1"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Recursividad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al proceso de definir algo en </a:t>
            </a:r>
            <a:r>
              <a:rPr b="1"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términos de si mismo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Son usados en la matemática y en la programación y se asemejan a la estructura de una </a:t>
            </a:r>
            <a:r>
              <a:rPr b="1" lang="en" sz="2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Matrushka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4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 programación es la forma en la cual se especifica a un </a:t>
            </a:r>
            <a:r>
              <a:rPr b="1"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proceso (función)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basado en su </a:t>
            </a:r>
            <a:r>
              <a:rPr b="1"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propia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definición</a:t>
            </a:r>
            <a:endParaRPr sz="1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8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Recursividad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3" name="Google Shape;713;p58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4" name="Google Shape;714;p58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9"/>
          <p:cNvSpPr txBox="1"/>
          <p:nvPr>
            <p:ph idx="4294967295" type="body"/>
          </p:nvPr>
        </p:nvSpPr>
        <p:spPr>
          <a:xfrm>
            <a:off x="658625" y="1633200"/>
            <a:ext cx="80673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 </a:t>
            </a:r>
            <a:r>
              <a:rPr b="1"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una función recursiva hace referencia a una función que se llama a sí misma (</a:t>
            </a:r>
            <a:r>
              <a:rPr b="1"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las veces que sea necesario</a:t>
            </a: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) consiguiendo el objetivo de depender solo de ella.</a:t>
            </a:r>
            <a:endParaRPr sz="2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También es una alternativa diferente para implementar estructuras de repetición (</a:t>
            </a:r>
            <a:r>
              <a:rPr b="1"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bucles</a:t>
            </a: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Se implementan totalmente en el </a:t>
            </a:r>
            <a:r>
              <a:rPr b="1"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paradigma funcional</a:t>
            </a:r>
            <a:r>
              <a:rPr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ya que en el mismo no existen estructuras de repetición</a:t>
            </a:r>
            <a:endParaRPr sz="2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Funciones Recursivas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1" name="Google Shape;721;p5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2" name="Google Shape;722;p59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0"/>
          <p:cNvSpPr txBox="1"/>
          <p:nvPr>
            <p:ph idx="4294967295" type="body"/>
          </p:nvPr>
        </p:nvSpPr>
        <p:spPr>
          <a:xfrm>
            <a:off x="658625" y="1400825"/>
            <a:ext cx="80673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Si recordamos la definición de factorial </a:t>
            </a:r>
            <a:endParaRPr b="1"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n!= n * (n-1)!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si n&gt;=0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>
              <a:solidFill>
                <a:srgbClr val="1C4587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Si queremos calcular el factorial de 5 tendremos </a:t>
            </a:r>
            <a:endParaRPr b="1"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5! =  5 . 4 . 3 . 2 . 1  = 5 . 4! = 120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4! =  4 . 3 . 2 . 1       = 4 . 3! = 24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3! =  3 . 2 . 1            = 3 . 2! = 6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2! =  2 . 1                 = 2 . 1! = 2 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1! =  1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0! =  1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6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Ejemplo Factorial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6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0" name="Google Shape;730;p60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1"/>
          <p:cNvSpPr txBox="1"/>
          <p:nvPr>
            <p:ph idx="4294967295" type="body"/>
          </p:nvPr>
        </p:nvSpPr>
        <p:spPr>
          <a:xfrm>
            <a:off x="658625" y="1400825"/>
            <a:ext cx="80673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Si recordamos la definición de factorial </a:t>
            </a:r>
            <a:endParaRPr b="1"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n!= n * (n-1)!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si n&gt;=0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1C4587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Si queremos calcular el factorial de 5 tendremos </a:t>
            </a:r>
            <a:endParaRPr b="1"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5! =  5 . 4 . 3 . 2 . 1  = 5 . 4! = 120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4! =  4 . 3 . 2 . 1       = 4 . 3! = 24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3! =  3 . 2 . 1            = 3 . 2! = 6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2! =  2 . 1                 = 2 . 1! = 2  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1! =  1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rPr>
              <a:t>0! =  1</a:t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61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Ejemplo Factorial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7" name="Google Shape;737;p6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8" name="Google Shape;738;p61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13" y="1182325"/>
            <a:ext cx="8634826" cy="39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2"/>
          <p:cNvSpPr txBox="1"/>
          <p:nvPr>
            <p:ph idx="4294967295" type="body"/>
          </p:nvPr>
        </p:nvSpPr>
        <p:spPr>
          <a:xfrm>
            <a:off x="658625" y="1400825"/>
            <a:ext cx="80673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2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Otro ejemplo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6" name="Google Shape;746;p62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7" name="Google Shape;747;p62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12" y="1097792"/>
            <a:ext cx="8349624" cy="373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