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5/26/2021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D0034-3014-486B-A47E-6AB436B31657}"/>
              </a:ext>
            </a:extLst>
          </p:cNvPr>
          <p:cNvSpPr>
            <a:spLocks noGrp="1"/>
          </p:cNvSpPr>
          <p:nvPr>
            <p:ph type="ctrTitle"/>
          </p:nvPr>
        </p:nvSpPr>
        <p:spPr/>
        <p:txBody>
          <a:bodyPr/>
          <a:lstStyle/>
          <a:p>
            <a:r>
              <a:rPr lang="es-419" dirty="0"/>
              <a:t>prevención de fraude</a:t>
            </a:r>
          </a:p>
        </p:txBody>
      </p:sp>
      <p:sp>
        <p:nvSpPr>
          <p:cNvPr id="3" name="Subtítulo 2">
            <a:extLst>
              <a:ext uri="{FF2B5EF4-FFF2-40B4-BE49-F238E27FC236}">
                <a16:creationId xmlns:a16="http://schemas.microsoft.com/office/drawing/2014/main" id="{E74F897E-73F6-4093-8A53-4A7AE4F72BFF}"/>
              </a:ext>
            </a:extLst>
          </p:cNvPr>
          <p:cNvSpPr>
            <a:spLocks noGrp="1"/>
          </p:cNvSpPr>
          <p:nvPr>
            <p:ph type="subTitle" idx="1"/>
          </p:nvPr>
        </p:nvSpPr>
        <p:spPr/>
        <p:txBody>
          <a:bodyPr/>
          <a:lstStyle/>
          <a:p>
            <a:r>
              <a:rPr lang="es-419" dirty="0"/>
              <a:t>Modelo de datos para detección de transacciones fraudulentas en la plataforma de </a:t>
            </a:r>
            <a:r>
              <a:rPr lang="es-419" dirty="0" err="1"/>
              <a:t>MercadoPago</a:t>
            </a:r>
            <a:endParaRPr lang="es-419" dirty="0"/>
          </a:p>
        </p:txBody>
      </p:sp>
    </p:spTree>
    <p:extLst>
      <p:ext uri="{BB962C8B-B14F-4D97-AF65-F5344CB8AC3E}">
        <p14:creationId xmlns:p14="http://schemas.microsoft.com/office/powerpoint/2010/main" val="225701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00985-CF82-479A-9111-02367DDBDA2C}"/>
              </a:ext>
            </a:extLst>
          </p:cNvPr>
          <p:cNvSpPr>
            <a:spLocks noGrp="1"/>
          </p:cNvSpPr>
          <p:nvPr>
            <p:ph type="title"/>
          </p:nvPr>
        </p:nvSpPr>
        <p:spPr/>
        <p:txBody>
          <a:bodyPr/>
          <a:lstStyle/>
          <a:p>
            <a:r>
              <a:rPr lang="es-419" dirty="0"/>
              <a:t>Selección de variables</a:t>
            </a:r>
          </a:p>
        </p:txBody>
      </p:sp>
      <p:pic>
        <p:nvPicPr>
          <p:cNvPr id="4" name="Imagen 3">
            <a:extLst>
              <a:ext uri="{FF2B5EF4-FFF2-40B4-BE49-F238E27FC236}">
                <a16:creationId xmlns:a16="http://schemas.microsoft.com/office/drawing/2014/main" id="{842AE134-47B0-4B1F-8B07-FB3738949F67}"/>
              </a:ext>
            </a:extLst>
          </p:cNvPr>
          <p:cNvPicPr>
            <a:picLocks noChangeAspect="1"/>
          </p:cNvPicPr>
          <p:nvPr/>
        </p:nvPicPr>
        <p:blipFill>
          <a:blip r:embed="rId2"/>
          <a:stretch>
            <a:fillRect/>
          </a:stretch>
        </p:blipFill>
        <p:spPr>
          <a:xfrm>
            <a:off x="364687" y="354255"/>
            <a:ext cx="7682032" cy="4283315"/>
          </a:xfrm>
          <a:prstGeom prst="rect">
            <a:avLst/>
          </a:prstGeom>
        </p:spPr>
      </p:pic>
      <p:sp>
        <p:nvSpPr>
          <p:cNvPr id="5" name="Marcador de texto 2">
            <a:extLst>
              <a:ext uri="{FF2B5EF4-FFF2-40B4-BE49-F238E27FC236}">
                <a16:creationId xmlns:a16="http://schemas.microsoft.com/office/drawing/2014/main" id="{ED4F7AFC-4218-4116-8C22-0EE43E4CC57F}"/>
              </a:ext>
            </a:extLst>
          </p:cNvPr>
          <p:cNvSpPr txBox="1">
            <a:spLocks/>
          </p:cNvSpPr>
          <p:nvPr/>
        </p:nvSpPr>
        <p:spPr>
          <a:xfrm>
            <a:off x="8101550" y="354254"/>
            <a:ext cx="3725764" cy="428331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s-419" sz="1700" dirty="0"/>
              <a:t>De acuerdo al análisis exploratorio visto anteriormente y la técnica de selección de variables actual, las variables seleccionadas para ajustar el modelo son: </a:t>
            </a:r>
            <a:r>
              <a:rPr lang="es-419" sz="1700" b="1" dirty="0"/>
              <a:t>B,J,P y S.</a:t>
            </a:r>
            <a:endParaRPr lang="es-419" sz="1700" dirty="0"/>
          </a:p>
        </p:txBody>
      </p:sp>
    </p:spTree>
    <p:extLst>
      <p:ext uri="{BB962C8B-B14F-4D97-AF65-F5344CB8AC3E}">
        <p14:creationId xmlns:p14="http://schemas.microsoft.com/office/powerpoint/2010/main" val="170039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D2C9DE-DD22-4A27-8439-A5D6EA55ADA3}"/>
              </a:ext>
            </a:extLst>
          </p:cNvPr>
          <p:cNvSpPr>
            <a:spLocks noGrp="1"/>
          </p:cNvSpPr>
          <p:nvPr>
            <p:ph type="title"/>
          </p:nvPr>
        </p:nvSpPr>
        <p:spPr/>
        <p:txBody>
          <a:bodyPr/>
          <a:lstStyle/>
          <a:p>
            <a:r>
              <a:rPr lang="es-419" dirty="0"/>
              <a:t>Ajuste de modelos</a:t>
            </a:r>
          </a:p>
        </p:txBody>
      </p:sp>
      <p:sp>
        <p:nvSpPr>
          <p:cNvPr id="3" name="Marcador de texto 2">
            <a:extLst>
              <a:ext uri="{FF2B5EF4-FFF2-40B4-BE49-F238E27FC236}">
                <a16:creationId xmlns:a16="http://schemas.microsoft.com/office/drawing/2014/main" id="{BD1A9E62-B225-4252-A809-40E4567711D4}"/>
              </a:ext>
            </a:extLst>
          </p:cNvPr>
          <p:cNvSpPr txBox="1">
            <a:spLocks/>
          </p:cNvSpPr>
          <p:nvPr/>
        </p:nvSpPr>
        <p:spPr>
          <a:xfrm>
            <a:off x="102610" y="1922952"/>
            <a:ext cx="6006203" cy="256438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s-419" sz="1700" dirty="0"/>
              <a:t>Se ajustan tres modelos para evaluar cual de ellos se comporta mejor con los datos:</a:t>
            </a:r>
          </a:p>
          <a:p>
            <a:r>
              <a:rPr lang="es-419" sz="1700" dirty="0"/>
              <a:t>CART: Árbol de regresión o clasificación en este caso.</a:t>
            </a:r>
          </a:p>
          <a:p>
            <a:r>
              <a:rPr lang="es-419" sz="1700" dirty="0"/>
              <a:t>KNN: Vecino más cercano.</a:t>
            </a:r>
          </a:p>
          <a:p>
            <a:r>
              <a:rPr lang="es-419" sz="1700" dirty="0"/>
              <a:t>Bosques aleatorios: modelo de clasificación basado en muestras de los datos.</a:t>
            </a:r>
          </a:p>
        </p:txBody>
      </p:sp>
      <p:pic>
        <p:nvPicPr>
          <p:cNvPr id="5" name="Imagen 4">
            <a:extLst>
              <a:ext uri="{FF2B5EF4-FFF2-40B4-BE49-F238E27FC236}">
                <a16:creationId xmlns:a16="http://schemas.microsoft.com/office/drawing/2014/main" id="{B47B1D2C-CDBF-45D2-B9F7-221FE8600D38}"/>
              </a:ext>
            </a:extLst>
          </p:cNvPr>
          <p:cNvPicPr>
            <a:picLocks noChangeAspect="1"/>
          </p:cNvPicPr>
          <p:nvPr/>
        </p:nvPicPr>
        <p:blipFill>
          <a:blip r:embed="rId2"/>
          <a:stretch>
            <a:fillRect/>
          </a:stretch>
        </p:blipFill>
        <p:spPr>
          <a:xfrm>
            <a:off x="220454" y="227647"/>
            <a:ext cx="5888359" cy="1695305"/>
          </a:xfrm>
          <a:prstGeom prst="rect">
            <a:avLst/>
          </a:prstGeom>
        </p:spPr>
      </p:pic>
      <p:pic>
        <p:nvPicPr>
          <p:cNvPr id="7" name="Imagen 6">
            <a:extLst>
              <a:ext uri="{FF2B5EF4-FFF2-40B4-BE49-F238E27FC236}">
                <a16:creationId xmlns:a16="http://schemas.microsoft.com/office/drawing/2014/main" id="{1AC0F96C-8123-45D5-8BA3-FD35080745D6}"/>
              </a:ext>
            </a:extLst>
          </p:cNvPr>
          <p:cNvPicPr>
            <a:picLocks noChangeAspect="1"/>
          </p:cNvPicPr>
          <p:nvPr/>
        </p:nvPicPr>
        <p:blipFill>
          <a:blip r:embed="rId3"/>
          <a:stretch>
            <a:fillRect/>
          </a:stretch>
        </p:blipFill>
        <p:spPr>
          <a:xfrm>
            <a:off x="6347833" y="227647"/>
            <a:ext cx="5741557" cy="3201353"/>
          </a:xfrm>
          <a:prstGeom prst="rect">
            <a:avLst/>
          </a:prstGeom>
        </p:spPr>
      </p:pic>
      <p:sp>
        <p:nvSpPr>
          <p:cNvPr id="8" name="Marcador de texto 2">
            <a:extLst>
              <a:ext uri="{FF2B5EF4-FFF2-40B4-BE49-F238E27FC236}">
                <a16:creationId xmlns:a16="http://schemas.microsoft.com/office/drawing/2014/main" id="{117A7F80-F19C-497C-8E69-593E5DD30002}"/>
              </a:ext>
            </a:extLst>
          </p:cNvPr>
          <p:cNvSpPr txBox="1">
            <a:spLocks/>
          </p:cNvSpPr>
          <p:nvPr/>
        </p:nvSpPr>
        <p:spPr>
          <a:xfrm>
            <a:off x="6347833" y="3430019"/>
            <a:ext cx="5741557" cy="122638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s-419" sz="1700" dirty="0"/>
              <a:t>Tomando como referencia la exactitud del ajuste, el modelo que mejor se comporta es el Bosque aleatorio.</a:t>
            </a:r>
          </a:p>
        </p:txBody>
      </p:sp>
    </p:spTree>
    <p:extLst>
      <p:ext uri="{BB962C8B-B14F-4D97-AF65-F5344CB8AC3E}">
        <p14:creationId xmlns:p14="http://schemas.microsoft.com/office/powerpoint/2010/main" val="302970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65B179-39A1-4B35-9573-DC3CA3643AA8}"/>
              </a:ext>
            </a:extLst>
          </p:cNvPr>
          <p:cNvSpPr>
            <a:spLocks noGrp="1"/>
          </p:cNvSpPr>
          <p:nvPr>
            <p:ph type="title"/>
          </p:nvPr>
        </p:nvSpPr>
        <p:spPr/>
        <p:txBody>
          <a:bodyPr/>
          <a:lstStyle/>
          <a:p>
            <a:r>
              <a:rPr lang="es-419"/>
              <a:t>Ajuste de modelos</a:t>
            </a:r>
            <a:endParaRPr lang="es-419" dirty="0"/>
          </a:p>
        </p:txBody>
      </p:sp>
      <p:sp>
        <p:nvSpPr>
          <p:cNvPr id="3" name="Marcador de texto 2">
            <a:extLst>
              <a:ext uri="{FF2B5EF4-FFF2-40B4-BE49-F238E27FC236}">
                <a16:creationId xmlns:a16="http://schemas.microsoft.com/office/drawing/2014/main" id="{21562A82-B799-4C39-B35E-5990440776CC}"/>
              </a:ext>
            </a:extLst>
          </p:cNvPr>
          <p:cNvSpPr txBox="1">
            <a:spLocks/>
          </p:cNvSpPr>
          <p:nvPr/>
        </p:nvSpPr>
        <p:spPr>
          <a:xfrm>
            <a:off x="0" y="0"/>
            <a:ext cx="6006203" cy="465640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s-419" sz="1700" dirty="0"/>
              <a:t>Ahora vamos ajustar un modelo estadístico clásico para compararlo con el Bosque aleatorio.</a:t>
            </a:r>
          </a:p>
          <a:p>
            <a:pPr marL="0" indent="0">
              <a:buNone/>
            </a:pPr>
            <a:endParaRPr lang="es-419" sz="1700" dirty="0"/>
          </a:p>
          <a:p>
            <a:pPr marL="0" indent="0">
              <a:buNone/>
            </a:pPr>
            <a:r>
              <a:rPr lang="es-419" sz="1700" dirty="0"/>
              <a:t>Regresión logística:</a:t>
            </a:r>
          </a:p>
          <a:p>
            <a:r>
              <a:rPr lang="es-419" sz="1700" dirty="0"/>
              <a:t>Los residuales tienen un comportamiento estable.</a:t>
            </a:r>
          </a:p>
          <a:p>
            <a:r>
              <a:rPr lang="es-419" sz="1700" dirty="0"/>
              <a:t>Las variables seleccionadas son significativas.</a:t>
            </a:r>
          </a:p>
        </p:txBody>
      </p:sp>
      <p:pic>
        <p:nvPicPr>
          <p:cNvPr id="5" name="Imagen 4">
            <a:extLst>
              <a:ext uri="{FF2B5EF4-FFF2-40B4-BE49-F238E27FC236}">
                <a16:creationId xmlns:a16="http://schemas.microsoft.com/office/drawing/2014/main" id="{3B49A157-9B5A-4681-9FDF-AE94836E3BF5}"/>
              </a:ext>
            </a:extLst>
          </p:cNvPr>
          <p:cNvPicPr>
            <a:picLocks noChangeAspect="1"/>
          </p:cNvPicPr>
          <p:nvPr/>
        </p:nvPicPr>
        <p:blipFill>
          <a:blip r:embed="rId2"/>
          <a:stretch>
            <a:fillRect/>
          </a:stretch>
        </p:blipFill>
        <p:spPr>
          <a:xfrm>
            <a:off x="6965949" y="243180"/>
            <a:ext cx="5103804" cy="4413226"/>
          </a:xfrm>
          <a:prstGeom prst="rect">
            <a:avLst/>
          </a:prstGeom>
        </p:spPr>
      </p:pic>
    </p:spTree>
    <p:extLst>
      <p:ext uri="{BB962C8B-B14F-4D97-AF65-F5344CB8AC3E}">
        <p14:creationId xmlns:p14="http://schemas.microsoft.com/office/powerpoint/2010/main" val="3905797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112F80-7E6F-4372-9D75-69564C98D910}"/>
              </a:ext>
            </a:extLst>
          </p:cNvPr>
          <p:cNvSpPr>
            <a:spLocks noGrp="1"/>
          </p:cNvSpPr>
          <p:nvPr>
            <p:ph type="title"/>
          </p:nvPr>
        </p:nvSpPr>
        <p:spPr/>
        <p:txBody>
          <a:bodyPr/>
          <a:lstStyle/>
          <a:p>
            <a:r>
              <a:rPr lang="es-419" dirty="0"/>
              <a:t>Validación de modelos</a:t>
            </a:r>
          </a:p>
        </p:txBody>
      </p:sp>
      <p:pic>
        <p:nvPicPr>
          <p:cNvPr id="4" name="Imagen 3">
            <a:extLst>
              <a:ext uri="{FF2B5EF4-FFF2-40B4-BE49-F238E27FC236}">
                <a16:creationId xmlns:a16="http://schemas.microsoft.com/office/drawing/2014/main" id="{97473CFC-79D0-40E2-8B24-29E2CF2A983D}"/>
              </a:ext>
            </a:extLst>
          </p:cNvPr>
          <p:cNvPicPr>
            <a:picLocks noChangeAspect="1"/>
          </p:cNvPicPr>
          <p:nvPr/>
        </p:nvPicPr>
        <p:blipFill>
          <a:blip r:embed="rId2"/>
          <a:stretch>
            <a:fillRect/>
          </a:stretch>
        </p:blipFill>
        <p:spPr>
          <a:xfrm>
            <a:off x="253219" y="267652"/>
            <a:ext cx="3048000" cy="3762375"/>
          </a:xfrm>
          <a:prstGeom prst="rect">
            <a:avLst/>
          </a:prstGeom>
        </p:spPr>
      </p:pic>
      <p:sp>
        <p:nvSpPr>
          <p:cNvPr id="5" name="Marcador de texto 2">
            <a:extLst>
              <a:ext uri="{FF2B5EF4-FFF2-40B4-BE49-F238E27FC236}">
                <a16:creationId xmlns:a16="http://schemas.microsoft.com/office/drawing/2014/main" id="{E3045C1D-8C95-4D7B-83AA-7D2E282FB57A}"/>
              </a:ext>
            </a:extLst>
          </p:cNvPr>
          <p:cNvSpPr txBox="1">
            <a:spLocks/>
          </p:cNvSpPr>
          <p:nvPr/>
        </p:nvSpPr>
        <p:spPr>
          <a:xfrm>
            <a:off x="3301219" y="267652"/>
            <a:ext cx="4576689" cy="2264533"/>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s-419" sz="1700" dirty="0"/>
              <a:t>Izquierda, Bosque aleatorio</a:t>
            </a:r>
          </a:p>
          <a:p>
            <a:pPr marL="0" indent="0">
              <a:buNone/>
            </a:pPr>
            <a:r>
              <a:rPr lang="es-419" sz="1700" dirty="0"/>
              <a:t>Usando los datos de prueba estimamos la sensibilidad y la especificidad, se puede observar que el modelo es muy preciso identificando transacciones no fraudulentas y que no tiene un buen comportamiento identificando transacciones fraudulentas.</a:t>
            </a:r>
          </a:p>
        </p:txBody>
      </p:sp>
      <p:pic>
        <p:nvPicPr>
          <p:cNvPr id="7" name="Imagen 6">
            <a:extLst>
              <a:ext uri="{FF2B5EF4-FFF2-40B4-BE49-F238E27FC236}">
                <a16:creationId xmlns:a16="http://schemas.microsoft.com/office/drawing/2014/main" id="{C0310E2F-3461-487F-B5F5-226D44DBADCE}"/>
              </a:ext>
            </a:extLst>
          </p:cNvPr>
          <p:cNvPicPr>
            <a:picLocks noChangeAspect="1"/>
          </p:cNvPicPr>
          <p:nvPr/>
        </p:nvPicPr>
        <p:blipFill>
          <a:blip r:embed="rId3"/>
          <a:stretch>
            <a:fillRect/>
          </a:stretch>
        </p:blipFill>
        <p:spPr>
          <a:xfrm>
            <a:off x="8833631" y="765052"/>
            <a:ext cx="3105150" cy="3819525"/>
          </a:xfrm>
          <a:prstGeom prst="rect">
            <a:avLst/>
          </a:prstGeom>
        </p:spPr>
      </p:pic>
      <p:sp>
        <p:nvSpPr>
          <p:cNvPr id="8" name="Marcador de texto 2">
            <a:extLst>
              <a:ext uri="{FF2B5EF4-FFF2-40B4-BE49-F238E27FC236}">
                <a16:creationId xmlns:a16="http://schemas.microsoft.com/office/drawing/2014/main" id="{75E8C4D1-3378-4070-B7BF-C7B7E9DBC55F}"/>
              </a:ext>
            </a:extLst>
          </p:cNvPr>
          <p:cNvSpPr txBox="1">
            <a:spLocks/>
          </p:cNvSpPr>
          <p:nvPr/>
        </p:nvSpPr>
        <p:spPr>
          <a:xfrm>
            <a:off x="4256942" y="2370668"/>
            <a:ext cx="4576689" cy="2264533"/>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r">
              <a:buNone/>
            </a:pPr>
            <a:r>
              <a:rPr lang="es-419" sz="1700" dirty="0"/>
              <a:t>Derecha, Regresión logística</a:t>
            </a:r>
          </a:p>
          <a:p>
            <a:pPr marL="0" indent="0" algn="r">
              <a:buNone/>
            </a:pPr>
            <a:r>
              <a:rPr lang="es-419" sz="1700" dirty="0"/>
              <a:t>Usando los datos de prueba estimamos la sensibilidad y la especificidad, se puede observar el mismo comportamiento que el modelo anterior. Esto nos lleva a pensar que es necesario identificar nuevas variables para incrementar el ajuste del modelo.</a:t>
            </a:r>
          </a:p>
        </p:txBody>
      </p:sp>
    </p:spTree>
    <p:extLst>
      <p:ext uri="{BB962C8B-B14F-4D97-AF65-F5344CB8AC3E}">
        <p14:creationId xmlns:p14="http://schemas.microsoft.com/office/powerpoint/2010/main" val="207161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4ED55-51C5-4178-87E2-0F0AC8D7E704}"/>
              </a:ext>
            </a:extLst>
          </p:cNvPr>
          <p:cNvSpPr>
            <a:spLocks noGrp="1"/>
          </p:cNvSpPr>
          <p:nvPr>
            <p:ph type="title"/>
          </p:nvPr>
        </p:nvSpPr>
        <p:spPr>
          <a:xfrm>
            <a:off x="684211" y="1304233"/>
            <a:ext cx="8534401" cy="961887"/>
          </a:xfrm>
        </p:spPr>
        <p:txBody>
          <a:bodyPr/>
          <a:lstStyle/>
          <a:p>
            <a:r>
              <a:rPr lang="es-419" dirty="0"/>
              <a:t>Selección del mejor modelo</a:t>
            </a:r>
          </a:p>
        </p:txBody>
      </p:sp>
      <p:sp>
        <p:nvSpPr>
          <p:cNvPr id="3" name="Marcador de texto 2">
            <a:extLst>
              <a:ext uri="{FF2B5EF4-FFF2-40B4-BE49-F238E27FC236}">
                <a16:creationId xmlns:a16="http://schemas.microsoft.com/office/drawing/2014/main" id="{88FE17C3-AB08-4566-9CF6-987CCAFBD0BF}"/>
              </a:ext>
            </a:extLst>
          </p:cNvPr>
          <p:cNvSpPr>
            <a:spLocks noGrp="1"/>
          </p:cNvSpPr>
          <p:nvPr>
            <p:ph type="body" idx="1"/>
          </p:nvPr>
        </p:nvSpPr>
        <p:spPr>
          <a:xfrm>
            <a:off x="684213" y="2968487"/>
            <a:ext cx="10354848" cy="3025913"/>
          </a:xfrm>
        </p:spPr>
        <p:txBody>
          <a:bodyPr>
            <a:normAutofit lnSpcReduction="10000"/>
          </a:bodyPr>
          <a:lstStyle/>
          <a:p>
            <a:r>
              <a:rPr lang="es-419" dirty="0"/>
              <a:t>Una vez analizado el ajuste del modelo identificamos que tanto el bosque aleatorio como la regresión logística tienen un buen comportamiento, luego, para seleccionar el modelo es necesario monetizar las perdidas o ganancias asumiendo si se implementa uno u otro. Usando los de datos de prueba tenemos lo siguiente:</a:t>
            </a:r>
          </a:p>
          <a:p>
            <a:pPr marL="342900" indent="-342900">
              <a:buFont typeface="+mj-lt"/>
              <a:buAutoNum type="arabicPeriod"/>
            </a:pPr>
            <a:r>
              <a:rPr lang="es-419" dirty="0"/>
              <a:t>Sino se implementa ningún modelo se incurriría en una perdida de </a:t>
            </a:r>
            <a:r>
              <a:rPr lang="es-419" b="1" dirty="0">
                <a:solidFill>
                  <a:srgbClr val="FF0000"/>
                </a:solidFill>
              </a:rPr>
              <a:t>$34,173.34</a:t>
            </a:r>
            <a:r>
              <a:rPr lang="es-419" b="1" dirty="0"/>
              <a:t>.</a:t>
            </a:r>
          </a:p>
          <a:p>
            <a:pPr marL="342900" indent="-342900">
              <a:buFont typeface="+mj-lt"/>
              <a:buAutoNum type="arabicPeriod"/>
            </a:pPr>
            <a:r>
              <a:rPr lang="es-419" dirty="0"/>
              <a:t>Si se implementa el bosque aleatorio se genera una ganancia de </a:t>
            </a:r>
            <a:r>
              <a:rPr lang="es-419" b="1" dirty="0">
                <a:solidFill>
                  <a:srgbClr val="FFFF00"/>
                </a:solidFill>
              </a:rPr>
              <a:t>$53,067.09</a:t>
            </a:r>
            <a:r>
              <a:rPr lang="es-419" b="1" dirty="0"/>
              <a:t>.</a:t>
            </a:r>
          </a:p>
          <a:p>
            <a:pPr marL="342900" indent="-342900">
              <a:buFont typeface="+mj-lt"/>
              <a:buAutoNum type="arabicPeriod"/>
            </a:pPr>
            <a:r>
              <a:rPr lang="es-419" dirty="0"/>
              <a:t>Si se implementa la regresión logística se genera una ganancia de </a:t>
            </a:r>
            <a:r>
              <a:rPr lang="es-419" b="1" dirty="0">
                <a:solidFill>
                  <a:srgbClr val="FFFF00"/>
                </a:solidFill>
              </a:rPr>
              <a:t>$61,236.96</a:t>
            </a:r>
            <a:r>
              <a:rPr lang="es-419" b="1" dirty="0"/>
              <a:t>.</a:t>
            </a:r>
            <a:endParaRPr lang="es-419" dirty="0"/>
          </a:p>
          <a:p>
            <a:pPr marL="342900" indent="-342900">
              <a:buFont typeface="+mj-lt"/>
              <a:buAutoNum type="arabicPeriod"/>
            </a:pPr>
            <a:r>
              <a:rPr lang="es-419" dirty="0"/>
              <a:t>Al tener en cuenta el balance de perdidas y ganancias el mejor modelo para los datos es la </a:t>
            </a:r>
            <a:r>
              <a:rPr lang="es-419" b="1" dirty="0"/>
              <a:t>regresión </a:t>
            </a:r>
            <a:r>
              <a:rPr lang="es-419" b="1"/>
              <a:t>logística</a:t>
            </a:r>
            <a:r>
              <a:rPr lang="es-419"/>
              <a:t>.</a:t>
            </a:r>
            <a:endParaRPr lang="es-419" dirty="0"/>
          </a:p>
        </p:txBody>
      </p:sp>
    </p:spTree>
    <p:extLst>
      <p:ext uri="{BB962C8B-B14F-4D97-AF65-F5344CB8AC3E}">
        <p14:creationId xmlns:p14="http://schemas.microsoft.com/office/powerpoint/2010/main" val="44337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613C7-C402-4E9F-8D07-F089823705E6}"/>
              </a:ext>
            </a:extLst>
          </p:cNvPr>
          <p:cNvSpPr>
            <a:spLocks noGrp="1"/>
          </p:cNvSpPr>
          <p:nvPr>
            <p:ph type="title"/>
          </p:nvPr>
        </p:nvSpPr>
        <p:spPr/>
        <p:txBody>
          <a:bodyPr/>
          <a:lstStyle/>
          <a:p>
            <a:r>
              <a:rPr lang="es-419" dirty="0"/>
              <a:t>Objetivo</a:t>
            </a:r>
          </a:p>
        </p:txBody>
      </p:sp>
      <p:sp>
        <p:nvSpPr>
          <p:cNvPr id="3" name="Marcador de texto 2">
            <a:extLst>
              <a:ext uri="{FF2B5EF4-FFF2-40B4-BE49-F238E27FC236}">
                <a16:creationId xmlns:a16="http://schemas.microsoft.com/office/drawing/2014/main" id="{CFB41B04-502F-4569-B8F6-BE39EC36A038}"/>
              </a:ext>
            </a:extLst>
          </p:cNvPr>
          <p:cNvSpPr>
            <a:spLocks noGrp="1"/>
          </p:cNvSpPr>
          <p:nvPr>
            <p:ph type="body" idx="1"/>
          </p:nvPr>
        </p:nvSpPr>
        <p:spPr/>
        <p:txBody>
          <a:bodyPr/>
          <a:lstStyle/>
          <a:p>
            <a:r>
              <a:rPr lang="es-419" dirty="0"/>
              <a:t>Mediante el uso de métodos avanzados de análisis de datos se pretende ajustar un modelo estadístico/matemático o de aprendizaje de máquina para predecir si una transacción de acuerdo a sus características es sospechosa de fraudulenta.</a:t>
            </a:r>
          </a:p>
        </p:txBody>
      </p:sp>
    </p:spTree>
    <p:extLst>
      <p:ext uri="{BB962C8B-B14F-4D97-AF65-F5344CB8AC3E}">
        <p14:creationId xmlns:p14="http://schemas.microsoft.com/office/powerpoint/2010/main" val="295550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BD591A-0580-4184-A387-8F8A3E015D22}"/>
              </a:ext>
            </a:extLst>
          </p:cNvPr>
          <p:cNvSpPr>
            <a:spLocks noGrp="1"/>
          </p:cNvSpPr>
          <p:nvPr>
            <p:ph type="title"/>
          </p:nvPr>
        </p:nvSpPr>
        <p:spPr>
          <a:xfrm>
            <a:off x="684212" y="760896"/>
            <a:ext cx="8534401" cy="1704008"/>
          </a:xfrm>
        </p:spPr>
        <p:txBody>
          <a:bodyPr/>
          <a:lstStyle/>
          <a:p>
            <a:r>
              <a:rPr lang="es-419" dirty="0"/>
              <a:t>Desarrollo</a:t>
            </a:r>
          </a:p>
        </p:txBody>
      </p:sp>
      <p:sp>
        <p:nvSpPr>
          <p:cNvPr id="3" name="Marcador de texto 2">
            <a:extLst>
              <a:ext uri="{FF2B5EF4-FFF2-40B4-BE49-F238E27FC236}">
                <a16:creationId xmlns:a16="http://schemas.microsoft.com/office/drawing/2014/main" id="{64B5EC2F-D9A2-410C-AA4A-76A61FD2EC74}"/>
              </a:ext>
            </a:extLst>
          </p:cNvPr>
          <p:cNvSpPr>
            <a:spLocks noGrp="1"/>
          </p:cNvSpPr>
          <p:nvPr>
            <p:ph type="body" idx="1"/>
          </p:nvPr>
        </p:nvSpPr>
        <p:spPr>
          <a:xfrm>
            <a:off x="684213" y="2464904"/>
            <a:ext cx="8534400" cy="3529496"/>
          </a:xfrm>
        </p:spPr>
        <p:txBody>
          <a:bodyPr>
            <a:normAutofit/>
          </a:bodyPr>
          <a:lstStyle/>
          <a:p>
            <a:r>
              <a:rPr lang="es-419" dirty="0"/>
              <a:t>A continuación podemos ver los pasos que se siguieron en el desarrollo para identificar el mejor modelo de datos:</a:t>
            </a:r>
          </a:p>
          <a:p>
            <a:pPr marL="342900" indent="-342900">
              <a:buFont typeface="+mj-lt"/>
              <a:buAutoNum type="arabicPeriod"/>
            </a:pPr>
            <a:r>
              <a:rPr lang="es-419" dirty="0"/>
              <a:t>Limpieza de la base de datos.</a:t>
            </a:r>
          </a:p>
          <a:p>
            <a:pPr marL="342900" indent="-342900">
              <a:buFont typeface="+mj-lt"/>
              <a:buAutoNum type="arabicPeriod"/>
            </a:pPr>
            <a:r>
              <a:rPr lang="es-419" dirty="0"/>
              <a:t>Análisis exploratorio </a:t>
            </a:r>
            <a:r>
              <a:rPr lang="es-419" dirty="0" err="1"/>
              <a:t>univariado</a:t>
            </a:r>
            <a:r>
              <a:rPr lang="es-419" dirty="0"/>
              <a:t>.</a:t>
            </a:r>
          </a:p>
          <a:p>
            <a:pPr marL="342900" indent="-342900">
              <a:buFont typeface="+mj-lt"/>
              <a:buAutoNum type="arabicPeriod"/>
            </a:pPr>
            <a:r>
              <a:rPr lang="es-419" dirty="0"/>
              <a:t>Análisis exploratorio </a:t>
            </a:r>
            <a:r>
              <a:rPr lang="es-419" dirty="0" err="1"/>
              <a:t>multivarido</a:t>
            </a:r>
            <a:r>
              <a:rPr lang="es-419" dirty="0"/>
              <a:t>.</a:t>
            </a:r>
          </a:p>
          <a:p>
            <a:pPr marL="342900" indent="-342900">
              <a:buFont typeface="+mj-lt"/>
              <a:buAutoNum type="arabicPeriod"/>
            </a:pPr>
            <a:r>
              <a:rPr lang="es-419" dirty="0"/>
              <a:t>Selección de variables.</a:t>
            </a:r>
          </a:p>
          <a:p>
            <a:pPr marL="342900" indent="-342900">
              <a:buFont typeface="+mj-lt"/>
              <a:buAutoNum type="arabicPeriod"/>
            </a:pPr>
            <a:r>
              <a:rPr lang="es-419" dirty="0"/>
              <a:t>Ajuste de modelos.</a:t>
            </a:r>
          </a:p>
          <a:p>
            <a:pPr marL="342900" indent="-342900">
              <a:buFont typeface="+mj-lt"/>
              <a:buAutoNum type="arabicPeriod"/>
            </a:pPr>
            <a:r>
              <a:rPr lang="es-419" dirty="0"/>
              <a:t>Validación de modelos.</a:t>
            </a:r>
          </a:p>
          <a:p>
            <a:pPr marL="342900" indent="-342900">
              <a:buFont typeface="+mj-lt"/>
              <a:buAutoNum type="arabicPeriod"/>
            </a:pPr>
            <a:r>
              <a:rPr lang="es-419" dirty="0"/>
              <a:t>Selección del mejor modelo.</a:t>
            </a:r>
          </a:p>
        </p:txBody>
      </p:sp>
    </p:spTree>
    <p:extLst>
      <p:ext uri="{BB962C8B-B14F-4D97-AF65-F5344CB8AC3E}">
        <p14:creationId xmlns:p14="http://schemas.microsoft.com/office/powerpoint/2010/main" val="395127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63A6D-298A-48A6-9DF6-8021E0A6B3DC}"/>
              </a:ext>
            </a:extLst>
          </p:cNvPr>
          <p:cNvSpPr>
            <a:spLocks noGrp="1"/>
          </p:cNvSpPr>
          <p:nvPr>
            <p:ph type="title"/>
          </p:nvPr>
        </p:nvSpPr>
        <p:spPr/>
        <p:txBody>
          <a:bodyPr/>
          <a:lstStyle/>
          <a:p>
            <a:r>
              <a:rPr lang="es-419" dirty="0"/>
              <a:t>Limpieza de la base de datos</a:t>
            </a:r>
          </a:p>
        </p:txBody>
      </p:sp>
      <p:pic>
        <p:nvPicPr>
          <p:cNvPr id="5" name="Imagen 4">
            <a:extLst>
              <a:ext uri="{FF2B5EF4-FFF2-40B4-BE49-F238E27FC236}">
                <a16:creationId xmlns:a16="http://schemas.microsoft.com/office/drawing/2014/main" id="{0F3DC9A1-FE13-4991-A694-50CF6326782E}"/>
              </a:ext>
            </a:extLst>
          </p:cNvPr>
          <p:cNvPicPr>
            <a:picLocks noChangeAspect="1"/>
          </p:cNvPicPr>
          <p:nvPr/>
        </p:nvPicPr>
        <p:blipFill>
          <a:blip r:embed="rId2"/>
          <a:stretch>
            <a:fillRect/>
          </a:stretch>
        </p:blipFill>
        <p:spPr>
          <a:xfrm>
            <a:off x="321572" y="284693"/>
            <a:ext cx="5876925" cy="2085975"/>
          </a:xfrm>
          <a:prstGeom prst="rect">
            <a:avLst/>
          </a:prstGeom>
        </p:spPr>
      </p:pic>
      <p:sp>
        <p:nvSpPr>
          <p:cNvPr id="6" name="Marcador de texto 2">
            <a:extLst>
              <a:ext uri="{FF2B5EF4-FFF2-40B4-BE49-F238E27FC236}">
                <a16:creationId xmlns:a16="http://schemas.microsoft.com/office/drawing/2014/main" id="{8836552D-77F1-4D14-BE4C-80BE13E37457}"/>
              </a:ext>
            </a:extLst>
          </p:cNvPr>
          <p:cNvSpPr txBox="1">
            <a:spLocks/>
          </p:cNvSpPr>
          <p:nvPr/>
        </p:nvSpPr>
        <p:spPr>
          <a:xfrm>
            <a:off x="6311290" y="284693"/>
            <a:ext cx="5876925" cy="2085975"/>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s-419" dirty="0"/>
              <a:t>Datos numéricos leídos como carácter.</a:t>
            </a:r>
          </a:p>
          <a:p>
            <a:r>
              <a:rPr lang="es-419" dirty="0"/>
              <a:t>Variable respuesta debe ser tipo Factor.</a:t>
            </a:r>
          </a:p>
          <a:p>
            <a:r>
              <a:rPr lang="es-419" dirty="0"/>
              <a:t>Se deben evaluar los </a:t>
            </a:r>
            <a:r>
              <a:rPr lang="es-419" dirty="0" err="1"/>
              <a:t>NA’s</a:t>
            </a:r>
            <a:r>
              <a:rPr lang="es-419" dirty="0"/>
              <a:t>.</a:t>
            </a:r>
          </a:p>
          <a:p>
            <a:pPr lvl="1"/>
            <a:r>
              <a:rPr lang="es-419" dirty="0"/>
              <a:t>Las variables C y K tienen </a:t>
            </a:r>
            <a:r>
              <a:rPr lang="es-419" dirty="0" err="1"/>
              <a:t>NA’s</a:t>
            </a:r>
            <a:r>
              <a:rPr lang="es-419" dirty="0"/>
              <a:t>, con participación del 19% y 76% respectivamente.</a:t>
            </a:r>
          </a:p>
          <a:p>
            <a:pPr lvl="1"/>
            <a:r>
              <a:rPr lang="es-419" dirty="0"/>
              <a:t>Se eliminan las dos variables al no conocer en detalle la naturaleza de porque es faltante.</a:t>
            </a:r>
          </a:p>
        </p:txBody>
      </p:sp>
      <p:pic>
        <p:nvPicPr>
          <p:cNvPr id="8" name="Imagen 7">
            <a:extLst>
              <a:ext uri="{FF2B5EF4-FFF2-40B4-BE49-F238E27FC236}">
                <a16:creationId xmlns:a16="http://schemas.microsoft.com/office/drawing/2014/main" id="{142EBCC4-41D0-4AF3-AB38-08E13205A0DD}"/>
              </a:ext>
            </a:extLst>
          </p:cNvPr>
          <p:cNvPicPr>
            <a:picLocks noChangeAspect="1"/>
          </p:cNvPicPr>
          <p:nvPr/>
        </p:nvPicPr>
        <p:blipFill>
          <a:blip r:embed="rId3"/>
          <a:stretch>
            <a:fillRect/>
          </a:stretch>
        </p:blipFill>
        <p:spPr>
          <a:xfrm>
            <a:off x="6311290" y="2668026"/>
            <a:ext cx="5610225" cy="2000250"/>
          </a:xfrm>
          <a:prstGeom prst="rect">
            <a:avLst/>
          </a:prstGeom>
        </p:spPr>
      </p:pic>
      <p:sp>
        <p:nvSpPr>
          <p:cNvPr id="9" name="Marcador de texto 2">
            <a:extLst>
              <a:ext uri="{FF2B5EF4-FFF2-40B4-BE49-F238E27FC236}">
                <a16:creationId xmlns:a16="http://schemas.microsoft.com/office/drawing/2014/main" id="{C7B1C2CD-9524-4F0B-925B-E76AB9B6BF45}"/>
              </a:ext>
            </a:extLst>
          </p:cNvPr>
          <p:cNvSpPr txBox="1">
            <a:spLocks/>
          </p:cNvSpPr>
          <p:nvPr/>
        </p:nvSpPr>
        <p:spPr>
          <a:xfrm>
            <a:off x="34925" y="2668026"/>
            <a:ext cx="5876925" cy="208597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s-419" sz="1700" dirty="0"/>
              <a:t>En la figura de la derecha se puede observar los tipos de datos ya corregidos y una muestra de la base de datos donde no se incluyen las variables con </a:t>
            </a:r>
            <a:r>
              <a:rPr lang="es-419" sz="1700" dirty="0" err="1"/>
              <a:t>NA’s</a:t>
            </a:r>
            <a:r>
              <a:rPr lang="es-419" sz="1700" dirty="0"/>
              <a:t>.</a:t>
            </a:r>
          </a:p>
        </p:txBody>
      </p:sp>
    </p:spTree>
    <p:extLst>
      <p:ext uri="{BB962C8B-B14F-4D97-AF65-F5344CB8AC3E}">
        <p14:creationId xmlns:p14="http://schemas.microsoft.com/office/powerpoint/2010/main" val="2953740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9C3561-DEC4-405C-A9B7-B9962C559779}"/>
              </a:ext>
            </a:extLst>
          </p:cNvPr>
          <p:cNvSpPr>
            <a:spLocks noGrp="1"/>
          </p:cNvSpPr>
          <p:nvPr>
            <p:ph type="title"/>
          </p:nvPr>
        </p:nvSpPr>
        <p:spPr/>
        <p:txBody>
          <a:bodyPr/>
          <a:lstStyle/>
          <a:p>
            <a:r>
              <a:rPr lang="es-419"/>
              <a:t>Análisis exploratorio</a:t>
            </a:r>
            <a:endParaRPr lang="es-419" dirty="0"/>
          </a:p>
        </p:txBody>
      </p:sp>
      <p:sp>
        <p:nvSpPr>
          <p:cNvPr id="4" name="Marcador de texto 2">
            <a:extLst>
              <a:ext uri="{FF2B5EF4-FFF2-40B4-BE49-F238E27FC236}">
                <a16:creationId xmlns:a16="http://schemas.microsoft.com/office/drawing/2014/main" id="{9C608F3C-AEE2-42B2-9882-022907DDF809}"/>
              </a:ext>
            </a:extLst>
          </p:cNvPr>
          <p:cNvSpPr txBox="1">
            <a:spLocks/>
          </p:cNvSpPr>
          <p:nvPr/>
        </p:nvSpPr>
        <p:spPr>
          <a:xfrm>
            <a:off x="0" y="-179386"/>
            <a:ext cx="12191999" cy="150706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s-419" sz="1700" dirty="0"/>
              <a:t>La variables respuesta tiene una distribución de 73% vs 27%, se considera una muestra suficiente de Fraudes para ajustar un modelo de datos.</a:t>
            </a:r>
          </a:p>
        </p:txBody>
      </p:sp>
      <p:pic>
        <p:nvPicPr>
          <p:cNvPr id="7" name="Imagen 6">
            <a:extLst>
              <a:ext uri="{FF2B5EF4-FFF2-40B4-BE49-F238E27FC236}">
                <a16:creationId xmlns:a16="http://schemas.microsoft.com/office/drawing/2014/main" id="{C3F6DAEC-E1E2-437B-9603-2C21532C6872}"/>
              </a:ext>
            </a:extLst>
          </p:cNvPr>
          <p:cNvPicPr>
            <a:picLocks noChangeAspect="1"/>
          </p:cNvPicPr>
          <p:nvPr/>
        </p:nvPicPr>
        <p:blipFill>
          <a:blip r:embed="rId2"/>
          <a:stretch>
            <a:fillRect/>
          </a:stretch>
        </p:blipFill>
        <p:spPr>
          <a:xfrm>
            <a:off x="103925" y="1155126"/>
            <a:ext cx="5802360" cy="3235256"/>
          </a:xfrm>
          <a:prstGeom prst="rect">
            <a:avLst/>
          </a:prstGeom>
        </p:spPr>
      </p:pic>
      <p:pic>
        <p:nvPicPr>
          <p:cNvPr id="9" name="Imagen 8">
            <a:extLst>
              <a:ext uri="{FF2B5EF4-FFF2-40B4-BE49-F238E27FC236}">
                <a16:creationId xmlns:a16="http://schemas.microsoft.com/office/drawing/2014/main" id="{F694DFDF-DE0A-41E5-8433-901F4FF2DEED}"/>
              </a:ext>
            </a:extLst>
          </p:cNvPr>
          <p:cNvPicPr>
            <a:picLocks noChangeAspect="1"/>
          </p:cNvPicPr>
          <p:nvPr/>
        </p:nvPicPr>
        <p:blipFill>
          <a:blip r:embed="rId3"/>
          <a:stretch>
            <a:fillRect/>
          </a:stretch>
        </p:blipFill>
        <p:spPr>
          <a:xfrm>
            <a:off x="6285715" y="1155126"/>
            <a:ext cx="5802360" cy="3235256"/>
          </a:xfrm>
          <a:prstGeom prst="rect">
            <a:avLst/>
          </a:prstGeom>
        </p:spPr>
      </p:pic>
    </p:spTree>
    <p:extLst>
      <p:ext uri="{BB962C8B-B14F-4D97-AF65-F5344CB8AC3E}">
        <p14:creationId xmlns:p14="http://schemas.microsoft.com/office/powerpoint/2010/main" val="369162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F1B99-665A-430A-9AEA-0FA8704BD14F}"/>
              </a:ext>
            </a:extLst>
          </p:cNvPr>
          <p:cNvSpPr>
            <a:spLocks noGrp="1"/>
          </p:cNvSpPr>
          <p:nvPr>
            <p:ph type="title"/>
          </p:nvPr>
        </p:nvSpPr>
        <p:spPr/>
        <p:txBody>
          <a:bodyPr/>
          <a:lstStyle/>
          <a:p>
            <a:r>
              <a:rPr lang="es-419" dirty="0"/>
              <a:t>Análisis exploratorio</a:t>
            </a:r>
          </a:p>
        </p:txBody>
      </p:sp>
      <p:pic>
        <p:nvPicPr>
          <p:cNvPr id="4" name="Imagen 3">
            <a:extLst>
              <a:ext uri="{FF2B5EF4-FFF2-40B4-BE49-F238E27FC236}">
                <a16:creationId xmlns:a16="http://schemas.microsoft.com/office/drawing/2014/main" id="{2E6839A6-0230-4E24-86BD-53D78EC9F116}"/>
              </a:ext>
            </a:extLst>
          </p:cNvPr>
          <p:cNvPicPr>
            <a:picLocks noChangeAspect="1"/>
          </p:cNvPicPr>
          <p:nvPr/>
        </p:nvPicPr>
        <p:blipFill>
          <a:blip r:embed="rId2"/>
          <a:stretch>
            <a:fillRect/>
          </a:stretch>
        </p:blipFill>
        <p:spPr>
          <a:xfrm>
            <a:off x="252146" y="227647"/>
            <a:ext cx="5741557" cy="3201353"/>
          </a:xfrm>
          <a:prstGeom prst="rect">
            <a:avLst/>
          </a:prstGeom>
        </p:spPr>
      </p:pic>
      <p:pic>
        <p:nvPicPr>
          <p:cNvPr id="6" name="Imagen 5">
            <a:extLst>
              <a:ext uri="{FF2B5EF4-FFF2-40B4-BE49-F238E27FC236}">
                <a16:creationId xmlns:a16="http://schemas.microsoft.com/office/drawing/2014/main" id="{27A04FE0-0E85-4F75-B104-DD56440C58EF}"/>
              </a:ext>
            </a:extLst>
          </p:cNvPr>
          <p:cNvPicPr>
            <a:picLocks noChangeAspect="1"/>
          </p:cNvPicPr>
          <p:nvPr/>
        </p:nvPicPr>
        <p:blipFill>
          <a:blip r:embed="rId3"/>
          <a:stretch>
            <a:fillRect/>
          </a:stretch>
        </p:blipFill>
        <p:spPr>
          <a:xfrm>
            <a:off x="5993703" y="1437468"/>
            <a:ext cx="5949706" cy="3317412"/>
          </a:xfrm>
          <a:prstGeom prst="rect">
            <a:avLst/>
          </a:prstGeom>
        </p:spPr>
      </p:pic>
    </p:spTree>
    <p:extLst>
      <p:ext uri="{BB962C8B-B14F-4D97-AF65-F5344CB8AC3E}">
        <p14:creationId xmlns:p14="http://schemas.microsoft.com/office/powerpoint/2010/main" val="257645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085C9-5ED4-4A50-ADB4-A7F0BAA4302A}"/>
              </a:ext>
            </a:extLst>
          </p:cNvPr>
          <p:cNvSpPr>
            <a:spLocks noGrp="1"/>
          </p:cNvSpPr>
          <p:nvPr>
            <p:ph type="title"/>
          </p:nvPr>
        </p:nvSpPr>
        <p:spPr/>
        <p:txBody>
          <a:bodyPr/>
          <a:lstStyle/>
          <a:p>
            <a:r>
              <a:rPr lang="es-419" dirty="0"/>
              <a:t>Análisis exploratorio</a:t>
            </a:r>
          </a:p>
        </p:txBody>
      </p:sp>
      <p:pic>
        <p:nvPicPr>
          <p:cNvPr id="8" name="Imagen 7">
            <a:extLst>
              <a:ext uri="{FF2B5EF4-FFF2-40B4-BE49-F238E27FC236}">
                <a16:creationId xmlns:a16="http://schemas.microsoft.com/office/drawing/2014/main" id="{061308AF-42AE-4CAF-B9FB-8FF7D1207ECA}"/>
              </a:ext>
            </a:extLst>
          </p:cNvPr>
          <p:cNvPicPr>
            <a:picLocks noChangeAspect="1"/>
          </p:cNvPicPr>
          <p:nvPr/>
        </p:nvPicPr>
        <p:blipFill>
          <a:blip r:embed="rId2"/>
          <a:stretch>
            <a:fillRect/>
          </a:stretch>
        </p:blipFill>
        <p:spPr>
          <a:xfrm>
            <a:off x="238079" y="1769948"/>
            <a:ext cx="5792018" cy="3229489"/>
          </a:xfrm>
          <a:prstGeom prst="rect">
            <a:avLst/>
          </a:prstGeom>
        </p:spPr>
      </p:pic>
      <p:pic>
        <p:nvPicPr>
          <p:cNvPr id="12" name="Imagen 11">
            <a:extLst>
              <a:ext uri="{FF2B5EF4-FFF2-40B4-BE49-F238E27FC236}">
                <a16:creationId xmlns:a16="http://schemas.microsoft.com/office/drawing/2014/main" id="{2B3E3877-802B-4A5A-BB7E-CA5FFAEBDF1F}"/>
              </a:ext>
            </a:extLst>
          </p:cNvPr>
          <p:cNvPicPr>
            <a:picLocks noChangeAspect="1"/>
          </p:cNvPicPr>
          <p:nvPr/>
        </p:nvPicPr>
        <p:blipFill>
          <a:blip r:embed="rId3"/>
          <a:stretch>
            <a:fillRect/>
          </a:stretch>
        </p:blipFill>
        <p:spPr>
          <a:xfrm>
            <a:off x="6241366" y="199510"/>
            <a:ext cx="5712555" cy="3185182"/>
          </a:xfrm>
          <a:prstGeom prst="rect">
            <a:avLst/>
          </a:prstGeom>
        </p:spPr>
      </p:pic>
    </p:spTree>
    <p:extLst>
      <p:ext uri="{BB962C8B-B14F-4D97-AF65-F5344CB8AC3E}">
        <p14:creationId xmlns:p14="http://schemas.microsoft.com/office/powerpoint/2010/main" val="133328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99A3E1-1D13-469C-B7E0-C1AC2848EFAB}"/>
              </a:ext>
            </a:extLst>
          </p:cNvPr>
          <p:cNvSpPr>
            <a:spLocks noGrp="1"/>
          </p:cNvSpPr>
          <p:nvPr>
            <p:ph type="title"/>
          </p:nvPr>
        </p:nvSpPr>
        <p:spPr/>
        <p:txBody>
          <a:bodyPr/>
          <a:lstStyle/>
          <a:p>
            <a:r>
              <a:rPr lang="es-419" dirty="0"/>
              <a:t>Análisis exploratorio</a:t>
            </a:r>
          </a:p>
        </p:txBody>
      </p:sp>
      <p:pic>
        <p:nvPicPr>
          <p:cNvPr id="4" name="Imagen 3">
            <a:extLst>
              <a:ext uri="{FF2B5EF4-FFF2-40B4-BE49-F238E27FC236}">
                <a16:creationId xmlns:a16="http://schemas.microsoft.com/office/drawing/2014/main" id="{A7338F39-8653-4900-93C6-DA130BB0B9FB}"/>
              </a:ext>
            </a:extLst>
          </p:cNvPr>
          <p:cNvPicPr>
            <a:picLocks noChangeAspect="1"/>
          </p:cNvPicPr>
          <p:nvPr/>
        </p:nvPicPr>
        <p:blipFill>
          <a:blip r:embed="rId2"/>
          <a:stretch>
            <a:fillRect/>
          </a:stretch>
        </p:blipFill>
        <p:spPr>
          <a:xfrm>
            <a:off x="139604" y="982570"/>
            <a:ext cx="5825098" cy="3247934"/>
          </a:xfrm>
          <a:prstGeom prst="rect">
            <a:avLst/>
          </a:prstGeom>
        </p:spPr>
      </p:pic>
      <p:pic>
        <p:nvPicPr>
          <p:cNvPr id="6" name="Imagen 5">
            <a:extLst>
              <a:ext uri="{FF2B5EF4-FFF2-40B4-BE49-F238E27FC236}">
                <a16:creationId xmlns:a16="http://schemas.microsoft.com/office/drawing/2014/main" id="{6FD39501-F338-48B7-A9E9-673B7615655E}"/>
              </a:ext>
            </a:extLst>
          </p:cNvPr>
          <p:cNvPicPr>
            <a:picLocks noChangeAspect="1"/>
          </p:cNvPicPr>
          <p:nvPr/>
        </p:nvPicPr>
        <p:blipFill>
          <a:blip r:embed="rId3"/>
          <a:stretch>
            <a:fillRect/>
          </a:stretch>
        </p:blipFill>
        <p:spPr>
          <a:xfrm>
            <a:off x="6096000" y="982570"/>
            <a:ext cx="5825098" cy="3247934"/>
          </a:xfrm>
          <a:prstGeom prst="rect">
            <a:avLst/>
          </a:prstGeom>
        </p:spPr>
      </p:pic>
    </p:spTree>
    <p:extLst>
      <p:ext uri="{BB962C8B-B14F-4D97-AF65-F5344CB8AC3E}">
        <p14:creationId xmlns:p14="http://schemas.microsoft.com/office/powerpoint/2010/main" val="478413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18588-AAC1-41FF-8384-FCBFD734BED7}"/>
              </a:ext>
            </a:extLst>
          </p:cNvPr>
          <p:cNvSpPr>
            <a:spLocks noGrp="1"/>
          </p:cNvSpPr>
          <p:nvPr>
            <p:ph type="title"/>
          </p:nvPr>
        </p:nvSpPr>
        <p:spPr/>
        <p:txBody>
          <a:bodyPr/>
          <a:lstStyle/>
          <a:p>
            <a:r>
              <a:rPr lang="es-419" dirty="0"/>
              <a:t>Análisis exploratorio</a:t>
            </a:r>
          </a:p>
        </p:txBody>
      </p:sp>
      <p:pic>
        <p:nvPicPr>
          <p:cNvPr id="4" name="Imagen 3">
            <a:extLst>
              <a:ext uri="{FF2B5EF4-FFF2-40B4-BE49-F238E27FC236}">
                <a16:creationId xmlns:a16="http://schemas.microsoft.com/office/drawing/2014/main" id="{8A653D0F-618D-4CDC-8C21-11A87A753B33}"/>
              </a:ext>
            </a:extLst>
          </p:cNvPr>
          <p:cNvPicPr>
            <a:picLocks noChangeAspect="1"/>
          </p:cNvPicPr>
          <p:nvPr/>
        </p:nvPicPr>
        <p:blipFill>
          <a:blip r:embed="rId2"/>
          <a:stretch>
            <a:fillRect/>
          </a:stretch>
        </p:blipFill>
        <p:spPr>
          <a:xfrm>
            <a:off x="439688" y="390525"/>
            <a:ext cx="1971675" cy="3038475"/>
          </a:xfrm>
          <a:prstGeom prst="rect">
            <a:avLst/>
          </a:prstGeom>
        </p:spPr>
      </p:pic>
      <p:sp>
        <p:nvSpPr>
          <p:cNvPr id="5" name="Marcador de texto 2">
            <a:extLst>
              <a:ext uri="{FF2B5EF4-FFF2-40B4-BE49-F238E27FC236}">
                <a16:creationId xmlns:a16="http://schemas.microsoft.com/office/drawing/2014/main" id="{98699041-DE7A-489B-80FE-91A452DA90A1}"/>
              </a:ext>
            </a:extLst>
          </p:cNvPr>
          <p:cNvSpPr txBox="1">
            <a:spLocks/>
          </p:cNvSpPr>
          <p:nvPr/>
        </p:nvSpPr>
        <p:spPr>
          <a:xfrm>
            <a:off x="2572654" y="390526"/>
            <a:ext cx="4869156" cy="22542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s-419" sz="1700" dirty="0"/>
              <a:t>Se puede observar que hay muchos países sin Fraudes, por tanto se define transformar la variable y agrupar todos estos países para:</a:t>
            </a:r>
          </a:p>
          <a:p>
            <a:pPr marL="342900" indent="-342900">
              <a:buFont typeface="+mj-lt"/>
              <a:buAutoNum type="arabicPeriod"/>
            </a:pPr>
            <a:r>
              <a:rPr lang="es-419" sz="1700" dirty="0"/>
              <a:t>Menos niveles para un mejor ajuste del modelo</a:t>
            </a:r>
          </a:p>
          <a:p>
            <a:pPr marL="342900" indent="-342900">
              <a:buFont typeface="+mj-lt"/>
              <a:buAutoNum type="arabicPeriod"/>
            </a:pPr>
            <a:r>
              <a:rPr lang="es-419" sz="1700" dirty="0"/>
              <a:t>Evitar errores al validar el modelo.</a:t>
            </a:r>
          </a:p>
        </p:txBody>
      </p:sp>
      <p:pic>
        <p:nvPicPr>
          <p:cNvPr id="7" name="Imagen 6">
            <a:extLst>
              <a:ext uri="{FF2B5EF4-FFF2-40B4-BE49-F238E27FC236}">
                <a16:creationId xmlns:a16="http://schemas.microsoft.com/office/drawing/2014/main" id="{E7C13F6D-23B8-4C9F-8C31-C04E945A2488}"/>
              </a:ext>
            </a:extLst>
          </p:cNvPr>
          <p:cNvPicPr>
            <a:picLocks noChangeAspect="1"/>
          </p:cNvPicPr>
          <p:nvPr/>
        </p:nvPicPr>
        <p:blipFill>
          <a:blip r:embed="rId3"/>
          <a:stretch>
            <a:fillRect/>
          </a:stretch>
        </p:blipFill>
        <p:spPr>
          <a:xfrm>
            <a:off x="9616708" y="2805096"/>
            <a:ext cx="2135604" cy="1682236"/>
          </a:xfrm>
          <a:prstGeom prst="rect">
            <a:avLst/>
          </a:prstGeom>
        </p:spPr>
      </p:pic>
      <p:sp>
        <p:nvSpPr>
          <p:cNvPr id="8" name="Marcador de texto 2">
            <a:extLst>
              <a:ext uri="{FF2B5EF4-FFF2-40B4-BE49-F238E27FC236}">
                <a16:creationId xmlns:a16="http://schemas.microsoft.com/office/drawing/2014/main" id="{B224A9C5-BB11-437A-AC55-3C5CE4187399}"/>
              </a:ext>
            </a:extLst>
          </p:cNvPr>
          <p:cNvSpPr txBox="1">
            <a:spLocks/>
          </p:cNvSpPr>
          <p:nvPr/>
        </p:nvSpPr>
        <p:spPr>
          <a:xfrm>
            <a:off x="5289451" y="2805096"/>
            <a:ext cx="4090451" cy="168223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s-419" sz="1700" dirty="0"/>
              <a:t>En la figura de la izquierda se puede observar la nueva composición de la variable J</a:t>
            </a:r>
          </a:p>
        </p:txBody>
      </p:sp>
    </p:spTree>
    <p:extLst>
      <p:ext uri="{BB962C8B-B14F-4D97-AF65-F5344CB8AC3E}">
        <p14:creationId xmlns:p14="http://schemas.microsoft.com/office/powerpoint/2010/main" val="1744901267"/>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1240</TotalTime>
  <Words>636</Words>
  <Application>Microsoft Office PowerPoint</Application>
  <PresentationFormat>Panorámica</PresentationFormat>
  <Paragraphs>55</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Gothic</vt:lpstr>
      <vt:lpstr>Wingdings 3</vt:lpstr>
      <vt:lpstr>Sector</vt:lpstr>
      <vt:lpstr>prevención de fraude</vt:lpstr>
      <vt:lpstr>Objetivo</vt:lpstr>
      <vt:lpstr>Desarrollo</vt:lpstr>
      <vt:lpstr>Limpieza de la base de datos</vt:lpstr>
      <vt:lpstr>Análisis exploratorio</vt:lpstr>
      <vt:lpstr>Análisis exploratorio</vt:lpstr>
      <vt:lpstr>Análisis exploratorio</vt:lpstr>
      <vt:lpstr>Análisis exploratorio</vt:lpstr>
      <vt:lpstr>Análisis exploratorio</vt:lpstr>
      <vt:lpstr>Selección de variables</vt:lpstr>
      <vt:lpstr>Ajuste de modelos</vt:lpstr>
      <vt:lpstr>Ajuste de modelos</vt:lpstr>
      <vt:lpstr>Validación de modelos</vt:lpstr>
      <vt:lpstr>Selección del mejor modelo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prevención de fraude</dc:title>
  <dc:creator>Juan Esteban Mejia Villegas</dc:creator>
  <cp:lastModifiedBy>Juan Esteban Mejia Villegas</cp:lastModifiedBy>
  <cp:revision>12</cp:revision>
  <dcterms:created xsi:type="dcterms:W3CDTF">2021-05-26T23:34:21Z</dcterms:created>
  <dcterms:modified xsi:type="dcterms:W3CDTF">2021-05-27T20:14:37Z</dcterms:modified>
</cp:coreProperties>
</file>