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98" r:id="rId3"/>
    <p:sldId id="284" r:id="rId4"/>
    <p:sldId id="305" r:id="rId5"/>
    <p:sldId id="299" r:id="rId6"/>
    <p:sldId id="260" r:id="rId7"/>
    <p:sldId id="261" r:id="rId8"/>
    <p:sldId id="262" r:id="rId9"/>
    <p:sldId id="263" r:id="rId10"/>
    <p:sldId id="264" r:id="rId11"/>
    <p:sldId id="265" r:id="rId12"/>
    <p:sldId id="266" r:id="rId13"/>
    <p:sldId id="269" r:id="rId14"/>
    <p:sldId id="270" r:id="rId15"/>
    <p:sldId id="267" r:id="rId16"/>
    <p:sldId id="302" r:id="rId17"/>
    <p:sldId id="300" r:id="rId18"/>
    <p:sldId id="306" r:id="rId19"/>
    <p:sldId id="268" r:id="rId20"/>
    <p:sldId id="271" r:id="rId21"/>
  </p:sldIdLst>
  <p:sldSz cx="12192000" cy="6858000"/>
  <p:notesSz cx="6858000" cy="9144000"/>
  <p:embeddedFontLst>
    <p:embeddedFont>
      <p:font typeface="IBM Plex Sans" panose="020B0503050203000203"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Slab"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7673">
          <p15:clr>
            <a:srgbClr val="A4A3A4"/>
          </p15:clr>
        </p15:guide>
        <p15:guide id="3" orient="horz">
          <p15:clr>
            <a:srgbClr val="A4A3A4"/>
          </p15:clr>
        </p15:guide>
        <p15:guide id="4" orient="horz" pos="432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pqMjvBdO4mu91co6deYLQdnZv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D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C5F0C-1EB2-495C-9A15-E57F6B96B364}" v="25" dt="2024-08-16T14:33:09.643"/>
  </p1510:revLst>
</p1510:revInfo>
</file>

<file path=ppt/tableStyles.xml><?xml version="1.0" encoding="utf-8"?>
<a:tblStyleLst xmlns:a="http://schemas.openxmlformats.org/drawingml/2006/main" def="{702355C0-7F29-4466-B991-027112351E08}">
  <a:tblStyle styleId="{702355C0-7F29-4466-B991-027112351E08}"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BF1E8"/>
          </a:solidFill>
        </a:fill>
      </a:tcStyle>
    </a:band1H>
    <a:band2H>
      <a:tcTxStyle b="off" i="off"/>
      <a:tcStyle>
        <a:tcBdr/>
      </a:tcStyle>
    </a:band2H>
    <a:band1V>
      <a:tcTxStyle b="off" i="off"/>
      <a:tcStyle>
        <a:tcBdr/>
        <a:fill>
          <a:solidFill>
            <a:srgbClr val="EBF1E8"/>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6"/>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61" d="100"/>
          <a:sy n="61" d="100"/>
        </p:scale>
        <p:origin x="438" y="42"/>
      </p:cViewPr>
      <p:guideLst>
        <p:guide/>
        <p:guide pos="7673"/>
        <p:guide orient="horz"/>
        <p:guide orient="horz"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MILO ESPANA LOPERA" userId="943ad547-fde8-4744-ab31-5f95973cd170" providerId="ADAL" clId="{1E2C5F0C-1EB2-495C-9A15-E57F6B96B364}"/>
    <pc:docChg chg="undo custSel addSld delSld modSld sldOrd">
      <pc:chgData name="JUAN CAMILO ESPANA LOPERA" userId="943ad547-fde8-4744-ab31-5f95973cd170" providerId="ADAL" clId="{1E2C5F0C-1EB2-495C-9A15-E57F6B96B364}" dt="2024-08-16T14:36:04.350" v="1148" actId="20577"/>
      <pc:docMkLst>
        <pc:docMk/>
      </pc:docMkLst>
      <pc:sldChg chg="modSp mod">
        <pc:chgData name="JUAN CAMILO ESPANA LOPERA" userId="943ad547-fde8-4744-ab31-5f95973cd170" providerId="ADAL" clId="{1E2C5F0C-1EB2-495C-9A15-E57F6B96B364}" dt="2024-08-16T14:04:08.151" v="129" actId="20577"/>
        <pc:sldMkLst>
          <pc:docMk/>
          <pc:sldMk cId="0" sldId="267"/>
        </pc:sldMkLst>
        <pc:spChg chg="mod">
          <ac:chgData name="JUAN CAMILO ESPANA LOPERA" userId="943ad547-fde8-4744-ab31-5f95973cd170" providerId="ADAL" clId="{1E2C5F0C-1EB2-495C-9A15-E57F6B96B364}" dt="2024-08-16T14:04:08.151" v="129" actId="20577"/>
          <ac:spMkLst>
            <pc:docMk/>
            <pc:sldMk cId="0" sldId="267"/>
            <ac:spMk id="178" creationId="{00000000-0000-0000-0000-000000000000}"/>
          </ac:spMkLst>
        </pc:spChg>
      </pc:sldChg>
      <pc:sldChg chg="addSp modSp mod modAnim">
        <pc:chgData name="JUAN CAMILO ESPANA LOPERA" userId="943ad547-fde8-4744-ab31-5f95973cd170" providerId="ADAL" clId="{1E2C5F0C-1EB2-495C-9A15-E57F6B96B364}" dt="2024-08-16T14:33:16.158" v="1120" actId="14100"/>
        <pc:sldMkLst>
          <pc:docMk/>
          <pc:sldMk cId="0" sldId="268"/>
        </pc:sldMkLst>
        <pc:spChg chg="add mod">
          <ac:chgData name="JUAN CAMILO ESPANA LOPERA" userId="943ad547-fde8-4744-ab31-5f95973cd170" providerId="ADAL" clId="{1E2C5F0C-1EB2-495C-9A15-E57F6B96B364}" dt="2024-08-16T14:33:16.158" v="1120" actId="14100"/>
          <ac:spMkLst>
            <pc:docMk/>
            <pc:sldMk cId="0" sldId="268"/>
            <ac:spMk id="4" creationId="{9495351B-8E52-DA13-7DD7-885117BB7187}"/>
          </ac:spMkLst>
        </pc:spChg>
        <pc:spChg chg="mod">
          <ac:chgData name="JUAN CAMILO ESPANA LOPERA" userId="943ad547-fde8-4744-ab31-5f95973cd170" providerId="ADAL" clId="{1E2C5F0C-1EB2-495C-9A15-E57F6B96B364}" dt="2024-08-16T14:32:57.513" v="1117" actId="20577"/>
          <ac:spMkLst>
            <pc:docMk/>
            <pc:sldMk cId="0" sldId="268"/>
            <ac:spMk id="186" creationId="{00000000-0000-0000-0000-000000000000}"/>
          </ac:spMkLst>
        </pc:spChg>
      </pc:sldChg>
      <pc:sldChg chg="modSp mod ord">
        <pc:chgData name="JUAN CAMILO ESPANA LOPERA" userId="943ad547-fde8-4744-ab31-5f95973cd170" providerId="ADAL" clId="{1E2C5F0C-1EB2-495C-9A15-E57F6B96B364}" dt="2024-08-16T14:36:04.350" v="1148" actId="20577"/>
        <pc:sldMkLst>
          <pc:docMk/>
          <pc:sldMk cId="0" sldId="269"/>
        </pc:sldMkLst>
        <pc:spChg chg="mod">
          <ac:chgData name="JUAN CAMILO ESPANA LOPERA" userId="943ad547-fde8-4744-ab31-5f95973cd170" providerId="ADAL" clId="{1E2C5F0C-1EB2-495C-9A15-E57F6B96B364}" dt="2024-08-16T14:36:04.350" v="1148" actId="20577"/>
          <ac:spMkLst>
            <pc:docMk/>
            <pc:sldMk cId="0" sldId="269"/>
            <ac:spMk id="194" creationId="{00000000-0000-0000-0000-000000000000}"/>
          </ac:spMkLst>
        </pc:spChg>
      </pc:sldChg>
      <pc:sldChg chg="ord">
        <pc:chgData name="JUAN CAMILO ESPANA LOPERA" userId="943ad547-fde8-4744-ab31-5f95973cd170" providerId="ADAL" clId="{1E2C5F0C-1EB2-495C-9A15-E57F6B96B364}" dt="2024-08-16T14:34:31.248" v="1126"/>
        <pc:sldMkLst>
          <pc:docMk/>
          <pc:sldMk cId="0" sldId="270"/>
        </pc:sldMkLst>
      </pc:sldChg>
      <pc:sldChg chg="modSp mod">
        <pc:chgData name="JUAN CAMILO ESPANA LOPERA" userId="943ad547-fde8-4744-ab31-5f95973cd170" providerId="ADAL" clId="{1E2C5F0C-1EB2-495C-9A15-E57F6B96B364}" dt="2024-08-14T13:56:16.072" v="60" actId="5793"/>
        <pc:sldMkLst>
          <pc:docMk/>
          <pc:sldMk cId="3775703026" sldId="284"/>
        </pc:sldMkLst>
        <pc:spChg chg="mod">
          <ac:chgData name="JUAN CAMILO ESPANA LOPERA" userId="943ad547-fde8-4744-ab31-5f95973cd170" providerId="ADAL" clId="{1E2C5F0C-1EB2-495C-9A15-E57F6B96B364}" dt="2024-08-14T13:56:16.072" v="60" actId="5793"/>
          <ac:spMkLst>
            <pc:docMk/>
            <pc:sldMk cId="3775703026" sldId="284"/>
            <ac:spMk id="9" creationId="{F2E50F3D-D1BB-834B-D977-33DB9D9BC8E4}"/>
          </ac:spMkLst>
        </pc:spChg>
      </pc:sldChg>
      <pc:sldChg chg="addSp delSp modSp mod modAnim">
        <pc:chgData name="JUAN CAMILO ESPANA LOPERA" userId="943ad547-fde8-4744-ab31-5f95973cd170" providerId="ADAL" clId="{1E2C5F0C-1EB2-495C-9A15-E57F6B96B364}" dt="2024-08-16T14:20:44.417" v="181" actId="1076"/>
        <pc:sldMkLst>
          <pc:docMk/>
          <pc:sldMk cId="3293743521" sldId="300"/>
        </pc:sldMkLst>
        <pc:spChg chg="add mod ord">
          <ac:chgData name="JUAN CAMILO ESPANA LOPERA" userId="943ad547-fde8-4744-ab31-5f95973cd170" providerId="ADAL" clId="{1E2C5F0C-1EB2-495C-9A15-E57F6B96B364}" dt="2024-08-16T14:20:44.417" v="181" actId="1076"/>
          <ac:spMkLst>
            <pc:docMk/>
            <pc:sldMk cId="3293743521" sldId="300"/>
            <ac:spMk id="4" creationId="{6E5E0F1B-7198-CB53-CCA1-E12C6BAB99AD}"/>
          </ac:spMkLst>
        </pc:spChg>
        <pc:spChg chg="add mod ord">
          <ac:chgData name="JUAN CAMILO ESPANA LOPERA" userId="943ad547-fde8-4744-ab31-5f95973cd170" providerId="ADAL" clId="{1E2C5F0C-1EB2-495C-9A15-E57F6B96B364}" dt="2024-08-16T14:20:05.648" v="178" actId="166"/>
          <ac:spMkLst>
            <pc:docMk/>
            <pc:sldMk cId="3293743521" sldId="300"/>
            <ac:spMk id="5" creationId="{DBE62C6B-E08B-DC18-21F7-A6A87A85DB57}"/>
          </ac:spMkLst>
        </pc:spChg>
        <pc:spChg chg="add del mod">
          <ac:chgData name="JUAN CAMILO ESPANA LOPERA" userId="943ad547-fde8-4744-ab31-5f95973cd170" providerId="ADAL" clId="{1E2C5F0C-1EB2-495C-9A15-E57F6B96B364}" dt="2024-08-16T14:16:57.583" v="155" actId="478"/>
          <ac:spMkLst>
            <pc:docMk/>
            <pc:sldMk cId="3293743521" sldId="300"/>
            <ac:spMk id="6" creationId="{C8A61E92-D867-85B8-4435-3AF662394BE8}"/>
          </ac:spMkLst>
        </pc:spChg>
        <pc:spChg chg="add mod">
          <ac:chgData name="JUAN CAMILO ESPANA LOPERA" userId="943ad547-fde8-4744-ab31-5f95973cd170" providerId="ADAL" clId="{1E2C5F0C-1EB2-495C-9A15-E57F6B96B364}" dt="2024-08-16T14:17:17.003" v="159" actId="1076"/>
          <ac:spMkLst>
            <pc:docMk/>
            <pc:sldMk cId="3293743521" sldId="300"/>
            <ac:spMk id="7" creationId="{9D7CEF1D-D5D1-35AB-71BE-33C39C5063AF}"/>
          </ac:spMkLst>
        </pc:spChg>
        <pc:spChg chg="add mod">
          <ac:chgData name="JUAN CAMILO ESPANA LOPERA" userId="943ad547-fde8-4744-ab31-5f95973cd170" providerId="ADAL" clId="{1E2C5F0C-1EB2-495C-9A15-E57F6B96B364}" dt="2024-08-16T14:19:18.495" v="171" actId="1076"/>
          <ac:spMkLst>
            <pc:docMk/>
            <pc:sldMk cId="3293743521" sldId="300"/>
            <ac:spMk id="11" creationId="{CC9D6C17-A434-7B9F-0F58-C3FA275A2DAA}"/>
          </ac:spMkLst>
        </pc:spChg>
        <pc:spChg chg="mod">
          <ac:chgData name="JUAN CAMILO ESPANA LOPERA" userId="943ad547-fde8-4744-ab31-5f95973cd170" providerId="ADAL" clId="{1E2C5F0C-1EB2-495C-9A15-E57F6B96B364}" dt="2024-08-16T14:14:24.628" v="142" actId="20577"/>
          <ac:spMkLst>
            <pc:docMk/>
            <pc:sldMk cId="3293743521" sldId="300"/>
            <ac:spMk id="186" creationId="{00000000-0000-0000-0000-000000000000}"/>
          </ac:spMkLst>
        </pc:spChg>
        <pc:picChg chg="add mod">
          <ac:chgData name="JUAN CAMILO ESPANA LOPERA" userId="943ad547-fde8-4744-ab31-5f95973cd170" providerId="ADAL" clId="{1E2C5F0C-1EB2-495C-9A15-E57F6B96B364}" dt="2024-08-16T14:20:39.337" v="180" actId="1076"/>
          <ac:picMkLst>
            <pc:docMk/>
            <pc:sldMk cId="3293743521" sldId="300"/>
            <ac:picMk id="9" creationId="{860816E1-0037-284B-6F97-E5F97DC1BE5D}"/>
          </ac:picMkLst>
        </pc:picChg>
        <pc:picChg chg="add mod">
          <ac:chgData name="JUAN CAMILO ESPANA LOPERA" userId="943ad547-fde8-4744-ab31-5f95973cd170" providerId="ADAL" clId="{1E2C5F0C-1EB2-495C-9A15-E57F6B96B364}" dt="2024-08-16T14:19:01.438" v="168" actId="1076"/>
          <ac:picMkLst>
            <pc:docMk/>
            <pc:sldMk cId="3293743521" sldId="300"/>
            <ac:picMk id="10" creationId="{A191C6F6-8BDB-7C03-B2E0-C1D31DFBF409}"/>
          </ac:picMkLst>
        </pc:picChg>
      </pc:sldChg>
      <pc:sldChg chg="delSp modSp add del mod">
        <pc:chgData name="JUAN CAMILO ESPANA LOPERA" userId="943ad547-fde8-4744-ab31-5f95973cd170" providerId="ADAL" clId="{1E2C5F0C-1EB2-495C-9A15-E57F6B96B364}" dt="2024-08-14T14:10:32.056" v="113" actId="47"/>
        <pc:sldMkLst>
          <pc:docMk/>
          <pc:sldMk cId="2682611267" sldId="303"/>
        </pc:sldMkLst>
        <pc:spChg chg="del mod">
          <ac:chgData name="JUAN CAMILO ESPANA LOPERA" userId="943ad547-fde8-4744-ab31-5f95973cd170" providerId="ADAL" clId="{1E2C5F0C-1EB2-495C-9A15-E57F6B96B364}" dt="2024-08-14T14:09:41.571" v="75" actId="478"/>
          <ac:spMkLst>
            <pc:docMk/>
            <pc:sldMk cId="2682611267" sldId="303"/>
            <ac:spMk id="9" creationId="{F2E50F3D-D1BB-834B-D977-33DB9D9BC8E4}"/>
          </ac:spMkLst>
        </pc:spChg>
        <pc:spChg chg="mod">
          <ac:chgData name="JUAN CAMILO ESPANA LOPERA" userId="943ad547-fde8-4744-ab31-5f95973cd170" providerId="ADAL" clId="{1E2C5F0C-1EB2-495C-9A15-E57F6B96B364}" dt="2024-08-14T14:09:57.054" v="81" actId="122"/>
          <ac:spMkLst>
            <pc:docMk/>
            <pc:sldMk cId="2682611267" sldId="303"/>
            <ac:spMk id="91" creationId="{00000000-0000-0000-0000-000000000000}"/>
          </ac:spMkLst>
        </pc:spChg>
      </pc:sldChg>
      <pc:sldChg chg="add del setBg">
        <pc:chgData name="JUAN CAMILO ESPANA LOPERA" userId="943ad547-fde8-4744-ab31-5f95973cd170" providerId="ADAL" clId="{1E2C5F0C-1EB2-495C-9A15-E57F6B96B364}" dt="2024-08-14T14:10:13.400" v="83" actId="47"/>
        <pc:sldMkLst>
          <pc:docMk/>
          <pc:sldMk cId="1026926971" sldId="304"/>
        </pc:sldMkLst>
      </pc:sldChg>
      <pc:sldChg chg="modSp mod">
        <pc:chgData name="JUAN CAMILO ESPANA LOPERA" userId="943ad547-fde8-4744-ab31-5f95973cd170" providerId="ADAL" clId="{1E2C5F0C-1EB2-495C-9A15-E57F6B96B364}" dt="2024-08-14T14:10:28.569" v="112" actId="20577"/>
        <pc:sldMkLst>
          <pc:docMk/>
          <pc:sldMk cId="717146898" sldId="305"/>
        </pc:sldMkLst>
        <pc:spChg chg="mod">
          <ac:chgData name="JUAN CAMILO ESPANA LOPERA" userId="943ad547-fde8-4744-ab31-5f95973cd170" providerId="ADAL" clId="{1E2C5F0C-1EB2-495C-9A15-E57F6B96B364}" dt="2024-08-14T14:10:28.569" v="112" actId="20577"/>
          <ac:spMkLst>
            <pc:docMk/>
            <pc:sldMk cId="717146898" sldId="305"/>
            <ac:spMk id="85" creationId="{00000000-0000-0000-0000-000000000000}"/>
          </ac:spMkLst>
        </pc:spChg>
      </pc:sldChg>
      <pc:sldChg chg="new del">
        <pc:chgData name="JUAN CAMILO ESPANA LOPERA" userId="943ad547-fde8-4744-ab31-5f95973cd170" providerId="ADAL" clId="{1E2C5F0C-1EB2-495C-9A15-E57F6B96B364}" dt="2024-08-14T14:46:20.910" v="115" actId="47"/>
        <pc:sldMkLst>
          <pc:docMk/>
          <pc:sldMk cId="494311025" sldId="306"/>
        </pc:sldMkLst>
      </pc:sldChg>
      <pc:sldChg chg="modSp add mod">
        <pc:chgData name="JUAN CAMILO ESPANA LOPERA" userId="943ad547-fde8-4744-ab31-5f95973cd170" providerId="ADAL" clId="{1E2C5F0C-1EB2-495C-9A15-E57F6B96B364}" dt="2024-08-16T14:25:41.370" v="214" actId="6549"/>
        <pc:sldMkLst>
          <pc:docMk/>
          <pc:sldMk cId="3428310204" sldId="306"/>
        </pc:sldMkLst>
        <pc:spChg chg="mod">
          <ac:chgData name="JUAN CAMILO ESPANA LOPERA" userId="943ad547-fde8-4744-ab31-5f95973cd170" providerId="ADAL" clId="{1E2C5F0C-1EB2-495C-9A15-E57F6B96B364}" dt="2024-08-16T14:25:32.092" v="212" actId="1076"/>
          <ac:spMkLst>
            <pc:docMk/>
            <pc:sldMk cId="3428310204" sldId="306"/>
            <ac:spMk id="183" creationId="{00000000-0000-0000-0000-000000000000}"/>
          </ac:spMkLst>
        </pc:spChg>
        <pc:spChg chg="mod">
          <ac:chgData name="JUAN CAMILO ESPANA LOPERA" userId="943ad547-fde8-4744-ab31-5f95973cd170" providerId="ADAL" clId="{1E2C5F0C-1EB2-495C-9A15-E57F6B96B364}" dt="2024-08-16T14:25:41.370" v="214" actId="6549"/>
          <ac:spMkLst>
            <pc:docMk/>
            <pc:sldMk cId="3428310204" sldId="306"/>
            <ac:spMk id="186" creationId="{00000000-0000-0000-0000-000000000000}"/>
          </ac:spMkLst>
        </pc:spChg>
      </pc:sldChg>
      <pc:sldChg chg="new add del">
        <pc:chgData name="JUAN CAMILO ESPANA LOPERA" userId="943ad547-fde8-4744-ab31-5f95973cd170" providerId="ADAL" clId="{1E2C5F0C-1EB2-495C-9A15-E57F6B96B364}" dt="2024-08-16T14:25:08.963" v="196" actId="680"/>
        <pc:sldMkLst>
          <pc:docMk/>
          <pc:sldMk cId="3482846229" sldId="306"/>
        </pc:sldMkLst>
      </pc:sldChg>
      <pc:sldChg chg="add del">
        <pc:chgData name="JUAN CAMILO ESPANA LOPERA" userId="943ad547-fde8-4744-ab31-5f95973cd170" providerId="ADAL" clId="{1E2C5F0C-1EB2-495C-9A15-E57F6B96B364}" dt="2024-08-16T14:25:07.755" v="195"/>
        <pc:sldMkLst>
          <pc:docMk/>
          <pc:sldMk cId="1854045928" sldId="307"/>
        </pc:sldMkLst>
      </pc:sldChg>
      <pc:sldChg chg="add del">
        <pc:chgData name="JUAN CAMILO ESPANA LOPERA" userId="943ad547-fde8-4744-ab31-5f95973cd170" providerId="ADAL" clId="{1E2C5F0C-1EB2-495C-9A15-E57F6B96B364}" dt="2024-08-16T14:25:00.878" v="193"/>
        <pc:sldMkLst>
          <pc:docMk/>
          <pc:sldMk cId="3541925518"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9e658bdd8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129e658bdd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404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484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1011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07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1847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475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923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mckinsey.com/business-functions/quantumblack/our-insights/analytics-translato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ckinsey.com/business-functions/operations/our-insights/seven-rules-for-spinning-analytics-straw-into-golden-results/es-C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medium.com/@joyugoyah10/problem-solving-and-design-thinking-in-machine-learning-and-artificial-intelligence-40e75710aede" TargetMode="External"/><Relationship Id="rId5" Type="http://schemas.openxmlformats.org/officeDocument/2006/relationships/hyperlink" Target="%20https/nexocode.com/blog/posts/applying-design-thinking-to-ai/#\~\text=AI%20Design%20Thinking%20is%20the,follow%20predictable%20rules%20and%20behaviors." TargetMode="External"/><Relationship Id="rId4" Type="http://schemas.openxmlformats.org/officeDocument/2006/relationships/hyperlink" Target=":%20https:/humanisingautonomy.medium.com/design-methodologies-for-deep-learning-fdbc160deff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towardsdatascience.com/why-85-of-ai-projects-fail-2c85cdd4bf4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ibm.com/docs/es/spss-modeler/SaaS?topic=dm-crisp-help-overview"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1487736" y="2590801"/>
            <a:ext cx="5875089" cy="1533524"/>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90000"/>
              </a:lnSpc>
              <a:spcBef>
                <a:spcPts val="0"/>
              </a:spcBef>
              <a:spcAft>
                <a:spcPts val="0"/>
              </a:spcAft>
              <a:buClr>
                <a:schemeClr val="dk1"/>
              </a:buClr>
              <a:buSzPct val="100000"/>
              <a:buFont typeface="Calibri"/>
              <a:buNone/>
            </a:pPr>
            <a:endParaRPr sz="4500" b="1" i="0" u="none" strike="noStrike" cap="none">
              <a:solidFill>
                <a:schemeClr val="lt1"/>
              </a:solidFill>
              <a:latin typeface="Roboto Slab"/>
              <a:ea typeface="Roboto Slab"/>
              <a:cs typeface="Roboto Slab"/>
              <a:sym typeface="Roboto Slab"/>
            </a:endParaRPr>
          </a:p>
          <a:p>
            <a:pPr marL="0" marR="0" lvl="0" indent="0" algn="l" rtl="0">
              <a:lnSpc>
                <a:spcPct val="90000"/>
              </a:lnSpc>
              <a:spcBef>
                <a:spcPts val="0"/>
              </a:spcBef>
              <a:spcAft>
                <a:spcPts val="0"/>
              </a:spcAft>
              <a:buClr>
                <a:schemeClr val="lt1"/>
              </a:buClr>
              <a:buSzPct val="100000"/>
              <a:buFont typeface="Roboto Slab"/>
              <a:buNone/>
            </a:pPr>
            <a:r>
              <a:rPr lang="es-MX" sz="4600" b="1" i="0" u="none" strike="noStrike" cap="none">
                <a:solidFill>
                  <a:schemeClr val="lt1"/>
                </a:solidFill>
                <a:latin typeface="Roboto Slab"/>
                <a:ea typeface="Roboto Slab"/>
                <a:cs typeface="Roboto Slab"/>
                <a:sym typeface="Roboto Slab"/>
              </a:rPr>
              <a:t>Aplicaciones de Analítica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Calibri"/>
              <a:buNone/>
            </a:pPr>
            <a:endParaRPr sz="4500" b="1" i="0" u="none" strike="noStrike" cap="none">
              <a:solidFill>
                <a:schemeClr val="lt1"/>
              </a:solidFill>
              <a:latin typeface="Roboto Slab"/>
              <a:ea typeface="Roboto Slab"/>
              <a:cs typeface="Roboto Slab"/>
              <a:sym typeface="Roboto Slab"/>
            </a:endParaRPr>
          </a:p>
          <a:p>
            <a:pPr marL="0" marR="0" lvl="0" indent="0" algn="l" rtl="0">
              <a:lnSpc>
                <a:spcPct val="90000"/>
              </a:lnSpc>
              <a:spcBef>
                <a:spcPts val="0"/>
              </a:spcBef>
              <a:spcAft>
                <a:spcPts val="0"/>
              </a:spcAft>
              <a:buClr>
                <a:schemeClr val="lt1"/>
              </a:buClr>
              <a:buSzPct val="100000"/>
              <a:buFont typeface="Roboto Slab"/>
              <a:buNone/>
            </a:pPr>
            <a:r>
              <a:rPr lang="es-MX" sz="3100" b="1" i="0" u="none" strike="noStrike" cap="none">
                <a:solidFill>
                  <a:schemeClr val="lt1"/>
                </a:solidFill>
                <a:latin typeface="Roboto Slab"/>
                <a:ea typeface="Roboto Slab"/>
                <a:cs typeface="Roboto Slab"/>
                <a:sym typeface="Roboto Slab"/>
              </a:rPr>
              <a:t>Línea de énfasis en Analítica</a:t>
            </a:r>
            <a:endParaRPr sz="1400" b="0" i="0" u="none" strike="noStrike" cap="non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7343775" y="2976322"/>
            <a:ext cx="3562569" cy="8958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ctrTitle"/>
          </p:nvPr>
        </p:nvSpPr>
        <p:spPr>
          <a:xfrm>
            <a:off x="-1" y="272470"/>
            <a:ext cx="7000407" cy="852426"/>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CRISP-DM vs Etapas del curso </a:t>
            </a:r>
            <a:endParaRPr sz="3200" b="1">
              <a:solidFill>
                <a:schemeClr val="lt1"/>
              </a:solidFill>
              <a:latin typeface="Roboto Slab"/>
              <a:ea typeface="Roboto Slab"/>
              <a:cs typeface="Roboto Slab"/>
              <a:sym typeface="Roboto Slab"/>
            </a:endParaRPr>
          </a:p>
        </p:txBody>
      </p:sp>
      <p:pic>
        <p:nvPicPr>
          <p:cNvPr id="151" name="Google Shape;151;p4"/>
          <p:cNvPicPr preferRelativeResize="0"/>
          <p:nvPr/>
        </p:nvPicPr>
        <p:blipFill rotWithShape="1">
          <a:blip r:embed="rId3">
            <a:alphaModFix/>
          </a:blip>
          <a:srcRect/>
          <a:stretch/>
        </p:blipFill>
        <p:spPr>
          <a:xfrm>
            <a:off x="8793801" y="548534"/>
            <a:ext cx="2532653" cy="636852"/>
          </a:xfrm>
          <a:prstGeom prst="rect">
            <a:avLst/>
          </a:prstGeom>
          <a:noFill/>
          <a:ln>
            <a:noFill/>
          </a:ln>
        </p:spPr>
      </p:pic>
      <p:graphicFrame>
        <p:nvGraphicFramePr>
          <p:cNvPr id="152" name="Google Shape;152;p4"/>
          <p:cNvGraphicFramePr/>
          <p:nvPr/>
        </p:nvGraphicFramePr>
        <p:xfrm>
          <a:off x="1509008" y="1888760"/>
          <a:ext cx="9298900" cy="3882180"/>
        </p:xfrm>
        <a:graphic>
          <a:graphicData uri="http://schemas.openxmlformats.org/drawingml/2006/table">
            <a:tbl>
              <a:tblPr firstRow="1" bandRow="1">
                <a:noFill/>
              </a:tblPr>
              <a:tblGrid>
                <a:gridCol w="4649450">
                  <a:extLst>
                    <a:ext uri="{9D8B030D-6E8A-4147-A177-3AD203B41FA5}">
                      <a16:colId xmlns:a16="http://schemas.microsoft.com/office/drawing/2014/main" val="20000"/>
                    </a:ext>
                  </a:extLst>
                </a:gridCol>
                <a:gridCol w="4649450">
                  <a:extLst>
                    <a:ext uri="{9D8B030D-6E8A-4147-A177-3AD203B41FA5}">
                      <a16:colId xmlns:a16="http://schemas.microsoft.com/office/drawing/2014/main" val="20001"/>
                    </a:ext>
                  </a:extLst>
                </a:gridCol>
              </a:tblGrid>
              <a:tr h="414625">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CRISP-DM</a:t>
                      </a:r>
                      <a:endParaRPr sz="16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Etapas del curso</a:t>
                      </a:r>
                      <a:endParaRPr sz="1600" u="none" strike="noStrike" cap="none">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4450">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Comprensión del negocio</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dirty="0">
                          <a:latin typeface="Roboto"/>
                          <a:ea typeface="Roboto"/>
                          <a:cs typeface="Roboto"/>
                          <a:sym typeface="Roboto"/>
                        </a:rPr>
                        <a:t>1.Identificación, 2. priorización,  3. diseño de solución</a:t>
                      </a:r>
                      <a:endParaRPr sz="1600" u="none" strike="noStrike" cap="none" dirty="0">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4450">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Comprensión de los datos</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Limpieza y transformación, Análisis exploratorio</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4450">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Preparación de los datos</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Limpieza y transformación, Análisis exploratorio</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70625">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Modelado</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Selección de algoritmos, Selección de variables, </a:t>
                      </a:r>
                      <a:endParaRPr/>
                    </a:p>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 y afinamiento de hiperparámetros</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4450">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Evaluación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Evaluación y análisis del modelo</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4450">
                <a:tc>
                  <a:txBody>
                    <a:bodyPr/>
                    <a:lstStyle/>
                    <a:p>
                      <a:pPr marL="0" marR="0" lvl="0" indent="0" algn="ctr" rtl="0">
                        <a:lnSpc>
                          <a:spcPct val="100000"/>
                        </a:lnSpc>
                        <a:spcBef>
                          <a:spcPts val="0"/>
                        </a:spcBef>
                        <a:spcAft>
                          <a:spcPts val="0"/>
                        </a:spcAft>
                        <a:buNone/>
                      </a:pPr>
                      <a:r>
                        <a:rPr lang="es-MX" sz="1600" u="none" strike="noStrike" cap="none">
                          <a:latin typeface="Roboto"/>
                          <a:ea typeface="Roboto"/>
                          <a:cs typeface="Roboto"/>
                          <a:sym typeface="Roboto"/>
                        </a:rPr>
                        <a:t>Despliegue</a:t>
                      </a:r>
                      <a:endParaRPr sz="1600" u="none" strike="noStrike" cap="none">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600" u="none" strike="noStrike" cap="none" dirty="0">
                          <a:latin typeface="Roboto"/>
                          <a:ea typeface="Roboto"/>
                          <a:cs typeface="Roboto"/>
                          <a:sym typeface="Roboto"/>
                        </a:rPr>
                        <a:t>Despliegue</a:t>
                      </a:r>
                      <a:endParaRPr sz="1600" u="none" strike="noStrike" cap="none" dirty="0">
                        <a:latin typeface="Roboto"/>
                        <a:ea typeface="Roboto"/>
                        <a:cs typeface="Roboto"/>
                        <a:sym typeface="Roboto"/>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53" name="Google Shape;153;p4"/>
          <p:cNvSpPr/>
          <p:nvPr/>
        </p:nvSpPr>
        <p:spPr>
          <a:xfrm>
            <a:off x="779489" y="2428407"/>
            <a:ext cx="569626" cy="374754"/>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ctrTitle"/>
          </p:nvPr>
        </p:nvSpPr>
        <p:spPr>
          <a:xfrm>
            <a:off x="0" y="118034"/>
            <a:ext cx="10208302" cy="1455933"/>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Identificación de problemas:</a:t>
            </a:r>
            <a:br>
              <a:rPr lang="es-MX" sz="3200" b="1">
                <a:solidFill>
                  <a:schemeClr val="lt1"/>
                </a:solidFill>
                <a:latin typeface="Roboto Slab"/>
                <a:ea typeface="Roboto Slab"/>
                <a:cs typeface="Roboto Slab"/>
                <a:sym typeface="Roboto Slab"/>
              </a:rPr>
            </a:br>
            <a:r>
              <a:rPr lang="es-MX" sz="2400" b="1">
                <a:solidFill>
                  <a:schemeClr val="lt1"/>
                </a:solidFill>
                <a:latin typeface="Roboto Slab"/>
                <a:ea typeface="Roboto Slab"/>
                <a:cs typeface="Roboto Slab"/>
                <a:sym typeface="Roboto Slab"/>
              </a:rPr>
              <a:t>De problemas de negocio a problemas de analítica</a:t>
            </a:r>
            <a:endParaRPr sz="2400" b="1">
              <a:solidFill>
                <a:schemeClr val="lt1"/>
              </a:solidFill>
              <a:latin typeface="Roboto Slab"/>
              <a:ea typeface="Roboto Slab"/>
              <a:cs typeface="Roboto Slab"/>
              <a:sym typeface="Roboto Slab"/>
            </a:endParaRPr>
          </a:p>
        </p:txBody>
      </p:sp>
      <p:pic>
        <p:nvPicPr>
          <p:cNvPr id="159" name="Google Shape;159;p28"/>
          <p:cNvPicPr preferRelativeResize="0"/>
          <p:nvPr/>
        </p:nvPicPr>
        <p:blipFill rotWithShape="1">
          <a:blip r:embed="rId3">
            <a:alphaModFix/>
          </a:blip>
          <a:srcRect/>
          <a:stretch/>
        </p:blipFill>
        <p:spPr>
          <a:xfrm>
            <a:off x="9659350" y="0"/>
            <a:ext cx="2532650" cy="636851"/>
          </a:xfrm>
          <a:prstGeom prst="rect">
            <a:avLst/>
          </a:prstGeom>
          <a:noFill/>
          <a:ln>
            <a:noFill/>
          </a:ln>
        </p:spPr>
      </p:pic>
      <p:sp>
        <p:nvSpPr>
          <p:cNvPr id="160" name="Google Shape;160;p28"/>
          <p:cNvSpPr txBox="1"/>
          <p:nvPr/>
        </p:nvSpPr>
        <p:spPr>
          <a:xfrm>
            <a:off x="329783" y="2466477"/>
            <a:ext cx="5766217" cy="2585283"/>
          </a:xfrm>
          <a:prstGeom prst="rect">
            <a:avLst/>
          </a:prstGeom>
          <a:solidFill>
            <a:schemeClr val="lt1"/>
          </a:solid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800"/>
              <a:buFont typeface="Arial"/>
              <a:buAutoNum type="arabicPeriod"/>
            </a:pPr>
            <a:r>
              <a:rPr lang="es-MX" sz="1800" b="1" i="0" u="none" strike="noStrike" cap="none" dirty="0">
                <a:solidFill>
                  <a:schemeClr val="dk1"/>
                </a:solidFill>
                <a:highlight>
                  <a:srgbClr val="C0C0C0"/>
                </a:highlight>
                <a:latin typeface="Roboto"/>
                <a:ea typeface="Roboto"/>
                <a:cs typeface="Roboto"/>
                <a:sym typeface="Roboto"/>
              </a:rPr>
              <a:t>Comprender los problemas de negocio </a:t>
            </a:r>
            <a:endParaRPr dirty="0"/>
          </a:p>
          <a:p>
            <a:pPr marL="457200" marR="0" lvl="0" indent="-342900" algn="l" rtl="0">
              <a:lnSpc>
                <a:spcPct val="100000"/>
              </a:lnSpc>
              <a:spcBef>
                <a:spcPts val="0"/>
              </a:spcBef>
              <a:spcAft>
                <a:spcPts val="0"/>
              </a:spcAft>
              <a:buClr>
                <a:srgbClr val="000000"/>
              </a:buClr>
              <a:buSzPts val="1800"/>
              <a:buFont typeface="+mj-lt"/>
              <a:buAutoNum type="arabicPeriod"/>
            </a:pPr>
            <a:endParaRPr sz="1800" b="1" i="0" u="none" strike="noStrike" cap="none" dirty="0">
              <a:solidFill>
                <a:schemeClr val="dk1"/>
              </a:solidFill>
              <a:highlight>
                <a:srgbClr val="C0C0C0"/>
              </a:highlight>
              <a:latin typeface="Roboto"/>
              <a:ea typeface="Roboto"/>
              <a:cs typeface="Roboto"/>
              <a:sym typeface="Roboto"/>
            </a:endParaRPr>
          </a:p>
          <a:p>
            <a:pPr marL="457200" marR="0" lvl="0" indent="-457200" algn="l" rtl="0">
              <a:lnSpc>
                <a:spcPct val="100000"/>
              </a:lnSpc>
              <a:spcBef>
                <a:spcPts val="0"/>
              </a:spcBef>
              <a:spcAft>
                <a:spcPts val="0"/>
              </a:spcAft>
              <a:buClr>
                <a:srgbClr val="000000"/>
              </a:buClr>
              <a:buSzPts val="1800"/>
              <a:buFont typeface="Arial"/>
              <a:buAutoNum type="arabicPeriod"/>
            </a:pPr>
            <a:r>
              <a:rPr lang="es-MX" sz="1800" b="1" i="0" u="none" strike="noStrike" cap="none" dirty="0">
                <a:solidFill>
                  <a:schemeClr val="dk1"/>
                </a:solidFill>
                <a:highlight>
                  <a:srgbClr val="C0C0C0"/>
                </a:highlight>
                <a:latin typeface="Roboto"/>
                <a:ea typeface="Roboto"/>
                <a:cs typeface="Roboto"/>
                <a:sym typeface="Roboto"/>
              </a:rPr>
              <a:t>Conocer planes estratégicos</a:t>
            </a:r>
            <a:endParaRPr dirty="0"/>
          </a:p>
          <a:p>
            <a:pPr marL="457200" marR="0" lvl="0" indent="-342900" algn="l" rtl="0">
              <a:lnSpc>
                <a:spcPct val="100000"/>
              </a:lnSpc>
              <a:spcBef>
                <a:spcPts val="0"/>
              </a:spcBef>
              <a:spcAft>
                <a:spcPts val="0"/>
              </a:spcAft>
              <a:buClr>
                <a:srgbClr val="000000"/>
              </a:buClr>
              <a:buSzPts val="1800"/>
              <a:buFont typeface="+mj-lt"/>
              <a:buAutoNum type="arabicPeriod"/>
            </a:pPr>
            <a:endParaRPr sz="1800" b="1" i="0" u="none" strike="noStrike" cap="none" dirty="0">
              <a:solidFill>
                <a:schemeClr val="dk1"/>
              </a:solidFill>
              <a:latin typeface="Roboto"/>
              <a:ea typeface="Roboto"/>
              <a:cs typeface="Roboto"/>
              <a:sym typeface="Roboto"/>
            </a:endParaRPr>
          </a:p>
          <a:p>
            <a:pPr marL="457200" marR="0" lvl="0" indent="-457200" algn="l" rtl="0">
              <a:lnSpc>
                <a:spcPct val="100000"/>
              </a:lnSpc>
              <a:spcBef>
                <a:spcPts val="0"/>
              </a:spcBef>
              <a:spcAft>
                <a:spcPts val="0"/>
              </a:spcAft>
              <a:buClr>
                <a:srgbClr val="000000"/>
              </a:buClr>
              <a:buSzPts val="1800"/>
              <a:buFont typeface="Arial"/>
              <a:buAutoNum type="arabicPeriod"/>
            </a:pPr>
            <a:r>
              <a:rPr lang="es-MX" sz="1800" b="1" i="0" u="none" strike="noStrike" cap="none" dirty="0">
                <a:solidFill>
                  <a:schemeClr val="dk1"/>
                </a:solidFill>
                <a:latin typeface="Roboto"/>
                <a:ea typeface="Roboto"/>
                <a:cs typeface="Roboto"/>
                <a:sym typeface="Roboto"/>
              </a:rPr>
              <a:t>Conocer los procesos del negocio</a:t>
            </a:r>
            <a:endParaRPr sz="1800" b="1" i="0" u="none" strike="noStrike" cap="none" dirty="0">
              <a:solidFill>
                <a:schemeClr val="dk1"/>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mj-lt"/>
              <a:buAutoNum type="arabicPeriod"/>
            </a:pPr>
            <a:endParaRPr sz="1800" b="1" i="0" u="none" strike="noStrike" cap="none" dirty="0">
              <a:solidFill>
                <a:schemeClr val="dk1"/>
              </a:solidFill>
              <a:latin typeface="Roboto"/>
              <a:ea typeface="Roboto"/>
              <a:cs typeface="Roboto"/>
              <a:sym typeface="Roboto"/>
            </a:endParaRPr>
          </a:p>
          <a:p>
            <a:pPr marL="457200" marR="0" lvl="0" indent="-457200" algn="l" rtl="0">
              <a:lnSpc>
                <a:spcPct val="100000"/>
              </a:lnSpc>
              <a:spcBef>
                <a:spcPts val="0"/>
              </a:spcBef>
              <a:spcAft>
                <a:spcPts val="0"/>
              </a:spcAft>
              <a:buClr>
                <a:srgbClr val="000000"/>
              </a:buClr>
              <a:buSzPts val="1800"/>
              <a:buFont typeface="Arial"/>
              <a:buAutoNum type="arabicPeriod"/>
            </a:pPr>
            <a:r>
              <a:rPr lang="es-MX" sz="1800" b="1" i="0" u="none" strike="noStrike" cap="none" dirty="0">
                <a:solidFill>
                  <a:schemeClr val="dk1"/>
                </a:solidFill>
                <a:latin typeface="Roboto"/>
                <a:ea typeface="Roboto"/>
                <a:cs typeface="Roboto"/>
                <a:sym typeface="Roboto"/>
              </a:rPr>
              <a:t>Conocer y clasificar decisiones (estratégicas, tácticas, operativas)</a:t>
            </a:r>
            <a:endParaRPr sz="1800" b="1" i="0" u="none" strike="noStrike" cap="none" dirty="0">
              <a:solidFill>
                <a:schemeClr val="dk1"/>
              </a:solidFill>
              <a:latin typeface="Roboto"/>
              <a:ea typeface="Roboto"/>
              <a:cs typeface="Roboto"/>
              <a:sym typeface="Roboto"/>
            </a:endParaRPr>
          </a:p>
          <a:p>
            <a:pPr marL="342900" marR="0" lvl="0" indent="-254000" algn="l" rtl="0">
              <a:lnSpc>
                <a:spcPct val="100000"/>
              </a:lnSpc>
              <a:spcBef>
                <a:spcPts val="0"/>
              </a:spcBef>
              <a:spcAft>
                <a:spcPts val="0"/>
              </a:spcAft>
              <a:buClr>
                <a:srgbClr val="000000"/>
              </a:buClr>
              <a:buSzPts val="1400"/>
              <a:buFont typeface="Arial"/>
              <a:buNone/>
            </a:pPr>
            <a:endParaRPr sz="1800" b="1" i="0" u="none" strike="noStrike" cap="none" dirty="0">
              <a:solidFill>
                <a:schemeClr val="dk1"/>
              </a:solidFill>
              <a:latin typeface="Roboto"/>
              <a:ea typeface="Roboto"/>
              <a:cs typeface="Roboto"/>
              <a:sym typeface="Roboto"/>
            </a:endParaRPr>
          </a:p>
        </p:txBody>
      </p:sp>
      <p:sp>
        <p:nvSpPr>
          <p:cNvPr id="161" name="Google Shape;161;p28"/>
          <p:cNvSpPr/>
          <p:nvPr/>
        </p:nvSpPr>
        <p:spPr>
          <a:xfrm>
            <a:off x="6096000" y="3208231"/>
            <a:ext cx="659566" cy="550888"/>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28"/>
          <p:cNvSpPr txBox="1"/>
          <p:nvPr/>
        </p:nvSpPr>
        <p:spPr>
          <a:xfrm>
            <a:off x="7235254" y="3104298"/>
            <a:ext cx="4956746" cy="175428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800" b="1" i="0" u="none" strike="noStrike" cap="none">
                <a:solidFill>
                  <a:schemeClr val="dk1"/>
                </a:solidFill>
                <a:latin typeface="Roboto"/>
                <a:ea typeface="Roboto"/>
                <a:cs typeface="Roboto"/>
                <a:sym typeface="Roboto"/>
              </a:rPr>
              <a:t>Traducir a problemas analíticos</a:t>
            </a:r>
            <a:endParaRPr/>
          </a:p>
          <a:p>
            <a:pPr marL="0" marR="0" lvl="0" indent="0" algn="l" rtl="0">
              <a:lnSpc>
                <a:spcPct val="100000"/>
              </a:lnSpc>
              <a:spcBef>
                <a:spcPts val="0"/>
              </a:spcBef>
              <a:spcAft>
                <a:spcPts val="0"/>
              </a:spcAft>
              <a:buNone/>
            </a:pPr>
            <a:endParaRPr sz="18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1" i="0" u="none" strike="noStrike" cap="none">
                <a:solidFill>
                  <a:schemeClr val="dk1"/>
                </a:solidFill>
                <a:latin typeface="Roboto"/>
                <a:ea typeface="Roboto"/>
                <a:cs typeface="Roboto"/>
                <a:sym typeface="Roboto"/>
              </a:rPr>
              <a:t>Rol: </a:t>
            </a:r>
            <a:r>
              <a:rPr lang="es-MX" sz="1800" b="1" i="0" u="sng" strike="noStrike" cap="none">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Traductor analítico</a:t>
            </a:r>
            <a:endParaRPr sz="18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1" i="0" u="none" strike="noStrike" cap="none">
              <a:solidFill>
                <a:schemeClr val="dk1"/>
              </a:solidFill>
              <a:latin typeface="Roboto"/>
              <a:ea typeface="Roboto"/>
              <a:cs typeface="Roboto"/>
              <a:sym typeface="Roboto"/>
            </a:endParaRPr>
          </a:p>
          <a:p>
            <a:pPr marL="342900" marR="0" lvl="0" indent="-254000" algn="l" rtl="0">
              <a:lnSpc>
                <a:spcPct val="100000"/>
              </a:lnSpc>
              <a:spcBef>
                <a:spcPts val="0"/>
              </a:spcBef>
              <a:spcAft>
                <a:spcPts val="0"/>
              </a:spcAft>
              <a:buClr>
                <a:srgbClr val="000000"/>
              </a:buClr>
              <a:buSzPts val="1400"/>
              <a:buFont typeface="Arial"/>
              <a:buNone/>
            </a:pPr>
            <a:endParaRPr sz="1800" b="1"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ctrTitle"/>
          </p:nvPr>
        </p:nvSpPr>
        <p:spPr>
          <a:xfrm>
            <a:off x="0" y="118034"/>
            <a:ext cx="10208302" cy="1455933"/>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Priorización de problemas analíticos</a:t>
            </a:r>
            <a:endParaRPr sz="2400" b="1">
              <a:solidFill>
                <a:schemeClr val="lt1"/>
              </a:solidFill>
              <a:latin typeface="Roboto Slab"/>
              <a:ea typeface="Roboto Slab"/>
              <a:cs typeface="Roboto Slab"/>
              <a:sym typeface="Roboto Slab"/>
            </a:endParaRPr>
          </a:p>
        </p:txBody>
      </p:sp>
      <p:pic>
        <p:nvPicPr>
          <p:cNvPr id="168" name="Google Shape;168;p29"/>
          <p:cNvPicPr preferRelativeResize="0"/>
          <p:nvPr/>
        </p:nvPicPr>
        <p:blipFill rotWithShape="1">
          <a:blip r:embed="rId3">
            <a:alphaModFix/>
          </a:blip>
          <a:srcRect/>
          <a:stretch/>
        </p:blipFill>
        <p:spPr>
          <a:xfrm>
            <a:off x="9449488" y="118034"/>
            <a:ext cx="2532650" cy="636851"/>
          </a:xfrm>
          <a:prstGeom prst="rect">
            <a:avLst/>
          </a:prstGeom>
          <a:noFill/>
          <a:ln>
            <a:noFill/>
          </a:ln>
        </p:spPr>
      </p:pic>
      <p:sp>
        <p:nvSpPr>
          <p:cNvPr id="169" name="Google Shape;169;p29"/>
          <p:cNvSpPr txBox="1"/>
          <p:nvPr/>
        </p:nvSpPr>
        <p:spPr>
          <a:xfrm>
            <a:off x="234846" y="2121703"/>
            <a:ext cx="4681928" cy="3970277"/>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s-MX" sz="1800" b="1" i="0" u="none" strike="noStrike" cap="none" dirty="0">
                <a:solidFill>
                  <a:schemeClr val="dk1"/>
                </a:solidFill>
                <a:latin typeface="Roboto"/>
                <a:ea typeface="Roboto"/>
                <a:cs typeface="Roboto"/>
                <a:sym typeface="Roboto"/>
              </a:rPr>
              <a:t>Disponibilidad y calidad de los datos. (Data </a:t>
            </a:r>
            <a:r>
              <a:rPr lang="es-MX" sz="1800" b="1" i="0" u="none" strike="noStrike" cap="none" dirty="0" err="1">
                <a:solidFill>
                  <a:schemeClr val="dk1"/>
                </a:solidFill>
                <a:latin typeface="Roboto"/>
                <a:ea typeface="Roboto"/>
                <a:cs typeface="Roboto"/>
                <a:sym typeface="Roboto"/>
              </a:rPr>
              <a:t>lake</a:t>
            </a:r>
            <a:r>
              <a:rPr lang="es-MX" sz="1800" b="1" i="0" u="none" strike="noStrike" cap="none" dirty="0">
                <a:solidFill>
                  <a:schemeClr val="dk1"/>
                </a:solidFill>
                <a:latin typeface="Roboto"/>
                <a:ea typeface="Roboto"/>
                <a:cs typeface="Roboto"/>
                <a:sym typeface="Roboto"/>
              </a:rPr>
              <a:t>, datos en </a:t>
            </a:r>
            <a:r>
              <a:rPr lang="es-MX" sz="1800" b="1" i="0" u="none" strike="noStrike" cap="none" dirty="0" err="1">
                <a:solidFill>
                  <a:schemeClr val="dk1"/>
                </a:solidFill>
                <a:latin typeface="Roboto"/>
                <a:ea typeface="Roboto"/>
                <a:cs typeface="Roboto"/>
                <a:sym typeface="Roboto"/>
              </a:rPr>
              <a:t>excel</a:t>
            </a:r>
            <a:r>
              <a:rPr lang="es-MX" sz="1800" b="1" i="0" u="none" strike="noStrike" cap="none" dirty="0">
                <a:solidFill>
                  <a:schemeClr val="dk1"/>
                </a:solidFill>
                <a:latin typeface="Roboto"/>
                <a:ea typeface="Roboto"/>
                <a:cs typeface="Roboto"/>
                <a:sym typeface="Roboto"/>
              </a:rPr>
              <a:t>, registros manuales, archivos con estructuras cambiantes)</a:t>
            </a:r>
            <a:endParaRPr dirty="0"/>
          </a:p>
          <a:p>
            <a:pPr marL="431800" marR="0" lvl="0" indent="-342900" algn="l" rtl="0">
              <a:lnSpc>
                <a:spcPct val="100000"/>
              </a:lnSpc>
              <a:spcBef>
                <a:spcPts val="0"/>
              </a:spcBef>
              <a:spcAft>
                <a:spcPts val="0"/>
              </a:spcAft>
              <a:buClr>
                <a:srgbClr val="000000"/>
              </a:buClr>
              <a:buSzPts val="1400"/>
              <a:buFont typeface="+mj-lt"/>
              <a:buAutoNum type="arabicPeriod"/>
            </a:pPr>
            <a:endParaRPr sz="1800" b="1" i="0" u="none" strike="noStrike" cap="none" dirty="0">
              <a:solidFill>
                <a:schemeClr val="dk1"/>
              </a:solidFill>
              <a:latin typeface="Roboto"/>
              <a:ea typeface="Roboto"/>
              <a:cs typeface="Roboto"/>
              <a:sym typeface="Robo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s-MX" sz="1800" b="1" i="0" u="none" strike="noStrike" cap="none" dirty="0">
                <a:solidFill>
                  <a:schemeClr val="dk1"/>
                </a:solidFill>
                <a:latin typeface="Roboto"/>
                <a:ea typeface="Roboto"/>
                <a:cs typeface="Roboto"/>
                <a:sym typeface="Roboto"/>
              </a:rPr>
              <a:t>Importancia del problema a resolver (Ahorros, Ingresos, temas estratégicos, satisfacción del cliente)</a:t>
            </a:r>
            <a:endParaRPr dirty="0"/>
          </a:p>
          <a:p>
            <a:pPr marL="431800" marR="0" lvl="0" indent="-342900" algn="l" rtl="0">
              <a:lnSpc>
                <a:spcPct val="100000"/>
              </a:lnSpc>
              <a:spcBef>
                <a:spcPts val="0"/>
              </a:spcBef>
              <a:spcAft>
                <a:spcPts val="0"/>
              </a:spcAft>
              <a:buClr>
                <a:srgbClr val="000000"/>
              </a:buClr>
              <a:buSzPts val="1400"/>
              <a:buFont typeface="+mj-lt"/>
              <a:buAutoNum type="arabicPeriod"/>
            </a:pPr>
            <a:endParaRPr sz="1800" b="1" i="0" u="none" strike="noStrike" cap="none" dirty="0">
              <a:solidFill>
                <a:schemeClr val="dk1"/>
              </a:solidFill>
              <a:latin typeface="Roboto"/>
              <a:ea typeface="Roboto"/>
              <a:cs typeface="Roboto"/>
              <a:sym typeface="Robo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s-MX" sz="1800" b="1" i="0" u="none" strike="noStrike" cap="none" dirty="0">
                <a:solidFill>
                  <a:schemeClr val="dk1"/>
                </a:solidFill>
                <a:latin typeface="Roboto"/>
                <a:ea typeface="Roboto"/>
                <a:cs typeface="Roboto"/>
                <a:sym typeface="Roboto"/>
              </a:rPr>
              <a:t>Que la solución analítica agregue valor</a:t>
            </a:r>
            <a:endParaRPr dirty="0"/>
          </a:p>
          <a:p>
            <a:pPr marL="431800" marR="0" lvl="0" indent="-342900" algn="l" rtl="0">
              <a:lnSpc>
                <a:spcPct val="100000"/>
              </a:lnSpc>
              <a:spcBef>
                <a:spcPts val="0"/>
              </a:spcBef>
              <a:spcAft>
                <a:spcPts val="0"/>
              </a:spcAft>
              <a:buClr>
                <a:srgbClr val="000000"/>
              </a:buClr>
              <a:buSzPts val="1400"/>
              <a:buFont typeface="+mj-lt"/>
              <a:buAutoNum type="arabicPeriod"/>
            </a:pPr>
            <a:endParaRPr sz="1800" b="1" i="0" u="none" strike="noStrike" cap="none" dirty="0">
              <a:solidFill>
                <a:schemeClr val="dk1"/>
              </a:solidFill>
              <a:latin typeface="Roboto"/>
              <a:ea typeface="Roboto"/>
              <a:cs typeface="Roboto"/>
              <a:sym typeface="Robo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s-MX" sz="1800" b="1" i="0" u="none" strike="noStrike" cap="none" dirty="0">
                <a:solidFill>
                  <a:schemeClr val="dk1"/>
                </a:solidFill>
                <a:latin typeface="Roboto"/>
                <a:ea typeface="Roboto"/>
                <a:cs typeface="Roboto"/>
                <a:sym typeface="Roboto"/>
              </a:rPr>
              <a:t>Dificultad de la solución</a:t>
            </a:r>
            <a:endParaRPr dirty="0"/>
          </a:p>
          <a:p>
            <a:pPr marL="431800" marR="0" lvl="0" indent="-342900" algn="l" rtl="0">
              <a:lnSpc>
                <a:spcPct val="100000"/>
              </a:lnSpc>
              <a:spcBef>
                <a:spcPts val="0"/>
              </a:spcBef>
              <a:spcAft>
                <a:spcPts val="0"/>
              </a:spcAft>
              <a:buClr>
                <a:srgbClr val="000000"/>
              </a:buClr>
              <a:buSzPts val="1400"/>
              <a:buFont typeface="+mj-lt"/>
              <a:buAutoNum type="arabicPeriod"/>
            </a:pPr>
            <a:endParaRPr sz="1800" b="1" i="0" u="none" strike="noStrike" cap="none" dirty="0">
              <a:solidFill>
                <a:schemeClr val="dk1"/>
              </a:solidFill>
              <a:latin typeface="Roboto"/>
              <a:ea typeface="Roboto"/>
              <a:cs typeface="Roboto"/>
              <a:sym typeface="Roboto"/>
            </a:endParaRPr>
          </a:p>
          <a:p>
            <a:pPr marL="342900" marR="0" lvl="0" indent="-254000" algn="l" rtl="0">
              <a:lnSpc>
                <a:spcPct val="100000"/>
              </a:lnSpc>
              <a:spcBef>
                <a:spcPts val="0"/>
              </a:spcBef>
              <a:spcAft>
                <a:spcPts val="0"/>
              </a:spcAft>
              <a:buClr>
                <a:srgbClr val="000000"/>
              </a:buClr>
              <a:buSzPts val="1400"/>
              <a:buFont typeface="Arial"/>
              <a:buNone/>
            </a:pPr>
            <a:endParaRPr sz="1800" b="1" i="0" u="none" strike="noStrike" cap="none" dirty="0">
              <a:solidFill>
                <a:schemeClr val="dk1"/>
              </a:solidFill>
              <a:latin typeface="Roboto"/>
              <a:ea typeface="Roboto"/>
              <a:cs typeface="Roboto"/>
              <a:sym typeface="Roboto"/>
            </a:endParaRPr>
          </a:p>
        </p:txBody>
      </p:sp>
      <p:graphicFrame>
        <p:nvGraphicFramePr>
          <p:cNvPr id="170" name="Google Shape;170;p29"/>
          <p:cNvGraphicFramePr/>
          <p:nvPr>
            <p:extLst>
              <p:ext uri="{D42A27DB-BD31-4B8C-83A1-F6EECF244321}">
                <p14:modId xmlns:p14="http://schemas.microsoft.com/office/powerpoint/2010/main" val="1654788208"/>
              </p:ext>
            </p:extLst>
          </p:nvPr>
        </p:nvGraphicFramePr>
        <p:xfrm>
          <a:off x="4916774" y="2121703"/>
          <a:ext cx="6545724" cy="2341345"/>
        </p:xfrm>
        <a:graphic>
          <a:graphicData uri="http://schemas.openxmlformats.org/drawingml/2006/table">
            <a:tbl>
              <a:tblPr firstRow="1" bandRow="1">
                <a:noFill/>
              </a:tblPr>
              <a:tblGrid>
                <a:gridCol w="1090954">
                  <a:extLst>
                    <a:ext uri="{9D8B030D-6E8A-4147-A177-3AD203B41FA5}">
                      <a16:colId xmlns:a16="http://schemas.microsoft.com/office/drawing/2014/main" val="20000"/>
                    </a:ext>
                  </a:extLst>
                </a:gridCol>
                <a:gridCol w="1090954">
                  <a:extLst>
                    <a:ext uri="{9D8B030D-6E8A-4147-A177-3AD203B41FA5}">
                      <a16:colId xmlns:a16="http://schemas.microsoft.com/office/drawing/2014/main" val="20001"/>
                    </a:ext>
                  </a:extLst>
                </a:gridCol>
                <a:gridCol w="1090954">
                  <a:extLst>
                    <a:ext uri="{9D8B030D-6E8A-4147-A177-3AD203B41FA5}">
                      <a16:colId xmlns:a16="http://schemas.microsoft.com/office/drawing/2014/main" val="20002"/>
                    </a:ext>
                  </a:extLst>
                </a:gridCol>
                <a:gridCol w="1090954">
                  <a:extLst>
                    <a:ext uri="{9D8B030D-6E8A-4147-A177-3AD203B41FA5}">
                      <a16:colId xmlns:a16="http://schemas.microsoft.com/office/drawing/2014/main" val="20003"/>
                    </a:ext>
                  </a:extLst>
                </a:gridCol>
                <a:gridCol w="1090954">
                  <a:extLst>
                    <a:ext uri="{9D8B030D-6E8A-4147-A177-3AD203B41FA5}">
                      <a16:colId xmlns:a16="http://schemas.microsoft.com/office/drawing/2014/main" val="20004"/>
                    </a:ext>
                  </a:extLst>
                </a:gridCol>
                <a:gridCol w="1090954">
                  <a:extLst>
                    <a:ext uri="{9D8B030D-6E8A-4147-A177-3AD203B41FA5}">
                      <a16:colId xmlns:a16="http://schemas.microsoft.com/office/drawing/2014/main" val="20005"/>
                    </a:ext>
                  </a:extLst>
                </a:gridCol>
              </a:tblGrid>
              <a:tr h="410375">
                <a:tc>
                  <a:txBody>
                    <a:bodyPr/>
                    <a:lstStyle/>
                    <a:p>
                      <a:pPr marL="0" marR="0" lvl="0" indent="0" algn="l" rtl="0">
                        <a:lnSpc>
                          <a:spcPct val="100000"/>
                        </a:lnSpc>
                        <a:spcBef>
                          <a:spcPts val="0"/>
                        </a:spcBef>
                        <a:spcAft>
                          <a:spcPts val="0"/>
                        </a:spcAft>
                        <a:buNone/>
                      </a:pPr>
                      <a:r>
                        <a:rPr lang="es-MX" sz="1400" u="none" strike="noStrike" cap="none"/>
                        <a:t>Problema analítico</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Fator 1 </a:t>
                      </a:r>
                      <a:endParaRPr/>
                    </a:p>
                    <a:p>
                      <a:pPr marL="0" marR="0" lvl="0" indent="0" algn="ctr" rtl="0">
                        <a:lnSpc>
                          <a:spcPct val="100000"/>
                        </a:lnSpc>
                        <a:spcBef>
                          <a:spcPts val="0"/>
                        </a:spcBef>
                        <a:spcAft>
                          <a:spcPts val="0"/>
                        </a:spcAft>
                        <a:buNone/>
                      </a:pPr>
                      <a:r>
                        <a:rPr lang="es-MX" sz="1400" u="none" strike="noStrike" cap="none"/>
                        <a:t>35%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Factor 2 </a:t>
                      </a:r>
                      <a:endParaRPr/>
                    </a:p>
                    <a:p>
                      <a:pPr marL="0" marR="0" lvl="0" indent="0" algn="ctr" rtl="0">
                        <a:lnSpc>
                          <a:spcPct val="100000"/>
                        </a:lnSpc>
                        <a:spcBef>
                          <a:spcPts val="0"/>
                        </a:spcBef>
                        <a:spcAft>
                          <a:spcPts val="0"/>
                        </a:spcAft>
                        <a:buNone/>
                      </a:pPr>
                      <a:r>
                        <a:rPr lang="es-MX" sz="1400" u="none" strike="noStrike" cap="none"/>
                        <a:t>15%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Factor 3 </a:t>
                      </a:r>
                      <a:endParaRPr/>
                    </a:p>
                    <a:p>
                      <a:pPr marL="0" marR="0" lvl="0" indent="0" algn="ctr" rtl="0">
                        <a:lnSpc>
                          <a:spcPct val="100000"/>
                        </a:lnSpc>
                        <a:spcBef>
                          <a:spcPts val="0"/>
                        </a:spcBef>
                        <a:spcAft>
                          <a:spcPts val="0"/>
                        </a:spcAft>
                        <a:buNone/>
                      </a:pPr>
                      <a:r>
                        <a:rPr lang="es-MX" sz="1400" u="none" strike="noStrike" cap="none"/>
                        <a:t>30%</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Factor 4 </a:t>
                      </a:r>
                      <a:endParaRPr/>
                    </a:p>
                    <a:p>
                      <a:pPr marL="0" marR="0" lvl="0" indent="0" algn="ctr" rtl="0">
                        <a:lnSpc>
                          <a:spcPct val="100000"/>
                        </a:lnSpc>
                        <a:spcBef>
                          <a:spcPts val="0"/>
                        </a:spcBef>
                        <a:spcAft>
                          <a:spcPts val="0"/>
                        </a:spcAft>
                        <a:buNone/>
                      </a:pPr>
                      <a:r>
                        <a:rPr lang="es-MX" sz="1400" u="none" strike="noStrike" cap="none"/>
                        <a:t>20%</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Total</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07725">
                <a:tc>
                  <a:txBody>
                    <a:bodyPr/>
                    <a:lstStyle/>
                    <a:p>
                      <a:pPr marL="0" marR="0" lvl="0" indent="0" algn="l" rtl="0">
                        <a:lnSpc>
                          <a:spcPct val="100000"/>
                        </a:lnSpc>
                        <a:spcBef>
                          <a:spcPts val="0"/>
                        </a:spcBef>
                        <a:spcAft>
                          <a:spcPts val="0"/>
                        </a:spcAft>
                        <a:buNone/>
                      </a:pPr>
                      <a:r>
                        <a:rPr lang="es-MX" sz="1400" u="none" strike="noStrike" cap="none" dirty="0"/>
                        <a:t>Problema 1</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8</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b="0" i="0" u="none" strike="noStrike" cap="none">
                          <a:solidFill>
                            <a:srgbClr val="000000"/>
                          </a:solidFill>
                          <a:latin typeface="Calibri"/>
                          <a:ea typeface="Calibri"/>
                          <a:cs typeface="Calibri"/>
                          <a:sym typeface="Calibri"/>
                        </a:rPr>
                        <a:t>6,05</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07725">
                <a:tc>
                  <a:txBody>
                    <a:bodyPr/>
                    <a:lstStyle/>
                    <a:p>
                      <a:pPr marL="0" marR="0" lvl="0" indent="0" algn="l" rtl="0">
                        <a:lnSpc>
                          <a:spcPct val="100000"/>
                        </a:lnSpc>
                        <a:spcBef>
                          <a:spcPts val="0"/>
                        </a:spcBef>
                        <a:spcAft>
                          <a:spcPts val="0"/>
                        </a:spcAft>
                        <a:buClr>
                          <a:srgbClr val="000000"/>
                        </a:buClr>
                        <a:buSzPts val="1400"/>
                        <a:buFont typeface="Arial"/>
                        <a:buNone/>
                      </a:pPr>
                      <a:r>
                        <a:rPr lang="es-MX" sz="1400" u="none" strike="noStrike" cap="none"/>
                        <a:t>Problema 2</a:t>
                      </a: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9</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9</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8</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b="0" i="0" u="none" strike="noStrike" cap="none">
                          <a:solidFill>
                            <a:srgbClr val="000000"/>
                          </a:solidFill>
                          <a:latin typeface="Calibri"/>
                          <a:ea typeface="Calibri"/>
                          <a:cs typeface="Calibri"/>
                          <a:sym typeface="Calibri"/>
                        </a:rPr>
                        <a:t>7,45</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7725">
                <a:tc>
                  <a:txBody>
                    <a:bodyPr/>
                    <a:lstStyle/>
                    <a:p>
                      <a:pPr marL="0" marR="0" lvl="0" indent="0" algn="l" rtl="0">
                        <a:lnSpc>
                          <a:spcPct val="100000"/>
                        </a:lnSpc>
                        <a:spcBef>
                          <a:spcPts val="0"/>
                        </a:spcBef>
                        <a:spcAft>
                          <a:spcPts val="0"/>
                        </a:spcAft>
                        <a:buClr>
                          <a:srgbClr val="000000"/>
                        </a:buClr>
                        <a:buSzPts val="1400"/>
                        <a:buFont typeface="Arial"/>
                        <a:buNone/>
                      </a:pPr>
                      <a:r>
                        <a:rPr lang="es-MX" sz="1400" u="none" strike="noStrike" cap="none"/>
                        <a:t>Problema 3</a:t>
                      </a: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9</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u="none" strike="noStrike" cap="none"/>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MX" sz="1400" b="0" i="0" u="none" strike="noStrike" cap="none" dirty="0">
                          <a:solidFill>
                            <a:srgbClr val="000000"/>
                          </a:solidFill>
                          <a:latin typeface="Calibri"/>
                          <a:ea typeface="Calibri"/>
                          <a:cs typeface="Calibri"/>
                          <a:sym typeface="Calibri"/>
                        </a:rPr>
                        <a:t>4,85</a:t>
                      </a:r>
                      <a:endParaRPr dirty="0"/>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1" name="Google Shape;171;p29"/>
          <p:cNvSpPr txBox="1"/>
          <p:nvPr/>
        </p:nvSpPr>
        <p:spPr>
          <a:xfrm>
            <a:off x="5225322" y="5010771"/>
            <a:ext cx="6348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400" b="0" i="0" u="sng" strike="noStrike" cap="none">
                <a:solidFill>
                  <a:srgbClr val="000000"/>
                </a:solidFill>
                <a:latin typeface="Roboto"/>
                <a:ea typeface="Roboto"/>
                <a:cs typeface="Roboto"/>
                <a:sym typeface="Roboto"/>
                <a:hlinkClick r:id="rId4">
                  <a:extLst>
                    <a:ext uri="{A12FA001-AC4F-418D-AE19-62706E023703}">
                      <ahyp:hlinkClr xmlns:ahyp="http://schemas.microsoft.com/office/drawing/2018/hyperlinkcolor" val="tx"/>
                    </a:ext>
                  </a:extLst>
                </a:hlinkClick>
              </a:rPr>
              <a:t>Siete reglas para transformar los “analytics” en grandes resultados</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29e658bdd8_1_17"/>
          <p:cNvSpPr txBox="1">
            <a:spLocks noGrp="1"/>
          </p:cNvSpPr>
          <p:nvPr>
            <p:ph type="ctrTitle"/>
          </p:nvPr>
        </p:nvSpPr>
        <p:spPr>
          <a:xfrm>
            <a:off x="1349115" y="440809"/>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Análisis de caso</a:t>
            </a:r>
            <a:endParaRPr sz="3200" b="1">
              <a:solidFill>
                <a:schemeClr val="lt1"/>
              </a:solidFill>
              <a:latin typeface="Roboto Slab"/>
              <a:ea typeface="Roboto Slab"/>
              <a:cs typeface="Roboto Slab"/>
              <a:sym typeface="Roboto Slab"/>
            </a:endParaRPr>
          </a:p>
        </p:txBody>
      </p:sp>
      <p:pic>
        <p:nvPicPr>
          <p:cNvPr id="192" name="Google Shape;192;g129e658bdd8_1_17"/>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93" name="Google Shape;193;g129e658bdd8_1_17"/>
          <p:cNvSpPr txBox="1"/>
          <p:nvPr/>
        </p:nvSpPr>
        <p:spPr>
          <a:xfrm>
            <a:off x="1" y="1819085"/>
            <a:ext cx="12192000" cy="507827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El líder de RRHH ha decidido que el primer proyecto en el que debe trabajar el área de analítica es un modelo que permita predecir cuándo un empleado va a llamar a la mesa de atención de RRHH.</a:t>
            </a:r>
            <a:endParaRPr dirty="0"/>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Se seleccionó este problema porque la vicepresidencia de RRHH paga una factura anual de 30 mil millones de pesos por el servicio tercerizado de Contac center que sirve para atender todas las inquietudes de los empleados relacionadas con los servicios que presta la vicepresidencia de RRHH.</a:t>
            </a:r>
            <a:endParaRPr dirty="0"/>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El líder compartió la siguiente tabla que muestra las principales categorías por las que llaman los empleados:</a:t>
            </a:r>
            <a:endParaRPr dirty="0"/>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Solicitud de computadores para empleados nuevos: 30%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Solicitud de aclaraciones de nómina: 20%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Solicitud de asesoría para registro de vacaciones:10%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Solicitud de actualización del cargo en directorio de empleados: 10%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Solicitud de excepciones para apertura de vacantes:10%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Denuncia a la línea ética por comportamiento indebido: 10%</a:t>
            </a:r>
            <a:endParaRPr dirty="0"/>
          </a:p>
          <a:p>
            <a:pPr marL="0" marR="0" lvl="0" indent="0" algn="l" rtl="0">
              <a:lnSpc>
                <a:spcPct val="100000"/>
              </a:lnSpc>
              <a:spcBef>
                <a:spcPts val="0"/>
              </a:spcBef>
              <a:spcAft>
                <a:spcPts val="0"/>
              </a:spcAft>
              <a:buClr>
                <a:srgbClr val="000000"/>
              </a:buClr>
              <a:buSzPts val="1400"/>
              <a:buFont typeface="Arial"/>
              <a:buNone/>
            </a:pPr>
            <a:r>
              <a:rPr lang="es-MX" sz="1800" b="0" i="0" u="none" strike="noStrike" cap="none" dirty="0">
                <a:solidFill>
                  <a:schemeClr val="dk1"/>
                </a:solidFill>
                <a:latin typeface="Roboto"/>
                <a:ea typeface="Roboto"/>
                <a:cs typeface="Roboto"/>
                <a:sym typeface="Roboto"/>
              </a:rPr>
              <a:t>Otros 10%</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p:txBody>
      </p:sp>
      <p:sp>
        <p:nvSpPr>
          <p:cNvPr id="194" name="Google Shape;194;g129e658bdd8_1_17"/>
          <p:cNvSpPr txBox="1"/>
          <p:nvPr/>
        </p:nvSpPr>
        <p:spPr>
          <a:xfrm>
            <a:off x="7677807" y="4556235"/>
            <a:ext cx="4371017" cy="230828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MX" sz="1800" b="0" i="0" u="none" strike="noStrike" cap="none" dirty="0">
                <a:solidFill>
                  <a:srgbClr val="000000"/>
                </a:solidFill>
                <a:latin typeface="Roboto"/>
                <a:ea typeface="Roboto"/>
                <a:cs typeface="Roboto"/>
                <a:sym typeface="Roboto"/>
              </a:rPr>
              <a:t>Se solicita al área de analítica que haga el diseño de una solución que permita hacer la predicción de los empleados que van a llamar a la línea el mes siguiente, y de esa manera resolver sus problemas de manera proactiva. </a:t>
            </a:r>
          </a:p>
          <a:p>
            <a:pPr marL="0" marR="0" lvl="0" indent="0" algn="ctr" rtl="0">
              <a:lnSpc>
                <a:spcPct val="100000"/>
              </a:lnSpc>
              <a:spcBef>
                <a:spcPts val="0"/>
              </a:spcBef>
              <a:spcAft>
                <a:spcPts val="0"/>
              </a:spcAft>
              <a:buNone/>
            </a:pPr>
            <a:endParaRPr lang="es-MX" sz="1800" dirty="0">
              <a:latin typeface="Roboto"/>
              <a:ea typeface="Roboto"/>
              <a:cs typeface="Roboto"/>
              <a:sym typeface="Roboto"/>
            </a:endParaRPr>
          </a:p>
          <a:p>
            <a:pPr marL="0" marR="0" lvl="0" indent="0" algn="ctr" rtl="0">
              <a:lnSpc>
                <a:spcPct val="100000"/>
              </a:lnSpc>
              <a:spcBef>
                <a:spcPts val="0"/>
              </a:spcBef>
              <a:spcAft>
                <a:spcPts val="0"/>
              </a:spcAft>
              <a:buNone/>
            </a:pPr>
            <a:r>
              <a:rPr lang="es-MX" sz="1800" b="0" i="0" u="none" strike="noStrike" cap="none" dirty="0">
                <a:solidFill>
                  <a:srgbClr val="000000"/>
                </a:solidFill>
                <a:latin typeface="Roboto"/>
                <a:ea typeface="Roboto"/>
                <a:cs typeface="Roboto"/>
                <a:sym typeface="Roboto"/>
              </a:rPr>
              <a:t>¿</a:t>
            </a:r>
            <a:r>
              <a:rPr lang="es-MX" sz="1800" b="0" i="0" u="none" strike="noStrike" cap="none">
                <a:solidFill>
                  <a:srgbClr val="000000"/>
                </a:solidFill>
                <a:latin typeface="Roboto"/>
                <a:ea typeface="Roboto"/>
                <a:cs typeface="Roboto"/>
                <a:sym typeface="Roboto"/>
              </a:rPr>
              <a:t>Qué propondrían?</a:t>
            </a:r>
            <a:endParaRPr sz="1800" b="0" i="0" u="none" strike="noStrike" cap="none" dirty="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ctrTitle"/>
          </p:nvPr>
        </p:nvSpPr>
        <p:spPr>
          <a:xfrm>
            <a:off x="0" y="118034"/>
            <a:ext cx="10208302" cy="1455933"/>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Identificación de problemas:</a:t>
            </a:r>
            <a:br>
              <a:rPr lang="es-MX" sz="3200" b="1">
                <a:solidFill>
                  <a:schemeClr val="lt1"/>
                </a:solidFill>
                <a:latin typeface="Roboto Slab"/>
                <a:ea typeface="Roboto Slab"/>
                <a:cs typeface="Roboto Slab"/>
                <a:sym typeface="Roboto Slab"/>
              </a:rPr>
            </a:br>
            <a:r>
              <a:rPr lang="es-MX" sz="2400" b="1">
                <a:solidFill>
                  <a:schemeClr val="lt1"/>
                </a:solidFill>
                <a:latin typeface="Roboto Slab"/>
                <a:ea typeface="Roboto Slab"/>
                <a:cs typeface="Roboto Slab"/>
                <a:sym typeface="Roboto Slab"/>
              </a:rPr>
              <a:t>De problemas analíticos a problemas de negocio</a:t>
            </a:r>
            <a:endParaRPr sz="2400" b="1">
              <a:solidFill>
                <a:schemeClr val="lt1"/>
              </a:solidFill>
              <a:latin typeface="Roboto Slab"/>
              <a:ea typeface="Roboto Slab"/>
              <a:cs typeface="Roboto Slab"/>
              <a:sym typeface="Roboto Slab"/>
            </a:endParaRPr>
          </a:p>
        </p:txBody>
      </p:sp>
      <p:pic>
        <p:nvPicPr>
          <p:cNvPr id="200" name="Google Shape;200;p32"/>
          <p:cNvPicPr preferRelativeResize="0"/>
          <p:nvPr/>
        </p:nvPicPr>
        <p:blipFill rotWithShape="1">
          <a:blip r:embed="rId3">
            <a:alphaModFix/>
          </a:blip>
          <a:srcRect/>
          <a:stretch/>
        </p:blipFill>
        <p:spPr>
          <a:xfrm>
            <a:off x="9434497" y="118034"/>
            <a:ext cx="2532650" cy="636851"/>
          </a:xfrm>
          <a:prstGeom prst="rect">
            <a:avLst/>
          </a:prstGeom>
          <a:noFill/>
          <a:ln>
            <a:noFill/>
          </a:ln>
        </p:spPr>
      </p:pic>
      <p:sp>
        <p:nvSpPr>
          <p:cNvPr id="201" name="Google Shape;201;p32"/>
          <p:cNvSpPr txBox="1"/>
          <p:nvPr/>
        </p:nvSpPr>
        <p:spPr>
          <a:xfrm>
            <a:off x="359764" y="3066763"/>
            <a:ext cx="5516380" cy="3693278"/>
          </a:xfrm>
          <a:prstGeom prst="rect">
            <a:avLst/>
          </a:prstGeom>
          <a:solidFill>
            <a:schemeClr val="lt1"/>
          </a:solid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800"/>
              <a:buFont typeface="Arial"/>
              <a:buAutoNum type="arabicPeriod"/>
            </a:pPr>
            <a:r>
              <a:rPr lang="es-MX" sz="1800" b="0" i="0" u="none" strike="noStrike" cap="none" dirty="0">
                <a:solidFill>
                  <a:schemeClr val="dk1"/>
                </a:solidFill>
                <a:latin typeface="Roboto"/>
                <a:ea typeface="Roboto"/>
                <a:cs typeface="Roboto"/>
                <a:sym typeface="Roboto"/>
              </a:rPr>
              <a:t>Utilizar los 5 por </a:t>
            </a:r>
            <a:r>
              <a:rPr lang="es-MX" sz="1800" b="0" i="0" u="none" strike="noStrike" cap="none" dirty="0" err="1">
                <a:solidFill>
                  <a:schemeClr val="dk1"/>
                </a:solidFill>
                <a:latin typeface="Roboto"/>
                <a:ea typeface="Roboto"/>
                <a:cs typeface="Roboto"/>
                <a:sym typeface="Roboto"/>
              </a:rPr>
              <a:t>qué’s</a:t>
            </a:r>
            <a:endParaRPr sz="1800" b="0" i="0" u="none" strike="noStrike" cap="none" dirty="0">
              <a:solidFill>
                <a:schemeClr val="dk1"/>
              </a:solidFill>
              <a:latin typeface="Roboto"/>
              <a:ea typeface="Roboto"/>
              <a:cs typeface="Roboto"/>
              <a:sym typeface="Roboto"/>
            </a:endParaRPr>
          </a:p>
          <a:p>
            <a:pPr marL="457200" marR="0" lvl="0" indent="-457200" algn="l" rtl="0">
              <a:lnSpc>
                <a:spcPct val="100000"/>
              </a:lnSpc>
              <a:spcBef>
                <a:spcPts val="0"/>
              </a:spcBef>
              <a:spcAft>
                <a:spcPts val="0"/>
              </a:spcAft>
              <a:buClr>
                <a:srgbClr val="000000"/>
              </a:buClr>
              <a:buSzPts val="1800"/>
              <a:buFont typeface="Arial"/>
              <a:buAutoNum type="arabicPeriod"/>
            </a:pPr>
            <a:r>
              <a:rPr lang="es-MX" sz="1800" b="0" i="0" u="none" strike="noStrike" cap="none" dirty="0">
                <a:solidFill>
                  <a:schemeClr val="dk1"/>
                </a:solidFill>
                <a:latin typeface="Roboto"/>
                <a:ea typeface="Roboto"/>
                <a:cs typeface="Roboto"/>
                <a:sym typeface="Roboto"/>
              </a:rPr>
              <a:t>¿Para qué se va a utilizar el modelo?</a:t>
            </a:r>
            <a:endParaRPr dirty="0"/>
          </a:p>
          <a:p>
            <a:pPr marL="457200" marR="0" lvl="0" indent="-457200" algn="l" rtl="0">
              <a:lnSpc>
                <a:spcPct val="100000"/>
              </a:lnSpc>
              <a:spcBef>
                <a:spcPts val="0"/>
              </a:spcBef>
              <a:spcAft>
                <a:spcPts val="0"/>
              </a:spcAft>
              <a:buClr>
                <a:srgbClr val="000000"/>
              </a:buClr>
              <a:buSzPts val="1800"/>
              <a:buFont typeface="Arial"/>
              <a:buAutoNum type="arabicPeriod"/>
            </a:pPr>
            <a:r>
              <a:rPr lang="es-MX" sz="1800" b="0" i="0" u="none" strike="noStrike" cap="none" dirty="0">
                <a:solidFill>
                  <a:schemeClr val="dk1"/>
                </a:solidFill>
                <a:latin typeface="Roboto"/>
                <a:ea typeface="Roboto"/>
                <a:cs typeface="Roboto"/>
                <a:sym typeface="Roboto"/>
              </a:rPr>
              <a:t>¿Cuál es el problema que resuelve?</a:t>
            </a:r>
            <a:endParaRPr dirty="0"/>
          </a:p>
          <a:p>
            <a:pPr marL="457200" marR="0" lvl="0" indent="-457200" algn="l" rtl="0">
              <a:lnSpc>
                <a:spcPct val="100000"/>
              </a:lnSpc>
              <a:spcBef>
                <a:spcPts val="0"/>
              </a:spcBef>
              <a:spcAft>
                <a:spcPts val="0"/>
              </a:spcAft>
              <a:buClr>
                <a:srgbClr val="000000"/>
              </a:buClr>
              <a:buSzPts val="1800"/>
              <a:buFont typeface="Arial"/>
              <a:buAutoNum type="arabicPeriod"/>
            </a:pPr>
            <a:r>
              <a:rPr lang="es-MX" sz="1800" b="0" i="0" u="none" strike="noStrike" cap="none" dirty="0">
                <a:solidFill>
                  <a:schemeClr val="dk1"/>
                </a:solidFill>
                <a:latin typeface="Roboto"/>
                <a:ea typeface="Roboto"/>
                <a:cs typeface="Roboto"/>
                <a:sym typeface="Roboto"/>
              </a:rPr>
              <a:t>¿Qué beneficios trae (Ahorro, ingresos)?</a:t>
            </a:r>
            <a:endParaRPr dirty="0"/>
          </a:p>
          <a:p>
            <a:pPr marL="457200" marR="0" lvl="0" indent="-457200" algn="l" rtl="0">
              <a:lnSpc>
                <a:spcPct val="100000"/>
              </a:lnSpc>
              <a:spcBef>
                <a:spcPts val="0"/>
              </a:spcBef>
              <a:spcAft>
                <a:spcPts val="0"/>
              </a:spcAft>
              <a:buClr>
                <a:srgbClr val="000000"/>
              </a:buClr>
              <a:buSzPts val="1800"/>
              <a:buFont typeface="Arial"/>
              <a:buAutoNum type="arabicPeriod"/>
            </a:pPr>
            <a:r>
              <a:rPr lang="es-MX" sz="1800" b="0" i="0" u="none" strike="noStrike" cap="none" dirty="0">
                <a:solidFill>
                  <a:schemeClr val="dk1"/>
                </a:solidFill>
                <a:latin typeface="Roboto"/>
                <a:ea typeface="Roboto"/>
                <a:cs typeface="Roboto"/>
                <a:sym typeface="Roboto"/>
              </a:rPr>
              <a:t>¿La mejor solución es con analítica?</a:t>
            </a:r>
            <a:endParaRPr dirty="0"/>
          </a:p>
          <a:p>
            <a:pPr marL="457200" marR="0" lvl="0" indent="-34290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rPr>
              <a:t>Las personas no van al médico para que el médico les dé una fórmula, van para recibir un diagnóstico basado en unos síntomas.</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p:txBody>
      </p:sp>
      <p:sp>
        <p:nvSpPr>
          <p:cNvPr id="202" name="Google Shape;202;p32"/>
          <p:cNvSpPr/>
          <p:nvPr/>
        </p:nvSpPr>
        <p:spPr>
          <a:xfrm rot="10800000">
            <a:off x="6001066" y="3531518"/>
            <a:ext cx="659566" cy="550888"/>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32"/>
          <p:cNvSpPr txBox="1"/>
          <p:nvPr/>
        </p:nvSpPr>
        <p:spPr>
          <a:xfrm>
            <a:off x="7420131" y="3205263"/>
            <a:ext cx="4547016" cy="1754286"/>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Realizar un modelo para predecir x</a:t>
            </a:r>
            <a:endParaRPr/>
          </a:p>
          <a:p>
            <a:pPr marL="285750" marR="0" lvl="0" indent="-285750" algn="l"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Realizar un tablero para analizar y</a:t>
            </a:r>
            <a:endParaRPr/>
          </a:p>
          <a:p>
            <a:pPr marL="285750" marR="0" lvl="0" indent="-285750" algn="l"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Realizar un modelo para entender las variables que influyen en Z</a:t>
            </a:r>
            <a:endParaRPr/>
          </a:p>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a:p>
            <a:pPr marL="342900" marR="0" lvl="0" indent="-254000" algn="l" rtl="0">
              <a:lnSpc>
                <a:spcPct val="100000"/>
              </a:lnSpc>
              <a:spcBef>
                <a:spcPts val="0"/>
              </a:spcBef>
              <a:spcAft>
                <a:spcPts val="0"/>
              </a:spcAft>
              <a:buClr>
                <a:srgbClr val="000000"/>
              </a:buClr>
              <a:buSzPts val="1400"/>
              <a:buFont typeface="Arial"/>
              <a:buNone/>
            </a:pPr>
            <a:endParaRPr sz="1800" b="0" i="0" u="none" strike="noStrike" cap="none">
              <a:solidFill>
                <a:schemeClr val="dk1"/>
              </a:solidFill>
              <a:latin typeface="Roboto"/>
              <a:ea typeface="Roboto"/>
              <a:cs typeface="Roboto"/>
              <a:sym typeface="Roboto"/>
            </a:endParaRPr>
          </a:p>
        </p:txBody>
      </p:sp>
      <p:sp>
        <p:nvSpPr>
          <p:cNvPr id="204" name="Google Shape;204;p32"/>
          <p:cNvSpPr txBox="1"/>
          <p:nvPr/>
        </p:nvSpPr>
        <p:spPr>
          <a:xfrm>
            <a:off x="7675652" y="2038935"/>
            <a:ext cx="25326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800" b="1" i="0" u="none" strike="noStrike" cap="none">
                <a:solidFill>
                  <a:srgbClr val="000000"/>
                </a:solidFill>
                <a:latin typeface="Arial"/>
                <a:ea typeface="Arial"/>
                <a:cs typeface="Arial"/>
                <a:sym typeface="Arial"/>
              </a:rPr>
              <a:t>Problemas analíticos</a:t>
            </a:r>
            <a:endParaRPr sz="1800" b="1" i="0" u="none" strike="noStrike" cap="none">
              <a:solidFill>
                <a:srgbClr val="000000"/>
              </a:solidFill>
              <a:latin typeface="Arial"/>
              <a:ea typeface="Arial"/>
              <a:cs typeface="Arial"/>
              <a:sym typeface="Arial"/>
            </a:endParaRPr>
          </a:p>
        </p:txBody>
      </p:sp>
      <p:sp>
        <p:nvSpPr>
          <p:cNvPr id="205" name="Google Shape;205;p32"/>
          <p:cNvSpPr txBox="1"/>
          <p:nvPr/>
        </p:nvSpPr>
        <p:spPr>
          <a:xfrm>
            <a:off x="649578" y="2040330"/>
            <a:ext cx="61759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800" b="1" i="0" u="none" strike="noStrike" cap="none">
                <a:solidFill>
                  <a:schemeClr val="dk1"/>
                </a:solidFill>
                <a:latin typeface="Roboto"/>
                <a:ea typeface="Roboto"/>
                <a:cs typeface="Roboto"/>
                <a:sym typeface="Roboto"/>
              </a:rPr>
              <a:t>Problemas de negocio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p:nvPr>
        </p:nvSpPr>
        <p:spPr>
          <a:xfrm>
            <a:off x="0" y="440809"/>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Diseño de solución analítica</a:t>
            </a:r>
            <a:endParaRPr sz="3200" b="1">
              <a:solidFill>
                <a:schemeClr val="lt1"/>
              </a:solidFill>
              <a:latin typeface="Roboto Slab"/>
              <a:ea typeface="Roboto Slab"/>
              <a:cs typeface="Roboto Slab"/>
              <a:sym typeface="Roboto Slab"/>
            </a:endParaRPr>
          </a:p>
        </p:txBody>
      </p:sp>
      <p:pic>
        <p:nvPicPr>
          <p:cNvPr id="177" name="Google Shape;177;p30"/>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78" name="Google Shape;178;p30"/>
          <p:cNvSpPr txBox="1"/>
          <p:nvPr/>
        </p:nvSpPr>
        <p:spPr>
          <a:xfrm>
            <a:off x="388882" y="1877469"/>
            <a:ext cx="11414235" cy="31392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800" b="1" i="0" u="none" strike="noStrike" cap="none" dirty="0">
                <a:solidFill>
                  <a:schemeClr val="dk1"/>
                </a:solidFill>
                <a:latin typeface="Roboto"/>
                <a:ea typeface="Roboto"/>
                <a:cs typeface="Roboto"/>
                <a:sym typeface="Roboto"/>
              </a:rPr>
              <a:t>Las soluciones analíticas deben ser diseñadas previamente a su desarrollo e implementación:</a:t>
            </a:r>
            <a:endParaRPr b="1"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hlinkClick r:id="rId4"/>
              </a:rPr>
              <a:t>Design </a:t>
            </a:r>
            <a:r>
              <a:rPr lang="es-MX" sz="1800" b="0" i="0" u="none" strike="noStrike" cap="none" dirty="0" err="1">
                <a:solidFill>
                  <a:schemeClr val="dk1"/>
                </a:solidFill>
                <a:latin typeface="Roboto"/>
                <a:ea typeface="Roboto"/>
                <a:cs typeface="Roboto"/>
                <a:sym typeface="Roboto"/>
                <a:hlinkClick r:id="rId4"/>
              </a:rPr>
              <a:t>methodologies</a:t>
            </a:r>
            <a:r>
              <a:rPr lang="es-MX" sz="1800" b="0" i="0" u="none" strike="noStrike" cap="none" dirty="0">
                <a:solidFill>
                  <a:schemeClr val="dk1"/>
                </a:solidFill>
                <a:latin typeface="Roboto"/>
                <a:ea typeface="Roboto"/>
                <a:cs typeface="Roboto"/>
                <a:sym typeface="Roboto"/>
                <a:hlinkClick r:id="rId4"/>
              </a:rPr>
              <a:t> </a:t>
            </a:r>
            <a:r>
              <a:rPr lang="es-MX" sz="1800" b="0" i="0" u="none" strike="noStrike" cap="none" dirty="0" err="1">
                <a:solidFill>
                  <a:schemeClr val="dk1"/>
                </a:solidFill>
                <a:latin typeface="Roboto"/>
                <a:ea typeface="Roboto"/>
                <a:cs typeface="Roboto"/>
                <a:sym typeface="Roboto"/>
                <a:hlinkClick r:id="rId4"/>
              </a:rPr>
              <a:t>for</a:t>
            </a:r>
            <a:r>
              <a:rPr lang="es-MX" sz="1800" b="0" i="0" u="none" strike="noStrike" cap="none" dirty="0">
                <a:solidFill>
                  <a:schemeClr val="dk1"/>
                </a:solidFill>
                <a:latin typeface="Roboto"/>
                <a:ea typeface="Roboto"/>
                <a:cs typeface="Roboto"/>
                <a:sym typeface="Roboto"/>
                <a:hlinkClick r:id="rId4"/>
              </a:rPr>
              <a:t> Deep </a:t>
            </a:r>
            <a:r>
              <a:rPr lang="es-MX" sz="1800" b="0" i="0" u="none" strike="noStrike" cap="none" dirty="0" err="1">
                <a:solidFill>
                  <a:schemeClr val="dk1"/>
                </a:solidFill>
                <a:latin typeface="Roboto"/>
                <a:ea typeface="Roboto"/>
                <a:cs typeface="Roboto"/>
                <a:sym typeface="Roboto"/>
                <a:hlinkClick r:id="rId4"/>
              </a:rPr>
              <a:t>Learning</a:t>
            </a:r>
            <a:endParaRPr lang="es-MX"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lang="es-MX"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hlinkClick r:id="rId5"/>
              </a:rPr>
              <a:t>Applying Design </a:t>
            </a:r>
            <a:r>
              <a:rPr lang="es-MX" sz="1800" b="0" i="0" u="none" strike="noStrike" cap="none" dirty="0" err="1">
                <a:solidFill>
                  <a:schemeClr val="dk1"/>
                </a:solidFill>
                <a:latin typeface="Roboto"/>
                <a:ea typeface="Roboto"/>
                <a:cs typeface="Roboto"/>
                <a:sym typeface="Roboto"/>
                <a:hlinkClick r:id="rId5"/>
              </a:rPr>
              <a:t>Thinking</a:t>
            </a:r>
            <a:r>
              <a:rPr lang="es-MX" sz="1800" b="0" i="0" u="none" strike="noStrike" cap="none" dirty="0">
                <a:solidFill>
                  <a:schemeClr val="dk1"/>
                </a:solidFill>
                <a:latin typeface="Roboto"/>
                <a:ea typeface="Roboto"/>
                <a:cs typeface="Roboto"/>
                <a:sym typeface="Roboto"/>
                <a:hlinkClick r:id="rId5"/>
              </a:rPr>
              <a:t> </a:t>
            </a:r>
            <a:r>
              <a:rPr lang="es-MX" sz="1800" b="0" i="0" u="none" strike="noStrike" cap="none" dirty="0" err="1">
                <a:solidFill>
                  <a:schemeClr val="dk1"/>
                </a:solidFill>
                <a:latin typeface="Roboto"/>
                <a:ea typeface="Roboto"/>
                <a:cs typeface="Roboto"/>
                <a:sym typeface="Roboto"/>
                <a:hlinkClick r:id="rId5"/>
              </a:rPr>
              <a:t>to</a:t>
            </a:r>
            <a:r>
              <a:rPr lang="es-MX" sz="1800" b="0" i="0" u="none" strike="noStrike" cap="none" dirty="0">
                <a:solidFill>
                  <a:schemeClr val="dk1"/>
                </a:solidFill>
                <a:latin typeface="Roboto"/>
                <a:ea typeface="Roboto"/>
                <a:cs typeface="Roboto"/>
                <a:sym typeface="Roboto"/>
                <a:hlinkClick r:id="rId5"/>
              </a:rPr>
              <a:t> Artificial </a:t>
            </a:r>
            <a:r>
              <a:rPr lang="es-MX" sz="1800" b="0" i="0" u="none" strike="noStrike" cap="none" dirty="0" err="1">
                <a:solidFill>
                  <a:schemeClr val="dk1"/>
                </a:solidFill>
                <a:latin typeface="Roboto"/>
                <a:ea typeface="Roboto"/>
                <a:cs typeface="Roboto"/>
                <a:sym typeface="Roboto"/>
                <a:hlinkClick r:id="rId5"/>
              </a:rPr>
              <a:t>Intelligence</a:t>
            </a:r>
            <a:endParaRPr lang="es-CO" dirty="0"/>
          </a:p>
          <a:p>
            <a:pPr marL="0" marR="0" lvl="0" indent="0" algn="l" rtl="0">
              <a:lnSpc>
                <a:spcPct val="100000"/>
              </a:lnSpc>
              <a:spcBef>
                <a:spcPts val="0"/>
              </a:spcBef>
              <a:spcAft>
                <a:spcPts val="0"/>
              </a:spcAft>
              <a:buNone/>
            </a:pPr>
            <a:endParaRPr lang="es-MX"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lang="es-MX"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US" sz="1800" dirty="0">
                <a:solidFill>
                  <a:schemeClr val="dk1"/>
                </a:solidFill>
                <a:latin typeface="Roboto"/>
                <a:ea typeface="Roboto"/>
                <a:cs typeface="Roboto"/>
                <a:sym typeface="Roboto"/>
                <a:hlinkClick r:id="rId6"/>
              </a:rPr>
              <a:t>Problem-solving and design thinking in Machine Learning and Artificial Intelligence</a:t>
            </a:r>
            <a:endParaRPr lang="es-CO" sz="180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p:nvPr>
        </p:nvSpPr>
        <p:spPr>
          <a:xfrm>
            <a:off x="0" y="440809"/>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Apartados importantes</a:t>
            </a:r>
            <a:endParaRPr sz="3200" b="1" dirty="0">
              <a:solidFill>
                <a:schemeClr val="lt1"/>
              </a:solidFill>
              <a:latin typeface="Roboto Slab"/>
              <a:ea typeface="Roboto Slab"/>
              <a:cs typeface="Roboto Slab"/>
              <a:sym typeface="Roboto Slab"/>
            </a:endParaRPr>
          </a:p>
        </p:txBody>
      </p:sp>
      <p:pic>
        <p:nvPicPr>
          <p:cNvPr id="177" name="Google Shape;177;p30"/>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78" name="Google Shape;178;p30"/>
          <p:cNvSpPr txBox="1"/>
          <p:nvPr/>
        </p:nvSpPr>
        <p:spPr>
          <a:xfrm>
            <a:off x="388882" y="1892916"/>
            <a:ext cx="11414235" cy="4524275"/>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“A common misconception that many people have about deep learning is, that all you have to do is feed the model with loads of data”.</a:t>
            </a:r>
          </a:p>
          <a:p>
            <a:pPr marL="285750" marR="0" lvl="0" indent="-285750" algn="l" rtl="0">
              <a:lnSpc>
                <a:spcPct val="100000"/>
              </a:lnSpc>
              <a:spcBef>
                <a:spcPts val="0"/>
              </a:spcBef>
              <a:spcAft>
                <a:spcPts val="0"/>
              </a:spcAft>
              <a:buFont typeface="Arial" panose="020B0604020202020204" pitchFamily="34" charset="0"/>
              <a:buChar char="•"/>
            </a:pPr>
            <a:endParaRPr lang="en-US" sz="1800" dirty="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Every product that interacts with humans will need to have some psychological understanding of its user.</a:t>
            </a:r>
          </a:p>
          <a:p>
            <a:pPr marL="285750" marR="0" lvl="0" indent="-285750" algn="l" rtl="0">
              <a:lnSpc>
                <a:spcPct val="100000"/>
              </a:lnSpc>
              <a:spcBef>
                <a:spcPts val="0"/>
              </a:spcBef>
              <a:spcAft>
                <a:spcPts val="0"/>
              </a:spcAft>
              <a:buFont typeface="Arial" panose="020B0604020202020204" pitchFamily="34" charset="0"/>
              <a:buChar char="•"/>
            </a:pPr>
            <a:endParaRPr lang="en-US" sz="1800" dirty="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“AI is becoming a bigger and more important part of our lives. AI-based products and services are everywhere”  -  AI-based Process.</a:t>
            </a:r>
          </a:p>
          <a:p>
            <a:pPr marL="285750" marR="0" lvl="0" indent="-285750" algn="l" rtl="0">
              <a:lnSpc>
                <a:spcPct val="100000"/>
              </a:lnSpc>
              <a:spcBef>
                <a:spcPts val="0"/>
              </a:spcBef>
              <a:spcAft>
                <a:spcPts val="0"/>
              </a:spcAft>
              <a:buFont typeface="Arial" panose="020B0604020202020204" pitchFamily="34" charset="0"/>
              <a:buChar char="•"/>
            </a:pPr>
            <a:endParaRPr lang="en-US" sz="1800" dirty="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“Advantages of design thinking in AI projects include satisfying stakeholders, increasing ROI, fostering innovation, and reducing the risk of failure”</a:t>
            </a:r>
          </a:p>
          <a:p>
            <a:pPr marL="285750" marR="0" lvl="0" indent="-285750" algn="l" rtl="0">
              <a:lnSpc>
                <a:spcPct val="100000"/>
              </a:lnSpc>
              <a:spcBef>
                <a:spcPts val="0"/>
              </a:spcBef>
              <a:spcAft>
                <a:spcPts val="0"/>
              </a:spcAft>
              <a:buFont typeface="Arial" panose="020B0604020202020204" pitchFamily="34" charset="0"/>
              <a:buChar char="•"/>
            </a:pPr>
            <a:endParaRPr lang="en-US" sz="1800" dirty="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Are AI systems decisions final, or is there human supervision?</a:t>
            </a:r>
          </a:p>
          <a:p>
            <a:pPr marL="285750" marR="0" lvl="0" indent="-285750" algn="l" rtl="0">
              <a:lnSpc>
                <a:spcPct val="100000"/>
              </a:lnSpc>
              <a:spcBef>
                <a:spcPts val="0"/>
              </a:spcBef>
              <a:spcAft>
                <a:spcPts val="0"/>
              </a:spcAft>
              <a:buFont typeface="Arial" panose="020B0604020202020204" pitchFamily="34" charset="0"/>
              <a:buChar char="•"/>
            </a:pPr>
            <a:endParaRPr lang="en-US" sz="1800" dirty="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chemeClr val="dk1"/>
                </a:solidFill>
                <a:latin typeface="Roboto"/>
                <a:ea typeface="Roboto"/>
                <a:cs typeface="Roboto"/>
                <a:sym typeface="Roboto"/>
              </a:rPr>
              <a:t>It is essential to think about the feasibility of artificial intelligence at the beginning of the project to avoid the complicated implementation process into the existing solution.</a:t>
            </a:r>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8186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1" y="440809"/>
            <a:ext cx="7078717" cy="852300"/>
          </a:xfrm>
          <a:prstGeom prst="rect">
            <a:avLst/>
          </a:prstGeom>
          <a:solidFill>
            <a:srgbClr val="41AD48"/>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¿Qué hace parte del diseño y qué no?</a:t>
            </a:r>
            <a:endParaRPr sz="3200" b="1" dirty="0">
              <a:solidFill>
                <a:schemeClr val="lt1"/>
              </a:solidFill>
              <a:latin typeface="Roboto Slab"/>
              <a:ea typeface="Roboto Slab"/>
              <a:cs typeface="Roboto Slab"/>
              <a:sym typeface="Roboto Slab"/>
            </a:endParaRPr>
          </a:p>
        </p:txBody>
      </p:sp>
      <p:pic>
        <p:nvPicPr>
          <p:cNvPr id="184" name="Google Shape;184;p31"/>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85" name="Google Shape;185;p31"/>
          <p:cNvSpPr txBox="1"/>
          <p:nvPr/>
        </p:nvSpPr>
        <p:spPr>
          <a:xfrm>
            <a:off x="0" y="1819085"/>
            <a:ext cx="12192001"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Google Shape;186;p31">
            <a:extLst>
              <a:ext uri="{FF2B5EF4-FFF2-40B4-BE49-F238E27FC236}">
                <a16:creationId xmlns:a16="http://schemas.microsoft.com/office/drawing/2014/main" id="{06CB6529-1163-9AE3-049A-7498BD61375F}"/>
              </a:ext>
            </a:extLst>
          </p:cNvPr>
          <p:cNvSpPr txBox="1"/>
          <p:nvPr/>
        </p:nvSpPr>
        <p:spPr>
          <a:xfrm>
            <a:off x="-15766" y="1288984"/>
            <a:ext cx="630618" cy="5262939"/>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186" name="Google Shape;186;p31"/>
          <p:cNvSpPr txBox="1"/>
          <p:nvPr/>
        </p:nvSpPr>
        <p:spPr>
          <a:xfrm>
            <a:off x="425670" y="1293109"/>
            <a:ext cx="10720551" cy="6247824"/>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r>
              <a:rPr lang="es-CO" sz="1600" b="1" dirty="0"/>
              <a:t>Es difícil definir exactamente qué debe tener el diseño de un producto, servicio, proceso, pero hay pistas, por ejemplo:</a:t>
            </a:r>
          </a:p>
          <a:p>
            <a:pPr lvl="2"/>
            <a:endParaRPr lang="es-CO" sz="1600" b="1" dirty="0"/>
          </a:p>
          <a:p>
            <a:pPr lvl="2"/>
            <a:endParaRPr lang="es-CO" sz="1600" dirty="0"/>
          </a:p>
          <a:p>
            <a:pPr lvl="2"/>
            <a:r>
              <a:rPr lang="es-CO" sz="1600" b="1" dirty="0"/>
              <a:t>Si diseño una silla ¿cuáles son características del diseño?</a:t>
            </a:r>
          </a:p>
          <a:p>
            <a:pPr lvl="2"/>
            <a:endParaRPr lang="es-CO" sz="1600" dirty="0"/>
          </a:p>
          <a:p>
            <a:pPr marL="173038" lvl="2">
              <a:buFont typeface="+mj-lt"/>
              <a:buAutoNum type="arabicPeriod"/>
            </a:pPr>
            <a:r>
              <a:rPr lang="es-CO" sz="1600" dirty="0"/>
              <a:t> Las medidas, el tipo de madera, el color.</a:t>
            </a:r>
          </a:p>
          <a:p>
            <a:pPr marL="173038" lvl="2">
              <a:buFont typeface="+mj-lt"/>
              <a:buAutoNum type="arabicPeriod"/>
            </a:pPr>
            <a:endParaRPr lang="es-CO" sz="1600" dirty="0"/>
          </a:p>
          <a:p>
            <a:pPr marL="173038" lvl="2">
              <a:buFont typeface="+mj-lt"/>
              <a:buAutoNum type="arabicPeriod"/>
            </a:pPr>
            <a:r>
              <a:rPr lang="es-CO" sz="1600" dirty="0"/>
              <a:t> Cómo se pide la materia prima, cómo se corta la madera, en qué máquinas se procesa. </a:t>
            </a:r>
          </a:p>
          <a:p>
            <a:pPr marL="173038" lvl="2"/>
            <a:endParaRPr lang="es-CO" sz="1600" dirty="0"/>
          </a:p>
          <a:p>
            <a:pPr lvl="2"/>
            <a:endParaRPr lang="es-CO" sz="1600" b="1" dirty="0"/>
          </a:p>
          <a:p>
            <a:pPr lvl="2"/>
            <a:r>
              <a:rPr lang="es-CO" sz="1600" b="1" dirty="0"/>
              <a:t>El diseño de una solución analítica se asemeja al diseño de un proceso: ¿cuáles son características del diseño?</a:t>
            </a:r>
          </a:p>
          <a:p>
            <a:pPr lvl="2"/>
            <a:endParaRPr lang="es-CO" sz="1600" dirty="0"/>
          </a:p>
          <a:p>
            <a:pPr marL="342900" lvl="4" indent="-74613">
              <a:buFont typeface="+mj-lt"/>
              <a:buAutoNum type="arabicPeriod"/>
            </a:pPr>
            <a:r>
              <a:rPr lang="es-CO" sz="1600" dirty="0"/>
              <a:t>  Entender el problema, recolectar datos, explorar datos, crear modelo y desplegar modelo</a:t>
            </a:r>
          </a:p>
          <a:p>
            <a:pPr marL="342900" lvl="4" indent="-74613">
              <a:buFont typeface="+mj-lt"/>
              <a:buAutoNum type="arabicPeriod"/>
            </a:pPr>
            <a:endParaRPr lang="es-CO" sz="1600" dirty="0"/>
          </a:p>
          <a:p>
            <a:pPr marL="342900" lvl="4" indent="-74613">
              <a:buFont typeface="+mj-lt"/>
              <a:buAutoNum type="arabicPeriod"/>
            </a:pPr>
            <a:r>
              <a:rPr lang="es-CO" sz="1600" dirty="0"/>
              <a:t>  Actualizar información insumo del modelo diariamente, hacer predicciones diarias, re entrenar el modelo mensualmente, predecir si un cliente va a pagar un crédito y dejarlo en una base de datos en que el área encargada lo puede consultar.</a:t>
            </a:r>
          </a:p>
          <a:p>
            <a:pPr lvl="2"/>
            <a:endParaRPr lang="es-CO" sz="1600" dirty="0"/>
          </a:p>
          <a:p>
            <a:pPr lvl="2"/>
            <a:endParaRPr lang="es-CO" sz="1600" dirty="0"/>
          </a:p>
          <a:p>
            <a:pPr lvl="2"/>
            <a:endParaRPr lang="es-CO" sz="1600" dirty="0"/>
          </a:p>
          <a:p>
            <a:pPr lvl="2"/>
            <a:endParaRPr lang="es-CO" sz="1600" dirty="0"/>
          </a:p>
          <a:p>
            <a:pPr lvl="2"/>
            <a:endParaRPr sz="1600" dirty="0"/>
          </a:p>
        </p:txBody>
      </p:sp>
      <p:sp>
        <p:nvSpPr>
          <p:cNvPr id="3" name="Google Shape;186;p31">
            <a:extLst>
              <a:ext uri="{FF2B5EF4-FFF2-40B4-BE49-F238E27FC236}">
                <a16:creationId xmlns:a16="http://schemas.microsoft.com/office/drawing/2014/main" id="{35206386-4FF0-F5B6-4544-5D3CE0C4C889}"/>
              </a:ext>
            </a:extLst>
          </p:cNvPr>
          <p:cNvSpPr txBox="1"/>
          <p:nvPr/>
        </p:nvSpPr>
        <p:spPr>
          <a:xfrm>
            <a:off x="10695839" y="1288984"/>
            <a:ext cx="1511927" cy="5755381"/>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7" name="Símbolo &quot;No permitido&quot; 6">
            <a:extLst>
              <a:ext uri="{FF2B5EF4-FFF2-40B4-BE49-F238E27FC236}">
                <a16:creationId xmlns:a16="http://schemas.microsoft.com/office/drawing/2014/main" id="{9D7CEF1D-D5D1-35AB-71BE-33C39C5063AF}"/>
              </a:ext>
            </a:extLst>
          </p:cNvPr>
          <p:cNvSpPr/>
          <p:nvPr/>
        </p:nvSpPr>
        <p:spPr>
          <a:xfrm>
            <a:off x="8957441" y="3514013"/>
            <a:ext cx="551792" cy="369291"/>
          </a:xfrm>
          <a:prstGeom prst="noSmoking">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pic>
        <p:nvPicPr>
          <p:cNvPr id="9" name="Imagen 8">
            <a:extLst>
              <a:ext uri="{FF2B5EF4-FFF2-40B4-BE49-F238E27FC236}">
                <a16:creationId xmlns:a16="http://schemas.microsoft.com/office/drawing/2014/main" id="{860816E1-0037-284B-6F97-E5F97DC1BE5D}"/>
              </a:ext>
            </a:extLst>
          </p:cNvPr>
          <p:cNvPicPr>
            <a:picLocks noChangeAspect="1"/>
          </p:cNvPicPr>
          <p:nvPr/>
        </p:nvPicPr>
        <p:blipFill>
          <a:blip r:embed="rId4"/>
          <a:stretch>
            <a:fillRect/>
          </a:stretch>
        </p:blipFill>
        <p:spPr>
          <a:xfrm>
            <a:off x="4919699" y="2895303"/>
            <a:ext cx="444073" cy="388324"/>
          </a:xfrm>
          <a:prstGeom prst="rect">
            <a:avLst/>
          </a:prstGeom>
        </p:spPr>
      </p:pic>
      <p:pic>
        <p:nvPicPr>
          <p:cNvPr id="10" name="Imagen 9">
            <a:extLst>
              <a:ext uri="{FF2B5EF4-FFF2-40B4-BE49-F238E27FC236}">
                <a16:creationId xmlns:a16="http://schemas.microsoft.com/office/drawing/2014/main" id="{A191C6F6-8BDB-7C03-B2E0-C1D31DFBF409}"/>
              </a:ext>
            </a:extLst>
          </p:cNvPr>
          <p:cNvPicPr>
            <a:picLocks noChangeAspect="1"/>
          </p:cNvPicPr>
          <p:nvPr/>
        </p:nvPicPr>
        <p:blipFill>
          <a:blip r:embed="rId4"/>
          <a:stretch>
            <a:fillRect/>
          </a:stretch>
        </p:blipFill>
        <p:spPr>
          <a:xfrm>
            <a:off x="10882383" y="5564891"/>
            <a:ext cx="444073" cy="388324"/>
          </a:xfrm>
          <a:prstGeom prst="rect">
            <a:avLst/>
          </a:prstGeom>
        </p:spPr>
      </p:pic>
      <p:sp>
        <p:nvSpPr>
          <p:cNvPr id="11" name="Símbolo &quot;No permitido&quot; 10">
            <a:extLst>
              <a:ext uri="{FF2B5EF4-FFF2-40B4-BE49-F238E27FC236}">
                <a16:creationId xmlns:a16="http://schemas.microsoft.com/office/drawing/2014/main" id="{CC9D6C17-A434-7B9F-0F58-C3FA275A2DAA}"/>
              </a:ext>
            </a:extLst>
          </p:cNvPr>
          <p:cNvSpPr/>
          <p:nvPr/>
        </p:nvSpPr>
        <p:spPr>
          <a:xfrm>
            <a:off x="9463667" y="4888471"/>
            <a:ext cx="551792" cy="369291"/>
          </a:xfrm>
          <a:prstGeom prst="noSmoking">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 name="Rectángulo 3">
            <a:extLst>
              <a:ext uri="{FF2B5EF4-FFF2-40B4-BE49-F238E27FC236}">
                <a16:creationId xmlns:a16="http://schemas.microsoft.com/office/drawing/2014/main" id="{6E5E0F1B-7198-CB53-CCA1-E12C6BAB99AD}"/>
              </a:ext>
            </a:extLst>
          </p:cNvPr>
          <p:cNvSpPr/>
          <p:nvPr/>
        </p:nvSpPr>
        <p:spPr>
          <a:xfrm>
            <a:off x="153478" y="2141284"/>
            <a:ext cx="11666483" cy="19579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DBE62C6B-E08B-DC18-21F7-A6A87A85DB57}"/>
              </a:ext>
            </a:extLst>
          </p:cNvPr>
          <p:cNvSpPr/>
          <p:nvPr/>
        </p:nvSpPr>
        <p:spPr>
          <a:xfrm>
            <a:off x="153478" y="4294168"/>
            <a:ext cx="11666483" cy="21631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9374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xit" presetSubtype="32" fill="hold" grpId="0" nodeType="clickEffect">
                                  <p:stCondLst>
                                    <p:cond delay="0"/>
                                  </p:stCondLst>
                                  <p:childTnLst>
                                    <p:animEffect transition="out" filter="circle(out)">
                                      <p:cBhvr>
                                        <p:cTn id="17" dur="2000"/>
                                        <p:tgtEl>
                                          <p:spTgt spid="5"/>
                                        </p:tgtEl>
                                      </p:cBhvr>
                                    </p:animEffect>
                                    <p:set>
                                      <p:cBhvr>
                                        <p:cTn id="18" dur="1" fill="hold">
                                          <p:stCondLst>
                                            <p:cond delay="19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0" y="171634"/>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Importancia</a:t>
            </a:r>
            <a:endParaRPr sz="3200" b="1" dirty="0">
              <a:solidFill>
                <a:schemeClr val="lt1"/>
              </a:solidFill>
              <a:latin typeface="Roboto Slab"/>
              <a:ea typeface="Roboto Slab"/>
              <a:cs typeface="Roboto Slab"/>
              <a:sym typeface="Roboto Slab"/>
            </a:endParaRPr>
          </a:p>
        </p:txBody>
      </p:sp>
      <p:pic>
        <p:nvPicPr>
          <p:cNvPr id="184" name="Google Shape;184;p31"/>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85" name="Google Shape;185;p31"/>
          <p:cNvSpPr txBox="1"/>
          <p:nvPr/>
        </p:nvSpPr>
        <p:spPr>
          <a:xfrm>
            <a:off x="0" y="1819085"/>
            <a:ext cx="12192001"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Google Shape;186;p31">
            <a:extLst>
              <a:ext uri="{FF2B5EF4-FFF2-40B4-BE49-F238E27FC236}">
                <a16:creationId xmlns:a16="http://schemas.microsoft.com/office/drawing/2014/main" id="{991DB6D7-CC18-64A9-45F0-82BA441850AB}"/>
              </a:ext>
            </a:extLst>
          </p:cNvPr>
          <p:cNvSpPr txBox="1"/>
          <p:nvPr/>
        </p:nvSpPr>
        <p:spPr>
          <a:xfrm>
            <a:off x="-15766" y="1288984"/>
            <a:ext cx="630618" cy="5262939"/>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186" name="Google Shape;186;p31"/>
          <p:cNvSpPr txBox="1"/>
          <p:nvPr/>
        </p:nvSpPr>
        <p:spPr>
          <a:xfrm>
            <a:off x="362606" y="1293109"/>
            <a:ext cx="11209283" cy="3631723"/>
          </a:xfrm>
          <a:prstGeom prst="rect">
            <a:avLst/>
          </a:prstGeom>
          <a:solidFill>
            <a:schemeClr val="lt1"/>
          </a:solidFill>
          <a:ln>
            <a:noFill/>
          </a:ln>
        </p:spPr>
        <p:txBody>
          <a:bodyPr spcFirstLastPara="1" wrap="square" lIns="91425" tIns="45700" rIns="91425" bIns="45700" anchor="t" anchorCtr="0">
            <a:spAutoFit/>
          </a:bodyPr>
          <a:lstStyle/>
          <a:p>
            <a:pPr lvl="2"/>
            <a:endParaRPr lang="es-MX" sz="1800" b="0" i="0" u="none" strike="noStrike" cap="none" dirty="0">
              <a:solidFill>
                <a:schemeClr val="dk1"/>
              </a:solidFill>
              <a:latin typeface="Roboto"/>
              <a:ea typeface="Roboto"/>
              <a:cs typeface="Roboto"/>
              <a:sym typeface="Roboto"/>
            </a:endParaRPr>
          </a:p>
          <a:p>
            <a:pPr lvl="2"/>
            <a:endParaRPr lang="es-MX" sz="1800" b="0" i="0" u="none" strike="noStrike" cap="none" dirty="0">
              <a:solidFill>
                <a:schemeClr val="dk1"/>
              </a:solidFill>
              <a:latin typeface="Roboto"/>
              <a:ea typeface="Roboto"/>
              <a:cs typeface="Roboto"/>
              <a:sym typeface="Roboto"/>
            </a:endParaRPr>
          </a:p>
          <a:p>
            <a:pPr lvl="2"/>
            <a:r>
              <a:rPr lang="es-MX" sz="1800" b="1" i="0" u="none" strike="noStrike" cap="none" dirty="0">
                <a:solidFill>
                  <a:schemeClr val="dk1"/>
                </a:solidFill>
                <a:latin typeface="Roboto"/>
                <a:ea typeface="Roboto"/>
                <a:cs typeface="Roboto"/>
                <a:sym typeface="Roboto"/>
              </a:rPr>
              <a:t>¿Por qué es importante realizar el diseño antes de empezar a construir el problema?</a:t>
            </a:r>
          </a:p>
          <a:p>
            <a:pPr lvl="2"/>
            <a:endParaRPr lang="es-MX" sz="1800" dirty="0">
              <a:solidFill>
                <a:schemeClr val="dk1"/>
              </a:solidFill>
              <a:latin typeface="Roboto"/>
              <a:ea typeface="Roboto"/>
              <a:cs typeface="Roboto"/>
              <a:sym typeface="Roboto"/>
            </a:endParaRPr>
          </a:p>
          <a:p>
            <a:pPr marL="285750" lvl="2" indent="-285750">
              <a:buFont typeface="Arial" panose="020B0604020202020204" pitchFamily="34" charset="0"/>
              <a:buChar char="•"/>
            </a:pPr>
            <a:r>
              <a:rPr lang="es-MX" sz="1800" dirty="0">
                <a:solidFill>
                  <a:schemeClr val="dk1"/>
                </a:solidFill>
                <a:latin typeface="Roboto"/>
                <a:ea typeface="Roboto"/>
                <a:cs typeface="Roboto"/>
                <a:sym typeface="Roboto"/>
              </a:rPr>
              <a:t>Permite comprender y verificar que se comprendió el problema antes de iniciar.</a:t>
            </a:r>
          </a:p>
          <a:p>
            <a:pPr marL="285750" lvl="2" indent="-285750">
              <a:buFont typeface="Arial" panose="020B0604020202020204" pitchFamily="34" charset="0"/>
              <a:buChar char="•"/>
            </a:pPr>
            <a:r>
              <a:rPr lang="es-MX" sz="1800" dirty="0">
                <a:solidFill>
                  <a:schemeClr val="dk1"/>
                </a:solidFill>
                <a:latin typeface="Roboto"/>
                <a:ea typeface="Roboto"/>
                <a:cs typeface="Roboto"/>
                <a:sym typeface="Roboto"/>
              </a:rPr>
              <a:t>Permite validar con el usuario si la solución que se está pensando es la que espera y resuelve la necesidad.</a:t>
            </a:r>
          </a:p>
          <a:p>
            <a:pPr marL="285750" lvl="2" indent="-285750">
              <a:buFont typeface="Arial" panose="020B0604020202020204" pitchFamily="34" charset="0"/>
              <a:buChar char="•"/>
            </a:pPr>
            <a:r>
              <a:rPr lang="es-MX" sz="1800" dirty="0">
                <a:solidFill>
                  <a:schemeClr val="dk1"/>
                </a:solidFill>
                <a:latin typeface="Roboto"/>
                <a:ea typeface="Roboto"/>
                <a:cs typeface="Roboto"/>
                <a:sym typeface="Roboto"/>
              </a:rPr>
              <a:t>Permite identificar riesgos de fracaso.</a:t>
            </a:r>
          </a:p>
          <a:p>
            <a:pPr marL="285750" lvl="2" indent="-285750">
              <a:buFont typeface="Arial" panose="020B0604020202020204" pitchFamily="34" charset="0"/>
              <a:buChar char="•"/>
            </a:pPr>
            <a:r>
              <a:rPr lang="es-MX" sz="1800" dirty="0">
                <a:solidFill>
                  <a:schemeClr val="dk1"/>
                </a:solidFill>
                <a:latin typeface="Roboto"/>
                <a:ea typeface="Roboto"/>
                <a:cs typeface="Roboto"/>
                <a:sym typeface="Roboto"/>
              </a:rPr>
              <a:t>Permite identificar posible inversión en tiempo y esfuerzo en implementación.</a:t>
            </a:r>
          </a:p>
          <a:p>
            <a:pPr marL="285750" lvl="2" indent="-285750">
              <a:buFont typeface="Arial" panose="020B0604020202020204" pitchFamily="34" charset="0"/>
              <a:buChar char="•"/>
            </a:pPr>
            <a:r>
              <a:rPr lang="es-MX" sz="1800" dirty="0">
                <a:solidFill>
                  <a:schemeClr val="dk1"/>
                </a:solidFill>
                <a:latin typeface="Roboto"/>
                <a:ea typeface="Roboto"/>
                <a:cs typeface="Roboto"/>
                <a:sym typeface="Roboto"/>
              </a:rPr>
              <a:t>Permite tener más detalles en la construcción del modelo (Qué modelos usar, cómo evaluarlo)</a:t>
            </a:r>
          </a:p>
          <a:p>
            <a:pPr marL="285750" lvl="2" indent="-285750">
              <a:buFont typeface="Arial" panose="020B0604020202020204" pitchFamily="34" charset="0"/>
              <a:buChar char="•"/>
            </a:pPr>
            <a:endParaRPr lang="es-MX" sz="1800" dirty="0">
              <a:solidFill>
                <a:schemeClr val="dk1"/>
              </a:solidFill>
              <a:latin typeface="Roboto"/>
              <a:ea typeface="Roboto"/>
              <a:cs typeface="Roboto"/>
              <a:sym typeface="Roboto"/>
            </a:endParaRPr>
          </a:p>
          <a:p>
            <a:pPr marL="285750" lvl="2" indent="-285750">
              <a:buFont typeface="Arial" panose="020B0604020202020204" pitchFamily="34" charset="0"/>
              <a:buChar char="•"/>
            </a:pPr>
            <a:endParaRPr dirty="0"/>
          </a:p>
          <a:p>
            <a:pPr lvl="2"/>
            <a:endParaRPr sz="1800" b="0" i="0" u="none" strike="noStrike" cap="none" dirty="0">
              <a:solidFill>
                <a:schemeClr val="dk1"/>
              </a:solidFill>
              <a:latin typeface="Roboto"/>
              <a:ea typeface="Roboto"/>
              <a:cs typeface="Roboto"/>
              <a:sym typeface="Roboto"/>
            </a:endParaRPr>
          </a:p>
        </p:txBody>
      </p:sp>
      <p:sp>
        <p:nvSpPr>
          <p:cNvPr id="3" name="Google Shape;186;p31">
            <a:extLst>
              <a:ext uri="{FF2B5EF4-FFF2-40B4-BE49-F238E27FC236}">
                <a16:creationId xmlns:a16="http://schemas.microsoft.com/office/drawing/2014/main" id="{970395F2-88FD-9683-6CAB-DBA4C02F7C7F}"/>
              </a:ext>
            </a:extLst>
          </p:cNvPr>
          <p:cNvSpPr txBox="1"/>
          <p:nvPr/>
        </p:nvSpPr>
        <p:spPr>
          <a:xfrm>
            <a:off x="11577149" y="1288984"/>
            <a:ext cx="630618" cy="5509160"/>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Tree>
    <p:extLst>
      <p:ext uri="{BB962C8B-B14F-4D97-AF65-F5344CB8AC3E}">
        <p14:creationId xmlns:p14="http://schemas.microsoft.com/office/powerpoint/2010/main" val="342831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0" y="440809"/>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Diseño de solución analítica</a:t>
            </a:r>
            <a:endParaRPr sz="3200" b="1">
              <a:solidFill>
                <a:schemeClr val="lt1"/>
              </a:solidFill>
              <a:latin typeface="Roboto Slab"/>
              <a:ea typeface="Roboto Slab"/>
              <a:cs typeface="Roboto Slab"/>
              <a:sym typeface="Roboto Slab"/>
            </a:endParaRPr>
          </a:p>
        </p:txBody>
      </p:sp>
      <p:pic>
        <p:nvPicPr>
          <p:cNvPr id="184" name="Google Shape;184;p31"/>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85" name="Google Shape;185;p31"/>
          <p:cNvSpPr txBox="1"/>
          <p:nvPr/>
        </p:nvSpPr>
        <p:spPr>
          <a:xfrm>
            <a:off x="0" y="1819085"/>
            <a:ext cx="12192001"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Google Shape;186;p31">
            <a:extLst>
              <a:ext uri="{FF2B5EF4-FFF2-40B4-BE49-F238E27FC236}">
                <a16:creationId xmlns:a16="http://schemas.microsoft.com/office/drawing/2014/main" id="{991DB6D7-CC18-64A9-45F0-82BA441850AB}"/>
              </a:ext>
            </a:extLst>
          </p:cNvPr>
          <p:cNvSpPr txBox="1"/>
          <p:nvPr/>
        </p:nvSpPr>
        <p:spPr>
          <a:xfrm>
            <a:off x="-15766" y="1288984"/>
            <a:ext cx="630618" cy="5262939"/>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186" name="Google Shape;186;p31"/>
          <p:cNvSpPr txBox="1"/>
          <p:nvPr/>
        </p:nvSpPr>
        <p:spPr>
          <a:xfrm>
            <a:off x="141890" y="1288984"/>
            <a:ext cx="11429999" cy="5786159"/>
          </a:xfrm>
          <a:prstGeom prst="rect">
            <a:avLst/>
          </a:prstGeom>
          <a:solidFill>
            <a:schemeClr val="lt1"/>
          </a:solidFill>
          <a:ln>
            <a:noFill/>
          </a:ln>
        </p:spPr>
        <p:txBody>
          <a:bodyPr spcFirstLastPara="1" wrap="square" lIns="91425" tIns="45700" rIns="91425" bIns="45700" anchor="t" anchorCtr="0">
            <a:spAutoFit/>
          </a:bodyPr>
          <a:lstStyle/>
          <a:p>
            <a:pPr lvl="2"/>
            <a:r>
              <a:rPr lang="es-MX" sz="1800" b="1" i="0" u="none" strike="noStrike" cap="none" dirty="0">
                <a:solidFill>
                  <a:schemeClr val="dk1"/>
                </a:solidFill>
                <a:latin typeface="Roboto"/>
                <a:ea typeface="Roboto"/>
                <a:cs typeface="Roboto"/>
                <a:sym typeface="Roboto"/>
              </a:rPr>
              <a:t>Las soluciones analíticas pueden:</a:t>
            </a:r>
            <a:endParaRPr sz="1800" b="0" i="0" u="none" strike="noStrike" cap="none" dirty="0">
              <a:solidFill>
                <a:schemeClr val="dk1"/>
              </a:solidFill>
              <a:latin typeface="Roboto"/>
              <a:ea typeface="Roboto"/>
              <a:cs typeface="Roboto"/>
              <a:sym typeface="Roboto"/>
            </a:endParaRPr>
          </a:p>
          <a:p>
            <a:pPr marL="342900" lvl="4" indent="-342900">
              <a:buSzPct val="100000"/>
              <a:buFont typeface="Arial"/>
              <a:buAutoNum type="arabicPeriod"/>
            </a:pPr>
            <a:r>
              <a:rPr lang="es-MX" sz="1800" b="0" i="0" u="none" strike="noStrike" cap="none" dirty="0">
                <a:solidFill>
                  <a:schemeClr val="dk1"/>
                </a:solidFill>
                <a:latin typeface="Roboto"/>
                <a:ea typeface="Roboto"/>
                <a:cs typeface="Roboto"/>
                <a:sym typeface="Roboto"/>
              </a:rPr>
              <a:t>Crear procesos nuevos en una compañía</a:t>
            </a:r>
            <a:endParaRPr sz="1800" b="0" i="0" u="none" strike="noStrike" cap="none" dirty="0">
              <a:solidFill>
                <a:schemeClr val="dk1"/>
              </a:solidFill>
              <a:latin typeface="Roboto"/>
              <a:ea typeface="Roboto"/>
              <a:cs typeface="Roboto"/>
              <a:sym typeface="Roboto"/>
            </a:endParaRPr>
          </a:p>
          <a:p>
            <a:pPr marL="342900" lvl="4" indent="-342900">
              <a:buSzPct val="100000"/>
              <a:buFont typeface="Arial"/>
              <a:buAutoNum type="arabicPeriod"/>
            </a:pPr>
            <a:r>
              <a:rPr lang="es-MX" sz="1800" b="0" i="0" u="none" strike="noStrike" cap="none" dirty="0">
                <a:solidFill>
                  <a:schemeClr val="dk1"/>
                </a:solidFill>
                <a:latin typeface="Roboto"/>
                <a:ea typeface="Roboto"/>
                <a:cs typeface="Roboto"/>
                <a:sym typeface="Roboto"/>
              </a:rPr>
              <a:t>Modificar procesos existentes (Toma de decisión manual – Toma de decisión analítica/automática)</a:t>
            </a:r>
          </a:p>
          <a:p>
            <a:pPr lvl="4">
              <a:buSzPct val="100000"/>
            </a:pPr>
            <a:endParaRPr dirty="0"/>
          </a:p>
          <a:p>
            <a:pPr lvl="2"/>
            <a:r>
              <a:rPr lang="es-MX" sz="1800" b="1" i="0" u="none" strike="noStrike" cap="none" dirty="0">
                <a:solidFill>
                  <a:schemeClr val="dk1"/>
                </a:solidFill>
                <a:latin typeface="Roboto"/>
                <a:ea typeface="Roboto"/>
                <a:cs typeface="Roboto"/>
                <a:sym typeface="Roboto"/>
              </a:rPr>
              <a:t>En ambos casos implica el diseño o rediseño de un proceso nuevo utilizando analítica.</a:t>
            </a:r>
          </a:p>
          <a:p>
            <a:pPr lvl="2"/>
            <a:endParaRPr lang="es-MX" sz="1800" b="1" dirty="0">
              <a:solidFill>
                <a:schemeClr val="dk1"/>
              </a:solidFill>
              <a:latin typeface="Roboto"/>
              <a:ea typeface="Roboto"/>
              <a:cs typeface="Roboto"/>
              <a:sym typeface="Roboto"/>
            </a:endParaRPr>
          </a:p>
          <a:p>
            <a:pPr lvl="2"/>
            <a:r>
              <a:rPr lang="es-MX" sz="1800" b="1" dirty="0">
                <a:solidFill>
                  <a:schemeClr val="dk1"/>
                </a:solidFill>
                <a:latin typeface="Roboto"/>
                <a:ea typeface="Roboto"/>
                <a:cs typeface="Roboto"/>
                <a:sym typeface="Roboto"/>
              </a:rPr>
              <a:t>Pasos recomendados:</a:t>
            </a:r>
          </a:p>
          <a:p>
            <a:pPr lvl="2"/>
            <a:endParaRPr lang="es-MX" sz="1800"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Problema de negocio</a:t>
            </a:r>
            <a:r>
              <a:rPr lang="es-MX" sz="1800" dirty="0">
                <a:solidFill>
                  <a:schemeClr val="dk1"/>
                </a:solidFill>
                <a:latin typeface="Roboto"/>
                <a:ea typeface="Roboto"/>
                <a:cs typeface="Roboto"/>
                <a:sym typeface="Roboto"/>
              </a:rPr>
              <a:t>: Entienda a profundidad problema de negocio y necesidades de usuario.</a:t>
            </a:r>
          </a:p>
          <a:p>
            <a:pPr marL="342900" lvl="2" indent="-342900">
              <a:buAutoNum type="arabicPeriod"/>
            </a:pPr>
            <a:endParaRPr lang="es-MX" sz="1800"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Problema analítico: </a:t>
            </a:r>
            <a:r>
              <a:rPr lang="es-MX" sz="1800" dirty="0">
                <a:solidFill>
                  <a:schemeClr val="dk1"/>
                </a:solidFill>
                <a:latin typeface="Roboto"/>
                <a:ea typeface="Roboto"/>
                <a:cs typeface="Roboto"/>
                <a:sym typeface="Roboto"/>
              </a:rPr>
              <a:t>Proponga modelos de analítica que pueden ayudar a solucionar ese problema y plantee cómo ayuda el modelo a ese problema.</a:t>
            </a:r>
          </a:p>
          <a:p>
            <a:pPr marL="342900" lvl="2" indent="-342900">
              <a:buAutoNum type="arabicPeriod"/>
            </a:pPr>
            <a:endParaRPr lang="es-MX" sz="1800" b="1"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Diseño de negocio</a:t>
            </a:r>
            <a:r>
              <a:rPr lang="es-MX" sz="1800" dirty="0">
                <a:solidFill>
                  <a:schemeClr val="dk1"/>
                </a:solidFill>
                <a:latin typeface="Roboto"/>
                <a:ea typeface="Roboto"/>
                <a:cs typeface="Roboto"/>
                <a:sym typeface="Roboto"/>
              </a:rPr>
              <a:t>: Proponga el diseño de un proceso de negocio en el que se utilice la solución analítica propuesta y cómo funcionaría.</a:t>
            </a:r>
            <a:endParaRPr lang="es-MX" sz="1800" b="1" dirty="0">
              <a:solidFill>
                <a:schemeClr val="dk1"/>
              </a:solidFill>
              <a:latin typeface="Roboto"/>
              <a:ea typeface="Roboto"/>
              <a:cs typeface="Roboto"/>
              <a:sym typeface="Roboto"/>
            </a:endParaRPr>
          </a:p>
          <a:p>
            <a:pPr marL="342900" lvl="2" indent="-342900">
              <a:buAutoNum type="arabicPeriod"/>
            </a:pPr>
            <a:endParaRPr lang="es-MX" sz="1800" b="1"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Diseño técnico: </a:t>
            </a:r>
            <a:r>
              <a:rPr lang="es-MX" sz="1800" dirty="0">
                <a:solidFill>
                  <a:schemeClr val="dk1"/>
                </a:solidFill>
                <a:latin typeface="Roboto"/>
                <a:ea typeface="Roboto"/>
                <a:cs typeface="Roboto"/>
                <a:sym typeface="Roboto"/>
              </a:rPr>
              <a:t>Describa las características técnicas de su solución analítica que supla las necesidades del proceso, por ejemplo: cada cuánto se hacen predicciones, cada cuanto se entrena el modelo, cómo se entrega la solución al usuario, qué nivel de error es aceptable.</a:t>
            </a:r>
            <a:endParaRPr lang="es-MX" sz="1800" b="1" dirty="0">
              <a:solidFill>
                <a:schemeClr val="dk1"/>
              </a:solidFill>
              <a:latin typeface="Roboto"/>
              <a:ea typeface="Roboto"/>
              <a:cs typeface="Roboto"/>
              <a:sym typeface="Roboto"/>
            </a:endParaRPr>
          </a:p>
          <a:p>
            <a:pPr marL="285750" lvl="2" indent="-285750">
              <a:buFont typeface="Arial" panose="020B0604020202020204" pitchFamily="34" charset="0"/>
              <a:buChar char="•"/>
            </a:pPr>
            <a:endParaRPr dirty="0"/>
          </a:p>
          <a:p>
            <a:pPr lvl="2"/>
            <a:endParaRPr sz="1800" b="0" i="0" u="none" strike="noStrike" cap="none" dirty="0">
              <a:solidFill>
                <a:schemeClr val="dk1"/>
              </a:solidFill>
              <a:latin typeface="Roboto"/>
              <a:ea typeface="Roboto"/>
              <a:cs typeface="Roboto"/>
              <a:sym typeface="Roboto"/>
            </a:endParaRPr>
          </a:p>
        </p:txBody>
      </p:sp>
      <p:sp>
        <p:nvSpPr>
          <p:cNvPr id="3" name="Google Shape;186;p31">
            <a:extLst>
              <a:ext uri="{FF2B5EF4-FFF2-40B4-BE49-F238E27FC236}">
                <a16:creationId xmlns:a16="http://schemas.microsoft.com/office/drawing/2014/main" id="{970395F2-88FD-9683-6CAB-DBA4C02F7C7F}"/>
              </a:ext>
            </a:extLst>
          </p:cNvPr>
          <p:cNvSpPr txBox="1"/>
          <p:nvPr/>
        </p:nvSpPr>
        <p:spPr>
          <a:xfrm>
            <a:off x="11577149" y="1288984"/>
            <a:ext cx="630618" cy="5509160"/>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4" name="Rectángulo 3">
            <a:extLst>
              <a:ext uri="{FF2B5EF4-FFF2-40B4-BE49-F238E27FC236}">
                <a16:creationId xmlns:a16="http://schemas.microsoft.com/office/drawing/2014/main" id="{9495351B-8E52-DA13-7DD7-885117BB7187}"/>
              </a:ext>
            </a:extLst>
          </p:cNvPr>
          <p:cNvSpPr/>
          <p:nvPr/>
        </p:nvSpPr>
        <p:spPr>
          <a:xfrm>
            <a:off x="225975" y="2714352"/>
            <a:ext cx="11824135" cy="39411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85" name="Google Shape;85;p1"/>
          <p:cNvSpPr txBox="1"/>
          <p:nvPr/>
        </p:nvSpPr>
        <p:spPr>
          <a:xfrm>
            <a:off x="359764" y="2662237"/>
            <a:ext cx="8004747" cy="1533524"/>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00000"/>
              </a:buClr>
              <a:buSzPct val="100000"/>
              <a:buFont typeface="Calibri"/>
              <a:buNone/>
              <a:tabLst/>
              <a:defRPr/>
            </a:pPr>
            <a:endParaRPr kumimoji="0" lang="es-MX" sz="4500" b="1" i="0" u="none" strike="noStrike" kern="0" cap="none" spc="0" normalizeH="0" baseline="0" noProof="0" dirty="0">
              <a:ln>
                <a:noFill/>
              </a:ln>
              <a:solidFill>
                <a:srgbClr val="FFFFFF"/>
              </a:solidFill>
              <a:effectLst/>
              <a:uLnTx/>
              <a:uFillTx/>
              <a:latin typeface="Roboto Slab"/>
              <a:ea typeface="Roboto Slab"/>
              <a:cs typeface="Roboto Slab"/>
              <a:sym typeface="Roboto Slab"/>
            </a:endParaRPr>
          </a:p>
          <a:p>
            <a:pPr marL="0" marR="0" lvl="0" indent="0" algn="l" defTabSz="914400" rtl="0" eaLnBrk="1" fontAlgn="auto" latinLnBrk="0" hangingPunct="1">
              <a:lnSpc>
                <a:spcPct val="90000"/>
              </a:lnSpc>
              <a:spcBef>
                <a:spcPts val="0"/>
              </a:spcBef>
              <a:spcAft>
                <a:spcPts val="0"/>
              </a:spcAft>
              <a:buClr>
                <a:srgbClr val="FFFFFF"/>
              </a:buClr>
              <a:buSzPct val="100000"/>
              <a:buFont typeface="Roboto Slab"/>
              <a:buNone/>
              <a:tabLst/>
              <a:defRPr/>
            </a:pPr>
            <a:r>
              <a:rPr kumimoji="0" lang="es-MX" sz="4600" b="1" i="0" u="none" strike="noStrike" kern="0" cap="none" spc="0" normalizeH="0" baseline="0" noProof="0" dirty="0" err="1">
                <a:ln>
                  <a:noFill/>
                </a:ln>
                <a:solidFill>
                  <a:srgbClr val="FFFFFF"/>
                </a:solidFill>
                <a:effectLst/>
                <a:uLnTx/>
                <a:uFillTx/>
                <a:latin typeface="Roboto Slab"/>
                <a:ea typeface="Roboto Slab"/>
                <a:cs typeface="Roboto Slab"/>
                <a:sym typeface="Roboto Slab"/>
              </a:rPr>
              <a:t>An</a:t>
            </a:r>
            <a:r>
              <a:rPr lang="es-MX" sz="4600" b="1" dirty="0" err="1">
                <a:solidFill>
                  <a:srgbClr val="FFFFFF"/>
                </a:solidFill>
                <a:latin typeface="Roboto Slab"/>
                <a:ea typeface="Roboto Slab"/>
                <a:cs typeface="Roboto Slab"/>
                <a:sym typeface="Roboto Slab"/>
              </a:rPr>
              <a:t>álisis</a:t>
            </a:r>
            <a:r>
              <a:rPr lang="es-MX" sz="4600" b="1" dirty="0">
                <a:solidFill>
                  <a:srgbClr val="FFFFFF"/>
                </a:solidFill>
                <a:latin typeface="Roboto Slab"/>
                <a:ea typeface="Roboto Slab"/>
                <a:cs typeface="Roboto Slab"/>
                <a:sym typeface="Roboto Slab"/>
              </a:rPr>
              <a:t> artículo</a:t>
            </a:r>
            <a:endParaRPr kumimoji="0" lang="es-MX"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8269667" y="2981083"/>
            <a:ext cx="3562569" cy="895831"/>
          </a:xfrm>
          <a:prstGeom prst="rect">
            <a:avLst/>
          </a:prstGeom>
          <a:noFill/>
          <a:ln>
            <a:noFill/>
          </a:ln>
        </p:spPr>
      </p:pic>
    </p:spTree>
    <p:extLst>
      <p:ext uri="{BB962C8B-B14F-4D97-AF65-F5344CB8AC3E}">
        <p14:creationId xmlns:p14="http://schemas.microsoft.com/office/powerpoint/2010/main" val="80117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ctrTitle"/>
          </p:nvPr>
        </p:nvSpPr>
        <p:spPr>
          <a:xfrm>
            <a:off x="844158" y="0"/>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Etapas críticas/importantes</a:t>
            </a:r>
            <a:endParaRPr sz="3200" b="1">
              <a:solidFill>
                <a:schemeClr val="lt1"/>
              </a:solidFill>
              <a:latin typeface="Roboto Slab"/>
              <a:ea typeface="Roboto Slab"/>
              <a:cs typeface="Roboto Slab"/>
              <a:sym typeface="Roboto Slab"/>
            </a:endParaRPr>
          </a:p>
        </p:txBody>
      </p:sp>
      <p:pic>
        <p:nvPicPr>
          <p:cNvPr id="211" name="Google Shape;211;p33"/>
          <p:cNvPicPr preferRelativeResize="0"/>
          <p:nvPr/>
        </p:nvPicPr>
        <p:blipFill rotWithShape="1">
          <a:blip r:embed="rId3">
            <a:alphaModFix/>
          </a:blip>
          <a:srcRect/>
          <a:stretch/>
        </p:blipFill>
        <p:spPr>
          <a:xfrm>
            <a:off x="9476626" y="118034"/>
            <a:ext cx="2532650" cy="636851"/>
          </a:xfrm>
          <a:prstGeom prst="rect">
            <a:avLst/>
          </a:prstGeom>
          <a:noFill/>
          <a:ln>
            <a:noFill/>
          </a:ln>
        </p:spPr>
      </p:pic>
      <p:sp>
        <p:nvSpPr>
          <p:cNvPr id="212" name="Google Shape;212;p33"/>
          <p:cNvSpPr txBox="1"/>
          <p:nvPr/>
        </p:nvSpPr>
        <p:spPr>
          <a:xfrm>
            <a:off x="4492197" y="3033288"/>
            <a:ext cx="3812354" cy="120028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MX" sz="3600" b="1" i="0" u="none" strike="noStrike" cap="none">
                <a:solidFill>
                  <a:schemeClr val="dk1"/>
                </a:solidFill>
                <a:latin typeface="Roboto"/>
                <a:ea typeface="Roboto"/>
                <a:cs typeface="Roboto"/>
                <a:sym typeface="Roboto"/>
              </a:rPr>
              <a:t>¿Preguntas?</a:t>
            </a:r>
            <a:endParaRPr sz="3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3600" b="0" i="0" u="none" strike="noStrike" cap="non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Artículo comentarios iniciales</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9" name="Google Shape;94;p2">
            <a:extLst>
              <a:ext uri="{FF2B5EF4-FFF2-40B4-BE49-F238E27FC236}">
                <a16:creationId xmlns:a16="http://schemas.microsoft.com/office/drawing/2014/main" id="{F2E50F3D-D1BB-834B-D977-33DB9D9BC8E4}"/>
              </a:ext>
            </a:extLst>
          </p:cNvPr>
          <p:cNvSpPr txBox="1"/>
          <p:nvPr/>
        </p:nvSpPr>
        <p:spPr>
          <a:xfrm>
            <a:off x="227345" y="1756398"/>
            <a:ext cx="11809757" cy="3416279"/>
          </a:xfrm>
          <a:prstGeom prst="rect">
            <a:avLst/>
          </a:prstGeom>
          <a:noFill/>
          <a:ln>
            <a:noFill/>
          </a:ln>
        </p:spPr>
        <p:txBody>
          <a:bodyPr spcFirstLastPara="1" wrap="square" lIns="91425" tIns="45700" rIns="91425" bIns="45700" anchor="t" anchorCtr="0">
            <a:spAutoFit/>
          </a:bodyPr>
          <a:lstStyle/>
          <a:p>
            <a:pPr marL="342900" marR="0" lvl="0" indent="-342900" rtl="0">
              <a:spcBef>
                <a:spcPts val="0"/>
              </a:spcBef>
              <a:spcAft>
                <a:spcPts val="0"/>
              </a:spcAft>
              <a:buClr>
                <a:srgbClr val="000000"/>
              </a:buClr>
              <a:buSzPct val="100000"/>
              <a:buFont typeface="+mj-lt"/>
              <a:buAutoNum type="arabicPeriod"/>
            </a:pPr>
            <a:endParaRPr lang="es-MX" sz="2400" dirty="0">
              <a:solidFill>
                <a:schemeClr val="dk1"/>
              </a:solidFill>
              <a:latin typeface="Roboto"/>
              <a:ea typeface="Roboto"/>
              <a:cs typeface="Roboto"/>
              <a:sym typeface="Roboto"/>
            </a:endParaRPr>
          </a:p>
          <a:p>
            <a:pPr marL="342900" marR="0" lvl="0" indent="-342900" rtl="0">
              <a:spcBef>
                <a:spcPts val="0"/>
              </a:spcBef>
              <a:spcAft>
                <a:spcPts val="0"/>
              </a:spcAft>
              <a:buClr>
                <a:srgbClr val="000000"/>
              </a:buClr>
              <a:buSzPct val="100000"/>
              <a:buFont typeface="+mj-lt"/>
              <a:buAutoNum type="arabicPeriod"/>
            </a:pPr>
            <a:r>
              <a:rPr lang="es-MX" sz="2400" dirty="0">
                <a:solidFill>
                  <a:schemeClr val="dk1"/>
                </a:solidFill>
                <a:latin typeface="Roboto"/>
                <a:ea typeface="Roboto"/>
                <a:cs typeface="Roboto"/>
                <a:sym typeface="Roboto"/>
              </a:rPr>
              <a:t>Algo bueno y algo malo del artículo</a:t>
            </a:r>
          </a:p>
          <a:p>
            <a:pPr marL="342900" marR="0" lvl="0" indent="-342900" rtl="0">
              <a:spcBef>
                <a:spcPts val="0"/>
              </a:spcBef>
              <a:spcAft>
                <a:spcPts val="0"/>
              </a:spcAft>
              <a:buClr>
                <a:srgbClr val="000000"/>
              </a:buClr>
              <a:buSzPct val="100000"/>
              <a:buFont typeface="+mj-lt"/>
              <a:buAutoNum type="arabicPeriod"/>
            </a:pPr>
            <a:endParaRPr lang="es-MX" sz="2400" dirty="0">
              <a:solidFill>
                <a:schemeClr val="dk1"/>
              </a:solidFill>
              <a:latin typeface="Roboto"/>
              <a:ea typeface="Roboto"/>
              <a:cs typeface="Roboto"/>
              <a:sym typeface="Roboto"/>
            </a:endParaRPr>
          </a:p>
          <a:p>
            <a:pPr marL="342900" marR="0" lvl="0" indent="-342900" rtl="0">
              <a:spcBef>
                <a:spcPts val="0"/>
              </a:spcBef>
              <a:spcAft>
                <a:spcPts val="0"/>
              </a:spcAft>
              <a:buClr>
                <a:srgbClr val="000000"/>
              </a:buClr>
              <a:buSzPct val="100000"/>
              <a:buFont typeface="+mj-lt"/>
              <a:buAutoNum type="arabicPeriod"/>
            </a:pPr>
            <a:r>
              <a:rPr lang="es-MX" sz="2400" dirty="0">
                <a:solidFill>
                  <a:schemeClr val="dk1"/>
                </a:solidFill>
                <a:latin typeface="Roboto"/>
                <a:ea typeface="Roboto"/>
                <a:cs typeface="Roboto"/>
                <a:sym typeface="Roboto"/>
              </a:rPr>
              <a:t>¿Qué aplicaciones les parecieron más interesantes?</a:t>
            </a:r>
          </a:p>
          <a:p>
            <a:pPr marL="342900" marR="0" lvl="0" indent="-342900" rtl="0">
              <a:spcBef>
                <a:spcPts val="0"/>
              </a:spcBef>
              <a:spcAft>
                <a:spcPts val="0"/>
              </a:spcAft>
              <a:buClr>
                <a:srgbClr val="000000"/>
              </a:buClr>
              <a:buSzPct val="100000"/>
              <a:buFont typeface="+mj-lt"/>
              <a:buAutoNum type="arabicPeriod"/>
            </a:pPr>
            <a:endParaRPr lang="es-MX" sz="2400" dirty="0">
              <a:solidFill>
                <a:schemeClr val="dk1"/>
              </a:solidFill>
              <a:latin typeface="Roboto"/>
              <a:ea typeface="Roboto"/>
              <a:cs typeface="Roboto"/>
              <a:sym typeface="Roboto"/>
            </a:endParaRPr>
          </a:p>
          <a:p>
            <a:pPr marL="342900" marR="0" lvl="0" indent="-342900" rtl="0">
              <a:spcBef>
                <a:spcPts val="0"/>
              </a:spcBef>
              <a:spcAft>
                <a:spcPts val="0"/>
              </a:spcAft>
              <a:buClr>
                <a:srgbClr val="000000"/>
              </a:buClr>
              <a:buSzPct val="100000"/>
              <a:buFont typeface="+mj-lt"/>
              <a:buAutoNum type="arabicPeriod"/>
            </a:pPr>
            <a:r>
              <a:rPr lang="es-MX" sz="2400" dirty="0">
                <a:solidFill>
                  <a:schemeClr val="dk1"/>
                </a:solidFill>
                <a:latin typeface="Roboto"/>
                <a:ea typeface="Roboto"/>
                <a:cs typeface="Roboto"/>
                <a:sym typeface="Roboto"/>
              </a:rPr>
              <a:t>Otras opiniones</a:t>
            </a:r>
          </a:p>
          <a:p>
            <a:pPr marR="0" lvl="0" rtl="0">
              <a:spcBef>
                <a:spcPts val="0"/>
              </a:spcBef>
              <a:spcAft>
                <a:spcPts val="0"/>
              </a:spcAft>
              <a:buClr>
                <a:srgbClr val="000000"/>
              </a:buClr>
              <a:buSzPct val="100000"/>
            </a:pPr>
            <a:endParaRPr lang="es-MX" sz="2400" dirty="0">
              <a:solidFill>
                <a:schemeClr val="dk1"/>
              </a:solidFill>
              <a:latin typeface="Roboto"/>
              <a:ea typeface="Roboto"/>
              <a:cs typeface="Roboto"/>
              <a:sym typeface="Roboto"/>
            </a:endParaRPr>
          </a:p>
          <a:p>
            <a:pPr marL="342900" marR="0" lvl="0" indent="-342900" rtl="0">
              <a:spcBef>
                <a:spcPts val="0"/>
              </a:spcBef>
              <a:spcAft>
                <a:spcPts val="0"/>
              </a:spcAft>
              <a:buClr>
                <a:srgbClr val="000000"/>
              </a:buClr>
              <a:buSzPct val="100000"/>
              <a:buFont typeface="+mj-lt"/>
              <a:buAutoNum type="arabicPeriod"/>
            </a:pPr>
            <a:endParaRPr lang="es-MX" sz="2400" dirty="0">
              <a:solidFill>
                <a:schemeClr val="dk1"/>
              </a:solidFill>
              <a:latin typeface="Roboto"/>
              <a:ea typeface="Roboto"/>
              <a:cs typeface="Roboto"/>
              <a:sym typeface="Roboto"/>
            </a:endParaRPr>
          </a:p>
          <a:p>
            <a:pPr marR="0" lvl="0" rtl="0">
              <a:spcBef>
                <a:spcPts val="0"/>
              </a:spcBef>
              <a:spcAft>
                <a:spcPts val="0"/>
              </a:spcAft>
              <a:buClr>
                <a:srgbClr val="000000"/>
              </a:buClr>
              <a:buSzPct val="100000"/>
            </a:pPr>
            <a:endParaRPr lang="es-MX" sz="24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77570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85" name="Google Shape;85;p1"/>
          <p:cNvSpPr txBox="1"/>
          <p:nvPr/>
        </p:nvSpPr>
        <p:spPr>
          <a:xfrm>
            <a:off x="359764" y="2662237"/>
            <a:ext cx="8004747" cy="1533524"/>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00000"/>
              </a:buClr>
              <a:buSzPct val="100000"/>
              <a:buFont typeface="Calibri"/>
              <a:buNone/>
              <a:tabLst/>
              <a:defRPr/>
            </a:pPr>
            <a:r>
              <a:rPr kumimoji="0" lang="es-MX" sz="4500" b="1" i="0" u="none" strike="noStrike" kern="0" cap="none" spc="0" normalizeH="0" baseline="0" noProof="0" dirty="0">
                <a:ln>
                  <a:noFill/>
                </a:ln>
                <a:solidFill>
                  <a:srgbClr val="FFFFFF"/>
                </a:solidFill>
                <a:effectLst/>
                <a:uLnTx/>
                <a:uFillTx/>
                <a:latin typeface="Roboto Slab"/>
                <a:ea typeface="Roboto Slab"/>
                <a:cs typeface="Roboto Slab"/>
                <a:sym typeface="Roboto Slab"/>
              </a:rPr>
              <a:t>Realizar QUIZ en </a:t>
            </a:r>
            <a:r>
              <a:rPr kumimoji="0" lang="es-MX" sz="4500" b="1" i="0" u="none" strike="noStrike" kern="0" cap="none" spc="0" normalizeH="0" baseline="0" noProof="0" dirty="0" err="1">
                <a:ln>
                  <a:noFill/>
                </a:ln>
                <a:solidFill>
                  <a:srgbClr val="FFFFFF"/>
                </a:solidFill>
                <a:effectLst/>
                <a:uLnTx/>
                <a:uFillTx/>
                <a:latin typeface="Roboto Slab"/>
                <a:ea typeface="Roboto Slab"/>
                <a:cs typeface="Roboto Slab"/>
                <a:sym typeface="Roboto Slab"/>
              </a:rPr>
              <a:t>ingeni</a:t>
            </a:r>
            <a:r>
              <a:rPr kumimoji="0" lang="es-MX" sz="4500" b="1" i="0" u="none" strike="noStrike" kern="0" cap="none" spc="0" normalizeH="0" baseline="0" noProof="0" dirty="0">
                <a:ln>
                  <a:noFill/>
                </a:ln>
                <a:solidFill>
                  <a:srgbClr val="FFFFFF"/>
                </a:solidFill>
                <a:effectLst/>
                <a:uLnTx/>
                <a:uFillTx/>
                <a:latin typeface="Roboto Slab"/>
                <a:ea typeface="Roboto Slab"/>
                <a:cs typeface="Roboto Slab"/>
                <a:sym typeface="Roboto Slab"/>
              </a:rPr>
              <a:t>@</a:t>
            </a:r>
          </a:p>
        </p:txBody>
      </p:sp>
      <p:pic>
        <p:nvPicPr>
          <p:cNvPr id="86" name="Google Shape;86;p1"/>
          <p:cNvPicPr preferRelativeResize="0"/>
          <p:nvPr/>
        </p:nvPicPr>
        <p:blipFill rotWithShape="1">
          <a:blip r:embed="rId3">
            <a:alphaModFix/>
          </a:blip>
          <a:srcRect/>
          <a:stretch/>
        </p:blipFill>
        <p:spPr>
          <a:xfrm>
            <a:off x="8269667" y="2981083"/>
            <a:ext cx="3562569" cy="895831"/>
          </a:xfrm>
          <a:prstGeom prst="rect">
            <a:avLst/>
          </a:prstGeom>
          <a:noFill/>
          <a:ln>
            <a:noFill/>
          </a:ln>
        </p:spPr>
      </p:pic>
    </p:spTree>
    <p:extLst>
      <p:ext uri="{BB962C8B-B14F-4D97-AF65-F5344CB8AC3E}">
        <p14:creationId xmlns:p14="http://schemas.microsoft.com/office/powerpoint/2010/main" val="71714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Comentarios profesor</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6" name="Google Shape;94;p2">
            <a:extLst>
              <a:ext uri="{FF2B5EF4-FFF2-40B4-BE49-F238E27FC236}">
                <a16:creationId xmlns:a16="http://schemas.microsoft.com/office/drawing/2014/main" id="{C0E957C9-8465-79CB-82FA-297E9DC046A6}"/>
              </a:ext>
            </a:extLst>
          </p:cNvPr>
          <p:cNvSpPr txBox="1"/>
          <p:nvPr/>
        </p:nvSpPr>
        <p:spPr>
          <a:xfrm>
            <a:off x="284812" y="2255532"/>
            <a:ext cx="11287595" cy="4093388"/>
          </a:xfrm>
          <a:prstGeom prst="rect">
            <a:avLst/>
          </a:prstGeom>
          <a:solidFill>
            <a:schemeClr val="bg1"/>
          </a:solidFill>
          <a:ln>
            <a:noFill/>
          </a:ln>
        </p:spPr>
        <p:txBody>
          <a:bodyPr spcFirstLastPara="1" wrap="square" lIns="91425" tIns="45700" rIns="91425" bIns="45700" anchor="t" anchorCtr="0">
            <a:spAutoFit/>
          </a:bodyPr>
          <a:lstStyle/>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Describe muchas actividades de HR</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Muestra muchas aplicaciones de AI en HR</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Falta considerar y analizar dificultad en la implementación</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Aspectos éticos de AI (analizar </a:t>
            </a:r>
            <a:r>
              <a:rPr lang="es-MX" sz="2000" dirty="0" err="1">
                <a:solidFill>
                  <a:schemeClr val="dk1"/>
                </a:solidFill>
                <a:latin typeface="Roboto"/>
                <a:ea typeface="Roboto"/>
                <a:cs typeface="Roboto"/>
                <a:sym typeface="Roboto"/>
              </a:rPr>
              <a:t>twits</a:t>
            </a:r>
            <a:r>
              <a:rPr lang="es-MX" sz="2000" dirty="0">
                <a:solidFill>
                  <a:schemeClr val="dk1"/>
                </a:solidFill>
                <a:latin typeface="Roboto"/>
                <a:ea typeface="Roboto"/>
                <a:cs typeface="Roboto"/>
                <a:sym typeface="Roboto"/>
              </a:rPr>
              <a:t>)</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No se habla de decisiones estratégicas de HR</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r>
              <a:rPr lang="es-MX" sz="2000" dirty="0">
                <a:solidFill>
                  <a:schemeClr val="dk1"/>
                </a:solidFill>
                <a:latin typeface="Roboto"/>
                <a:ea typeface="Roboto"/>
                <a:cs typeface="Roboto"/>
                <a:sym typeface="Roboto"/>
              </a:rPr>
              <a:t>Las revisiones de literatura siempre explican la metodología de revisión.</a:t>
            </a: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a:p>
            <a:pPr marL="457200" marR="0" lvl="0" indent="-457200" rtl="0">
              <a:spcBef>
                <a:spcPts val="0"/>
              </a:spcBef>
              <a:spcAft>
                <a:spcPts val="0"/>
              </a:spcAft>
              <a:buClr>
                <a:srgbClr val="000000"/>
              </a:buClr>
              <a:buSzPct val="100000"/>
              <a:buFont typeface="+mj-lt"/>
              <a:buAutoNum type="arabicPeriod"/>
            </a:pPr>
            <a:endParaRPr lang="es-MX" sz="20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9123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ctrTitle"/>
          </p:nvPr>
        </p:nvSpPr>
        <p:spPr>
          <a:xfrm>
            <a:off x="1244250" y="184123"/>
            <a:ext cx="6610596" cy="14010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u="sng" dirty="0">
                <a:solidFill>
                  <a:schemeClr val="lt1"/>
                </a:solidFill>
                <a:latin typeface="Roboto Slab"/>
                <a:ea typeface="Roboto Slab"/>
                <a:cs typeface="Roboto Slab"/>
                <a:sym typeface="Roboto Slab"/>
              </a:rPr>
              <a:t>Análisis de caso - seguimiento</a:t>
            </a:r>
            <a:endParaRPr sz="3200" b="1" u="sng" dirty="0">
              <a:solidFill>
                <a:schemeClr val="lt1"/>
              </a:solidFill>
              <a:latin typeface="Roboto Slab"/>
              <a:ea typeface="Roboto Slab"/>
              <a:cs typeface="Roboto Slab"/>
              <a:sym typeface="Roboto Slab"/>
            </a:endParaRPr>
          </a:p>
        </p:txBody>
      </p:sp>
      <p:pic>
        <p:nvPicPr>
          <p:cNvPr id="116" name="Google Shape;116;p26"/>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117" name="Google Shape;117;p26"/>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118" name="Google Shape;118;p26"/>
          <p:cNvSpPr txBox="1"/>
          <p:nvPr/>
        </p:nvSpPr>
        <p:spPr>
          <a:xfrm>
            <a:off x="212354" y="1751940"/>
            <a:ext cx="11437495"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800" b="1" i="0" u="none" strike="noStrike" cap="none" dirty="0">
                <a:solidFill>
                  <a:schemeClr val="dk1"/>
                </a:solidFill>
                <a:latin typeface="Roboto"/>
                <a:ea typeface="Roboto"/>
                <a:cs typeface="Roboto"/>
                <a:sym typeface="Roboto"/>
              </a:rPr>
              <a:t>Situación: </a:t>
            </a:r>
            <a:r>
              <a:rPr lang="es-MX" sz="1800" b="0" i="0" u="none" strike="noStrike" cap="none" dirty="0">
                <a:solidFill>
                  <a:schemeClr val="dk1"/>
                </a:solidFill>
                <a:latin typeface="Roboto"/>
                <a:ea typeface="Roboto"/>
                <a:cs typeface="Roboto"/>
                <a:sym typeface="Roboto"/>
              </a:rPr>
              <a:t>Un líder de RRHH (Profesor) creó un área de </a:t>
            </a:r>
            <a:r>
              <a:rPr lang="es-MX" sz="1800" b="0" i="0" u="none" strike="noStrike" cap="none" dirty="0" err="1">
                <a:solidFill>
                  <a:schemeClr val="dk1"/>
                </a:solidFill>
                <a:latin typeface="Roboto"/>
                <a:ea typeface="Roboto"/>
                <a:cs typeface="Roboto"/>
                <a:sym typeface="Roboto"/>
              </a:rPr>
              <a:t>Talent</a:t>
            </a:r>
            <a:r>
              <a:rPr lang="es-MX" sz="1800" b="0" i="0" u="none" strike="noStrike" cap="none" dirty="0">
                <a:solidFill>
                  <a:schemeClr val="dk1"/>
                </a:solidFill>
                <a:latin typeface="Roboto"/>
                <a:ea typeface="Roboto"/>
                <a:cs typeface="Roboto"/>
                <a:sym typeface="Roboto"/>
              </a:rPr>
              <a:t> </a:t>
            </a:r>
            <a:r>
              <a:rPr lang="es-MX" sz="1800" b="0" i="0" u="none" strike="noStrike" cap="none" dirty="0" err="1">
                <a:solidFill>
                  <a:schemeClr val="dk1"/>
                </a:solidFill>
                <a:latin typeface="Roboto"/>
                <a:ea typeface="Roboto"/>
                <a:cs typeface="Roboto"/>
                <a:sym typeface="Roboto"/>
              </a:rPr>
              <a:t>Analytics</a:t>
            </a:r>
            <a:r>
              <a:rPr lang="es-MX" sz="1800" b="0" i="0" u="none" strike="noStrike" cap="none" dirty="0">
                <a:solidFill>
                  <a:schemeClr val="dk1"/>
                </a:solidFill>
                <a:latin typeface="Roboto"/>
                <a:ea typeface="Roboto"/>
                <a:cs typeface="Roboto"/>
                <a:sym typeface="Roboto"/>
              </a:rPr>
              <a:t> (grupos de estudiantes) para mejorar los procesos del área con base en toda la información disponible. </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rPr>
              <a:t>El líder piensa que en el área de RRHH se cuenta con mucha información sobre los empleados que se generan en las diferentes áreas de la vicepresidencia: formación, calidad de vida, compensación, selección, desarrollo, estructura, cultura, nómina, gestión del conocimiento. Sin embargo, la información no se está aprovechando al máximo para toma de decisiones. Es por esta razón que se creó un área que ayude a explotar su información para mejorar el proceso de toma de decisiones.</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rPr>
              <a:t>El líder le pidió al área de analítica (grupos de estudiantes) que enviarán una propuesta de plan de trabajo que contenga: Etapas,  productos que se esperan entregar.</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s-MX" sz="1800" b="0" i="0" u="none" strike="noStrike" cap="none" dirty="0">
                <a:solidFill>
                  <a:schemeClr val="dk1"/>
                </a:solidFill>
                <a:latin typeface="Roboto"/>
                <a:ea typeface="Roboto"/>
                <a:cs typeface="Roboto"/>
                <a:sym typeface="Roboto"/>
              </a:rPr>
              <a:t>Nota: no preocuparse por la forma, solo escriba en una diapositiva/</a:t>
            </a:r>
            <a:r>
              <a:rPr lang="es-MX" sz="1800" b="0" i="0" u="none" strike="noStrike" cap="none" dirty="0" err="1">
                <a:solidFill>
                  <a:schemeClr val="dk1"/>
                </a:solidFill>
                <a:latin typeface="Roboto"/>
                <a:ea typeface="Roboto"/>
                <a:cs typeface="Roboto"/>
                <a:sym typeface="Roboto"/>
              </a:rPr>
              <a:t>word</a:t>
            </a:r>
            <a:r>
              <a:rPr lang="es-MX" sz="1800" b="0" i="0" u="none" strike="noStrike" cap="none" dirty="0">
                <a:solidFill>
                  <a:schemeClr val="dk1"/>
                </a:solidFill>
                <a:latin typeface="Roboto"/>
                <a:ea typeface="Roboto"/>
                <a:cs typeface="Roboto"/>
                <a:sym typeface="Roboto"/>
              </a:rPr>
              <a:t> la información solicitada.</a:t>
            </a:r>
            <a:endParaRPr sz="1800" b="0" i="0" u="none" strike="noStrike" cap="none"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7"/>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124" name="Google Shape;124;p27"/>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125" name="Google Shape;125;p27"/>
          <p:cNvSpPr txBox="1"/>
          <p:nvPr/>
        </p:nvSpPr>
        <p:spPr>
          <a:xfrm>
            <a:off x="914400" y="1843971"/>
            <a:ext cx="10553075" cy="5170606"/>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es-MX" sz="2000" b="1" i="0" u="none" strike="noStrike" cap="none" dirty="0">
                <a:solidFill>
                  <a:schemeClr val="dk1"/>
                </a:solidFill>
                <a:latin typeface="Roboto"/>
                <a:ea typeface="Roboto"/>
                <a:cs typeface="Roboto"/>
                <a:sym typeface="Roboto"/>
              </a:rPr>
              <a:t>85% de los proyectos de machine </a:t>
            </a:r>
            <a:r>
              <a:rPr lang="es-MX" sz="2000" b="1" i="0" u="none" strike="noStrike" cap="none" dirty="0" err="1">
                <a:solidFill>
                  <a:schemeClr val="dk1"/>
                </a:solidFill>
                <a:latin typeface="Roboto"/>
                <a:ea typeface="Roboto"/>
                <a:cs typeface="Roboto"/>
                <a:sym typeface="Roboto"/>
              </a:rPr>
              <a:t>learning</a:t>
            </a:r>
            <a:r>
              <a:rPr lang="es-MX" sz="2000" b="1" i="0" u="none" strike="noStrike" cap="none" dirty="0">
                <a:solidFill>
                  <a:schemeClr val="dk1"/>
                </a:solidFill>
                <a:latin typeface="Roboto"/>
                <a:ea typeface="Roboto"/>
                <a:cs typeface="Roboto"/>
                <a:sym typeface="Roboto"/>
              </a:rPr>
              <a:t> fracasan</a:t>
            </a:r>
            <a:endParaRPr dirty="0"/>
          </a:p>
          <a:p>
            <a:pPr marL="0" marR="0" lvl="0" indent="0" algn="ctr" rtl="0">
              <a:lnSpc>
                <a:spcPct val="200000"/>
              </a:lnSpc>
              <a:spcBef>
                <a:spcPts val="0"/>
              </a:spcBef>
              <a:spcAft>
                <a:spcPts val="0"/>
              </a:spcAft>
              <a:buNone/>
            </a:pPr>
            <a:r>
              <a:rPr lang="es-MX" sz="2000" b="1" i="0" u="none" strike="noStrike" cap="none" dirty="0">
                <a:solidFill>
                  <a:schemeClr val="dk1"/>
                </a:solidFill>
                <a:latin typeface="Roboto"/>
                <a:ea typeface="Roboto"/>
                <a:cs typeface="Roboto"/>
                <a:sym typeface="Roboto"/>
              </a:rPr>
              <a:t>Fuentes:</a:t>
            </a:r>
            <a:endParaRPr dirty="0"/>
          </a:p>
          <a:p>
            <a:pPr marL="0" marR="0" lvl="0" indent="0" algn="ctr" rtl="0">
              <a:lnSpc>
                <a:spcPct val="100000"/>
              </a:lnSpc>
              <a:spcBef>
                <a:spcPts val="0"/>
              </a:spcBef>
              <a:spcAft>
                <a:spcPts val="0"/>
              </a:spcAft>
              <a:buNone/>
            </a:pPr>
            <a:r>
              <a:rPr lang="es-MX" sz="1400" b="1" i="0" u="sng" strike="noStrike" cap="none" dirty="0">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https://towardsdatascience.com/why-85-of-ai-projects-fail-2c85cdd4bf45</a:t>
            </a:r>
            <a:endParaRPr sz="1400" b="1" i="0" u="none" strike="noStrike" cap="none"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400" b="1" i="0" u="none" strike="noStrike" cap="none"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400" b="1" i="0" u="none" strike="noStrike" cap="none"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400" b="1" i="0" u="none" strike="noStrike" cap="none" dirty="0">
              <a:solidFill>
                <a:schemeClr val="dk1"/>
              </a:solidFill>
              <a:latin typeface="Roboto"/>
              <a:ea typeface="Roboto"/>
              <a:cs typeface="Roboto"/>
              <a:sym typeface="Roboto"/>
            </a:endParaRPr>
          </a:p>
          <a:p>
            <a:pPr marL="457200" marR="0" lvl="0" indent="-457200" algn="l" rtl="0">
              <a:lnSpc>
                <a:spcPct val="100000"/>
              </a:lnSpc>
              <a:spcBef>
                <a:spcPts val="0"/>
              </a:spcBef>
              <a:spcAft>
                <a:spcPts val="0"/>
              </a:spcAft>
              <a:buClr>
                <a:srgbClr val="000000"/>
              </a:buClr>
              <a:buSzPts val="2000"/>
              <a:buFont typeface="Arial"/>
              <a:buAutoNum type="arabicPeriod"/>
            </a:pPr>
            <a:r>
              <a:rPr lang="es-MX" sz="2000" b="1" i="0" u="none" strike="noStrike" cap="none" dirty="0">
                <a:solidFill>
                  <a:schemeClr val="dk1"/>
                </a:solidFill>
                <a:latin typeface="Roboto"/>
                <a:ea typeface="Roboto"/>
                <a:cs typeface="Roboto"/>
                <a:sym typeface="Roboto"/>
              </a:rPr>
              <a:t>Insumos inadecuados: Personal, entorno tecnológico, Datos</a:t>
            </a:r>
            <a:endParaRPr dirty="0"/>
          </a:p>
          <a:p>
            <a:pPr marL="457200" marR="0" lvl="0" indent="-457200" algn="l" rtl="0">
              <a:lnSpc>
                <a:spcPct val="100000"/>
              </a:lnSpc>
              <a:spcBef>
                <a:spcPts val="0"/>
              </a:spcBef>
              <a:spcAft>
                <a:spcPts val="0"/>
              </a:spcAft>
              <a:buClr>
                <a:srgbClr val="000000"/>
              </a:buClr>
              <a:buSzPts val="2000"/>
              <a:buFont typeface="Arial"/>
              <a:buAutoNum type="arabicPeriod"/>
            </a:pPr>
            <a:r>
              <a:rPr lang="es-MX" sz="2000" b="1" i="0" u="none" strike="noStrike" cap="none" dirty="0">
                <a:solidFill>
                  <a:schemeClr val="dk1"/>
                </a:solidFill>
                <a:latin typeface="Roboto"/>
                <a:ea typeface="Roboto"/>
                <a:cs typeface="Roboto"/>
                <a:sym typeface="Roboto"/>
              </a:rPr>
              <a:t>Orientarse en solución, no en problema de negocio</a:t>
            </a:r>
            <a:endParaRPr dirty="0"/>
          </a:p>
          <a:p>
            <a:pPr marL="457200" marR="0" lvl="0" indent="-457200" algn="l" rtl="0">
              <a:lnSpc>
                <a:spcPct val="100000"/>
              </a:lnSpc>
              <a:spcBef>
                <a:spcPts val="0"/>
              </a:spcBef>
              <a:spcAft>
                <a:spcPts val="0"/>
              </a:spcAft>
              <a:buClr>
                <a:srgbClr val="000000"/>
              </a:buClr>
              <a:buSzPts val="2000"/>
              <a:buFont typeface="Arial"/>
              <a:buAutoNum type="arabicPeriod"/>
            </a:pPr>
            <a:r>
              <a:rPr lang="es-MX" sz="2000" b="1" i="0" u="none" strike="noStrike" cap="none" dirty="0">
                <a:solidFill>
                  <a:schemeClr val="dk1"/>
                </a:solidFill>
                <a:latin typeface="Roboto"/>
                <a:ea typeface="Roboto"/>
                <a:cs typeface="Roboto"/>
                <a:sym typeface="Roboto"/>
              </a:rPr>
              <a:t>Tomar el camino largo (soluciones complejas), no realizar iteraciones, no evaluar riesgos. </a:t>
            </a:r>
            <a:endParaRPr dirty="0"/>
          </a:p>
          <a:p>
            <a:pPr marL="457200" marR="0" lvl="0" indent="-33020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400" b="1" i="0" u="none" strike="noStrike" cap="none" dirty="0">
              <a:solidFill>
                <a:schemeClr val="dk1"/>
              </a:solidFill>
              <a:latin typeface="Roboto"/>
              <a:ea typeface="Roboto"/>
              <a:cs typeface="Roboto"/>
              <a:sym typeface="Roboto"/>
            </a:endParaRPr>
          </a:p>
          <a:p>
            <a:pPr marL="0" marR="0" lvl="0" indent="0" algn="ctr" rtl="0">
              <a:lnSpc>
                <a:spcPct val="200000"/>
              </a:lnSpc>
              <a:spcBef>
                <a:spcPts val="0"/>
              </a:spcBef>
              <a:spcAft>
                <a:spcPts val="0"/>
              </a:spcAft>
              <a:buNone/>
            </a:pPr>
            <a:endParaRPr sz="2000" b="1" i="0" u="none" strike="noStrike" cap="none" dirty="0">
              <a:solidFill>
                <a:schemeClr val="dk1"/>
              </a:solidFill>
              <a:latin typeface="Roboto"/>
              <a:ea typeface="Roboto"/>
              <a:cs typeface="Roboto"/>
              <a:sym typeface="Roboto"/>
            </a:endParaRPr>
          </a:p>
          <a:p>
            <a:pPr marL="0" marR="0" lvl="0" indent="0" algn="l" rtl="0">
              <a:lnSpc>
                <a:spcPct val="200000"/>
              </a:lnSpc>
              <a:spcBef>
                <a:spcPts val="0"/>
              </a:spcBef>
              <a:spcAft>
                <a:spcPts val="0"/>
              </a:spcAft>
              <a:buNone/>
            </a:pPr>
            <a:r>
              <a:rPr lang="es-MX" sz="2000" b="1" i="0" u="none" strike="noStrike" cap="none" dirty="0">
                <a:solidFill>
                  <a:schemeClr val="dk1"/>
                </a:solidFill>
                <a:latin typeface="Roboto"/>
                <a:ea typeface="Roboto"/>
                <a:cs typeface="Roboto"/>
                <a:sym typeface="Roboto"/>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ctrTitle"/>
          </p:nvPr>
        </p:nvSpPr>
        <p:spPr>
          <a:xfrm>
            <a:off x="1244250" y="184123"/>
            <a:ext cx="6610596" cy="14010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Metodologías para </a:t>
            </a:r>
            <a:r>
              <a:rPr lang="es-MX" sz="3200" b="1" u="sng">
                <a:solidFill>
                  <a:schemeClr val="lt1"/>
                </a:solidFill>
                <a:latin typeface="Roboto Slab"/>
                <a:ea typeface="Roboto Slab"/>
                <a:cs typeface="Roboto Slab"/>
                <a:sym typeface="Roboto Slab"/>
              </a:rPr>
              <a:t>desarrollo de soluciones analíticas</a:t>
            </a:r>
            <a:endParaRPr sz="3200" b="1" u="sng">
              <a:solidFill>
                <a:schemeClr val="lt1"/>
              </a:solidFill>
              <a:latin typeface="Roboto Slab"/>
              <a:ea typeface="Roboto Slab"/>
              <a:cs typeface="Roboto Slab"/>
              <a:sym typeface="Roboto Slab"/>
            </a:endParaRPr>
          </a:p>
        </p:txBody>
      </p:sp>
      <p:pic>
        <p:nvPicPr>
          <p:cNvPr id="131" name="Google Shape;131;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132" name="Google Shape;132;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133" name="Google Shape;133;p2"/>
          <p:cNvSpPr txBox="1"/>
          <p:nvPr/>
        </p:nvSpPr>
        <p:spPr>
          <a:xfrm>
            <a:off x="344689" y="2063192"/>
            <a:ext cx="9855755" cy="42472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MX" sz="1800" b="1" i="0" u="none" strike="noStrike" cap="none">
                <a:solidFill>
                  <a:schemeClr val="dk1"/>
                </a:solidFill>
                <a:latin typeface="Roboto"/>
                <a:ea typeface="Roboto"/>
                <a:cs typeface="Roboto"/>
                <a:sym typeface="Roboto"/>
              </a:rPr>
              <a:t>CRISP-DM:  </a:t>
            </a:r>
            <a:r>
              <a:rPr lang="es-MX" sz="1800" b="0" i="0" u="none" strike="noStrike" cap="none">
                <a:solidFill>
                  <a:srgbClr val="161616"/>
                </a:solidFill>
                <a:latin typeface="IBM Plex Sans"/>
                <a:ea typeface="IBM Plex Sans"/>
                <a:cs typeface="IBM Plex Sans"/>
                <a:sym typeface="IBM Plex Sans"/>
              </a:rPr>
              <a:t>Cross-Industry Standard Process for Data Mining</a:t>
            </a:r>
            <a:endParaRPr sz="18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8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s-MX" sz="1800" b="1" i="0" u="none" strike="noStrike" cap="none">
                <a:solidFill>
                  <a:schemeClr val="dk1"/>
                </a:solidFill>
                <a:latin typeface="Roboto"/>
                <a:ea typeface="Roboto"/>
                <a:cs typeface="Roboto"/>
                <a:sym typeface="Roboto"/>
              </a:rPr>
              <a:t>SEMMA: </a:t>
            </a:r>
            <a:r>
              <a:rPr lang="es-MX" sz="1800" b="0" i="0" u="none" strike="noStrike" cap="none">
                <a:solidFill>
                  <a:schemeClr val="dk1"/>
                </a:solidFill>
                <a:latin typeface="Roboto"/>
                <a:ea typeface="Roboto"/>
                <a:cs typeface="Roboto"/>
                <a:sym typeface="Roboto"/>
              </a:rPr>
              <a:t>Sample, Explore, Modify, Model, Asses</a:t>
            </a: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s-MX" sz="1800" b="1" i="0" u="none" strike="noStrike" cap="none">
                <a:solidFill>
                  <a:schemeClr val="dk1"/>
                </a:solidFill>
                <a:latin typeface="Roboto"/>
                <a:ea typeface="Roboto"/>
                <a:cs typeface="Roboto"/>
                <a:sym typeface="Roboto"/>
              </a:rPr>
              <a:t>ASUM-DM: </a:t>
            </a:r>
            <a:r>
              <a:rPr lang="es-MX" sz="1800" b="0" i="0" u="none" strike="noStrike" cap="none">
                <a:solidFill>
                  <a:schemeClr val="dk1"/>
                </a:solidFill>
                <a:latin typeface="Roboto"/>
                <a:ea typeface="Roboto"/>
                <a:cs typeface="Roboto"/>
                <a:sym typeface="Roboto"/>
              </a:rPr>
              <a:t>Analytics Solutions Unified Method for Data Mining/Predictive Analytics</a:t>
            </a: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8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s-MX" sz="1800" b="1" i="0" u="none" strike="noStrike" cap="none">
                <a:solidFill>
                  <a:schemeClr val="dk1"/>
                </a:solidFill>
                <a:latin typeface="Roboto"/>
                <a:ea typeface="Roboto"/>
                <a:cs typeface="Roboto"/>
                <a:sym typeface="Roboto"/>
              </a:rPr>
              <a:t>DATAOPS: </a:t>
            </a:r>
            <a:r>
              <a:rPr lang="es-MX" sz="1800" b="0" i="0" u="none" strike="noStrike" cap="none">
                <a:solidFill>
                  <a:schemeClr val="dk1"/>
                </a:solidFill>
                <a:latin typeface="Roboto"/>
                <a:ea typeface="Roboto"/>
                <a:cs typeface="Roboto"/>
                <a:sym typeface="Roboto"/>
              </a:rPr>
              <a:t>Operación y gestión integral de soluciones basadas en datos</a:t>
            </a:r>
            <a:endParaRPr/>
          </a:p>
          <a:p>
            <a:pPr marL="0" marR="0" lvl="0" indent="0" algn="l" rtl="0">
              <a:lnSpc>
                <a:spcPct val="150000"/>
              </a:lnSpc>
              <a:spcBef>
                <a:spcPts val="0"/>
              </a:spcBef>
              <a:spcAft>
                <a:spcPts val="0"/>
              </a:spcAft>
              <a:buClr>
                <a:srgbClr val="000000"/>
              </a:buClr>
              <a:buSzPts val="1400"/>
              <a:buFont typeface="Arial"/>
              <a:buNone/>
            </a:pP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800" b="1" i="0" u="none" strike="noStrike" cap="none">
              <a:solidFill>
                <a:schemeClr val="dk1"/>
              </a:solidFill>
              <a:latin typeface="Roboto"/>
              <a:ea typeface="Roboto"/>
              <a:cs typeface="Roboto"/>
              <a:sym typeface="Roboto"/>
            </a:endParaRPr>
          </a:p>
        </p:txBody>
      </p:sp>
      <p:sp>
        <p:nvSpPr>
          <p:cNvPr id="134" name="Google Shape;134;p2"/>
          <p:cNvSpPr/>
          <p:nvPr/>
        </p:nvSpPr>
        <p:spPr>
          <a:xfrm>
            <a:off x="9188970" y="3552669"/>
            <a:ext cx="659568" cy="1828800"/>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5" name="Google Shape;135;p2"/>
          <p:cNvSpPr txBox="1"/>
          <p:nvPr/>
        </p:nvSpPr>
        <p:spPr>
          <a:xfrm>
            <a:off x="9742579" y="4077868"/>
            <a:ext cx="215858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MX" sz="1800" b="0" i="0" u="none" strike="noStrike" cap="none">
                <a:solidFill>
                  <a:srgbClr val="000000"/>
                </a:solidFill>
                <a:latin typeface="Roboto"/>
                <a:ea typeface="Roboto"/>
                <a:cs typeface="Roboto"/>
                <a:sym typeface="Roboto"/>
              </a:rPr>
              <a:t>Tienen etapas posproducción</a:t>
            </a:r>
            <a:endParaRPr sz="1800" b="0" i="0" u="none" strike="noStrike" cap="none">
              <a:solidFill>
                <a:srgbClr val="000000"/>
              </a:solidFill>
              <a:latin typeface="Roboto"/>
              <a:ea typeface="Roboto"/>
              <a:cs typeface="Roboto"/>
              <a:sym typeface="Roboto"/>
            </a:endParaRPr>
          </a:p>
        </p:txBody>
      </p:sp>
      <p:sp>
        <p:nvSpPr>
          <p:cNvPr id="136" name="Google Shape;136;p2"/>
          <p:cNvSpPr/>
          <p:nvPr/>
        </p:nvSpPr>
        <p:spPr>
          <a:xfrm rot="10800000">
            <a:off x="7157802" y="2226991"/>
            <a:ext cx="547142" cy="338700"/>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txBox="1">
            <a:spLocks noGrp="1"/>
          </p:cNvSpPr>
          <p:nvPr>
            <p:ph type="ctrTitle"/>
          </p:nvPr>
        </p:nvSpPr>
        <p:spPr>
          <a:xfrm>
            <a:off x="1069011" y="10247"/>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Crisp-DM</a:t>
            </a:r>
            <a:endParaRPr sz="3200" b="1">
              <a:solidFill>
                <a:schemeClr val="lt1"/>
              </a:solidFill>
              <a:latin typeface="Roboto Slab"/>
              <a:ea typeface="Roboto Slab"/>
              <a:cs typeface="Roboto Slab"/>
              <a:sym typeface="Roboto Slab"/>
            </a:endParaRPr>
          </a:p>
        </p:txBody>
      </p:sp>
      <p:pic>
        <p:nvPicPr>
          <p:cNvPr id="142" name="Google Shape;142;p3"/>
          <p:cNvPicPr preferRelativeResize="0"/>
          <p:nvPr/>
        </p:nvPicPr>
        <p:blipFill rotWithShape="1">
          <a:blip r:embed="rId3">
            <a:alphaModFix/>
          </a:blip>
          <a:srcRect/>
          <a:stretch/>
        </p:blipFill>
        <p:spPr>
          <a:xfrm>
            <a:off x="9476626" y="118034"/>
            <a:ext cx="2532650" cy="636851"/>
          </a:xfrm>
          <a:prstGeom prst="rect">
            <a:avLst/>
          </a:prstGeom>
          <a:noFill/>
          <a:ln>
            <a:noFill/>
          </a:ln>
        </p:spPr>
      </p:pic>
      <p:sp>
        <p:nvSpPr>
          <p:cNvPr id="143" name="Google Shape;143;p3"/>
          <p:cNvSpPr txBox="1"/>
          <p:nvPr/>
        </p:nvSpPr>
        <p:spPr>
          <a:xfrm>
            <a:off x="4781863" y="876925"/>
            <a:ext cx="7478062" cy="47704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dirty="0">
              <a:solidFill>
                <a:schemeClr val="dk1"/>
              </a:solidFill>
              <a:latin typeface="Roboto"/>
              <a:ea typeface="Roboto"/>
              <a:cs typeface="Roboto"/>
              <a:sym typeface="Roboto"/>
            </a:endParaRPr>
          </a:p>
          <a:p>
            <a:pPr marL="0" marR="0" lvl="1" indent="0" algn="l" rtl="0">
              <a:lnSpc>
                <a:spcPct val="100000"/>
              </a:lnSpc>
              <a:spcBef>
                <a:spcPts val="0"/>
              </a:spcBef>
              <a:spcAft>
                <a:spcPts val="0"/>
              </a:spcAft>
              <a:buNone/>
            </a:pPr>
            <a:r>
              <a:rPr lang="es-MX" sz="1600" b="1" i="0" u="none" strike="noStrike" cap="none" dirty="0">
                <a:solidFill>
                  <a:schemeClr val="dk1"/>
                </a:solidFill>
                <a:latin typeface="Roboto"/>
                <a:ea typeface="Roboto"/>
                <a:cs typeface="Roboto"/>
                <a:sym typeface="Roboto"/>
              </a:rPr>
              <a:t>Etapas:</a:t>
            </a:r>
            <a:endParaRPr dirty="0"/>
          </a:p>
          <a:p>
            <a:pPr marL="0" marR="0" lvl="1" indent="0" algn="l" rtl="0">
              <a:lnSpc>
                <a:spcPct val="100000"/>
              </a:lnSpc>
              <a:spcBef>
                <a:spcPts val="0"/>
              </a:spcBef>
              <a:spcAft>
                <a:spcPts val="0"/>
              </a:spcAft>
              <a:buNone/>
            </a:pPr>
            <a:endParaRPr sz="1600" b="1"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Comprensión del negocio:</a:t>
            </a:r>
            <a:r>
              <a:rPr lang="es-MX" sz="1600" b="0" i="0" u="none" strike="noStrike" cap="none" dirty="0">
                <a:solidFill>
                  <a:schemeClr val="dk1"/>
                </a:solidFill>
                <a:latin typeface="Roboto"/>
                <a:ea typeface="Roboto"/>
                <a:cs typeface="Roboto"/>
                <a:sym typeface="Roboto"/>
              </a:rPr>
              <a:t> Conocer estrategia, prioridades, objetivos, problemas y utilizar 5 por </a:t>
            </a:r>
            <a:r>
              <a:rPr lang="es-MX" sz="1600" b="0" i="0" u="none" strike="noStrike" cap="none" dirty="0" err="1">
                <a:solidFill>
                  <a:schemeClr val="dk1"/>
                </a:solidFill>
                <a:latin typeface="Roboto"/>
                <a:ea typeface="Roboto"/>
                <a:cs typeface="Roboto"/>
                <a:sym typeface="Roboto"/>
              </a:rPr>
              <a:t>qué’s</a:t>
            </a:r>
            <a:r>
              <a:rPr lang="es-MX" sz="1600" b="0" i="0" u="none" strike="noStrike" cap="none" dirty="0">
                <a:solidFill>
                  <a:schemeClr val="dk1"/>
                </a:solidFill>
                <a:latin typeface="Roboto"/>
                <a:ea typeface="Roboto"/>
                <a:cs typeface="Roboto"/>
                <a:sym typeface="Roboto"/>
              </a:rPr>
              <a:t>.</a:t>
            </a:r>
            <a:endParaRPr dirty="0"/>
          </a:p>
          <a:p>
            <a:pPr marL="431800" marR="0" lvl="1" indent="-342900" algn="l" rtl="0">
              <a:lnSpc>
                <a:spcPct val="100000"/>
              </a:lnSpc>
              <a:spcBef>
                <a:spcPts val="0"/>
              </a:spcBef>
              <a:spcAft>
                <a:spcPts val="0"/>
              </a:spcAft>
              <a:buClr>
                <a:srgbClr val="000000"/>
              </a:buClr>
              <a:buSzPts val="1400"/>
              <a:buFont typeface="+mj-lt"/>
              <a:buAutoNum type="arabicPeriod"/>
            </a:pPr>
            <a:endParaRPr sz="1600" b="0"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Comprensión de los datos: </a:t>
            </a:r>
            <a:r>
              <a:rPr lang="es-MX" sz="1600" b="0" i="0" u="none" strike="noStrike" cap="none" dirty="0">
                <a:solidFill>
                  <a:schemeClr val="dk1"/>
                </a:solidFill>
                <a:latin typeface="Roboto"/>
                <a:ea typeface="Roboto"/>
                <a:cs typeface="Roboto"/>
                <a:sym typeface="Roboto"/>
              </a:rPr>
              <a:t>Qué datos hay, dónde están, cómo se recolectan, son confiables, cuántos datos, cada cuánto se actualizan, quién conoce los datos.</a:t>
            </a:r>
            <a:endParaRPr dirty="0"/>
          </a:p>
          <a:p>
            <a:pPr marL="431800" marR="0" lvl="1" indent="-342900" algn="l" rtl="0">
              <a:lnSpc>
                <a:spcPct val="100000"/>
              </a:lnSpc>
              <a:spcBef>
                <a:spcPts val="0"/>
              </a:spcBef>
              <a:spcAft>
                <a:spcPts val="0"/>
              </a:spcAft>
              <a:buClr>
                <a:srgbClr val="000000"/>
              </a:buClr>
              <a:buSzPts val="1400"/>
              <a:buFont typeface="+mj-lt"/>
              <a:buAutoNum type="arabicPeriod"/>
            </a:pPr>
            <a:endParaRPr sz="1600" b="1"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Preparación de los datos: </a:t>
            </a:r>
            <a:r>
              <a:rPr lang="es-MX" sz="1600" b="0" i="0" u="none" strike="noStrike" cap="none" dirty="0">
                <a:solidFill>
                  <a:schemeClr val="dk1"/>
                </a:solidFill>
                <a:latin typeface="Roboto"/>
                <a:ea typeface="Roboto"/>
                <a:cs typeface="Roboto"/>
                <a:sym typeface="Roboto"/>
              </a:rPr>
              <a:t>Limpiar datos, cruzar información, calcular estadísticas, eliminar variables</a:t>
            </a:r>
            <a:endParaRPr dirty="0"/>
          </a:p>
          <a:p>
            <a:pPr marL="431800" marR="0" lvl="1" indent="-342900" algn="l" rtl="0">
              <a:lnSpc>
                <a:spcPct val="100000"/>
              </a:lnSpc>
              <a:spcBef>
                <a:spcPts val="0"/>
              </a:spcBef>
              <a:spcAft>
                <a:spcPts val="0"/>
              </a:spcAft>
              <a:buClr>
                <a:srgbClr val="000000"/>
              </a:buClr>
              <a:buSzPts val="1400"/>
              <a:buFont typeface="+mj-lt"/>
              <a:buAutoNum type="arabicPeriod"/>
            </a:pPr>
            <a:endParaRPr sz="1600" b="0"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Modelamiento: </a:t>
            </a:r>
            <a:r>
              <a:rPr lang="es-MX" sz="1600" b="0" i="0" u="none" strike="noStrike" cap="none" dirty="0">
                <a:solidFill>
                  <a:schemeClr val="dk1"/>
                </a:solidFill>
                <a:latin typeface="Roboto"/>
                <a:ea typeface="Roboto"/>
                <a:cs typeface="Roboto"/>
                <a:sym typeface="Roboto"/>
              </a:rPr>
              <a:t>Seleccionar algoritmos, afinamiento de </a:t>
            </a:r>
            <a:r>
              <a:rPr lang="es-MX" sz="1600" b="0" i="0" u="none" strike="noStrike" cap="none" dirty="0" err="1">
                <a:solidFill>
                  <a:schemeClr val="dk1"/>
                </a:solidFill>
                <a:latin typeface="Roboto"/>
                <a:ea typeface="Roboto"/>
                <a:cs typeface="Roboto"/>
                <a:sym typeface="Roboto"/>
              </a:rPr>
              <a:t>hiperparámetros</a:t>
            </a:r>
            <a:endParaRPr dirty="0"/>
          </a:p>
          <a:p>
            <a:pPr marL="431800" marR="0" lvl="1" indent="-342900" algn="l" rtl="0">
              <a:lnSpc>
                <a:spcPct val="100000"/>
              </a:lnSpc>
              <a:spcBef>
                <a:spcPts val="0"/>
              </a:spcBef>
              <a:spcAft>
                <a:spcPts val="0"/>
              </a:spcAft>
              <a:buClr>
                <a:srgbClr val="000000"/>
              </a:buClr>
              <a:buSzPts val="1400"/>
              <a:buFont typeface="+mj-lt"/>
              <a:buAutoNum type="arabicPeriod"/>
            </a:pPr>
            <a:endParaRPr sz="1600" b="0"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Evaluación: </a:t>
            </a:r>
            <a:r>
              <a:rPr lang="es-MX" sz="1600" b="0" i="0" u="none" strike="noStrike" cap="none" dirty="0">
                <a:solidFill>
                  <a:schemeClr val="dk1"/>
                </a:solidFill>
                <a:latin typeface="Roboto"/>
                <a:ea typeface="Roboto"/>
                <a:cs typeface="Roboto"/>
                <a:sym typeface="Roboto"/>
              </a:rPr>
              <a:t>Medir desempeño del modelo.</a:t>
            </a:r>
            <a:endParaRPr dirty="0"/>
          </a:p>
          <a:p>
            <a:pPr marL="431800" marR="0" lvl="1" indent="-342900" algn="l" rtl="0">
              <a:lnSpc>
                <a:spcPct val="100000"/>
              </a:lnSpc>
              <a:spcBef>
                <a:spcPts val="0"/>
              </a:spcBef>
              <a:spcAft>
                <a:spcPts val="0"/>
              </a:spcAft>
              <a:buClr>
                <a:srgbClr val="000000"/>
              </a:buClr>
              <a:buSzPts val="1400"/>
              <a:buFont typeface="+mj-lt"/>
              <a:buAutoNum type="arabicPeriod"/>
            </a:pPr>
            <a:endParaRPr sz="1600" b="1" i="0" u="none" strike="noStrike" cap="none" dirty="0">
              <a:solidFill>
                <a:schemeClr val="dk1"/>
              </a:solidFill>
              <a:latin typeface="Roboto"/>
              <a:ea typeface="Roboto"/>
              <a:cs typeface="Roboto"/>
              <a:sym typeface="Roboto"/>
            </a:endParaRPr>
          </a:p>
          <a:p>
            <a:pPr marL="342900" marR="0" lvl="1" indent="-342900" algn="l" rtl="0">
              <a:lnSpc>
                <a:spcPct val="100000"/>
              </a:lnSpc>
              <a:spcBef>
                <a:spcPts val="0"/>
              </a:spcBef>
              <a:spcAft>
                <a:spcPts val="0"/>
              </a:spcAft>
              <a:buClr>
                <a:srgbClr val="000000"/>
              </a:buClr>
              <a:buSzPts val="1400"/>
              <a:buFont typeface="Arial"/>
              <a:buAutoNum type="arabicPeriod"/>
            </a:pPr>
            <a:r>
              <a:rPr lang="es-MX" sz="1600" b="1" i="0" u="none" strike="noStrike" cap="none" dirty="0">
                <a:solidFill>
                  <a:schemeClr val="dk1"/>
                </a:solidFill>
                <a:latin typeface="Roboto"/>
                <a:ea typeface="Roboto"/>
                <a:cs typeface="Roboto"/>
                <a:sym typeface="Roboto"/>
              </a:rPr>
              <a:t>Despliegue: </a:t>
            </a:r>
            <a:r>
              <a:rPr lang="es-MX" sz="1600" b="0" i="0" u="none" strike="noStrike" cap="none" dirty="0">
                <a:solidFill>
                  <a:schemeClr val="dk1"/>
                </a:solidFill>
                <a:latin typeface="Roboto"/>
                <a:ea typeface="Roboto"/>
                <a:cs typeface="Roboto"/>
                <a:sym typeface="Roboto"/>
              </a:rPr>
              <a:t>Poner en producción, que la solución se esté usando</a:t>
            </a:r>
            <a:endParaRPr dirty="0"/>
          </a:p>
          <a:p>
            <a:pPr marL="0" marR="0" lvl="1" indent="0" algn="l" rtl="0">
              <a:lnSpc>
                <a:spcPct val="100000"/>
              </a:lnSpc>
              <a:spcBef>
                <a:spcPts val="0"/>
              </a:spcBef>
              <a:spcAft>
                <a:spcPts val="0"/>
              </a:spcAft>
              <a:buNone/>
            </a:pPr>
            <a:endParaRPr sz="1600" b="1" i="0" u="none" strike="noStrike" cap="none" dirty="0">
              <a:solidFill>
                <a:schemeClr val="dk1"/>
              </a:solidFill>
              <a:latin typeface="Roboto"/>
              <a:ea typeface="Roboto"/>
              <a:cs typeface="Roboto"/>
              <a:sym typeface="Roboto"/>
            </a:endParaRPr>
          </a:p>
        </p:txBody>
      </p:sp>
      <p:pic>
        <p:nvPicPr>
          <p:cNvPr id="144" name="Google Shape;144;p3"/>
          <p:cNvPicPr preferRelativeResize="0"/>
          <p:nvPr/>
        </p:nvPicPr>
        <p:blipFill rotWithShape="1">
          <a:blip r:embed="rId4">
            <a:alphaModFix/>
          </a:blip>
          <a:srcRect/>
          <a:stretch/>
        </p:blipFill>
        <p:spPr>
          <a:xfrm>
            <a:off x="0" y="876925"/>
            <a:ext cx="4781863" cy="4626228"/>
          </a:xfrm>
          <a:prstGeom prst="rect">
            <a:avLst/>
          </a:prstGeom>
          <a:noFill/>
          <a:ln>
            <a:noFill/>
          </a:ln>
        </p:spPr>
      </p:pic>
      <p:sp>
        <p:nvSpPr>
          <p:cNvPr id="145" name="Google Shape;145;p3"/>
          <p:cNvSpPr txBox="1"/>
          <p:nvPr/>
        </p:nvSpPr>
        <p:spPr>
          <a:xfrm>
            <a:off x="0" y="5769461"/>
            <a:ext cx="4941431" cy="73866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Fuente: </a:t>
            </a:r>
            <a:r>
              <a:rPr lang="es-MX" sz="1400" b="0" i="0" u="sng" strike="noStrike" cap="none">
                <a:solidFill>
                  <a:srgbClr val="000000"/>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https://www.ibm.com/docs/es/spss-modeler/SaaS?topic=dm-crisp-help-overview</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3301</TotalTime>
  <Words>1611</Words>
  <Application>Microsoft Office PowerPoint</Application>
  <PresentationFormat>Panorámica</PresentationFormat>
  <Paragraphs>363</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IBM Plex Sans</vt:lpstr>
      <vt:lpstr>Arial</vt:lpstr>
      <vt:lpstr>Roboto</vt:lpstr>
      <vt:lpstr>Roboto Slab</vt:lpstr>
      <vt:lpstr>Calibri</vt:lpstr>
      <vt:lpstr>Tema de Office</vt:lpstr>
      <vt:lpstr>Presentación de PowerPoint</vt:lpstr>
      <vt:lpstr>Presentación de PowerPoint</vt:lpstr>
      <vt:lpstr>Artículo comentarios iniciales</vt:lpstr>
      <vt:lpstr>Presentación de PowerPoint</vt:lpstr>
      <vt:lpstr>Comentarios profesor</vt:lpstr>
      <vt:lpstr>Análisis de caso - seguimiento</vt:lpstr>
      <vt:lpstr>Presentación de PowerPoint</vt:lpstr>
      <vt:lpstr>Metodologías para desarrollo de soluciones analíticas</vt:lpstr>
      <vt:lpstr>Crisp-DM</vt:lpstr>
      <vt:lpstr>CRISP-DM vs Etapas del curso </vt:lpstr>
      <vt:lpstr>Identificación de problemas: De problemas de negocio a problemas de analítica</vt:lpstr>
      <vt:lpstr>Priorización de problemas analíticos</vt:lpstr>
      <vt:lpstr>Análisis de caso</vt:lpstr>
      <vt:lpstr>Identificación de problemas: De problemas analíticos a problemas de negocio</vt:lpstr>
      <vt:lpstr>Diseño de solución analítica</vt:lpstr>
      <vt:lpstr>Apartados importantes</vt:lpstr>
      <vt:lpstr>¿Qué hace parte del diseño y qué no?</vt:lpstr>
      <vt:lpstr>Importancia</vt:lpstr>
      <vt:lpstr>Diseño de solución analítica</vt:lpstr>
      <vt:lpstr>Etapas críticas/importantes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 Gonzalez</dc:creator>
  <cp:lastModifiedBy>JUAN CAMILO ESPANA LOPERA</cp:lastModifiedBy>
  <cp:revision>63</cp:revision>
  <dcterms:created xsi:type="dcterms:W3CDTF">2019-05-17T14:28:16Z</dcterms:created>
  <dcterms:modified xsi:type="dcterms:W3CDTF">2024-08-16T14:36:05Z</dcterms:modified>
</cp:coreProperties>
</file>