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314" r:id="rId3"/>
    <p:sldId id="294" r:id="rId4"/>
    <p:sldId id="278" r:id="rId5"/>
    <p:sldId id="288" r:id="rId6"/>
    <p:sldId id="290" r:id="rId7"/>
    <p:sldId id="268" r:id="rId8"/>
    <p:sldId id="292" r:id="rId9"/>
    <p:sldId id="296" r:id="rId10"/>
    <p:sldId id="298" r:id="rId11"/>
    <p:sldId id="317" r:id="rId12"/>
    <p:sldId id="316" r:id="rId13"/>
  </p:sldIdLst>
  <p:sldSz cx="12192000" cy="6858000"/>
  <p:notesSz cx="6858000" cy="9144000"/>
  <p:embeddedFontLst>
    <p:embeddedFont>
      <p:font typeface="Roboto" panose="02000000000000000000" pitchFamily="2" charset="0"/>
      <p:regular r:id="rId15"/>
      <p:bold r:id="rId16"/>
      <p:italic r:id="rId17"/>
      <p:boldItalic r:id="rId18"/>
    </p:embeddedFont>
    <p:embeddedFont>
      <p:font typeface="Roboto Slab" pitchFamily="2" charset="0"/>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15:clr>
            <a:srgbClr val="A4A3A4"/>
          </p15:clr>
        </p15:guide>
        <p15:guide id="2" pos="7673">
          <p15:clr>
            <a:srgbClr val="A4A3A4"/>
          </p15:clr>
        </p15:guide>
        <p15:guide id="3" orient="horz">
          <p15:clr>
            <a:srgbClr val="A4A3A4"/>
          </p15:clr>
        </p15:guide>
        <p15:guide id="4" orient="horz" pos="432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ipqMjvBdO4mu91co6deYLQdnZvQ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AD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799FCC-D0DA-4747-AC39-F0CFD978C849}" v="3" dt="2024-08-21T14:08:16.571"/>
  </p1510:revLst>
</p1510:revInfo>
</file>

<file path=ppt/tableStyles.xml><?xml version="1.0" encoding="utf-8"?>
<a:tblStyleLst xmlns:a="http://schemas.openxmlformats.org/drawingml/2006/main" def="{702355C0-7F29-4466-B991-027112351E08}">
  <a:tblStyle styleId="{702355C0-7F29-4466-B991-027112351E08}" styleName="Table_0">
    <a:wholeTbl>
      <a:tcTxStyle b="off" i="off">
        <a:font>
          <a:latin typeface="Calibri"/>
          <a:ea typeface="Calibri"/>
          <a:cs typeface="Calibri"/>
        </a:font>
        <a:schemeClr val="dk1"/>
      </a:tcTxStyle>
      <a:tcStyle>
        <a:tcBdr>
          <a:left>
            <a:ln w="12700" cap="flat" cmpd="sng">
              <a:solidFill>
                <a:schemeClr val="accent6"/>
              </a:solidFill>
              <a:prstDash val="solid"/>
              <a:round/>
              <a:headEnd type="none" w="sm" len="sm"/>
              <a:tailEnd type="none" w="sm" len="sm"/>
            </a:ln>
          </a:left>
          <a:right>
            <a:ln w="12700" cap="flat" cmpd="sng">
              <a:solidFill>
                <a:schemeClr val="accent6"/>
              </a:solidFill>
              <a:prstDash val="solid"/>
              <a:round/>
              <a:headEnd type="none" w="sm" len="sm"/>
              <a:tailEnd type="none" w="sm" len="sm"/>
            </a:ln>
          </a:right>
          <a:top>
            <a:ln w="12700" cap="flat" cmpd="sng">
              <a:solidFill>
                <a:schemeClr val="accent6"/>
              </a:solidFill>
              <a:prstDash val="solid"/>
              <a:round/>
              <a:headEnd type="none" w="sm" len="sm"/>
              <a:tailEnd type="none" w="sm" len="sm"/>
            </a:ln>
          </a:top>
          <a:bottom>
            <a:ln w="12700" cap="flat" cmpd="sng">
              <a:solidFill>
                <a:schemeClr val="accent6"/>
              </a:solidFill>
              <a:prstDash val="solid"/>
              <a:round/>
              <a:headEnd type="none" w="sm" len="sm"/>
              <a:tailEnd type="none" w="sm" len="sm"/>
            </a:ln>
          </a:bottom>
          <a:insideH>
            <a:ln w="12700" cap="flat" cmpd="sng">
              <a:solidFill>
                <a:schemeClr val="accent6"/>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b="off" i="off"/>
      <a:tcStyle>
        <a:tcBdr/>
        <a:fill>
          <a:solidFill>
            <a:srgbClr val="EBF1E8"/>
          </a:solidFill>
        </a:fill>
      </a:tcStyle>
    </a:band1H>
    <a:band2H>
      <a:tcTxStyle b="off" i="off"/>
      <a:tcStyle>
        <a:tcBdr/>
      </a:tcStyle>
    </a:band2H>
    <a:band1V>
      <a:tcTxStyle b="off" i="off"/>
      <a:tcStyle>
        <a:tcBdr/>
        <a:fill>
          <a:solidFill>
            <a:srgbClr val="EBF1E8"/>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50800" cap="flat" cmpd="sng">
              <a:solidFill>
                <a:schemeClr val="accent6"/>
              </a:solidFill>
              <a:prstDash val="solid"/>
              <a:round/>
              <a:headEnd type="none" w="sm" len="sm"/>
              <a:tailEnd type="none" w="sm" len="sm"/>
            </a:ln>
          </a:top>
        </a:tcBdr>
        <a:fill>
          <a:solidFill>
            <a:schemeClr val="l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fill>
          <a:solidFill>
            <a:schemeClr val="accent6"/>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69" autoAdjust="0"/>
  </p:normalViewPr>
  <p:slideViewPr>
    <p:cSldViewPr snapToGrid="0">
      <p:cViewPr varScale="1">
        <p:scale>
          <a:sx n="61" d="100"/>
          <a:sy n="61" d="100"/>
        </p:scale>
        <p:origin x="996" y="66"/>
      </p:cViewPr>
      <p:guideLst>
        <p:guide/>
        <p:guide pos="7673"/>
        <p:guide orient="horz"/>
        <p:guide orient="horz" pos="43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30" Type="http://customschemas.google.com/relationships/presentationmetadata" Target="metadata"/><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AN CAMILO ESPANA LOPERA" userId="943ad547-fde8-4744-ab31-5f95973cd170" providerId="ADAL" clId="{41799FCC-D0DA-4747-AC39-F0CFD978C849}"/>
    <pc:docChg chg="custSel addSld delSld modSld">
      <pc:chgData name="JUAN CAMILO ESPANA LOPERA" userId="943ad547-fde8-4744-ab31-5f95973cd170" providerId="ADAL" clId="{41799FCC-D0DA-4747-AC39-F0CFD978C849}" dt="2024-08-21T14:17:46.689" v="1153" actId="1076"/>
      <pc:docMkLst>
        <pc:docMk/>
      </pc:docMkLst>
      <pc:sldChg chg="delSp add mod delAnim">
        <pc:chgData name="JUAN CAMILO ESPANA LOPERA" userId="943ad547-fde8-4744-ab31-5f95973cd170" providerId="ADAL" clId="{41799FCC-D0DA-4747-AC39-F0CFD978C849}" dt="2024-08-21T13:56:16.118" v="992" actId="478"/>
        <pc:sldMkLst>
          <pc:docMk/>
          <pc:sldMk cId="0" sldId="268"/>
        </pc:sldMkLst>
        <pc:spChg chg="del">
          <ac:chgData name="JUAN CAMILO ESPANA LOPERA" userId="943ad547-fde8-4744-ab31-5f95973cd170" providerId="ADAL" clId="{41799FCC-D0DA-4747-AC39-F0CFD978C849}" dt="2024-08-21T13:56:16.118" v="992" actId="478"/>
          <ac:spMkLst>
            <pc:docMk/>
            <pc:sldMk cId="0" sldId="268"/>
            <ac:spMk id="4" creationId="{9495351B-8E52-DA13-7DD7-885117BB7187}"/>
          </ac:spMkLst>
        </pc:spChg>
      </pc:sldChg>
      <pc:sldChg chg="del">
        <pc:chgData name="JUAN CAMILO ESPANA LOPERA" userId="943ad547-fde8-4744-ab31-5f95973cd170" providerId="ADAL" clId="{41799FCC-D0DA-4747-AC39-F0CFD978C849}" dt="2024-08-21T13:28:22.815" v="0" actId="47"/>
        <pc:sldMkLst>
          <pc:docMk/>
          <pc:sldMk cId="0" sldId="269"/>
        </pc:sldMkLst>
      </pc:sldChg>
      <pc:sldChg chg="del">
        <pc:chgData name="JUAN CAMILO ESPANA LOPERA" userId="943ad547-fde8-4744-ab31-5f95973cd170" providerId="ADAL" clId="{41799FCC-D0DA-4747-AC39-F0CFD978C849}" dt="2024-08-21T13:28:24.071" v="1" actId="47"/>
        <pc:sldMkLst>
          <pc:docMk/>
          <pc:sldMk cId="0" sldId="270"/>
        </pc:sldMkLst>
      </pc:sldChg>
      <pc:sldChg chg="modSp mod">
        <pc:chgData name="JUAN CAMILO ESPANA LOPERA" userId="943ad547-fde8-4744-ab31-5f95973cd170" providerId="ADAL" clId="{41799FCC-D0DA-4747-AC39-F0CFD978C849}" dt="2024-08-21T13:56:06.842" v="990" actId="20577"/>
        <pc:sldMkLst>
          <pc:docMk/>
          <pc:sldMk cId="182662474" sldId="292"/>
        </pc:sldMkLst>
        <pc:spChg chg="mod">
          <ac:chgData name="JUAN CAMILO ESPANA LOPERA" userId="943ad547-fde8-4744-ab31-5f95973cd170" providerId="ADAL" clId="{41799FCC-D0DA-4747-AC39-F0CFD978C849}" dt="2024-08-21T13:56:06.842" v="990" actId="20577"/>
          <ac:spMkLst>
            <pc:docMk/>
            <pc:sldMk cId="182662474" sldId="292"/>
            <ac:spMk id="6" creationId="{C0E957C9-8465-79CB-82FA-297E9DC046A6}"/>
          </ac:spMkLst>
        </pc:spChg>
      </pc:sldChg>
      <pc:sldChg chg="addSp delSp modSp mod">
        <pc:chgData name="JUAN CAMILO ESPANA LOPERA" userId="943ad547-fde8-4744-ab31-5f95973cd170" providerId="ADAL" clId="{41799FCC-D0DA-4747-AC39-F0CFD978C849}" dt="2024-08-21T14:17:46.689" v="1153" actId="1076"/>
        <pc:sldMkLst>
          <pc:docMk/>
          <pc:sldMk cId="272343981" sldId="296"/>
        </pc:sldMkLst>
        <pc:spChg chg="del">
          <ac:chgData name="JUAN CAMILO ESPANA LOPERA" userId="943ad547-fde8-4744-ab31-5f95973cd170" providerId="ADAL" clId="{41799FCC-D0DA-4747-AC39-F0CFD978C849}" dt="2024-08-21T13:44:50.451" v="239" actId="478"/>
          <ac:spMkLst>
            <pc:docMk/>
            <pc:sldMk cId="272343981" sldId="296"/>
            <ac:spMk id="2" creationId="{D501E3A0-63D8-D13F-A3E8-1E41FEC607B0}"/>
          </ac:spMkLst>
        </pc:spChg>
        <pc:spChg chg="del">
          <ac:chgData name="JUAN CAMILO ESPANA LOPERA" userId="943ad547-fde8-4744-ab31-5f95973cd170" providerId="ADAL" clId="{41799FCC-D0DA-4747-AC39-F0CFD978C849}" dt="2024-08-21T13:44:50.451" v="239" actId="478"/>
          <ac:spMkLst>
            <pc:docMk/>
            <pc:sldMk cId="272343981" sldId="296"/>
            <ac:spMk id="3" creationId="{D295B6EA-996A-9E35-2B3A-EECD3271BF7B}"/>
          </ac:spMkLst>
        </pc:spChg>
        <pc:spChg chg="mod ord">
          <ac:chgData name="JUAN CAMILO ESPANA LOPERA" userId="943ad547-fde8-4744-ab31-5f95973cd170" providerId="ADAL" clId="{41799FCC-D0DA-4747-AC39-F0CFD978C849}" dt="2024-08-21T14:16:42.643" v="1139" actId="167"/>
          <ac:spMkLst>
            <pc:docMk/>
            <pc:sldMk cId="272343981" sldId="296"/>
            <ac:spMk id="8" creationId="{188B7968-172A-EA96-2D88-C5C0A595A2FC}"/>
          </ac:spMkLst>
        </pc:spChg>
        <pc:spChg chg="mod">
          <ac:chgData name="JUAN CAMILO ESPANA LOPERA" userId="943ad547-fde8-4744-ab31-5f95973cd170" providerId="ADAL" clId="{41799FCC-D0DA-4747-AC39-F0CFD978C849}" dt="2024-08-21T14:17:22.142" v="1149" actId="1076"/>
          <ac:spMkLst>
            <pc:docMk/>
            <pc:sldMk cId="272343981" sldId="296"/>
            <ac:spMk id="11" creationId="{9B912F0C-82C1-EBF5-E230-75E1F57A9F1D}"/>
          </ac:spMkLst>
        </pc:spChg>
        <pc:spChg chg="mod">
          <ac:chgData name="JUAN CAMILO ESPANA LOPERA" userId="943ad547-fde8-4744-ab31-5f95973cd170" providerId="ADAL" clId="{41799FCC-D0DA-4747-AC39-F0CFD978C849}" dt="2024-08-21T14:17:37.181" v="1152" actId="1076"/>
          <ac:spMkLst>
            <pc:docMk/>
            <pc:sldMk cId="272343981" sldId="296"/>
            <ac:spMk id="12" creationId="{33EC68F3-488D-DB9F-7DEE-4952F1471FAA}"/>
          </ac:spMkLst>
        </pc:spChg>
        <pc:spChg chg="mod">
          <ac:chgData name="JUAN CAMILO ESPANA LOPERA" userId="943ad547-fde8-4744-ab31-5f95973cd170" providerId="ADAL" clId="{41799FCC-D0DA-4747-AC39-F0CFD978C849}" dt="2024-08-21T14:17:46.689" v="1153" actId="1076"/>
          <ac:spMkLst>
            <pc:docMk/>
            <pc:sldMk cId="272343981" sldId="296"/>
            <ac:spMk id="13" creationId="{1FEF6975-32D4-877A-3481-7B7F73CD787F}"/>
          </ac:spMkLst>
        </pc:spChg>
        <pc:spChg chg="add mod">
          <ac:chgData name="JUAN CAMILO ESPANA LOPERA" userId="943ad547-fde8-4744-ab31-5f95973cd170" providerId="ADAL" clId="{41799FCC-D0DA-4747-AC39-F0CFD978C849}" dt="2024-08-21T14:17:24.137" v="1150" actId="1076"/>
          <ac:spMkLst>
            <pc:docMk/>
            <pc:sldMk cId="272343981" sldId="296"/>
            <ac:spMk id="18" creationId="{E563FBEE-A3C0-E806-9220-54DE933392E9}"/>
          </ac:spMkLst>
        </pc:spChg>
        <pc:spChg chg="mod">
          <ac:chgData name="JUAN CAMILO ESPANA LOPERA" userId="943ad547-fde8-4744-ab31-5f95973cd170" providerId="ADAL" clId="{41799FCC-D0DA-4747-AC39-F0CFD978C849}" dt="2024-08-21T13:56:35.889" v="1003" actId="20577"/>
          <ac:spMkLst>
            <pc:docMk/>
            <pc:sldMk cId="272343981" sldId="296"/>
            <ac:spMk id="91" creationId="{00000000-0000-0000-0000-000000000000}"/>
          </ac:spMkLst>
        </pc:spChg>
        <pc:picChg chg="add del mod">
          <ac:chgData name="JUAN CAMILO ESPANA LOPERA" userId="943ad547-fde8-4744-ab31-5f95973cd170" providerId="ADAL" clId="{41799FCC-D0DA-4747-AC39-F0CFD978C849}" dt="2024-08-21T13:43:07.224" v="238" actId="478"/>
          <ac:picMkLst>
            <pc:docMk/>
            <pc:sldMk cId="272343981" sldId="296"/>
            <ac:picMk id="5" creationId="{64477A4C-AC4B-FE5D-B5C6-45FF6C340CB3}"/>
          </ac:picMkLst>
        </pc:picChg>
        <pc:picChg chg="del">
          <ac:chgData name="JUAN CAMILO ESPANA LOPERA" userId="943ad547-fde8-4744-ab31-5f95973cd170" providerId="ADAL" clId="{41799FCC-D0DA-4747-AC39-F0CFD978C849}" dt="2024-08-21T13:42:57.122" v="234" actId="478"/>
          <ac:picMkLst>
            <pc:docMk/>
            <pc:sldMk cId="272343981" sldId="296"/>
            <ac:picMk id="7" creationId="{5D4DA116-E8F6-B5DB-98FB-397DB0F19B5E}"/>
          </ac:picMkLst>
        </pc:picChg>
        <pc:picChg chg="add del mod ord">
          <ac:chgData name="JUAN CAMILO ESPANA LOPERA" userId="943ad547-fde8-4744-ab31-5f95973cd170" providerId="ADAL" clId="{41799FCC-D0DA-4747-AC39-F0CFD978C849}" dt="2024-08-21T14:07:43.414" v="1113" actId="478"/>
          <ac:picMkLst>
            <pc:docMk/>
            <pc:sldMk cId="272343981" sldId="296"/>
            <ac:picMk id="10" creationId="{523BA47B-0A04-9D90-78A2-CFDE598E5E7F}"/>
          </ac:picMkLst>
        </pc:picChg>
        <pc:picChg chg="add del mod ord">
          <ac:chgData name="JUAN CAMILO ESPANA LOPERA" userId="943ad547-fde8-4744-ab31-5f95973cd170" providerId="ADAL" clId="{41799FCC-D0DA-4747-AC39-F0CFD978C849}" dt="2024-08-21T14:16:29.382" v="1135" actId="478"/>
          <ac:picMkLst>
            <pc:docMk/>
            <pc:sldMk cId="272343981" sldId="296"/>
            <ac:picMk id="17" creationId="{8369D2FD-AEC6-F425-3A13-2565C6A8253E}"/>
          </ac:picMkLst>
        </pc:picChg>
        <pc:picChg chg="add mod ord">
          <ac:chgData name="JUAN CAMILO ESPANA LOPERA" userId="943ad547-fde8-4744-ab31-5f95973cd170" providerId="ADAL" clId="{41799FCC-D0DA-4747-AC39-F0CFD978C849}" dt="2024-08-21T14:17:15.305" v="1148" actId="1035"/>
          <ac:picMkLst>
            <pc:docMk/>
            <pc:sldMk cId="272343981" sldId="296"/>
            <ac:picMk id="20" creationId="{4F05B3FA-63C6-A43E-812C-2ECDE332D67C}"/>
          </ac:picMkLst>
        </pc:picChg>
      </pc:sldChg>
      <pc:sldChg chg="addSp modSp mod">
        <pc:chgData name="JUAN CAMILO ESPANA LOPERA" userId="943ad547-fde8-4744-ab31-5f95973cd170" providerId="ADAL" clId="{41799FCC-D0DA-4747-AC39-F0CFD978C849}" dt="2024-08-21T13:56:50.250" v="1030" actId="20577"/>
        <pc:sldMkLst>
          <pc:docMk/>
          <pc:sldMk cId="3127786671" sldId="298"/>
        </pc:sldMkLst>
        <pc:spChg chg="add mod ord">
          <ac:chgData name="JUAN CAMILO ESPANA LOPERA" userId="943ad547-fde8-4744-ab31-5f95973cd170" providerId="ADAL" clId="{41799FCC-D0DA-4747-AC39-F0CFD978C849}" dt="2024-08-21T13:53:15.659" v="966" actId="167"/>
          <ac:spMkLst>
            <pc:docMk/>
            <pc:sldMk cId="3127786671" sldId="298"/>
            <ac:spMk id="2" creationId="{3CC74E56-8341-289C-EBB5-2AA3CFB19426}"/>
          </ac:spMkLst>
        </pc:spChg>
        <pc:spChg chg="mod">
          <ac:chgData name="JUAN CAMILO ESPANA LOPERA" userId="943ad547-fde8-4744-ab31-5f95973cd170" providerId="ADAL" clId="{41799FCC-D0DA-4747-AC39-F0CFD978C849}" dt="2024-08-21T13:53:06.552" v="964" actId="1076"/>
          <ac:spMkLst>
            <pc:docMk/>
            <pc:sldMk cId="3127786671" sldId="298"/>
            <ac:spMk id="10" creationId="{B3D3E529-D342-143F-756A-8B049CF87440}"/>
          </ac:spMkLst>
        </pc:spChg>
        <pc:spChg chg="mod">
          <ac:chgData name="JUAN CAMILO ESPANA LOPERA" userId="943ad547-fde8-4744-ab31-5f95973cd170" providerId="ADAL" clId="{41799FCC-D0DA-4747-AC39-F0CFD978C849}" dt="2024-08-21T13:56:50.250" v="1030" actId="20577"/>
          <ac:spMkLst>
            <pc:docMk/>
            <pc:sldMk cId="3127786671" sldId="298"/>
            <ac:spMk id="91" creationId="{DAAFAD9E-FF75-4833-63BB-501E1DFD4C02}"/>
          </ac:spMkLst>
        </pc:spChg>
      </pc:sldChg>
      <pc:sldChg chg="del">
        <pc:chgData name="JUAN CAMILO ESPANA LOPERA" userId="943ad547-fde8-4744-ab31-5f95973cd170" providerId="ADAL" clId="{41799FCC-D0DA-4747-AC39-F0CFD978C849}" dt="2024-08-21T13:28:26.256" v="2" actId="47"/>
        <pc:sldMkLst>
          <pc:docMk/>
          <pc:sldMk cId="418012504" sldId="300"/>
        </pc:sldMkLst>
      </pc:sldChg>
      <pc:sldChg chg="modSp mod">
        <pc:chgData name="JUAN CAMILO ESPANA LOPERA" userId="943ad547-fde8-4744-ab31-5f95973cd170" providerId="ADAL" clId="{41799FCC-D0DA-4747-AC39-F0CFD978C849}" dt="2024-08-21T14:01:26.649" v="1112" actId="5793"/>
        <pc:sldMkLst>
          <pc:docMk/>
          <pc:sldMk cId="3123097135" sldId="317"/>
        </pc:sldMkLst>
        <pc:spChg chg="mod">
          <ac:chgData name="JUAN CAMILO ESPANA LOPERA" userId="943ad547-fde8-4744-ab31-5f95973cd170" providerId="ADAL" clId="{41799FCC-D0DA-4747-AC39-F0CFD978C849}" dt="2024-08-21T14:01:01.688" v="1098" actId="1076"/>
          <ac:spMkLst>
            <pc:docMk/>
            <pc:sldMk cId="3123097135" sldId="317"/>
            <ac:spMk id="2" creationId="{6E6CDEBE-175F-A662-7659-639493AA6C07}"/>
          </ac:spMkLst>
        </pc:spChg>
        <pc:spChg chg="mod">
          <ac:chgData name="JUAN CAMILO ESPANA LOPERA" userId="943ad547-fde8-4744-ab31-5f95973cd170" providerId="ADAL" clId="{41799FCC-D0DA-4747-AC39-F0CFD978C849}" dt="2024-08-21T14:01:26.649" v="1112" actId="5793"/>
          <ac:spMkLst>
            <pc:docMk/>
            <pc:sldMk cId="3123097135" sldId="317"/>
            <ac:spMk id="9" creationId="{6F54E7F7-9C30-F612-8961-76BB7BD1535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a:extLst>
            <a:ext uri="{FF2B5EF4-FFF2-40B4-BE49-F238E27FC236}">
              <a16:creationId xmlns:a16="http://schemas.microsoft.com/office/drawing/2014/main" id="{86435969-E48E-BD62-A1A5-A9B246FACF2E}"/>
            </a:ext>
          </a:extLst>
        </p:cNvPr>
        <p:cNvGrpSpPr/>
        <p:nvPr/>
      </p:nvGrpSpPr>
      <p:grpSpPr>
        <a:xfrm>
          <a:off x="0" y="0"/>
          <a:ext cx="0" cy="0"/>
          <a:chOff x="0" y="0"/>
          <a:chExt cx="0" cy="0"/>
        </a:xfrm>
      </p:grpSpPr>
      <p:sp>
        <p:nvSpPr>
          <p:cNvPr id="88" name="Google Shape;88;p2:notes">
            <a:extLst>
              <a:ext uri="{FF2B5EF4-FFF2-40B4-BE49-F238E27FC236}">
                <a16:creationId xmlns:a16="http://schemas.microsoft.com/office/drawing/2014/main" id="{320FE438-297A-4460-E14D-86F78A5DE36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89" name="Google Shape;89;p2:notes">
            <a:extLst>
              <a:ext uri="{FF2B5EF4-FFF2-40B4-BE49-F238E27FC236}">
                <a16:creationId xmlns:a16="http://schemas.microsoft.com/office/drawing/2014/main" id="{CD7A9578-67E3-66E9-1CFC-411E4466363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04641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a:extLst>
            <a:ext uri="{FF2B5EF4-FFF2-40B4-BE49-F238E27FC236}">
              <a16:creationId xmlns:a16="http://schemas.microsoft.com/office/drawing/2014/main" id="{9D41BF4C-77EB-FD06-B157-FE6BCFED7C75}"/>
            </a:ext>
          </a:extLst>
        </p:cNvPr>
        <p:cNvGrpSpPr/>
        <p:nvPr/>
      </p:nvGrpSpPr>
      <p:grpSpPr>
        <a:xfrm>
          <a:off x="0" y="0"/>
          <a:ext cx="0" cy="0"/>
          <a:chOff x="0" y="0"/>
          <a:chExt cx="0" cy="0"/>
        </a:xfrm>
      </p:grpSpPr>
      <p:sp>
        <p:nvSpPr>
          <p:cNvPr id="88" name="Google Shape;88;p2:notes">
            <a:extLst>
              <a:ext uri="{FF2B5EF4-FFF2-40B4-BE49-F238E27FC236}">
                <a16:creationId xmlns:a16="http://schemas.microsoft.com/office/drawing/2014/main" id="{00337F86-3CEF-5EA0-4F4B-7BBCA1E9B2D5}"/>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9" name="Google Shape;89;p2:notes">
            <a:extLst>
              <a:ext uri="{FF2B5EF4-FFF2-40B4-BE49-F238E27FC236}">
                <a16:creationId xmlns:a16="http://schemas.microsoft.com/office/drawing/2014/main" id="{F13611D3-94D9-1593-03D1-372F37CCFE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348899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a:extLst>
            <a:ext uri="{FF2B5EF4-FFF2-40B4-BE49-F238E27FC236}">
              <a16:creationId xmlns:a16="http://schemas.microsoft.com/office/drawing/2014/main" id="{8586B15A-CD5E-2247-D768-360316E95B01}"/>
            </a:ext>
          </a:extLst>
        </p:cNvPr>
        <p:cNvGrpSpPr/>
        <p:nvPr/>
      </p:nvGrpSpPr>
      <p:grpSpPr>
        <a:xfrm>
          <a:off x="0" y="0"/>
          <a:ext cx="0" cy="0"/>
          <a:chOff x="0" y="0"/>
          <a:chExt cx="0" cy="0"/>
        </a:xfrm>
      </p:grpSpPr>
      <p:sp>
        <p:nvSpPr>
          <p:cNvPr id="88" name="Google Shape;88;p2:notes">
            <a:extLst>
              <a:ext uri="{FF2B5EF4-FFF2-40B4-BE49-F238E27FC236}">
                <a16:creationId xmlns:a16="http://schemas.microsoft.com/office/drawing/2014/main" id="{37E8D34A-B60A-EDC0-0A91-4E297E14E2A0}"/>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9" name="Google Shape;89;p2:notes">
            <a:extLst>
              <a:ext uri="{FF2B5EF4-FFF2-40B4-BE49-F238E27FC236}">
                <a16:creationId xmlns:a16="http://schemas.microsoft.com/office/drawing/2014/main" id="{6E4CEA7A-D27F-A16A-81FE-494F85FEE8B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71792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12243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846015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49231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337702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19609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1" name="Google Shape;181;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145293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64284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1"/>
        <p:cNvGrpSpPr/>
        <p:nvPr/>
      </p:nvGrpSpPr>
      <p:grpSpPr>
        <a:xfrm>
          <a:off x="0" y="0"/>
          <a:ext cx="0" cy="0"/>
          <a:chOff x="0" y="0"/>
          <a:chExt cx="0" cy="0"/>
        </a:xfrm>
      </p:grpSpPr>
      <p:sp>
        <p:nvSpPr>
          <p:cNvPr id="12" name="Google Shape;12;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8"/>
        <p:cNvGrpSpPr/>
        <p:nvPr/>
      </p:nvGrpSpPr>
      <p:grpSpPr>
        <a:xfrm>
          <a:off x="0" y="0"/>
          <a:ext cx="0" cy="0"/>
          <a:chOff x="0" y="0"/>
          <a:chExt cx="0" cy="0"/>
        </a:xfrm>
      </p:grpSpPr>
      <p:sp>
        <p:nvSpPr>
          <p:cNvPr id="69" name="Google Shape;69;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4"/>
        <p:cNvGrpSpPr/>
        <p:nvPr/>
      </p:nvGrpSpPr>
      <p:grpSpPr>
        <a:xfrm>
          <a:off x="0" y="0"/>
          <a:ext cx="0" cy="0"/>
          <a:chOff x="0" y="0"/>
          <a:chExt cx="0" cy="0"/>
        </a:xfrm>
      </p:grpSpPr>
      <p:sp>
        <p:nvSpPr>
          <p:cNvPr id="75" name="Google Shape;75;p2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7"/>
        <p:cNvGrpSpPr/>
        <p:nvPr/>
      </p:nvGrpSpPr>
      <p:grpSpPr>
        <a:xfrm>
          <a:off x="0" y="0"/>
          <a:ext cx="0" cy="0"/>
          <a:chOff x="0" y="0"/>
          <a:chExt cx="0" cy="0"/>
        </a:xfrm>
      </p:grpSpPr>
      <p:sp>
        <p:nvSpPr>
          <p:cNvPr id="18" name="Google Shape;18;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3"/>
        <p:cNvGrpSpPr/>
        <p:nvPr/>
      </p:nvGrpSpPr>
      <p:grpSpPr>
        <a:xfrm>
          <a:off x="0" y="0"/>
          <a:ext cx="0" cy="0"/>
          <a:chOff x="0" y="0"/>
          <a:chExt cx="0" cy="0"/>
        </a:xfrm>
      </p:grpSpPr>
      <p:sp>
        <p:nvSpPr>
          <p:cNvPr id="24" name="Google Shape;24;p1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9"/>
        <p:cNvGrpSpPr/>
        <p:nvPr/>
      </p:nvGrpSpPr>
      <p:grpSpPr>
        <a:xfrm>
          <a:off x="0" y="0"/>
          <a:ext cx="0" cy="0"/>
          <a:chOff x="0" y="0"/>
          <a:chExt cx="0" cy="0"/>
        </a:xfrm>
      </p:grpSpPr>
      <p:sp>
        <p:nvSpPr>
          <p:cNvPr id="30" name="Google Shape;30;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6"/>
        <p:cNvGrpSpPr/>
        <p:nvPr/>
      </p:nvGrpSpPr>
      <p:grpSpPr>
        <a:xfrm>
          <a:off x="0" y="0"/>
          <a:ext cx="0" cy="0"/>
          <a:chOff x="0" y="0"/>
          <a:chExt cx="0" cy="0"/>
        </a:xfrm>
      </p:grpSpPr>
      <p:sp>
        <p:nvSpPr>
          <p:cNvPr id="37" name="Google Shape;37;p1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5"/>
        <p:cNvGrpSpPr/>
        <p:nvPr/>
      </p:nvGrpSpPr>
      <p:grpSpPr>
        <a:xfrm>
          <a:off x="0" y="0"/>
          <a:ext cx="0" cy="0"/>
          <a:chOff x="0" y="0"/>
          <a:chExt cx="0" cy="0"/>
        </a:xfrm>
      </p:grpSpPr>
      <p:sp>
        <p:nvSpPr>
          <p:cNvPr id="46" name="Google Shape;46;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0"/>
        <p:cNvGrpSpPr/>
        <p:nvPr/>
      </p:nvGrpSpPr>
      <p:grpSpPr>
        <a:xfrm>
          <a:off x="0" y="0"/>
          <a:ext cx="0" cy="0"/>
          <a:chOff x="0" y="0"/>
          <a:chExt cx="0" cy="0"/>
        </a:xfrm>
      </p:grpSpPr>
      <p:sp>
        <p:nvSpPr>
          <p:cNvPr id="51" name="Google Shape;5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4"/>
        <p:cNvGrpSpPr/>
        <p:nvPr/>
      </p:nvGrpSpPr>
      <p:grpSpPr>
        <a:xfrm>
          <a:off x="0" y="0"/>
          <a:ext cx="0" cy="0"/>
          <a:chOff x="0" y="0"/>
          <a:chExt cx="0" cy="0"/>
        </a:xfrm>
      </p:grpSpPr>
      <p:sp>
        <p:nvSpPr>
          <p:cNvPr id="55" name="Google Shape;55;p1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1"/>
        <p:cNvGrpSpPr/>
        <p:nvPr/>
      </p:nvGrpSpPr>
      <p:grpSpPr>
        <a:xfrm>
          <a:off x="0" y="0"/>
          <a:ext cx="0" cy="0"/>
          <a:chOff x="0" y="0"/>
          <a:chExt cx="0" cy="0"/>
        </a:xfrm>
      </p:grpSpPr>
      <p:sp>
        <p:nvSpPr>
          <p:cNvPr id="62" name="Google Shape;62;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0"/>
          <p:cNvSpPr>
            <a:spLocks noGrp="1"/>
          </p:cNvSpPr>
          <p:nvPr>
            <p:ph type="pic" idx="2"/>
          </p:nvPr>
        </p:nvSpPr>
        <p:spPr>
          <a:xfrm>
            <a:off x="5183188" y="987425"/>
            <a:ext cx="6172200" cy="4873625"/>
          </a:xfrm>
          <a:prstGeom prst="rect">
            <a:avLst/>
          </a:prstGeom>
          <a:noFill/>
          <a:ln>
            <a:noFill/>
          </a:ln>
        </p:spPr>
      </p:sp>
      <p:sp>
        <p:nvSpPr>
          <p:cNvPr id="64" name="Google Shape;64;p2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1AD49"/>
        </a:solidFill>
        <a:effectLst/>
      </p:bgPr>
    </p:bg>
    <p:spTree>
      <p:nvGrpSpPr>
        <p:cNvPr id="1" name="Shape 83"/>
        <p:cNvGrpSpPr/>
        <p:nvPr/>
      </p:nvGrpSpPr>
      <p:grpSpPr>
        <a:xfrm>
          <a:off x="0" y="0"/>
          <a:ext cx="0" cy="0"/>
          <a:chOff x="0" y="0"/>
          <a:chExt cx="0" cy="0"/>
        </a:xfrm>
      </p:grpSpPr>
      <p:sp>
        <p:nvSpPr>
          <p:cNvPr id="84" name="Google Shape;84;p1"/>
          <p:cNvSpPr/>
          <p:nvPr/>
        </p:nvSpPr>
        <p:spPr>
          <a:xfrm>
            <a:off x="0" y="2362201"/>
            <a:ext cx="12180888" cy="2133598"/>
          </a:xfrm>
          <a:prstGeom prst="rect">
            <a:avLst/>
          </a:prstGeom>
          <a:solidFill>
            <a:srgbClr val="069A7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5" name="Google Shape;85;p1"/>
          <p:cNvSpPr txBox="1"/>
          <p:nvPr/>
        </p:nvSpPr>
        <p:spPr>
          <a:xfrm>
            <a:off x="1487736" y="2590801"/>
            <a:ext cx="5875089" cy="1533524"/>
          </a:xfrm>
          <a:prstGeom prst="rect">
            <a:avLst/>
          </a:prstGeom>
          <a:noFill/>
          <a:ln>
            <a:noFill/>
          </a:ln>
        </p:spPr>
        <p:txBody>
          <a:bodyPr spcFirstLastPara="1" wrap="square" lIns="91425" tIns="45700" rIns="91425" bIns="45700" anchor="ctr" anchorCtr="0">
            <a:normAutofit fontScale="77500" lnSpcReduction="20000"/>
          </a:bodyPr>
          <a:lstStyle/>
          <a:p>
            <a:pPr marL="0" marR="0" lvl="0" indent="0" algn="l" rtl="0">
              <a:lnSpc>
                <a:spcPct val="90000"/>
              </a:lnSpc>
              <a:spcBef>
                <a:spcPts val="0"/>
              </a:spcBef>
              <a:spcAft>
                <a:spcPts val="0"/>
              </a:spcAft>
              <a:buClr>
                <a:schemeClr val="dk1"/>
              </a:buClr>
              <a:buSzPct val="100000"/>
              <a:buFont typeface="Calibri"/>
              <a:buNone/>
            </a:pPr>
            <a:endParaRPr sz="4500" b="1" i="0" u="none" strike="noStrike" cap="none">
              <a:solidFill>
                <a:schemeClr val="lt1"/>
              </a:solidFill>
              <a:latin typeface="Roboto Slab"/>
              <a:ea typeface="Roboto Slab"/>
              <a:cs typeface="Roboto Slab"/>
              <a:sym typeface="Roboto Slab"/>
            </a:endParaRPr>
          </a:p>
          <a:p>
            <a:pPr marL="0" marR="0" lvl="0" indent="0" algn="l" rtl="0">
              <a:lnSpc>
                <a:spcPct val="90000"/>
              </a:lnSpc>
              <a:spcBef>
                <a:spcPts val="0"/>
              </a:spcBef>
              <a:spcAft>
                <a:spcPts val="0"/>
              </a:spcAft>
              <a:buClr>
                <a:schemeClr val="lt1"/>
              </a:buClr>
              <a:buSzPct val="100000"/>
              <a:buFont typeface="Roboto Slab"/>
              <a:buNone/>
            </a:pPr>
            <a:r>
              <a:rPr lang="es-MX" sz="4600" b="1" i="0" u="none" strike="noStrike" cap="none">
                <a:solidFill>
                  <a:schemeClr val="lt1"/>
                </a:solidFill>
                <a:latin typeface="Roboto Slab"/>
                <a:ea typeface="Roboto Slab"/>
                <a:cs typeface="Roboto Slab"/>
                <a:sym typeface="Roboto Slab"/>
              </a:rPr>
              <a:t>Aplicaciones de Analítica </a:t>
            </a:r>
            <a:endParaRPr sz="1400" b="0" i="0" u="none" strike="noStrike" cap="none">
              <a:solidFill>
                <a:srgbClr val="000000"/>
              </a:solidFill>
              <a:latin typeface="Arial"/>
              <a:ea typeface="Arial"/>
              <a:cs typeface="Arial"/>
              <a:sym typeface="Arial"/>
            </a:endParaRPr>
          </a:p>
          <a:p>
            <a:pPr marL="0" marR="0" lvl="0" indent="0" algn="l" rtl="0">
              <a:lnSpc>
                <a:spcPct val="90000"/>
              </a:lnSpc>
              <a:spcBef>
                <a:spcPts val="0"/>
              </a:spcBef>
              <a:spcAft>
                <a:spcPts val="0"/>
              </a:spcAft>
              <a:buClr>
                <a:schemeClr val="dk1"/>
              </a:buClr>
              <a:buSzPct val="100000"/>
              <a:buFont typeface="Calibri"/>
              <a:buNone/>
            </a:pPr>
            <a:endParaRPr sz="4500" b="1" i="0" u="none" strike="noStrike" cap="none">
              <a:solidFill>
                <a:schemeClr val="lt1"/>
              </a:solidFill>
              <a:latin typeface="Roboto Slab"/>
              <a:ea typeface="Roboto Slab"/>
              <a:cs typeface="Roboto Slab"/>
              <a:sym typeface="Roboto Slab"/>
            </a:endParaRPr>
          </a:p>
          <a:p>
            <a:pPr marL="0" marR="0" lvl="0" indent="0" algn="l" rtl="0">
              <a:lnSpc>
                <a:spcPct val="90000"/>
              </a:lnSpc>
              <a:spcBef>
                <a:spcPts val="0"/>
              </a:spcBef>
              <a:spcAft>
                <a:spcPts val="0"/>
              </a:spcAft>
              <a:buClr>
                <a:schemeClr val="lt1"/>
              </a:buClr>
              <a:buSzPct val="100000"/>
              <a:buFont typeface="Roboto Slab"/>
              <a:buNone/>
            </a:pPr>
            <a:r>
              <a:rPr lang="es-MX" sz="3100" b="1" i="0" u="none" strike="noStrike" cap="none">
                <a:solidFill>
                  <a:schemeClr val="lt1"/>
                </a:solidFill>
                <a:latin typeface="Roboto Slab"/>
                <a:ea typeface="Roboto Slab"/>
                <a:cs typeface="Roboto Slab"/>
                <a:sym typeface="Roboto Slab"/>
              </a:rPr>
              <a:t>Línea de énfasis en Analítica</a:t>
            </a:r>
            <a:endParaRPr sz="1400" b="0" i="0" u="none" strike="noStrike" cap="none">
              <a:solidFill>
                <a:srgbClr val="000000"/>
              </a:solidFill>
              <a:latin typeface="Arial"/>
              <a:ea typeface="Arial"/>
              <a:cs typeface="Arial"/>
              <a:sym typeface="Arial"/>
            </a:endParaRPr>
          </a:p>
        </p:txBody>
      </p:sp>
      <p:pic>
        <p:nvPicPr>
          <p:cNvPr id="86" name="Google Shape;86;p1"/>
          <p:cNvPicPr preferRelativeResize="0"/>
          <p:nvPr/>
        </p:nvPicPr>
        <p:blipFill rotWithShape="1">
          <a:blip r:embed="rId3">
            <a:alphaModFix/>
          </a:blip>
          <a:srcRect/>
          <a:stretch/>
        </p:blipFill>
        <p:spPr>
          <a:xfrm>
            <a:off x="7343775" y="2976322"/>
            <a:ext cx="3562569" cy="89583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
          <a:extLst>
            <a:ext uri="{FF2B5EF4-FFF2-40B4-BE49-F238E27FC236}">
              <a16:creationId xmlns:a16="http://schemas.microsoft.com/office/drawing/2014/main" id="{A6011329-3C33-454F-528A-2A20A693014E}"/>
            </a:ext>
          </a:extLst>
        </p:cNvPr>
        <p:cNvGrpSpPr/>
        <p:nvPr/>
      </p:nvGrpSpPr>
      <p:grpSpPr>
        <a:xfrm>
          <a:off x="0" y="0"/>
          <a:ext cx="0" cy="0"/>
          <a:chOff x="0" y="0"/>
          <a:chExt cx="0" cy="0"/>
        </a:xfrm>
      </p:grpSpPr>
      <p:sp>
        <p:nvSpPr>
          <p:cNvPr id="2" name="Rectángulo 1">
            <a:extLst>
              <a:ext uri="{FF2B5EF4-FFF2-40B4-BE49-F238E27FC236}">
                <a16:creationId xmlns:a16="http://schemas.microsoft.com/office/drawing/2014/main" id="{3CC74E56-8341-289C-EBB5-2AA3CFB19426}"/>
              </a:ext>
            </a:extLst>
          </p:cNvPr>
          <p:cNvSpPr/>
          <p:nvPr/>
        </p:nvSpPr>
        <p:spPr>
          <a:xfrm>
            <a:off x="0" y="1198064"/>
            <a:ext cx="12192001" cy="86745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CO"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91" name="Google Shape;91;p2">
            <a:extLst>
              <a:ext uri="{FF2B5EF4-FFF2-40B4-BE49-F238E27FC236}">
                <a16:creationId xmlns:a16="http://schemas.microsoft.com/office/drawing/2014/main" id="{DAAFAD9E-FF75-4833-63BB-501E1DFD4C02}"/>
              </a:ext>
            </a:extLst>
          </p:cNvPr>
          <p:cNvSpPr txBox="1">
            <a:spLocks noGrp="1"/>
          </p:cNvSpPr>
          <p:nvPr>
            <p:ph type="ctrTitle"/>
          </p:nvPr>
        </p:nvSpPr>
        <p:spPr>
          <a:xfrm>
            <a:off x="0" y="208438"/>
            <a:ext cx="7583214" cy="810894"/>
          </a:xfrm>
          <a:prstGeom prst="rect">
            <a:avLst/>
          </a:prstGeom>
          <a:solidFill>
            <a:srgbClr val="41AD48"/>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Roboto Slab"/>
              <a:buNone/>
            </a:pPr>
            <a:r>
              <a:rPr lang="es-MX" sz="3200" b="1" dirty="0">
                <a:solidFill>
                  <a:schemeClr val="lt1"/>
                </a:solidFill>
                <a:latin typeface="Roboto Slab"/>
                <a:ea typeface="Roboto Slab"/>
                <a:cs typeface="Roboto Slab"/>
                <a:sym typeface="Roboto Slab"/>
              </a:rPr>
              <a:t>Diseño técnico - detallado</a:t>
            </a:r>
            <a:endParaRPr sz="3200" b="1" dirty="0">
              <a:solidFill>
                <a:schemeClr val="lt1"/>
              </a:solidFill>
              <a:latin typeface="Roboto Slab"/>
              <a:ea typeface="Roboto Slab"/>
              <a:cs typeface="Roboto Slab"/>
              <a:sym typeface="Roboto Slab"/>
            </a:endParaRPr>
          </a:p>
        </p:txBody>
      </p:sp>
      <p:pic>
        <p:nvPicPr>
          <p:cNvPr id="92" name="Google Shape;92;p2">
            <a:extLst>
              <a:ext uri="{FF2B5EF4-FFF2-40B4-BE49-F238E27FC236}">
                <a16:creationId xmlns:a16="http://schemas.microsoft.com/office/drawing/2014/main" id="{85C7A9C1-2D4F-752A-D41B-A912B5A495BC}"/>
              </a:ext>
            </a:extLst>
          </p:cNvPr>
          <p:cNvPicPr preferRelativeResize="0"/>
          <p:nvPr/>
        </p:nvPicPr>
        <p:blipFill rotWithShape="1">
          <a:blip r:embed="rId3">
            <a:alphaModFix/>
          </a:blip>
          <a:srcRect/>
          <a:stretch/>
        </p:blipFill>
        <p:spPr>
          <a:xfrm>
            <a:off x="8823781" y="208438"/>
            <a:ext cx="2532653" cy="636852"/>
          </a:xfrm>
          <a:prstGeom prst="rect">
            <a:avLst/>
          </a:prstGeom>
          <a:noFill/>
          <a:ln>
            <a:noFill/>
          </a:ln>
        </p:spPr>
      </p:pic>
      <p:sp>
        <p:nvSpPr>
          <p:cNvPr id="10" name="Google Shape;94;p2">
            <a:extLst>
              <a:ext uri="{FF2B5EF4-FFF2-40B4-BE49-F238E27FC236}">
                <a16:creationId xmlns:a16="http://schemas.microsoft.com/office/drawing/2014/main" id="{B3D3E529-D342-143F-756A-8B049CF87440}"/>
              </a:ext>
            </a:extLst>
          </p:cNvPr>
          <p:cNvSpPr txBox="1"/>
          <p:nvPr/>
        </p:nvSpPr>
        <p:spPr>
          <a:xfrm>
            <a:off x="373117" y="1348840"/>
            <a:ext cx="11445766" cy="5509160"/>
          </a:xfrm>
          <a:prstGeom prst="rect">
            <a:avLst/>
          </a:prstGeom>
          <a:solidFill>
            <a:schemeClr val="bg1"/>
          </a:solidFill>
          <a:ln>
            <a:noFill/>
          </a:ln>
        </p:spPr>
        <p:txBody>
          <a:bodyPr spcFirstLastPara="1" wrap="square" lIns="91425" tIns="45700" rIns="91425" bIns="45700" anchor="t" anchorCtr="0">
            <a:spAutoFit/>
          </a:bodyPr>
          <a:lstStyle/>
          <a:p>
            <a:pPr marL="342900" marR="0" lvl="0" indent="-342900" algn="l" defTabSz="914400" rtl="0" eaLnBrk="1" fontAlgn="auto"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kumimoji="0" lang="es-MX" sz="1600" i="0" u="none" strike="noStrike" kern="0" cap="none" spc="0" normalizeH="0" baseline="0" noProof="0" dirty="0">
                <a:ln>
                  <a:noFill/>
                </a:ln>
                <a:solidFill>
                  <a:srgbClr val="000000"/>
                </a:solidFill>
                <a:effectLst/>
                <a:uLnTx/>
                <a:uFillTx/>
                <a:latin typeface="Roboto"/>
                <a:ea typeface="Roboto"/>
                <a:cs typeface="Roboto"/>
                <a:sym typeface="Roboto"/>
              </a:rPr>
              <a:t>Se </a:t>
            </a:r>
            <a:r>
              <a:rPr kumimoji="0" lang="es-MX" sz="1600" i="0" u="none" strike="noStrike" kern="0" cap="none" spc="0" normalizeH="0" baseline="0" noProof="0" dirty="0" err="1">
                <a:ln>
                  <a:noFill/>
                </a:ln>
                <a:solidFill>
                  <a:srgbClr val="000000"/>
                </a:solidFill>
                <a:effectLst/>
                <a:uLnTx/>
                <a:uFillTx/>
                <a:latin typeface="Roboto"/>
                <a:ea typeface="Roboto"/>
                <a:cs typeface="Roboto"/>
                <a:sym typeface="Roboto"/>
              </a:rPr>
              <a:t>re-entrena</a:t>
            </a:r>
            <a:r>
              <a:rPr kumimoji="0" lang="es-MX" sz="1600" i="0" u="none" strike="noStrike" kern="0" cap="none" spc="0" normalizeH="0" baseline="0" noProof="0" dirty="0">
                <a:ln>
                  <a:noFill/>
                </a:ln>
                <a:solidFill>
                  <a:srgbClr val="000000"/>
                </a:solidFill>
                <a:effectLst/>
                <a:uLnTx/>
                <a:uFillTx/>
                <a:latin typeface="Roboto"/>
                <a:ea typeface="Roboto"/>
                <a:cs typeface="Roboto"/>
                <a:sym typeface="Roboto"/>
              </a:rPr>
              <a:t> un modelo supervisado de regresión que predice cuál va a ser la evaluación que obtendrá el empleado el </a:t>
            </a:r>
            <a:r>
              <a:rPr kumimoji="0" lang="es-MX" sz="1600" i="0" u="none" strike="noStrike" kern="0" cap="none" spc="0" normalizeH="0" baseline="0" noProof="0" dirty="0" err="1">
                <a:ln>
                  <a:noFill/>
                </a:ln>
                <a:solidFill>
                  <a:srgbClr val="000000"/>
                </a:solidFill>
                <a:effectLst/>
                <a:uLnTx/>
                <a:uFillTx/>
                <a:latin typeface="Roboto"/>
                <a:ea typeface="Roboto"/>
                <a:cs typeface="Roboto"/>
                <a:sym typeface="Roboto"/>
              </a:rPr>
              <a:t>añ</a:t>
            </a:r>
            <a:r>
              <a:rPr lang="es-MX" sz="1600" dirty="0">
                <a:latin typeface="Roboto"/>
                <a:ea typeface="Roboto"/>
                <a:cs typeface="Roboto"/>
                <a:sym typeface="Roboto"/>
              </a:rPr>
              <a:t>o siguiente. (</a:t>
            </a:r>
            <a:r>
              <a:rPr lang="es-MX" sz="1600" dirty="0" err="1">
                <a:latin typeface="Roboto"/>
                <a:ea typeface="Roboto"/>
                <a:cs typeface="Roboto"/>
                <a:sym typeface="Roboto"/>
              </a:rPr>
              <a:t>ej</a:t>
            </a:r>
            <a:r>
              <a:rPr lang="es-MX" sz="1600" dirty="0">
                <a:latin typeface="Roboto"/>
                <a:ea typeface="Roboto"/>
                <a:cs typeface="Roboto"/>
                <a:sym typeface="Roboto"/>
              </a:rPr>
              <a:t>: 2024). Una predicción anual por empleado que no se modifica.</a:t>
            </a:r>
          </a:p>
          <a:p>
            <a:pPr marL="342900" marR="0" lvl="0" indent="-342900" algn="l" defTabSz="914400" rtl="0" eaLnBrk="1" fontAlgn="auto" latinLnBrk="0" hangingPunct="1">
              <a:lnSpc>
                <a:spcPct val="100000"/>
              </a:lnSpc>
              <a:spcBef>
                <a:spcPts val="0"/>
              </a:spcBef>
              <a:spcAft>
                <a:spcPts val="0"/>
              </a:spcAft>
              <a:buClr>
                <a:srgbClr val="000000"/>
              </a:buClr>
              <a:buSzPct val="100000"/>
              <a:buFont typeface="Arial" panose="020B0604020202020204" pitchFamily="34" charset="0"/>
              <a:buChar char="•"/>
              <a:tabLst/>
              <a:defRPr/>
            </a:pPr>
            <a:endParaRPr lang="es-MX" sz="1600" dirty="0">
              <a:latin typeface="Roboto"/>
              <a:ea typeface="Roboto"/>
              <a:cs typeface="Roboto"/>
              <a:sym typeface="Roboto"/>
            </a:endParaRPr>
          </a:p>
          <a:p>
            <a:pPr marL="342900" marR="0" lvl="0" indent="-342900" algn="l" defTabSz="914400" rtl="0" eaLnBrk="1" fontAlgn="auto"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lang="es-MX" sz="1600" dirty="0">
                <a:latin typeface="Roboto"/>
                <a:ea typeface="Roboto"/>
                <a:cs typeface="Roboto"/>
                <a:sym typeface="Roboto"/>
              </a:rPr>
              <a:t>La predicción generada es un valor y de allí se identifican los empleados con predicciones de desempeño más baja para el año siguiente, se clasifican en cargos críticos y no críticos a los 10 cargos críticos se les hará una intervención personalizada (esta es la capacidad de GH para hacer una atención personalizada) que utilice como insumo las posibles razones de intervención. A los 50 cargos con no críticos con predicción más alta se les hará una intervención grupal con unas propuestas de retención genéricas como días libres.</a:t>
            </a:r>
          </a:p>
          <a:p>
            <a:pPr marL="342900" marR="0" lvl="0" indent="-342900" algn="l" defTabSz="914400" rtl="0" eaLnBrk="1" fontAlgn="auto" latinLnBrk="0" hangingPunct="1">
              <a:lnSpc>
                <a:spcPct val="100000"/>
              </a:lnSpc>
              <a:spcBef>
                <a:spcPts val="0"/>
              </a:spcBef>
              <a:spcAft>
                <a:spcPts val="0"/>
              </a:spcAft>
              <a:buClr>
                <a:srgbClr val="000000"/>
              </a:buClr>
              <a:buSzPct val="100000"/>
              <a:buFont typeface="Arial" panose="020B0604020202020204" pitchFamily="34" charset="0"/>
              <a:buChar char="•"/>
              <a:tabLst/>
              <a:defRPr/>
            </a:pPr>
            <a:endParaRPr lang="es-MX" sz="1600" dirty="0">
              <a:latin typeface="Roboto"/>
              <a:ea typeface="Roboto"/>
              <a:cs typeface="Roboto"/>
              <a:sym typeface="Roboto"/>
            </a:endParaRPr>
          </a:p>
          <a:p>
            <a:pPr marL="342900" marR="0" lvl="0" indent="-342900" algn="l" defTabSz="914400" rtl="0" eaLnBrk="1" fontAlgn="auto"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lang="es-MX" sz="1600" dirty="0">
                <a:latin typeface="Roboto"/>
                <a:ea typeface="Roboto"/>
                <a:cs typeface="Roboto"/>
                <a:sym typeface="Roboto"/>
              </a:rPr>
              <a:t>Las predicciones de desempeños se dejan en una base de datos a la que tienen acceso las 3 personas de selección para utilizar esta información en procesos de ascensos.</a:t>
            </a:r>
          </a:p>
          <a:p>
            <a:pPr marL="342900" marR="0" lvl="0" indent="-342900" algn="l" defTabSz="914400" rtl="0" eaLnBrk="1" fontAlgn="auto" latinLnBrk="0" hangingPunct="1">
              <a:lnSpc>
                <a:spcPct val="100000"/>
              </a:lnSpc>
              <a:spcBef>
                <a:spcPts val="0"/>
              </a:spcBef>
              <a:spcAft>
                <a:spcPts val="0"/>
              </a:spcAft>
              <a:buClr>
                <a:srgbClr val="000000"/>
              </a:buClr>
              <a:buSzPct val="100000"/>
              <a:buFont typeface="Arial" panose="020B0604020202020204" pitchFamily="34" charset="0"/>
              <a:buChar char="•"/>
              <a:tabLst/>
              <a:defRPr/>
            </a:pPr>
            <a:endParaRPr lang="es-MX" sz="1600" dirty="0">
              <a:latin typeface="Roboto"/>
              <a:ea typeface="Roboto"/>
              <a:cs typeface="Roboto"/>
              <a:sym typeface="Roboto"/>
            </a:endParaRPr>
          </a:p>
          <a:p>
            <a:pPr marL="342900" marR="0" lvl="0" indent="-342900" algn="l" defTabSz="914400" rtl="0" eaLnBrk="1" fontAlgn="auto"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lang="es-MX" sz="1600" dirty="0">
                <a:latin typeface="Roboto"/>
                <a:ea typeface="Roboto"/>
                <a:cs typeface="Roboto"/>
                <a:sym typeface="Roboto"/>
              </a:rPr>
              <a:t>Adicionalmente a las predicciones se genera una lista de las variables que más influyeron en el desempeño de los empleados se clasifican en variables accionables y no accionables y con las accionables se hace una lluvia de ideas, entre analítica y HR  para mitigar su impacto.</a:t>
            </a:r>
          </a:p>
          <a:p>
            <a:pPr marL="342900" marR="0" lvl="0" indent="-342900" algn="l" defTabSz="914400" rtl="0" eaLnBrk="1" fontAlgn="auto" latinLnBrk="0" hangingPunct="1">
              <a:lnSpc>
                <a:spcPct val="100000"/>
              </a:lnSpc>
              <a:spcBef>
                <a:spcPts val="0"/>
              </a:spcBef>
              <a:spcAft>
                <a:spcPts val="0"/>
              </a:spcAft>
              <a:buClr>
                <a:srgbClr val="000000"/>
              </a:buClr>
              <a:buSzPct val="100000"/>
              <a:buFont typeface="Arial" panose="020B0604020202020204" pitchFamily="34" charset="0"/>
              <a:buChar char="•"/>
              <a:tabLst/>
              <a:defRPr/>
            </a:pPr>
            <a:endParaRPr lang="es-MX" sz="1600" dirty="0">
              <a:latin typeface="Roboto"/>
              <a:ea typeface="Roboto"/>
              <a:cs typeface="Roboto"/>
              <a:sym typeface="Roboto"/>
            </a:endParaRPr>
          </a:p>
          <a:p>
            <a:pPr marL="342900" marR="0" lvl="0" indent="-342900" algn="l" defTabSz="914400" rtl="0" eaLnBrk="1" fontAlgn="auto"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kumimoji="0" lang="es-MX" sz="1600" i="0" u="none" strike="noStrike" kern="0" cap="none" spc="0" normalizeH="0" baseline="0" noProof="0" dirty="0">
                <a:ln>
                  <a:noFill/>
                </a:ln>
                <a:solidFill>
                  <a:srgbClr val="000000"/>
                </a:solidFill>
                <a:effectLst/>
                <a:uLnTx/>
                <a:uFillTx/>
                <a:latin typeface="Roboto"/>
                <a:ea typeface="Roboto"/>
                <a:cs typeface="Roboto"/>
                <a:sym typeface="Roboto"/>
              </a:rPr>
              <a:t>La información utilizada para la predicción es la que se tiene disponible al cierre del año anterior de los empleados y última evaluación de empleados de desempeño(</a:t>
            </a:r>
            <a:r>
              <a:rPr kumimoji="0" lang="es-MX" sz="1600" i="0" u="none" strike="noStrike" kern="0" cap="none" spc="0" normalizeH="0" baseline="0" noProof="0" dirty="0" err="1">
                <a:ln>
                  <a:noFill/>
                </a:ln>
                <a:solidFill>
                  <a:srgbClr val="000000"/>
                </a:solidFill>
                <a:effectLst/>
                <a:uLnTx/>
                <a:uFillTx/>
                <a:latin typeface="Roboto"/>
                <a:ea typeface="Roboto"/>
                <a:cs typeface="Roboto"/>
                <a:sym typeface="Roboto"/>
              </a:rPr>
              <a:t>ej</a:t>
            </a:r>
            <a:r>
              <a:rPr kumimoji="0" lang="es-MX" sz="1600" i="0" u="none" strike="noStrike" kern="0" cap="none" spc="0" normalizeH="0" baseline="0" noProof="0" dirty="0">
                <a:ln>
                  <a:noFill/>
                </a:ln>
                <a:solidFill>
                  <a:srgbClr val="000000"/>
                </a:solidFill>
                <a:effectLst/>
                <a:uLnTx/>
                <a:uFillTx/>
                <a:latin typeface="Roboto"/>
                <a:ea typeface="Roboto"/>
                <a:cs typeface="Roboto"/>
                <a:sym typeface="Roboto"/>
              </a:rPr>
              <a:t>: 2023)</a:t>
            </a:r>
          </a:p>
          <a:p>
            <a:pPr marL="342900" marR="0" lvl="0" indent="-342900" algn="l" defTabSz="914400" rtl="0" eaLnBrk="1" fontAlgn="auto" latinLnBrk="0" hangingPunct="1">
              <a:lnSpc>
                <a:spcPct val="100000"/>
              </a:lnSpc>
              <a:spcBef>
                <a:spcPts val="0"/>
              </a:spcBef>
              <a:spcAft>
                <a:spcPts val="0"/>
              </a:spcAft>
              <a:buClr>
                <a:srgbClr val="000000"/>
              </a:buClr>
              <a:buSzPct val="100000"/>
              <a:buFont typeface="Arial" panose="020B0604020202020204" pitchFamily="34" charset="0"/>
              <a:buChar char="•"/>
              <a:tabLst/>
              <a:defRPr/>
            </a:pPr>
            <a:endParaRPr kumimoji="0" lang="es-MX" sz="1600" i="0" u="none" strike="noStrike" kern="0" cap="none" spc="0" normalizeH="0" baseline="0" noProof="0" dirty="0">
              <a:ln>
                <a:noFill/>
              </a:ln>
              <a:solidFill>
                <a:srgbClr val="000000"/>
              </a:solidFill>
              <a:effectLst/>
              <a:uLnTx/>
              <a:uFillTx/>
              <a:latin typeface="Roboto"/>
              <a:ea typeface="Roboto"/>
              <a:cs typeface="Roboto"/>
              <a:sym typeface="Roboto"/>
            </a:endParaRPr>
          </a:p>
          <a:p>
            <a:pPr marL="342900" marR="0" lvl="0" indent="-342900" algn="l" defTabSz="914400" rtl="0" eaLnBrk="1" fontAlgn="auto"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kumimoji="0" lang="es-MX" sz="1600" i="0" u="none" strike="noStrike" kern="0" cap="none" spc="0" normalizeH="0" baseline="0" noProof="0" dirty="0">
                <a:ln>
                  <a:noFill/>
                </a:ln>
                <a:solidFill>
                  <a:srgbClr val="000000"/>
                </a:solidFill>
                <a:effectLst/>
                <a:uLnTx/>
                <a:uFillTx/>
                <a:latin typeface="Roboto"/>
                <a:ea typeface="Roboto"/>
                <a:cs typeface="Roboto"/>
                <a:sym typeface="Roboto"/>
              </a:rPr>
              <a:t>El modelo se re -entrena cada año, cuando se actualiza la información de la evaluación de desempeño del empleado, y posteriormente se hacen las predicciones. Entrenamiento anual – Predicción anual en bache. No se automatizarán predicciones ni reentrenamiento anual.</a:t>
            </a:r>
          </a:p>
        </p:txBody>
      </p:sp>
    </p:spTree>
    <p:extLst>
      <p:ext uri="{BB962C8B-B14F-4D97-AF65-F5344CB8AC3E}">
        <p14:creationId xmlns:p14="http://schemas.microsoft.com/office/powerpoint/2010/main" val="3127786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0">
          <a:extLst>
            <a:ext uri="{FF2B5EF4-FFF2-40B4-BE49-F238E27FC236}">
              <a16:creationId xmlns:a16="http://schemas.microsoft.com/office/drawing/2014/main" id="{1F7EEBFD-4B2C-29BE-C01D-4E775C3AC165}"/>
            </a:ext>
          </a:extLst>
        </p:cNvPr>
        <p:cNvGrpSpPr/>
        <p:nvPr/>
      </p:nvGrpSpPr>
      <p:grpSpPr>
        <a:xfrm>
          <a:off x="0" y="0"/>
          <a:ext cx="0" cy="0"/>
          <a:chOff x="0" y="0"/>
          <a:chExt cx="0" cy="0"/>
        </a:xfrm>
      </p:grpSpPr>
      <p:sp>
        <p:nvSpPr>
          <p:cNvPr id="91" name="Google Shape;91;p2">
            <a:extLst>
              <a:ext uri="{FF2B5EF4-FFF2-40B4-BE49-F238E27FC236}">
                <a16:creationId xmlns:a16="http://schemas.microsoft.com/office/drawing/2014/main" id="{71EDA164-6F51-633C-2D3E-99FFB03B9EF8}"/>
              </a:ext>
            </a:extLst>
          </p:cNvPr>
          <p:cNvSpPr txBox="1">
            <a:spLocks noGrp="1"/>
          </p:cNvSpPr>
          <p:nvPr>
            <p:ph type="ctrTitle"/>
          </p:nvPr>
        </p:nvSpPr>
        <p:spPr>
          <a:xfrm>
            <a:off x="0" y="208437"/>
            <a:ext cx="6610596" cy="1401097"/>
          </a:xfrm>
          <a:prstGeom prst="rect">
            <a:avLst/>
          </a:prstGeom>
          <a:solidFill>
            <a:srgbClr val="41AD48"/>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Roboto Slab"/>
              <a:buNone/>
            </a:pPr>
            <a:r>
              <a:rPr lang="es-MX" sz="3200" b="1" dirty="0">
                <a:solidFill>
                  <a:schemeClr val="lt1"/>
                </a:solidFill>
                <a:latin typeface="Roboto Slab"/>
                <a:ea typeface="Roboto Slab"/>
                <a:cs typeface="Roboto Slab"/>
                <a:sym typeface="Roboto Slab"/>
              </a:rPr>
              <a:t>Preprocesamiento</a:t>
            </a:r>
            <a:endParaRPr sz="3200" b="1" dirty="0">
              <a:solidFill>
                <a:schemeClr val="lt1"/>
              </a:solidFill>
              <a:latin typeface="Roboto Slab"/>
              <a:ea typeface="Roboto Slab"/>
              <a:cs typeface="Roboto Slab"/>
              <a:sym typeface="Roboto Slab"/>
            </a:endParaRPr>
          </a:p>
        </p:txBody>
      </p:sp>
      <p:pic>
        <p:nvPicPr>
          <p:cNvPr id="92" name="Google Shape;92;p2">
            <a:extLst>
              <a:ext uri="{FF2B5EF4-FFF2-40B4-BE49-F238E27FC236}">
                <a16:creationId xmlns:a16="http://schemas.microsoft.com/office/drawing/2014/main" id="{846B0E43-DB0D-EE8F-E34C-1000232E9111}"/>
              </a:ext>
            </a:extLst>
          </p:cNvPr>
          <p:cNvPicPr preferRelativeResize="0"/>
          <p:nvPr/>
        </p:nvPicPr>
        <p:blipFill rotWithShape="1">
          <a:blip r:embed="rId3">
            <a:alphaModFix/>
          </a:blip>
          <a:srcRect/>
          <a:stretch/>
        </p:blipFill>
        <p:spPr>
          <a:xfrm>
            <a:off x="8793801" y="548534"/>
            <a:ext cx="2532653" cy="636852"/>
          </a:xfrm>
          <a:prstGeom prst="rect">
            <a:avLst/>
          </a:prstGeom>
          <a:noFill/>
          <a:ln>
            <a:noFill/>
          </a:ln>
        </p:spPr>
      </p:pic>
      <p:sp>
        <p:nvSpPr>
          <p:cNvPr id="93" name="Google Shape;93;p2">
            <a:extLst>
              <a:ext uri="{FF2B5EF4-FFF2-40B4-BE49-F238E27FC236}">
                <a16:creationId xmlns:a16="http://schemas.microsoft.com/office/drawing/2014/main" id="{52685D9F-853B-98CB-5409-AEF045C6AA47}"/>
              </a:ext>
            </a:extLst>
          </p:cNvPr>
          <p:cNvSpPr txBox="1"/>
          <p:nvPr/>
        </p:nvSpPr>
        <p:spPr>
          <a:xfrm>
            <a:off x="1991544" y="1916832"/>
            <a:ext cx="82089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endParaRPr sz="1600" b="1" i="0" u="none" strike="noStrike" cap="none">
              <a:solidFill>
                <a:schemeClr val="dk1"/>
              </a:solidFill>
              <a:latin typeface="Calibri"/>
              <a:ea typeface="Calibri"/>
              <a:cs typeface="Calibri"/>
              <a:sym typeface="Calibri"/>
            </a:endParaRPr>
          </a:p>
        </p:txBody>
      </p:sp>
      <p:sp>
        <p:nvSpPr>
          <p:cNvPr id="9" name="Google Shape;94;p2">
            <a:extLst>
              <a:ext uri="{FF2B5EF4-FFF2-40B4-BE49-F238E27FC236}">
                <a16:creationId xmlns:a16="http://schemas.microsoft.com/office/drawing/2014/main" id="{6F54E7F7-9C30-F612-8961-76BB7BD1535D}"/>
              </a:ext>
            </a:extLst>
          </p:cNvPr>
          <p:cNvSpPr txBox="1"/>
          <p:nvPr/>
        </p:nvSpPr>
        <p:spPr>
          <a:xfrm>
            <a:off x="514597" y="1916832"/>
            <a:ext cx="11482962" cy="4524275"/>
          </a:xfrm>
          <a:prstGeom prst="rect">
            <a:avLst/>
          </a:prstGeom>
          <a:solidFill>
            <a:schemeClr val="bg1"/>
          </a:solidFill>
          <a:ln>
            <a:noFill/>
          </a:ln>
        </p:spPr>
        <p:txBody>
          <a:bodyPr spcFirstLastPara="1" wrap="square" lIns="91425" tIns="45700" rIns="91425" bIns="45700" anchor="t" anchorCtr="0">
            <a:spAutoFit/>
          </a:bodyPr>
          <a:lstStyle/>
          <a:p>
            <a:pPr>
              <a:buSzPct val="100000"/>
            </a:pPr>
            <a:r>
              <a:rPr lang="es-MX" sz="2400" dirty="0">
                <a:latin typeface="Calibri" panose="020F0502020204030204" pitchFamily="34" charset="0"/>
              </a:rPr>
              <a:t>Definir estructura y fechas de los datos (suponer que estamos enero 2024)</a:t>
            </a:r>
          </a:p>
          <a:p>
            <a:pPr>
              <a:buSzPct val="100000"/>
            </a:pPr>
            <a:endParaRPr lang="es-MX" sz="2400" dirty="0">
              <a:latin typeface="Calibri" panose="020F0502020204030204" pitchFamily="34" charset="0"/>
            </a:endParaRPr>
          </a:p>
          <a:p>
            <a:pPr lvl="1">
              <a:buSzPct val="100000"/>
            </a:pPr>
            <a:r>
              <a:rPr lang="es-MX" sz="2400" b="1" dirty="0">
                <a:latin typeface="Calibri" panose="020F0502020204030204" pitchFamily="34" charset="0"/>
              </a:rPr>
              <a:t>Predicción</a:t>
            </a:r>
          </a:p>
          <a:p>
            <a:pPr lvl="1">
              <a:buSzPct val="100000"/>
            </a:pPr>
            <a:endParaRPr lang="es-MX" sz="2400" b="1" dirty="0">
              <a:latin typeface="Calibri" panose="020F0502020204030204" pitchFamily="34" charset="0"/>
            </a:endParaRPr>
          </a:p>
          <a:p>
            <a:pPr lvl="2">
              <a:buSzPct val="100000"/>
            </a:pPr>
            <a:r>
              <a:rPr lang="es-MX" sz="2400" dirty="0" err="1">
                <a:latin typeface="Calibri" panose="020F0502020204030204" pitchFamily="34" charset="0"/>
              </a:rPr>
              <a:t>Y_pred</a:t>
            </a:r>
            <a:r>
              <a:rPr lang="es-MX" sz="2400" dirty="0">
                <a:latin typeface="Calibri" panose="020F0502020204030204" pitchFamily="34" charset="0"/>
              </a:rPr>
              <a:t> = desempeño de cada empleado 2024-dic ( t+1)</a:t>
            </a:r>
          </a:p>
          <a:p>
            <a:pPr lvl="2">
              <a:buSzPct val="100000"/>
            </a:pPr>
            <a:r>
              <a:rPr lang="es-MX" sz="2400" dirty="0">
                <a:latin typeface="Calibri" panose="020F0502020204030204" pitchFamily="34" charset="0"/>
              </a:rPr>
              <a:t>X = información empleados 2023 - dic (t)</a:t>
            </a:r>
          </a:p>
          <a:p>
            <a:pPr lvl="2">
              <a:buSzPct val="100000"/>
            </a:pPr>
            <a:endParaRPr lang="es-MX" sz="2400" dirty="0">
              <a:latin typeface="Calibri" panose="020F0502020204030204" pitchFamily="34" charset="0"/>
            </a:endParaRPr>
          </a:p>
          <a:p>
            <a:pPr lvl="2">
              <a:buSzPct val="100000"/>
            </a:pPr>
            <a:r>
              <a:rPr lang="es-MX" sz="2400" b="1" dirty="0">
                <a:latin typeface="Calibri" panose="020F0502020204030204" pitchFamily="34" charset="0"/>
              </a:rPr>
              <a:t>¿Entrenamiento?:</a:t>
            </a:r>
          </a:p>
          <a:p>
            <a:pPr lvl="2">
              <a:buSzPct val="100000"/>
            </a:pPr>
            <a:endParaRPr lang="es-MX" sz="2400" b="1" dirty="0">
              <a:latin typeface="Calibri" panose="020F0502020204030204" pitchFamily="34" charset="0"/>
            </a:endParaRPr>
          </a:p>
          <a:p>
            <a:pPr lvl="2">
              <a:buSzPct val="100000"/>
            </a:pPr>
            <a:r>
              <a:rPr lang="es-MX" sz="2400" dirty="0" err="1">
                <a:latin typeface="Calibri" panose="020F0502020204030204" pitchFamily="34" charset="0"/>
              </a:rPr>
              <a:t>Y_real</a:t>
            </a:r>
            <a:r>
              <a:rPr lang="es-MX" sz="2400" dirty="0">
                <a:latin typeface="Calibri" panose="020F0502020204030204" pitchFamily="34" charset="0"/>
              </a:rPr>
              <a:t>  = desempeño de cada empleado 2023-dic(t)</a:t>
            </a:r>
          </a:p>
          <a:p>
            <a:pPr lvl="2">
              <a:buSzPct val="100000"/>
            </a:pPr>
            <a:r>
              <a:rPr lang="es-MX" sz="2400" dirty="0">
                <a:latin typeface="Calibri" panose="020F0502020204030204" pitchFamily="34" charset="0"/>
              </a:rPr>
              <a:t>X = información empleados 2022 – dic (t-1)</a:t>
            </a:r>
          </a:p>
          <a:p>
            <a:pPr lvl="2">
              <a:buSzPct val="100000"/>
            </a:pPr>
            <a:endParaRPr lang="es-MX" sz="2400" dirty="0">
              <a:latin typeface="Calibri" panose="020F0502020204030204" pitchFamily="34" charset="0"/>
            </a:endParaRPr>
          </a:p>
        </p:txBody>
      </p:sp>
      <p:sp>
        <p:nvSpPr>
          <p:cNvPr id="2" name="Rectángulo 1">
            <a:extLst>
              <a:ext uri="{FF2B5EF4-FFF2-40B4-BE49-F238E27FC236}">
                <a16:creationId xmlns:a16="http://schemas.microsoft.com/office/drawing/2014/main" id="{6E6CDEBE-175F-A662-7659-639493AA6C07}"/>
              </a:ext>
            </a:extLst>
          </p:cNvPr>
          <p:cNvSpPr/>
          <p:nvPr/>
        </p:nvSpPr>
        <p:spPr>
          <a:xfrm>
            <a:off x="0" y="6252044"/>
            <a:ext cx="7803931" cy="121191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123097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0">
          <a:extLst>
            <a:ext uri="{FF2B5EF4-FFF2-40B4-BE49-F238E27FC236}">
              <a16:creationId xmlns:a16="http://schemas.microsoft.com/office/drawing/2014/main" id="{AACD8D63-D0D0-F53C-C9EE-619E163423DE}"/>
            </a:ext>
          </a:extLst>
        </p:cNvPr>
        <p:cNvGrpSpPr/>
        <p:nvPr/>
      </p:nvGrpSpPr>
      <p:grpSpPr>
        <a:xfrm>
          <a:off x="0" y="0"/>
          <a:ext cx="0" cy="0"/>
          <a:chOff x="0" y="0"/>
          <a:chExt cx="0" cy="0"/>
        </a:xfrm>
      </p:grpSpPr>
      <p:sp>
        <p:nvSpPr>
          <p:cNvPr id="91" name="Google Shape;91;p2">
            <a:extLst>
              <a:ext uri="{FF2B5EF4-FFF2-40B4-BE49-F238E27FC236}">
                <a16:creationId xmlns:a16="http://schemas.microsoft.com/office/drawing/2014/main" id="{9F17A89F-4194-B47F-8FE1-4C90C48518C3}"/>
              </a:ext>
            </a:extLst>
          </p:cNvPr>
          <p:cNvSpPr txBox="1">
            <a:spLocks noGrp="1"/>
          </p:cNvSpPr>
          <p:nvPr>
            <p:ph type="ctrTitle"/>
          </p:nvPr>
        </p:nvSpPr>
        <p:spPr>
          <a:xfrm>
            <a:off x="0" y="208437"/>
            <a:ext cx="6610596" cy="1401097"/>
          </a:xfrm>
          <a:prstGeom prst="rect">
            <a:avLst/>
          </a:prstGeom>
          <a:solidFill>
            <a:srgbClr val="41AD48"/>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Roboto Slab"/>
              <a:buNone/>
            </a:pPr>
            <a:r>
              <a:rPr lang="es-MX" sz="3200" b="1" dirty="0">
                <a:solidFill>
                  <a:schemeClr val="lt1"/>
                </a:solidFill>
                <a:latin typeface="Roboto Slab"/>
                <a:ea typeface="Roboto Slab"/>
                <a:cs typeface="Roboto Slab"/>
                <a:sym typeface="Roboto Slab"/>
              </a:rPr>
              <a:t>Tablas disponibles</a:t>
            </a:r>
            <a:endParaRPr sz="3200" b="1" dirty="0">
              <a:solidFill>
                <a:schemeClr val="lt1"/>
              </a:solidFill>
              <a:latin typeface="Roboto Slab"/>
              <a:ea typeface="Roboto Slab"/>
              <a:cs typeface="Roboto Slab"/>
              <a:sym typeface="Roboto Slab"/>
            </a:endParaRPr>
          </a:p>
        </p:txBody>
      </p:sp>
      <p:pic>
        <p:nvPicPr>
          <p:cNvPr id="92" name="Google Shape;92;p2">
            <a:extLst>
              <a:ext uri="{FF2B5EF4-FFF2-40B4-BE49-F238E27FC236}">
                <a16:creationId xmlns:a16="http://schemas.microsoft.com/office/drawing/2014/main" id="{E11ADC70-5E89-0F28-15B8-C262B4108CB8}"/>
              </a:ext>
            </a:extLst>
          </p:cNvPr>
          <p:cNvPicPr preferRelativeResize="0"/>
          <p:nvPr/>
        </p:nvPicPr>
        <p:blipFill rotWithShape="1">
          <a:blip r:embed="rId3">
            <a:alphaModFix/>
          </a:blip>
          <a:srcRect/>
          <a:stretch/>
        </p:blipFill>
        <p:spPr>
          <a:xfrm>
            <a:off x="8793801" y="548534"/>
            <a:ext cx="2532653" cy="636852"/>
          </a:xfrm>
          <a:prstGeom prst="rect">
            <a:avLst/>
          </a:prstGeom>
          <a:noFill/>
          <a:ln>
            <a:noFill/>
          </a:ln>
        </p:spPr>
      </p:pic>
      <p:sp>
        <p:nvSpPr>
          <p:cNvPr id="93" name="Google Shape;93;p2">
            <a:extLst>
              <a:ext uri="{FF2B5EF4-FFF2-40B4-BE49-F238E27FC236}">
                <a16:creationId xmlns:a16="http://schemas.microsoft.com/office/drawing/2014/main" id="{AF65BB59-1D1F-B302-80DC-AA1811A1FF35}"/>
              </a:ext>
            </a:extLst>
          </p:cNvPr>
          <p:cNvSpPr txBox="1"/>
          <p:nvPr/>
        </p:nvSpPr>
        <p:spPr>
          <a:xfrm>
            <a:off x="1991544" y="1916832"/>
            <a:ext cx="82089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endParaRPr sz="1600" b="1" i="0" u="none" strike="noStrike" cap="none">
              <a:solidFill>
                <a:schemeClr val="dk1"/>
              </a:solidFill>
              <a:latin typeface="Calibri"/>
              <a:ea typeface="Calibri"/>
              <a:cs typeface="Calibri"/>
              <a:sym typeface="Calibri"/>
            </a:endParaRPr>
          </a:p>
        </p:txBody>
      </p:sp>
      <p:graphicFrame>
        <p:nvGraphicFramePr>
          <p:cNvPr id="3" name="Tabla 2">
            <a:extLst>
              <a:ext uri="{FF2B5EF4-FFF2-40B4-BE49-F238E27FC236}">
                <a16:creationId xmlns:a16="http://schemas.microsoft.com/office/drawing/2014/main" id="{5FEBCF4A-BEEE-1ED4-A5C0-AA7F0A72846E}"/>
              </a:ext>
            </a:extLst>
          </p:cNvPr>
          <p:cNvGraphicFramePr>
            <a:graphicFrameLocks noGrp="1"/>
          </p:cNvGraphicFramePr>
          <p:nvPr>
            <p:extLst>
              <p:ext uri="{D42A27DB-BD31-4B8C-83A1-F6EECF244321}">
                <p14:modId xmlns:p14="http://schemas.microsoft.com/office/powerpoint/2010/main" val="4263038657"/>
              </p:ext>
            </p:extLst>
          </p:nvPr>
        </p:nvGraphicFramePr>
        <p:xfrm>
          <a:off x="370489" y="1930289"/>
          <a:ext cx="6818588" cy="1787624"/>
        </p:xfrm>
        <a:graphic>
          <a:graphicData uri="http://schemas.openxmlformats.org/drawingml/2006/table">
            <a:tbl>
              <a:tblPr/>
              <a:tblGrid>
                <a:gridCol w="974084">
                  <a:extLst>
                    <a:ext uri="{9D8B030D-6E8A-4147-A177-3AD203B41FA5}">
                      <a16:colId xmlns:a16="http://schemas.microsoft.com/office/drawing/2014/main" val="3664399696"/>
                    </a:ext>
                  </a:extLst>
                </a:gridCol>
                <a:gridCol w="974084">
                  <a:extLst>
                    <a:ext uri="{9D8B030D-6E8A-4147-A177-3AD203B41FA5}">
                      <a16:colId xmlns:a16="http://schemas.microsoft.com/office/drawing/2014/main" val="764716154"/>
                    </a:ext>
                  </a:extLst>
                </a:gridCol>
                <a:gridCol w="974084">
                  <a:extLst>
                    <a:ext uri="{9D8B030D-6E8A-4147-A177-3AD203B41FA5}">
                      <a16:colId xmlns:a16="http://schemas.microsoft.com/office/drawing/2014/main" val="470113211"/>
                    </a:ext>
                  </a:extLst>
                </a:gridCol>
                <a:gridCol w="974084">
                  <a:extLst>
                    <a:ext uri="{9D8B030D-6E8A-4147-A177-3AD203B41FA5}">
                      <a16:colId xmlns:a16="http://schemas.microsoft.com/office/drawing/2014/main" val="3357982108"/>
                    </a:ext>
                  </a:extLst>
                </a:gridCol>
                <a:gridCol w="974084">
                  <a:extLst>
                    <a:ext uri="{9D8B030D-6E8A-4147-A177-3AD203B41FA5}">
                      <a16:colId xmlns:a16="http://schemas.microsoft.com/office/drawing/2014/main" val="3052784751"/>
                    </a:ext>
                  </a:extLst>
                </a:gridCol>
                <a:gridCol w="974084">
                  <a:extLst>
                    <a:ext uri="{9D8B030D-6E8A-4147-A177-3AD203B41FA5}">
                      <a16:colId xmlns:a16="http://schemas.microsoft.com/office/drawing/2014/main" val="2930564959"/>
                    </a:ext>
                  </a:extLst>
                </a:gridCol>
                <a:gridCol w="974084">
                  <a:extLst>
                    <a:ext uri="{9D8B030D-6E8A-4147-A177-3AD203B41FA5}">
                      <a16:colId xmlns:a16="http://schemas.microsoft.com/office/drawing/2014/main" val="3914817239"/>
                    </a:ext>
                  </a:extLst>
                </a:gridCol>
              </a:tblGrid>
              <a:tr h="307706">
                <a:tc gridSpan="7">
                  <a:txBody>
                    <a:bodyPr/>
                    <a:lstStyle/>
                    <a:p>
                      <a:pPr algn="ctr" fontAlgn="b"/>
                      <a:r>
                        <a:rPr lang="es-CO" sz="1400" b="0" i="0" u="none" strike="noStrike" dirty="0">
                          <a:solidFill>
                            <a:srgbClr val="000000"/>
                          </a:solidFill>
                          <a:effectLst/>
                          <a:latin typeface="Calibri" panose="020F0502020204030204" pitchFamily="34" charset="0"/>
                        </a:rPr>
                        <a:t>Tablas de transacciones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no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3102597357"/>
                  </a:ext>
                </a:extLst>
              </a:tr>
              <a:tr h="293053">
                <a:tc gridSpan="3">
                  <a:txBody>
                    <a:bodyPr/>
                    <a:lstStyle/>
                    <a:p>
                      <a:pPr algn="ctr" fontAlgn="b"/>
                      <a:r>
                        <a:rPr lang="es-CO" sz="1400" b="0" i="0" u="none" strike="noStrike">
                          <a:solidFill>
                            <a:srgbClr val="000000"/>
                          </a:solidFill>
                          <a:effectLst/>
                          <a:latin typeface="Calibri" panose="020F0502020204030204" pitchFamily="34" charset="0"/>
                        </a:rPr>
                        <a:t>tbl perf</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tc hMerge="1">
                  <a:txBody>
                    <a:bodyPr/>
                    <a:lstStyle/>
                    <a:p>
                      <a:endParaRPr lang="es-CO"/>
                    </a:p>
                  </a:txBody>
                  <a:tcPr/>
                </a:tc>
                <a:tc hMerge="1">
                  <a:txBody>
                    <a:bodyPr/>
                    <a:lstStyle/>
                    <a:p>
                      <a:endParaRPr lang="es-CO"/>
                    </a:p>
                  </a:txBody>
                  <a:tcPr/>
                </a:tc>
                <a:tc>
                  <a:txBody>
                    <a:bodyPr/>
                    <a:lstStyle/>
                    <a:p>
                      <a:pPr algn="l" fontAlgn="b"/>
                      <a:endParaRPr lang="es-CO" sz="14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gridSpan="3">
                  <a:txBody>
                    <a:bodyPr/>
                    <a:lstStyle/>
                    <a:p>
                      <a:pPr algn="ctr" fontAlgn="b"/>
                      <a:r>
                        <a:rPr lang="es-CO" sz="1400" b="0" i="0" u="none" strike="noStrike">
                          <a:solidFill>
                            <a:srgbClr val="000000"/>
                          </a:solidFill>
                          <a:effectLst/>
                          <a:latin typeface="Calibri" panose="020F0502020204030204" pitchFamily="34" charset="0"/>
                        </a:rPr>
                        <a:t>tbl action</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2615441423"/>
                  </a:ext>
                </a:extLst>
              </a:tr>
              <a:tr h="293053">
                <a:tc>
                  <a:txBody>
                    <a:bodyPr/>
                    <a:lstStyle/>
                    <a:p>
                      <a:pPr algn="l" fontAlgn="b"/>
                      <a:r>
                        <a:rPr lang="es-CO" sz="1400" b="0" i="0" u="none" strike="noStrike">
                          <a:solidFill>
                            <a:srgbClr val="000000"/>
                          </a:solidFill>
                          <a:effectLst/>
                          <a:latin typeface="Calibri" panose="020F0502020204030204" pitchFamily="34" charset="0"/>
                        </a:rPr>
                        <a:t>emp</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l" fontAlgn="b"/>
                      <a:r>
                        <a:rPr lang="es-CO" sz="1400" b="0" i="0" u="none" strike="noStrike">
                          <a:solidFill>
                            <a:srgbClr val="000000"/>
                          </a:solidFill>
                          <a:effectLst/>
                          <a:latin typeface="Calibri" panose="020F0502020204030204" pitchFamily="34" charset="0"/>
                        </a:rPr>
                        <a:t>fecha</a:t>
                      </a:r>
                    </a:p>
                  </a:txBody>
                  <a:tcPr marL="9525" marR="9525" marT="9525" marB="0" anchor="b">
                    <a:lnL>
                      <a:noFill/>
                    </a:lnL>
                    <a:lnR>
                      <a:noFill/>
                    </a:lnR>
                    <a:lnT>
                      <a:noFill/>
                    </a:lnT>
                    <a:lnB>
                      <a:noFill/>
                    </a:lnB>
                    <a:noFill/>
                  </a:tcPr>
                </a:tc>
                <a:tc>
                  <a:txBody>
                    <a:bodyPr/>
                    <a:lstStyle/>
                    <a:p>
                      <a:pPr algn="l" fontAlgn="b"/>
                      <a:r>
                        <a:rPr lang="es-CO" sz="1400" b="0" i="0" u="none" strike="noStrike">
                          <a:solidFill>
                            <a:srgbClr val="000000"/>
                          </a:solidFill>
                          <a:effectLst/>
                          <a:latin typeface="Calibri" panose="020F0502020204030204" pitchFamily="34" charset="0"/>
                        </a:rPr>
                        <a:t>desmp</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endParaRPr lang="es-CO" sz="14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ctr" fontAlgn="b"/>
                      <a:r>
                        <a:rPr lang="es-CO" sz="1400" b="0" i="0" u="none" strike="noStrike">
                          <a:solidFill>
                            <a:srgbClr val="000000"/>
                          </a:solidFill>
                          <a:effectLst/>
                          <a:latin typeface="Calibri" panose="020F0502020204030204" pitchFamily="34" charset="0"/>
                        </a:rPr>
                        <a:t>emp</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ctr" fontAlgn="b"/>
                      <a:r>
                        <a:rPr lang="es-CO" sz="1400" b="0" i="0" u="none" strike="noStrike">
                          <a:solidFill>
                            <a:srgbClr val="000000"/>
                          </a:solidFill>
                          <a:effectLst/>
                          <a:latin typeface="Calibri" panose="020F0502020204030204" pitchFamily="34" charset="0"/>
                        </a:rPr>
                        <a:t>fecha</a:t>
                      </a:r>
                    </a:p>
                  </a:txBody>
                  <a:tcPr marL="9525" marR="9525" marT="9525" marB="0" anchor="b">
                    <a:lnL>
                      <a:noFill/>
                    </a:lnL>
                    <a:lnR>
                      <a:noFill/>
                    </a:lnR>
                    <a:lnT>
                      <a:noFill/>
                    </a:lnT>
                    <a:lnB>
                      <a:noFill/>
                    </a:lnB>
                    <a:noFill/>
                  </a:tcPr>
                </a:tc>
                <a:tc>
                  <a:txBody>
                    <a:bodyPr/>
                    <a:lstStyle/>
                    <a:p>
                      <a:pPr algn="ctr" fontAlgn="b"/>
                      <a:r>
                        <a:rPr lang="es-CO" sz="1400" b="0" i="0" u="none" strike="noStrike">
                          <a:solidFill>
                            <a:srgbClr val="000000"/>
                          </a:solidFill>
                          <a:effectLst/>
                          <a:latin typeface="Calibri" panose="020F0502020204030204" pitchFamily="34" charset="0"/>
                        </a:rPr>
                        <a:t>action</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2953918651"/>
                  </a:ext>
                </a:extLst>
              </a:tr>
              <a:tr h="293053">
                <a:tc>
                  <a:txBody>
                    <a:bodyPr/>
                    <a:lstStyle/>
                    <a:p>
                      <a:pPr algn="r" fontAlgn="b"/>
                      <a:r>
                        <a:rPr lang="es-CO" sz="1400" b="0" i="0" u="none" strike="noStrike">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r" fontAlgn="b"/>
                      <a:r>
                        <a:rPr lang="es-CO" sz="1400" b="0" i="0" u="none" strike="noStrike">
                          <a:solidFill>
                            <a:srgbClr val="000000"/>
                          </a:solidFill>
                          <a:effectLst/>
                          <a:latin typeface="Calibri" panose="020F0502020204030204" pitchFamily="34" charset="0"/>
                        </a:rPr>
                        <a:t>31/12/2021</a:t>
                      </a:r>
                    </a:p>
                  </a:txBody>
                  <a:tcPr marL="9525" marR="9525" marT="9525" marB="0" anchor="b">
                    <a:lnL>
                      <a:noFill/>
                    </a:lnL>
                    <a:lnR>
                      <a:noFill/>
                    </a:lnR>
                    <a:lnT>
                      <a:noFill/>
                    </a:lnT>
                    <a:lnB>
                      <a:noFill/>
                    </a:lnB>
                    <a:noFill/>
                  </a:tcPr>
                </a:tc>
                <a:tc>
                  <a:txBody>
                    <a:bodyPr/>
                    <a:lstStyle/>
                    <a:p>
                      <a:pPr algn="r" fontAlgn="b"/>
                      <a:r>
                        <a:rPr lang="es-CO" sz="1400" b="0" i="0" u="none" strike="noStrike">
                          <a:solidFill>
                            <a:srgbClr val="000000"/>
                          </a:solidFill>
                          <a:effectLst/>
                          <a:latin typeface="Calibri" panose="020F0502020204030204" pitchFamily="34" charset="0"/>
                        </a:rPr>
                        <a:t>45</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ctr" fontAlgn="b"/>
                      <a:endParaRPr lang="es-CO" sz="14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ctr" fontAlgn="b"/>
                      <a:r>
                        <a:rPr lang="es-CO" sz="1400" b="0" i="0" u="none" strike="noStrike" dirty="0">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ctr" fontAlgn="b"/>
                      <a:r>
                        <a:rPr lang="es-CO" sz="1400" b="0" i="0" u="none" strike="noStrike">
                          <a:solidFill>
                            <a:srgbClr val="000000"/>
                          </a:solidFill>
                          <a:effectLst/>
                          <a:latin typeface="Calibri" panose="020F0502020204030204" pitchFamily="34" charset="0"/>
                        </a:rPr>
                        <a:t>31/12/2022</a:t>
                      </a:r>
                    </a:p>
                  </a:txBody>
                  <a:tcPr marL="9525" marR="9525" marT="9525" marB="0" anchor="b">
                    <a:lnL>
                      <a:noFill/>
                    </a:lnL>
                    <a:lnR>
                      <a:noFill/>
                    </a:lnR>
                    <a:lnT>
                      <a:noFill/>
                    </a:lnT>
                    <a:lnB>
                      <a:noFill/>
                    </a:lnB>
                    <a:noFill/>
                  </a:tcPr>
                </a:tc>
                <a:tc>
                  <a:txBody>
                    <a:bodyPr/>
                    <a:lstStyle/>
                    <a:p>
                      <a:pPr algn="ctr" fontAlgn="b"/>
                      <a:r>
                        <a:rPr lang="es-CO" sz="1400" b="0" i="0" u="none" strike="noStrike">
                          <a:solidFill>
                            <a:srgbClr val="000000"/>
                          </a:solidFill>
                          <a:effectLst/>
                          <a:latin typeface="Calibri" panose="020F0502020204030204" pitchFamily="34" charset="0"/>
                        </a:rPr>
                        <a:t>10</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1456452926"/>
                  </a:ext>
                </a:extLst>
              </a:tr>
              <a:tr h="293053">
                <a:tc>
                  <a:txBody>
                    <a:bodyPr/>
                    <a:lstStyle/>
                    <a:p>
                      <a:pPr algn="r" fontAlgn="b"/>
                      <a:r>
                        <a:rPr lang="es-CO" sz="1400" b="0" i="0" u="none" strike="noStrike">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r" fontAlgn="b"/>
                      <a:r>
                        <a:rPr lang="es-CO" sz="1400" b="0" i="0" u="none" strike="noStrike">
                          <a:solidFill>
                            <a:srgbClr val="000000"/>
                          </a:solidFill>
                          <a:effectLst/>
                          <a:latin typeface="Calibri" panose="020F0502020204030204" pitchFamily="34" charset="0"/>
                        </a:rPr>
                        <a:t>31/12/2022</a:t>
                      </a:r>
                    </a:p>
                  </a:txBody>
                  <a:tcPr marL="9525" marR="9525" marT="9525" marB="0" anchor="b">
                    <a:lnL>
                      <a:noFill/>
                    </a:lnL>
                    <a:lnR>
                      <a:noFill/>
                    </a:lnR>
                    <a:lnT>
                      <a:noFill/>
                    </a:lnT>
                    <a:lnB>
                      <a:noFill/>
                    </a:lnB>
                    <a:noFill/>
                  </a:tcPr>
                </a:tc>
                <a:tc>
                  <a:txBody>
                    <a:bodyPr/>
                    <a:lstStyle/>
                    <a:p>
                      <a:pPr algn="r" fontAlgn="b"/>
                      <a:r>
                        <a:rPr lang="es-CO" sz="1400" b="0" i="0" u="none" strike="noStrike">
                          <a:solidFill>
                            <a:srgbClr val="000000"/>
                          </a:solidFill>
                          <a:effectLst/>
                          <a:latin typeface="Calibri" panose="020F0502020204030204" pitchFamily="34" charset="0"/>
                        </a:rPr>
                        <a:t>34</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ctr" fontAlgn="b"/>
                      <a:endParaRPr lang="es-CO" sz="14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ctr" fontAlgn="b"/>
                      <a:r>
                        <a:rPr lang="es-CO" sz="1400" b="0" i="0" u="none" strike="noStrike">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ctr" fontAlgn="b"/>
                      <a:r>
                        <a:rPr lang="es-CO" sz="1400" b="0" i="0" u="none" strike="noStrike">
                          <a:solidFill>
                            <a:srgbClr val="000000"/>
                          </a:solidFill>
                          <a:effectLst/>
                          <a:latin typeface="Calibri" panose="020F0502020204030204" pitchFamily="34" charset="0"/>
                        </a:rPr>
                        <a:t>31/12/2023</a:t>
                      </a:r>
                    </a:p>
                  </a:txBody>
                  <a:tcPr marL="9525" marR="9525" marT="9525" marB="0" anchor="b">
                    <a:lnL>
                      <a:noFill/>
                    </a:lnL>
                    <a:lnR>
                      <a:noFill/>
                    </a:lnR>
                    <a:lnT>
                      <a:noFill/>
                    </a:lnT>
                    <a:lnB>
                      <a:noFill/>
                    </a:lnB>
                    <a:noFill/>
                  </a:tcPr>
                </a:tc>
                <a:tc>
                  <a:txBody>
                    <a:bodyPr/>
                    <a:lstStyle/>
                    <a:p>
                      <a:pPr algn="ctr" fontAlgn="b"/>
                      <a:r>
                        <a:rPr lang="es-CO" sz="1400" b="0" i="0" u="none" strike="noStrike">
                          <a:solidFill>
                            <a:srgbClr val="000000"/>
                          </a:solidFill>
                          <a:effectLst/>
                          <a:latin typeface="Calibri" panose="020F0502020204030204" pitchFamily="34" charset="0"/>
                        </a:rPr>
                        <a:t>10</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2630699791"/>
                  </a:ext>
                </a:extLst>
              </a:tr>
              <a:tr h="307706">
                <a:tc>
                  <a:txBody>
                    <a:bodyPr/>
                    <a:lstStyle/>
                    <a:p>
                      <a:pPr algn="r" fontAlgn="b"/>
                      <a:r>
                        <a:rPr lang="es-CO" sz="1400" b="0" i="0" u="none" strike="noStrike">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noFill/>
                  </a:tcPr>
                </a:tc>
                <a:tc>
                  <a:txBody>
                    <a:bodyPr/>
                    <a:lstStyle/>
                    <a:p>
                      <a:pPr algn="r" fontAlgn="b"/>
                      <a:r>
                        <a:rPr lang="es-CO" sz="1400" b="0" i="0" u="none" strike="noStrike">
                          <a:solidFill>
                            <a:srgbClr val="000000"/>
                          </a:solidFill>
                          <a:effectLst/>
                          <a:latin typeface="Calibri" panose="020F0502020204030204" pitchFamily="34" charset="0"/>
                        </a:rPr>
                        <a:t>31/12/2023</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r" fontAlgn="b"/>
                      <a:r>
                        <a:rPr lang="es-CO" sz="1400" b="0" i="0" u="none" strike="noStrike">
                          <a:solidFill>
                            <a:srgbClr val="000000"/>
                          </a:solidFill>
                          <a:effectLst/>
                          <a:latin typeface="Calibri" panose="020F0502020204030204" pitchFamily="34" charset="0"/>
                        </a:rPr>
                        <a:t>23</a:t>
                      </a:r>
                    </a:p>
                  </a:txBody>
                  <a:tcPr marL="9525" marR="9525" marT="9525"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tc>
                  <a:txBody>
                    <a:bodyPr/>
                    <a:lstStyle/>
                    <a:p>
                      <a:pPr algn="ctr" fontAlgn="b"/>
                      <a:endParaRPr lang="es-CO" sz="14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ctr" fontAlgn="b"/>
                      <a:r>
                        <a:rPr lang="es-CO" sz="1400" b="0" i="0" u="none" strike="noStrike">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noFill/>
                  </a:tcPr>
                </a:tc>
                <a:tc>
                  <a:txBody>
                    <a:bodyPr/>
                    <a:lstStyle/>
                    <a:p>
                      <a:pPr algn="ctr" fontAlgn="b"/>
                      <a:r>
                        <a:rPr lang="es-CO" sz="1400" b="0" i="0" u="none" strike="noStrike">
                          <a:solidFill>
                            <a:srgbClr val="000000"/>
                          </a:solidFill>
                          <a:effectLst/>
                          <a:latin typeface="Calibri" panose="020F0502020204030204" pitchFamily="34" charset="0"/>
                        </a:rPr>
                        <a:t>31/12/2023</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fontAlgn="b"/>
                      <a:r>
                        <a:rPr lang="es-CO" sz="1400" b="0" i="0" u="none" strike="noStrike" dirty="0">
                          <a:solidFill>
                            <a:srgbClr val="000000"/>
                          </a:solidFill>
                          <a:effectLst/>
                          <a:latin typeface="Calibri" panose="020F0502020204030204" pitchFamily="34" charset="0"/>
                        </a:rPr>
                        <a:t>90</a:t>
                      </a:r>
                    </a:p>
                  </a:txBody>
                  <a:tcPr marL="9525" marR="9525" marT="9525"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64277247"/>
                  </a:ext>
                </a:extLst>
              </a:tr>
            </a:tbl>
          </a:graphicData>
        </a:graphic>
      </p:graphicFrame>
      <p:graphicFrame>
        <p:nvGraphicFramePr>
          <p:cNvPr id="6" name="Tabla 5">
            <a:extLst>
              <a:ext uri="{FF2B5EF4-FFF2-40B4-BE49-F238E27FC236}">
                <a16:creationId xmlns:a16="http://schemas.microsoft.com/office/drawing/2014/main" id="{7EB8AA31-74B1-B98A-1604-A86D08FC7B8A}"/>
              </a:ext>
            </a:extLst>
          </p:cNvPr>
          <p:cNvGraphicFramePr>
            <a:graphicFrameLocks noGrp="1"/>
          </p:cNvGraphicFramePr>
          <p:nvPr>
            <p:extLst>
              <p:ext uri="{D42A27DB-BD31-4B8C-83A1-F6EECF244321}">
                <p14:modId xmlns:p14="http://schemas.microsoft.com/office/powerpoint/2010/main" val="3519375324"/>
              </p:ext>
            </p:extLst>
          </p:nvPr>
        </p:nvGraphicFramePr>
        <p:xfrm>
          <a:off x="7985013" y="2086182"/>
          <a:ext cx="3618407" cy="1388214"/>
        </p:xfrm>
        <a:graphic>
          <a:graphicData uri="http://schemas.openxmlformats.org/drawingml/2006/table">
            <a:tbl>
              <a:tblPr/>
              <a:tblGrid>
                <a:gridCol w="1037536">
                  <a:extLst>
                    <a:ext uri="{9D8B030D-6E8A-4147-A177-3AD203B41FA5}">
                      <a16:colId xmlns:a16="http://schemas.microsoft.com/office/drawing/2014/main" val="2255939658"/>
                    </a:ext>
                  </a:extLst>
                </a:gridCol>
                <a:gridCol w="1037536">
                  <a:extLst>
                    <a:ext uri="{9D8B030D-6E8A-4147-A177-3AD203B41FA5}">
                      <a16:colId xmlns:a16="http://schemas.microsoft.com/office/drawing/2014/main" val="679533025"/>
                    </a:ext>
                  </a:extLst>
                </a:gridCol>
                <a:gridCol w="1543335">
                  <a:extLst>
                    <a:ext uri="{9D8B030D-6E8A-4147-A177-3AD203B41FA5}">
                      <a16:colId xmlns:a16="http://schemas.microsoft.com/office/drawing/2014/main" val="2937444988"/>
                    </a:ext>
                  </a:extLst>
                </a:gridCol>
              </a:tblGrid>
              <a:tr h="233093">
                <a:tc gridSpan="3">
                  <a:txBody>
                    <a:bodyPr/>
                    <a:lstStyle/>
                    <a:p>
                      <a:pPr algn="ctr" fontAlgn="b"/>
                      <a:r>
                        <a:rPr lang="es-CO" sz="1400" b="0" i="0" u="none" strike="noStrike">
                          <a:solidFill>
                            <a:srgbClr val="000000"/>
                          </a:solidFill>
                          <a:effectLst/>
                          <a:latin typeface="Calibri" panose="020F0502020204030204" pitchFamily="34" charset="0"/>
                        </a:rPr>
                        <a:t>tablas maestras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noFill/>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336477000"/>
                  </a:ext>
                </a:extLst>
              </a:tr>
              <a:tr h="230507">
                <a:tc gridSpan="3">
                  <a:txBody>
                    <a:bodyPr/>
                    <a:lstStyle/>
                    <a:p>
                      <a:pPr algn="ctr" fontAlgn="b"/>
                      <a:r>
                        <a:rPr lang="es-CO" sz="1400" b="0" i="0" u="none" strike="noStrike">
                          <a:solidFill>
                            <a:srgbClr val="000000"/>
                          </a:solidFill>
                          <a:effectLst/>
                          <a:latin typeface="Calibri" panose="020F0502020204030204" pitchFamily="34" charset="0"/>
                        </a:rPr>
                        <a:t>tbl empl</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489986487"/>
                  </a:ext>
                </a:extLst>
              </a:tr>
              <a:tr h="230507">
                <a:tc>
                  <a:txBody>
                    <a:bodyPr/>
                    <a:lstStyle/>
                    <a:p>
                      <a:pPr algn="ctr" fontAlgn="b"/>
                      <a:r>
                        <a:rPr lang="es-CO" sz="1400" b="0" i="0" u="none" strike="noStrike">
                          <a:solidFill>
                            <a:srgbClr val="000000"/>
                          </a:solidFill>
                          <a:effectLst/>
                          <a:latin typeface="Calibri" panose="020F0502020204030204" pitchFamily="34" charset="0"/>
                        </a:rPr>
                        <a:t>emp</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ctr" fontAlgn="b"/>
                      <a:r>
                        <a:rPr lang="es-CO" sz="1400" b="0" i="0" u="none" strike="noStrike">
                          <a:solidFill>
                            <a:srgbClr val="000000"/>
                          </a:solidFill>
                          <a:effectLst/>
                          <a:latin typeface="Calibri" panose="020F0502020204030204" pitchFamily="34" charset="0"/>
                        </a:rPr>
                        <a:t>cargo</a:t>
                      </a:r>
                    </a:p>
                  </a:txBody>
                  <a:tcPr marL="9525" marR="9525" marT="9525" marB="0" anchor="b">
                    <a:lnL>
                      <a:noFill/>
                    </a:lnL>
                    <a:lnR>
                      <a:noFill/>
                    </a:lnR>
                    <a:lnT>
                      <a:noFill/>
                    </a:lnT>
                    <a:lnB>
                      <a:noFill/>
                    </a:lnB>
                    <a:noFill/>
                  </a:tcPr>
                </a:tc>
                <a:tc>
                  <a:txBody>
                    <a:bodyPr/>
                    <a:lstStyle/>
                    <a:p>
                      <a:pPr algn="ctr" fontAlgn="b"/>
                      <a:r>
                        <a:rPr lang="es-CO" sz="1400" b="0" i="0" u="none" strike="noStrike">
                          <a:solidFill>
                            <a:srgbClr val="000000"/>
                          </a:solidFill>
                          <a:effectLst/>
                          <a:latin typeface="Calibri" panose="020F0502020204030204" pitchFamily="34" charset="0"/>
                        </a:rPr>
                        <a:t>fecha_registro</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168585903"/>
                  </a:ext>
                </a:extLst>
              </a:tr>
              <a:tr h="230507">
                <a:tc>
                  <a:txBody>
                    <a:bodyPr/>
                    <a:lstStyle/>
                    <a:p>
                      <a:pPr algn="ctr" fontAlgn="b"/>
                      <a:r>
                        <a:rPr lang="es-CO" sz="1400" b="0" i="0" u="none" strike="noStrike">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ctr" fontAlgn="b"/>
                      <a:r>
                        <a:rPr lang="es-CO" sz="1400" b="0" i="0" u="none" strike="noStrike">
                          <a:solidFill>
                            <a:srgbClr val="000000"/>
                          </a:solidFill>
                          <a:effectLst/>
                          <a:latin typeface="Calibri" panose="020F0502020204030204" pitchFamily="34" charset="0"/>
                        </a:rPr>
                        <a:t>Analista</a:t>
                      </a:r>
                    </a:p>
                  </a:txBody>
                  <a:tcPr marL="9525" marR="9525" marT="9525" marB="0" anchor="b">
                    <a:lnL>
                      <a:noFill/>
                    </a:lnL>
                    <a:lnR>
                      <a:noFill/>
                    </a:lnR>
                    <a:lnT>
                      <a:noFill/>
                    </a:lnT>
                    <a:lnB>
                      <a:noFill/>
                    </a:lnB>
                    <a:noFill/>
                  </a:tcPr>
                </a:tc>
                <a:tc>
                  <a:txBody>
                    <a:bodyPr/>
                    <a:lstStyle/>
                    <a:p>
                      <a:pPr algn="ctr" fontAlgn="b"/>
                      <a:r>
                        <a:rPr lang="es-CO" sz="1400" b="0" i="0" u="none" strike="noStrike">
                          <a:solidFill>
                            <a:srgbClr val="000000"/>
                          </a:solidFill>
                          <a:effectLst/>
                          <a:latin typeface="Calibri" panose="020F0502020204030204" pitchFamily="34" charset="0"/>
                        </a:rPr>
                        <a:t>31/12/2022</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548423531"/>
                  </a:ext>
                </a:extLst>
              </a:tr>
              <a:tr h="230507">
                <a:tc>
                  <a:txBody>
                    <a:bodyPr/>
                    <a:lstStyle/>
                    <a:p>
                      <a:pPr algn="ctr" fontAlgn="b"/>
                      <a:r>
                        <a:rPr lang="es-CO" sz="1400" b="0" i="0" u="none" strike="noStrike">
                          <a:solidFill>
                            <a:srgbClr val="000000"/>
                          </a:solidFill>
                          <a:effectLst/>
                          <a:latin typeface="Calibri" panose="020F0502020204030204" pitchFamily="34" charset="0"/>
                        </a:rPr>
                        <a:t>2</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ctr" fontAlgn="b"/>
                      <a:r>
                        <a:rPr lang="es-CO" sz="1400" b="0" i="0" u="none" strike="noStrike">
                          <a:solidFill>
                            <a:srgbClr val="000000"/>
                          </a:solidFill>
                          <a:effectLst/>
                          <a:latin typeface="Calibri" panose="020F0502020204030204" pitchFamily="34" charset="0"/>
                        </a:rPr>
                        <a:t>Gerente</a:t>
                      </a:r>
                    </a:p>
                  </a:txBody>
                  <a:tcPr marL="9525" marR="9525" marT="9525" marB="0" anchor="b">
                    <a:lnL>
                      <a:noFill/>
                    </a:lnL>
                    <a:lnR>
                      <a:noFill/>
                    </a:lnR>
                    <a:lnT>
                      <a:noFill/>
                    </a:lnT>
                    <a:lnB>
                      <a:noFill/>
                    </a:lnB>
                    <a:noFill/>
                  </a:tcPr>
                </a:tc>
                <a:tc>
                  <a:txBody>
                    <a:bodyPr/>
                    <a:lstStyle/>
                    <a:p>
                      <a:pPr algn="ctr" fontAlgn="b"/>
                      <a:r>
                        <a:rPr lang="es-CO" sz="1400" b="0" i="0" u="none" strike="noStrike">
                          <a:solidFill>
                            <a:srgbClr val="000000"/>
                          </a:solidFill>
                          <a:effectLst/>
                          <a:latin typeface="Calibri" panose="020F0502020204030204" pitchFamily="34" charset="0"/>
                        </a:rPr>
                        <a:t>31/12/2022</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950912837"/>
                  </a:ext>
                </a:extLst>
              </a:tr>
              <a:tr h="233093">
                <a:tc>
                  <a:txBody>
                    <a:bodyPr/>
                    <a:lstStyle/>
                    <a:p>
                      <a:pPr algn="ctr" fontAlgn="b"/>
                      <a:r>
                        <a:rPr lang="es-CO" sz="1400" b="0" i="0" u="none" strike="noStrike">
                          <a:solidFill>
                            <a:srgbClr val="000000"/>
                          </a:solidFill>
                          <a:effectLst/>
                          <a:latin typeface="Calibri" panose="020F0502020204030204" pitchFamily="34" charset="0"/>
                        </a:rPr>
                        <a:t>3</a:t>
                      </a:r>
                    </a:p>
                  </a:txBody>
                  <a:tcPr marL="9525" marR="9525" marT="9525"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noFill/>
                  </a:tcPr>
                </a:tc>
                <a:tc>
                  <a:txBody>
                    <a:bodyPr/>
                    <a:lstStyle/>
                    <a:p>
                      <a:pPr algn="ctr" fontAlgn="b"/>
                      <a:r>
                        <a:rPr lang="es-CO" sz="1400" b="0" i="0" u="none" strike="noStrike">
                          <a:solidFill>
                            <a:srgbClr val="000000"/>
                          </a:solidFill>
                          <a:effectLst/>
                          <a:latin typeface="Calibri" panose="020F0502020204030204" pitchFamily="34" charset="0"/>
                        </a:rPr>
                        <a:t>Director</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fontAlgn="b"/>
                      <a:r>
                        <a:rPr lang="es-CO" sz="1400" b="0" i="0" u="none" strike="noStrike" dirty="0">
                          <a:solidFill>
                            <a:srgbClr val="000000"/>
                          </a:solidFill>
                          <a:effectLst/>
                          <a:latin typeface="Calibri" panose="020F0502020204030204" pitchFamily="34" charset="0"/>
                        </a:rPr>
                        <a:t>31/12/2022</a:t>
                      </a:r>
                    </a:p>
                  </a:txBody>
                  <a:tcPr marL="9525" marR="9525" marT="9525"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27069186"/>
                  </a:ext>
                </a:extLst>
              </a:tr>
            </a:tbl>
          </a:graphicData>
        </a:graphic>
      </p:graphicFrame>
    </p:spTree>
    <p:extLst>
      <p:ext uri="{BB962C8B-B14F-4D97-AF65-F5344CB8AC3E}">
        <p14:creationId xmlns:p14="http://schemas.microsoft.com/office/powerpoint/2010/main" val="28323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ctrTitle"/>
          </p:nvPr>
        </p:nvSpPr>
        <p:spPr>
          <a:xfrm>
            <a:off x="0" y="208437"/>
            <a:ext cx="7898524" cy="1401097"/>
          </a:xfrm>
          <a:prstGeom prst="rect">
            <a:avLst/>
          </a:prstGeom>
          <a:solidFill>
            <a:srgbClr val="41AD48"/>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Roboto Slab"/>
              <a:buNone/>
            </a:pPr>
            <a:r>
              <a:rPr lang="es-MX" sz="3200" b="1" dirty="0">
                <a:solidFill>
                  <a:schemeClr val="lt1"/>
                </a:solidFill>
                <a:latin typeface="Roboto Slab"/>
                <a:ea typeface="Roboto Slab"/>
                <a:cs typeface="Roboto Slab"/>
                <a:sym typeface="Roboto Slab"/>
              </a:rPr>
              <a:t>Qué buenas prácticas se tendrán en cuenta en la evaluación</a:t>
            </a:r>
            <a:endParaRPr sz="3200" b="1" dirty="0">
              <a:solidFill>
                <a:schemeClr val="lt1"/>
              </a:solidFill>
              <a:latin typeface="Roboto Slab"/>
              <a:ea typeface="Roboto Slab"/>
              <a:cs typeface="Roboto Slab"/>
              <a:sym typeface="Roboto Slab"/>
            </a:endParaRPr>
          </a:p>
        </p:txBody>
      </p:sp>
      <p:pic>
        <p:nvPicPr>
          <p:cNvPr id="92" name="Google Shape;92;p2"/>
          <p:cNvPicPr preferRelativeResize="0"/>
          <p:nvPr/>
        </p:nvPicPr>
        <p:blipFill rotWithShape="1">
          <a:blip r:embed="rId3">
            <a:alphaModFix/>
          </a:blip>
          <a:srcRect/>
          <a:stretch/>
        </p:blipFill>
        <p:spPr>
          <a:xfrm>
            <a:off x="8793801" y="548534"/>
            <a:ext cx="2532653" cy="636852"/>
          </a:xfrm>
          <a:prstGeom prst="rect">
            <a:avLst/>
          </a:prstGeom>
          <a:noFill/>
          <a:ln>
            <a:noFill/>
          </a:ln>
        </p:spPr>
      </p:pic>
      <p:sp>
        <p:nvSpPr>
          <p:cNvPr id="93" name="Google Shape;93;p2"/>
          <p:cNvSpPr txBox="1"/>
          <p:nvPr/>
        </p:nvSpPr>
        <p:spPr>
          <a:xfrm>
            <a:off x="1991544" y="1916832"/>
            <a:ext cx="8208900" cy="338700"/>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ts val="1600"/>
              <a:buFont typeface="Arial"/>
              <a:buNone/>
              <a:tabLst/>
              <a:defRPr/>
            </a:pPr>
            <a:endParaRPr kumimoji="0" sz="1600" b="1"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9" name="Google Shape;94;p2">
            <a:extLst>
              <a:ext uri="{FF2B5EF4-FFF2-40B4-BE49-F238E27FC236}">
                <a16:creationId xmlns:a16="http://schemas.microsoft.com/office/drawing/2014/main" id="{F2E50F3D-D1BB-834B-D977-33DB9D9BC8E4}"/>
              </a:ext>
            </a:extLst>
          </p:cNvPr>
          <p:cNvSpPr txBox="1"/>
          <p:nvPr/>
        </p:nvSpPr>
        <p:spPr>
          <a:xfrm>
            <a:off x="57486" y="1823302"/>
            <a:ext cx="11971283" cy="4893607"/>
          </a:xfrm>
          <a:prstGeom prst="rect">
            <a:avLst/>
          </a:prstGeom>
          <a:solidFill>
            <a:schemeClr val="bg1"/>
          </a:solidFill>
          <a:ln>
            <a:noFill/>
          </a:ln>
        </p:spPr>
        <p:txBody>
          <a:bodyPr spcFirstLastPara="1" wrap="square" lIns="91425" tIns="45700" rIns="91425" bIns="45700" anchor="t" anchorCtr="0">
            <a:spAutoFit/>
          </a:bodyPr>
          <a:lstStyle/>
          <a:p>
            <a:pPr marL="457200" marR="0" lvl="0" indent="-457200" algn="l" defTabSz="914400" rtl="0" eaLnBrk="1" fontAlgn="auto" latinLnBrk="0" hangingPunct="1">
              <a:lnSpc>
                <a:spcPct val="100000"/>
              </a:lnSpc>
              <a:spcBef>
                <a:spcPts val="0"/>
              </a:spcBef>
              <a:spcAft>
                <a:spcPts val="0"/>
              </a:spcAft>
              <a:buClr>
                <a:srgbClr val="000000"/>
              </a:buClr>
              <a:buSzPct val="100000"/>
              <a:buFont typeface="+mj-lt"/>
              <a:buAutoNum type="arabicPeriod"/>
              <a:tabLst/>
              <a:defRPr/>
            </a:pPr>
            <a:r>
              <a:rPr kumimoji="0" lang="es-MX" sz="2400" b="0" i="0" u="none" strike="noStrike" kern="0" cap="none" spc="0" normalizeH="0" baseline="0" noProof="0" dirty="0">
                <a:ln>
                  <a:noFill/>
                </a:ln>
                <a:solidFill>
                  <a:srgbClr val="000000"/>
                </a:solidFill>
                <a:effectLst/>
                <a:uLnTx/>
                <a:uFillTx/>
                <a:latin typeface="Calibri" panose="020F0502020204030204" pitchFamily="34" charset="0"/>
                <a:cs typeface="Arial"/>
                <a:sym typeface="Arial"/>
              </a:rPr>
              <a:t>Uso de </a:t>
            </a:r>
            <a:r>
              <a:rPr kumimoji="0" lang="es-MX" sz="2400" b="0" i="0" u="none" strike="noStrike" kern="0" cap="none" spc="0" normalizeH="0" baseline="0" noProof="0" dirty="0" err="1">
                <a:ln>
                  <a:noFill/>
                </a:ln>
                <a:solidFill>
                  <a:srgbClr val="000000"/>
                </a:solidFill>
                <a:effectLst/>
                <a:uLnTx/>
                <a:uFillTx/>
                <a:latin typeface="Calibri" panose="020F0502020204030204" pitchFamily="34" charset="0"/>
                <a:cs typeface="Arial"/>
                <a:sym typeface="Arial"/>
              </a:rPr>
              <a:t>sql</a:t>
            </a:r>
            <a:r>
              <a:rPr kumimoji="0" lang="es-MX" sz="2400" b="0" i="0" u="none" strike="noStrike" kern="0" cap="none" spc="0" normalizeH="0" baseline="0" noProof="0" dirty="0">
                <a:ln>
                  <a:noFill/>
                </a:ln>
                <a:solidFill>
                  <a:srgbClr val="000000"/>
                </a:solidFill>
                <a:effectLst/>
                <a:uLnTx/>
                <a:uFillTx/>
                <a:latin typeface="Calibri" panose="020F0502020204030204" pitchFamily="34" charset="0"/>
                <a:cs typeface="Arial"/>
                <a:sym typeface="Arial"/>
              </a:rPr>
              <a:t> (primera entrega será un plus, en segunda se debe usar obligatoriamente)</a:t>
            </a:r>
          </a:p>
          <a:p>
            <a:pPr marL="457200" marR="0" lvl="0" indent="-457200" algn="l" defTabSz="914400" rtl="0" eaLnBrk="1" fontAlgn="auto" latinLnBrk="0" hangingPunct="1">
              <a:lnSpc>
                <a:spcPct val="100000"/>
              </a:lnSpc>
              <a:spcBef>
                <a:spcPts val="0"/>
              </a:spcBef>
              <a:spcAft>
                <a:spcPts val="0"/>
              </a:spcAft>
              <a:buClr>
                <a:srgbClr val="000000"/>
              </a:buClr>
              <a:buSzPct val="100000"/>
              <a:buFont typeface="+mj-lt"/>
              <a:buAutoNum type="arabicPeriod"/>
              <a:tabLst/>
              <a:defRPr/>
            </a:pPr>
            <a:endParaRPr kumimoji="0" lang="es-MX" sz="2400" b="0" i="0" u="none" strike="noStrike" kern="0" cap="none" spc="0" normalizeH="0" baseline="0" noProof="0" dirty="0">
              <a:ln>
                <a:noFill/>
              </a:ln>
              <a:solidFill>
                <a:srgbClr val="000000"/>
              </a:solidFill>
              <a:effectLst/>
              <a:uLnTx/>
              <a:uFillTx/>
              <a:latin typeface="Calibri" panose="020F0502020204030204" pitchFamily="34" charset="0"/>
              <a:cs typeface="Arial"/>
              <a:sym typeface="Arial"/>
            </a:endParaRPr>
          </a:p>
          <a:p>
            <a:pPr marL="457200" marR="0" lvl="0" indent="-457200" algn="l" defTabSz="914400" rtl="0" eaLnBrk="1" fontAlgn="auto" latinLnBrk="0" hangingPunct="1">
              <a:lnSpc>
                <a:spcPct val="100000"/>
              </a:lnSpc>
              <a:spcBef>
                <a:spcPts val="0"/>
              </a:spcBef>
              <a:spcAft>
                <a:spcPts val="0"/>
              </a:spcAft>
              <a:buClr>
                <a:srgbClr val="000000"/>
              </a:buClr>
              <a:buSzPct val="100000"/>
              <a:buFont typeface="+mj-lt"/>
              <a:buAutoNum type="arabicPeriod"/>
              <a:tabLst/>
              <a:defRPr/>
            </a:pPr>
            <a:r>
              <a:rPr kumimoji="0" lang="es-MX" sz="2400" b="0" i="0" u="none" strike="noStrike" kern="0" cap="none" spc="0" normalizeH="0" baseline="0" noProof="0" dirty="0">
                <a:ln>
                  <a:noFill/>
                </a:ln>
                <a:solidFill>
                  <a:srgbClr val="000000"/>
                </a:solidFill>
                <a:effectLst/>
                <a:uLnTx/>
                <a:uFillTx/>
                <a:latin typeface="Calibri" panose="020F0502020204030204" pitchFamily="34" charset="0"/>
                <a:cs typeface="Arial"/>
                <a:sym typeface="Arial"/>
              </a:rPr>
              <a:t>Usar funciones</a:t>
            </a:r>
          </a:p>
          <a:p>
            <a:pPr marL="457200" marR="0" lvl="0" indent="-457200" algn="l" defTabSz="914400" rtl="0" eaLnBrk="1" fontAlgn="auto" latinLnBrk="0" hangingPunct="1">
              <a:lnSpc>
                <a:spcPct val="100000"/>
              </a:lnSpc>
              <a:spcBef>
                <a:spcPts val="0"/>
              </a:spcBef>
              <a:spcAft>
                <a:spcPts val="0"/>
              </a:spcAft>
              <a:buClr>
                <a:srgbClr val="000000"/>
              </a:buClr>
              <a:buSzPct val="100000"/>
              <a:buFont typeface="+mj-lt"/>
              <a:buAutoNum type="arabicPeriod"/>
              <a:tabLst/>
              <a:defRPr/>
            </a:pPr>
            <a:endParaRPr kumimoji="0" lang="es-MX" sz="2400" b="0" i="0" u="none" strike="noStrike" kern="0" cap="none" spc="0" normalizeH="0" baseline="0" noProof="0" dirty="0">
              <a:ln>
                <a:noFill/>
              </a:ln>
              <a:solidFill>
                <a:srgbClr val="000000"/>
              </a:solidFill>
              <a:effectLst/>
              <a:uLnTx/>
              <a:uFillTx/>
              <a:latin typeface="Calibri" panose="020F0502020204030204" pitchFamily="34" charset="0"/>
              <a:cs typeface="Arial"/>
              <a:sym typeface="Arial"/>
            </a:endParaRPr>
          </a:p>
          <a:p>
            <a:pPr marL="457200" marR="0" lvl="0" indent="-457200" algn="l" defTabSz="914400" rtl="0" eaLnBrk="1" fontAlgn="auto" latinLnBrk="0" hangingPunct="1">
              <a:lnSpc>
                <a:spcPct val="100000"/>
              </a:lnSpc>
              <a:spcBef>
                <a:spcPts val="0"/>
              </a:spcBef>
              <a:spcAft>
                <a:spcPts val="0"/>
              </a:spcAft>
              <a:buClr>
                <a:srgbClr val="000000"/>
              </a:buClr>
              <a:buSzPct val="100000"/>
              <a:buFont typeface="+mj-lt"/>
              <a:buAutoNum type="arabicPeriod"/>
              <a:tabLst/>
              <a:defRPr/>
            </a:pPr>
            <a:r>
              <a:rPr lang="es-MX" sz="2400" dirty="0">
                <a:latin typeface="Calibri" panose="020F0502020204030204" pitchFamily="34" charset="0"/>
              </a:rPr>
              <a:t>No tener todo el código en un solo archivo</a:t>
            </a:r>
          </a:p>
          <a:p>
            <a:pPr marL="457200" marR="0" lvl="0" indent="-457200" algn="l" defTabSz="914400" rtl="0" eaLnBrk="1" fontAlgn="auto" latinLnBrk="0" hangingPunct="1">
              <a:lnSpc>
                <a:spcPct val="100000"/>
              </a:lnSpc>
              <a:spcBef>
                <a:spcPts val="0"/>
              </a:spcBef>
              <a:spcAft>
                <a:spcPts val="0"/>
              </a:spcAft>
              <a:buClr>
                <a:srgbClr val="000000"/>
              </a:buClr>
              <a:buSzPct val="100000"/>
              <a:buFont typeface="+mj-lt"/>
              <a:buAutoNum type="arabicPeriod"/>
              <a:tabLst/>
              <a:defRPr/>
            </a:pPr>
            <a:endParaRPr lang="es-MX" sz="2400" dirty="0">
              <a:latin typeface="Calibri" panose="020F0502020204030204" pitchFamily="34" charset="0"/>
            </a:endParaRPr>
          </a:p>
          <a:p>
            <a:pPr marL="457200" marR="0" lvl="0" indent="-457200" algn="l" defTabSz="914400" rtl="0" eaLnBrk="1" fontAlgn="auto" latinLnBrk="0" hangingPunct="1">
              <a:lnSpc>
                <a:spcPct val="100000"/>
              </a:lnSpc>
              <a:spcBef>
                <a:spcPts val="0"/>
              </a:spcBef>
              <a:spcAft>
                <a:spcPts val="0"/>
              </a:spcAft>
              <a:buClr>
                <a:srgbClr val="000000"/>
              </a:buClr>
              <a:buSzPct val="100000"/>
              <a:buFont typeface="+mj-lt"/>
              <a:buAutoNum type="arabicPeriod"/>
              <a:tabLst/>
              <a:defRPr/>
            </a:pPr>
            <a:r>
              <a:rPr kumimoji="0" lang="es-MX" sz="2400" b="0" i="0" u="none" strike="noStrike" kern="0" cap="none" spc="0" normalizeH="0" baseline="0" noProof="0" dirty="0">
                <a:ln>
                  <a:noFill/>
                </a:ln>
                <a:solidFill>
                  <a:srgbClr val="000000"/>
                </a:solidFill>
                <a:effectLst/>
                <a:uLnTx/>
                <a:uFillTx/>
                <a:latin typeface="Calibri" panose="020F0502020204030204" pitchFamily="34" charset="0"/>
                <a:cs typeface="Arial"/>
                <a:sym typeface="Arial"/>
              </a:rPr>
              <a:t>Si se tienen varios archivos, no tener códigos repetidos</a:t>
            </a:r>
          </a:p>
          <a:p>
            <a:pPr marL="457200" marR="0" lvl="0" indent="-457200" algn="l" defTabSz="914400" rtl="0" eaLnBrk="1" fontAlgn="auto" latinLnBrk="0" hangingPunct="1">
              <a:lnSpc>
                <a:spcPct val="100000"/>
              </a:lnSpc>
              <a:spcBef>
                <a:spcPts val="0"/>
              </a:spcBef>
              <a:spcAft>
                <a:spcPts val="0"/>
              </a:spcAft>
              <a:buClr>
                <a:srgbClr val="000000"/>
              </a:buClr>
              <a:buSzPct val="100000"/>
              <a:buFont typeface="+mj-lt"/>
              <a:buAutoNum type="arabicPeriod"/>
              <a:tabLst/>
              <a:defRPr/>
            </a:pPr>
            <a:endParaRPr kumimoji="0" lang="es-MX" sz="2400" b="0" i="0" u="none" strike="noStrike" kern="0" cap="none" spc="0" normalizeH="0" baseline="0" noProof="0" dirty="0">
              <a:ln>
                <a:noFill/>
              </a:ln>
              <a:solidFill>
                <a:srgbClr val="000000"/>
              </a:solidFill>
              <a:effectLst/>
              <a:uLnTx/>
              <a:uFillTx/>
              <a:latin typeface="Calibri" panose="020F0502020204030204" pitchFamily="34" charset="0"/>
              <a:cs typeface="Arial"/>
              <a:sym typeface="Arial"/>
            </a:endParaRPr>
          </a:p>
          <a:p>
            <a:pPr marL="457200" marR="0" lvl="0" indent="-457200" algn="l" defTabSz="914400" rtl="0" eaLnBrk="1" fontAlgn="auto" latinLnBrk="0" hangingPunct="1">
              <a:lnSpc>
                <a:spcPct val="100000"/>
              </a:lnSpc>
              <a:spcBef>
                <a:spcPts val="0"/>
              </a:spcBef>
              <a:spcAft>
                <a:spcPts val="0"/>
              </a:spcAft>
              <a:buClr>
                <a:srgbClr val="000000"/>
              </a:buClr>
              <a:buSzPct val="100000"/>
              <a:buFont typeface="+mj-lt"/>
              <a:buAutoNum type="arabicPeriod"/>
              <a:tabLst/>
              <a:defRPr/>
            </a:pPr>
            <a:r>
              <a:rPr lang="es-MX" sz="2400" dirty="0">
                <a:latin typeface="Calibri" panose="020F0502020204030204" pitchFamily="34" charset="0"/>
              </a:rPr>
              <a:t>Que sea ordenado y fácil de entender el archivo</a:t>
            </a:r>
          </a:p>
          <a:p>
            <a:pPr marL="457200" marR="0" lvl="0" indent="-457200" algn="l" defTabSz="914400" rtl="0" eaLnBrk="1" fontAlgn="auto" latinLnBrk="0" hangingPunct="1">
              <a:lnSpc>
                <a:spcPct val="100000"/>
              </a:lnSpc>
              <a:spcBef>
                <a:spcPts val="0"/>
              </a:spcBef>
              <a:spcAft>
                <a:spcPts val="0"/>
              </a:spcAft>
              <a:buClr>
                <a:srgbClr val="000000"/>
              </a:buClr>
              <a:buSzPct val="100000"/>
              <a:buFont typeface="+mj-lt"/>
              <a:buAutoNum type="arabicPeriod"/>
              <a:tabLst/>
              <a:defRPr/>
            </a:pPr>
            <a:endParaRPr lang="es-MX" sz="2400" dirty="0">
              <a:latin typeface="Calibri" panose="020F0502020204030204" pitchFamily="34" charset="0"/>
            </a:endParaRPr>
          </a:p>
          <a:p>
            <a:pPr marL="457200" marR="0" lvl="0" indent="-457200" algn="l" defTabSz="914400" rtl="0" eaLnBrk="1" fontAlgn="auto" latinLnBrk="0" hangingPunct="1">
              <a:lnSpc>
                <a:spcPct val="100000"/>
              </a:lnSpc>
              <a:spcBef>
                <a:spcPts val="0"/>
              </a:spcBef>
              <a:spcAft>
                <a:spcPts val="0"/>
              </a:spcAft>
              <a:buClr>
                <a:srgbClr val="000000"/>
              </a:buClr>
              <a:buSzPct val="100000"/>
              <a:buFont typeface="+mj-lt"/>
              <a:buAutoNum type="arabicPeriod"/>
              <a:tabLst/>
              <a:defRPr/>
            </a:pPr>
            <a:r>
              <a:rPr kumimoji="0" lang="es-MX" sz="2400" b="0" i="0" u="none" strike="noStrike" kern="0" cap="none" spc="0" normalizeH="0" baseline="0" noProof="0" dirty="0">
                <a:ln>
                  <a:noFill/>
                </a:ln>
                <a:solidFill>
                  <a:srgbClr val="000000"/>
                </a:solidFill>
                <a:effectLst/>
                <a:uLnTx/>
                <a:uFillTx/>
                <a:latin typeface="Calibri" panose="020F0502020204030204" pitchFamily="34" charset="0"/>
                <a:cs typeface="Arial"/>
                <a:sym typeface="Arial"/>
              </a:rPr>
              <a:t>Que usen </a:t>
            </a:r>
            <a:r>
              <a:rPr kumimoji="0" lang="es-MX" sz="2400" b="0" i="0" u="none" strike="noStrike" kern="0" cap="none" spc="0" normalizeH="0" baseline="0" noProof="0" dirty="0" err="1">
                <a:ln>
                  <a:noFill/>
                </a:ln>
                <a:solidFill>
                  <a:srgbClr val="000000"/>
                </a:solidFill>
                <a:effectLst/>
                <a:uLnTx/>
                <a:uFillTx/>
                <a:latin typeface="Calibri" panose="020F0502020204030204" pitchFamily="34" charset="0"/>
                <a:cs typeface="Arial"/>
                <a:sym typeface="Arial"/>
              </a:rPr>
              <a:t>git</a:t>
            </a:r>
            <a:r>
              <a:rPr kumimoji="0" lang="es-MX" sz="2400" b="0" i="0" u="none" strike="noStrike" kern="0" cap="none" spc="0" normalizeH="0" baseline="0" noProof="0" dirty="0">
                <a:ln>
                  <a:noFill/>
                </a:ln>
                <a:solidFill>
                  <a:srgbClr val="000000"/>
                </a:solidFill>
                <a:effectLst/>
                <a:uLnTx/>
                <a:uFillTx/>
                <a:latin typeface="Calibri" panose="020F0502020204030204" pitchFamily="34" charset="0"/>
                <a:cs typeface="Arial"/>
                <a:sym typeface="Arial"/>
              </a:rPr>
              <a:t> con varios </a:t>
            </a:r>
            <a:r>
              <a:rPr kumimoji="0" lang="es-MX" sz="2400" b="0" i="0" u="none" strike="noStrike" kern="0" cap="none" spc="0" normalizeH="0" baseline="0" noProof="0" dirty="0" err="1">
                <a:ln>
                  <a:noFill/>
                </a:ln>
                <a:solidFill>
                  <a:srgbClr val="000000"/>
                </a:solidFill>
                <a:effectLst/>
                <a:uLnTx/>
                <a:uFillTx/>
                <a:latin typeface="Calibri" panose="020F0502020204030204" pitchFamily="34" charset="0"/>
                <a:cs typeface="Arial"/>
                <a:sym typeface="Arial"/>
              </a:rPr>
              <a:t>commit</a:t>
            </a:r>
            <a:endParaRPr kumimoji="0" lang="es-MX" sz="2400" b="0" i="0" u="none" strike="noStrike" kern="0" cap="none" spc="0" normalizeH="0" baseline="0" noProof="0" dirty="0">
              <a:ln>
                <a:noFill/>
              </a:ln>
              <a:solidFill>
                <a:srgbClr val="000000"/>
              </a:solidFill>
              <a:effectLst/>
              <a:uLnTx/>
              <a:uFillTx/>
              <a:latin typeface="Calibri" panose="020F0502020204030204" pitchFamily="34" charset="0"/>
              <a:cs typeface="Arial"/>
              <a:sym typeface="Arial"/>
            </a:endParaRPr>
          </a:p>
          <a:p>
            <a:pPr marL="457200" marR="0" lvl="0" indent="-457200" algn="l" defTabSz="914400" rtl="0" eaLnBrk="1" fontAlgn="auto" latinLnBrk="0" hangingPunct="1">
              <a:lnSpc>
                <a:spcPct val="100000"/>
              </a:lnSpc>
              <a:spcBef>
                <a:spcPts val="0"/>
              </a:spcBef>
              <a:spcAft>
                <a:spcPts val="0"/>
              </a:spcAft>
              <a:buClr>
                <a:srgbClr val="000000"/>
              </a:buClr>
              <a:buSzPct val="100000"/>
              <a:buFont typeface="+mj-lt"/>
              <a:buAutoNum type="arabicPeriod"/>
              <a:tabLst/>
              <a:defRPr/>
            </a:pPr>
            <a:endParaRPr lang="es-MX" sz="2400" dirty="0">
              <a:latin typeface="Calibri" panose="020F0502020204030204" pitchFamily="34" charset="0"/>
            </a:endParaRPr>
          </a:p>
          <a:p>
            <a:pPr marL="457200" marR="0" lvl="0" indent="-457200" algn="l" defTabSz="914400" rtl="0" eaLnBrk="1" fontAlgn="auto" latinLnBrk="0" hangingPunct="1">
              <a:lnSpc>
                <a:spcPct val="100000"/>
              </a:lnSpc>
              <a:spcBef>
                <a:spcPts val="0"/>
              </a:spcBef>
              <a:spcAft>
                <a:spcPts val="0"/>
              </a:spcAft>
              <a:buClr>
                <a:srgbClr val="000000"/>
              </a:buClr>
              <a:buSzPct val="100000"/>
              <a:buFont typeface="+mj-lt"/>
              <a:buAutoNum type="arabicPeriod"/>
              <a:tabLst/>
              <a:defRPr/>
            </a:pPr>
            <a:r>
              <a:rPr kumimoji="0" lang="es-MX" sz="2400" b="0" i="0" u="none" strike="noStrike" kern="0" cap="none" spc="0" normalizeH="0" baseline="0" noProof="0" dirty="0">
                <a:ln>
                  <a:noFill/>
                </a:ln>
                <a:solidFill>
                  <a:srgbClr val="000000"/>
                </a:solidFill>
                <a:effectLst/>
                <a:uLnTx/>
                <a:uFillTx/>
                <a:latin typeface="Calibri" panose="020F0502020204030204" pitchFamily="34" charset="0"/>
                <a:cs typeface="Arial"/>
                <a:sym typeface="Arial"/>
              </a:rPr>
              <a:t>En las contribuciones de </a:t>
            </a:r>
            <a:r>
              <a:rPr kumimoji="0" lang="es-MX" sz="2400" b="0" i="0" u="none" strike="noStrike" kern="0" cap="none" spc="0" normalizeH="0" baseline="0" noProof="0" dirty="0" err="1">
                <a:ln>
                  <a:noFill/>
                </a:ln>
                <a:solidFill>
                  <a:srgbClr val="000000"/>
                </a:solidFill>
                <a:effectLst/>
                <a:uLnTx/>
                <a:uFillTx/>
                <a:latin typeface="Calibri" panose="020F0502020204030204" pitchFamily="34" charset="0"/>
                <a:cs typeface="Arial"/>
                <a:sym typeface="Arial"/>
              </a:rPr>
              <a:t>git</a:t>
            </a:r>
            <a:r>
              <a:rPr kumimoji="0" lang="es-MX" sz="2400" b="0" i="0" u="none" strike="noStrike" kern="0" cap="none" spc="0" normalizeH="0" baseline="0" noProof="0" dirty="0">
                <a:ln>
                  <a:noFill/>
                </a:ln>
                <a:solidFill>
                  <a:srgbClr val="000000"/>
                </a:solidFill>
                <a:effectLst/>
                <a:uLnTx/>
                <a:uFillTx/>
                <a:latin typeface="Calibri" panose="020F0502020204030204" pitchFamily="34" charset="0"/>
                <a:cs typeface="Arial"/>
                <a:sym typeface="Arial"/>
              </a:rPr>
              <a:t> se deben reflejar la contribución de todos los integrantes.</a:t>
            </a:r>
          </a:p>
        </p:txBody>
      </p:sp>
    </p:spTree>
    <p:extLst>
      <p:ext uri="{BB962C8B-B14F-4D97-AF65-F5344CB8AC3E}">
        <p14:creationId xmlns:p14="http://schemas.microsoft.com/office/powerpoint/2010/main" val="3186078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1AD49"/>
        </a:solidFill>
        <a:effectLst/>
      </p:bgPr>
    </p:bg>
    <p:spTree>
      <p:nvGrpSpPr>
        <p:cNvPr id="1" name="Shape 83"/>
        <p:cNvGrpSpPr/>
        <p:nvPr/>
      </p:nvGrpSpPr>
      <p:grpSpPr>
        <a:xfrm>
          <a:off x="0" y="0"/>
          <a:ext cx="0" cy="0"/>
          <a:chOff x="0" y="0"/>
          <a:chExt cx="0" cy="0"/>
        </a:xfrm>
      </p:grpSpPr>
      <p:sp>
        <p:nvSpPr>
          <p:cNvPr id="84" name="Google Shape;84;p1"/>
          <p:cNvSpPr/>
          <p:nvPr/>
        </p:nvSpPr>
        <p:spPr>
          <a:xfrm>
            <a:off x="0" y="2362201"/>
            <a:ext cx="12180888" cy="2133598"/>
          </a:xfrm>
          <a:prstGeom prst="rect">
            <a:avLst/>
          </a:prstGeom>
          <a:solidFill>
            <a:srgbClr val="069A7E"/>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85" name="Google Shape;85;p1"/>
          <p:cNvSpPr txBox="1"/>
          <p:nvPr/>
        </p:nvSpPr>
        <p:spPr>
          <a:xfrm>
            <a:off x="359764" y="2662237"/>
            <a:ext cx="8004747" cy="1533524"/>
          </a:xfrm>
          <a:prstGeom prst="rect">
            <a:avLst/>
          </a:prstGeom>
          <a:noFill/>
          <a:ln>
            <a:noFill/>
          </a:ln>
        </p:spPr>
        <p:txBody>
          <a:bodyPr spcFirstLastPara="1" wrap="square" lIns="91425" tIns="45700" rIns="91425" bIns="45700" anchor="ctr" anchorCtr="0">
            <a:normAutofit/>
          </a:bodyPr>
          <a:lstStyle/>
          <a:p>
            <a:pPr marL="0" marR="0" lvl="0" indent="0" algn="l" defTabSz="914400" rtl="0" eaLnBrk="1" fontAlgn="auto" latinLnBrk="0" hangingPunct="1">
              <a:lnSpc>
                <a:spcPct val="90000"/>
              </a:lnSpc>
              <a:spcBef>
                <a:spcPts val="0"/>
              </a:spcBef>
              <a:spcAft>
                <a:spcPts val="0"/>
              </a:spcAft>
              <a:buClr>
                <a:srgbClr val="000000"/>
              </a:buClr>
              <a:buSzPct val="100000"/>
              <a:buFont typeface="Calibri"/>
              <a:buNone/>
              <a:tabLst/>
              <a:defRPr/>
            </a:pPr>
            <a:endParaRPr kumimoji="0" lang="es-MX" sz="4500" b="1" i="0" u="none" strike="noStrike" kern="0" cap="none" spc="0" normalizeH="0" baseline="0" noProof="0" dirty="0">
              <a:ln>
                <a:noFill/>
              </a:ln>
              <a:solidFill>
                <a:srgbClr val="FFFFFF"/>
              </a:solidFill>
              <a:effectLst/>
              <a:uLnTx/>
              <a:uFillTx/>
              <a:latin typeface="Roboto Slab"/>
              <a:ea typeface="Roboto Slab"/>
              <a:cs typeface="Roboto Slab"/>
              <a:sym typeface="Roboto Slab"/>
            </a:endParaRPr>
          </a:p>
          <a:p>
            <a:pPr marL="0" marR="0" lvl="0" indent="0" algn="l" defTabSz="914400" rtl="0" eaLnBrk="1" fontAlgn="auto" latinLnBrk="0" hangingPunct="1">
              <a:lnSpc>
                <a:spcPct val="90000"/>
              </a:lnSpc>
              <a:spcBef>
                <a:spcPts val="0"/>
              </a:spcBef>
              <a:spcAft>
                <a:spcPts val="0"/>
              </a:spcAft>
              <a:buClr>
                <a:srgbClr val="FFFFFF"/>
              </a:buClr>
              <a:buSzPct val="100000"/>
              <a:buFont typeface="Roboto Slab"/>
              <a:buNone/>
              <a:tabLst/>
              <a:defRPr/>
            </a:pPr>
            <a:r>
              <a:rPr kumimoji="0" lang="es-MX" sz="4600" b="1" i="0" u="none" strike="noStrike" kern="0" cap="none" spc="0" normalizeH="0" baseline="0" noProof="0" dirty="0">
                <a:ln>
                  <a:noFill/>
                </a:ln>
                <a:solidFill>
                  <a:srgbClr val="FFFFFF"/>
                </a:solidFill>
                <a:effectLst/>
                <a:uLnTx/>
                <a:uFillTx/>
                <a:latin typeface="Roboto Slab"/>
                <a:ea typeface="Roboto Slab"/>
                <a:cs typeface="Roboto Slab"/>
                <a:sym typeface="Roboto Slab"/>
              </a:rPr>
              <a:t>Caso estudio profesor</a:t>
            </a:r>
            <a:endParaRPr kumimoji="0" lang="es-MX"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86" name="Google Shape;86;p1"/>
          <p:cNvPicPr preferRelativeResize="0"/>
          <p:nvPr/>
        </p:nvPicPr>
        <p:blipFill rotWithShape="1">
          <a:blip r:embed="rId3">
            <a:alphaModFix/>
          </a:blip>
          <a:srcRect/>
          <a:stretch/>
        </p:blipFill>
        <p:spPr>
          <a:xfrm>
            <a:off x="8737860" y="2981084"/>
            <a:ext cx="3562569" cy="895831"/>
          </a:xfrm>
          <a:prstGeom prst="rect">
            <a:avLst/>
          </a:prstGeom>
          <a:noFill/>
          <a:ln>
            <a:noFill/>
          </a:ln>
        </p:spPr>
      </p:pic>
    </p:spTree>
    <p:extLst>
      <p:ext uri="{BB962C8B-B14F-4D97-AF65-F5344CB8AC3E}">
        <p14:creationId xmlns:p14="http://schemas.microsoft.com/office/powerpoint/2010/main" val="1483852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ctrTitle"/>
          </p:nvPr>
        </p:nvSpPr>
        <p:spPr>
          <a:xfrm>
            <a:off x="0" y="208437"/>
            <a:ext cx="6610596" cy="1401097"/>
          </a:xfrm>
          <a:prstGeom prst="rect">
            <a:avLst/>
          </a:prstGeom>
          <a:solidFill>
            <a:srgbClr val="41AD48"/>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Roboto Slab"/>
              <a:buNone/>
            </a:pPr>
            <a:r>
              <a:rPr lang="es-MX" sz="3200" b="1" dirty="0">
                <a:solidFill>
                  <a:schemeClr val="lt1"/>
                </a:solidFill>
                <a:latin typeface="Roboto Slab"/>
                <a:ea typeface="Roboto Slab"/>
                <a:cs typeface="Roboto Slab"/>
                <a:sym typeface="Roboto Slab"/>
              </a:rPr>
              <a:t>Descripción del problema de negocio</a:t>
            </a:r>
          </a:p>
        </p:txBody>
      </p:sp>
      <p:pic>
        <p:nvPicPr>
          <p:cNvPr id="92" name="Google Shape;92;p2"/>
          <p:cNvPicPr preferRelativeResize="0"/>
          <p:nvPr/>
        </p:nvPicPr>
        <p:blipFill rotWithShape="1">
          <a:blip r:embed="rId3">
            <a:alphaModFix/>
          </a:blip>
          <a:srcRect/>
          <a:stretch/>
        </p:blipFill>
        <p:spPr>
          <a:xfrm>
            <a:off x="8793801" y="548534"/>
            <a:ext cx="2532653" cy="636852"/>
          </a:xfrm>
          <a:prstGeom prst="rect">
            <a:avLst/>
          </a:prstGeom>
          <a:noFill/>
          <a:ln>
            <a:noFill/>
          </a:ln>
        </p:spPr>
      </p:pic>
      <p:sp>
        <p:nvSpPr>
          <p:cNvPr id="93" name="Google Shape;93;p2"/>
          <p:cNvSpPr txBox="1"/>
          <p:nvPr/>
        </p:nvSpPr>
        <p:spPr>
          <a:xfrm>
            <a:off x="1991544" y="1916832"/>
            <a:ext cx="8208900" cy="338700"/>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ts val="1600"/>
              <a:buFont typeface="Arial"/>
              <a:buNone/>
              <a:tabLst/>
              <a:defRPr/>
            </a:pPr>
            <a:endParaRPr kumimoji="0" sz="1600" b="1"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6" name="Google Shape;94;p2">
            <a:extLst>
              <a:ext uri="{FF2B5EF4-FFF2-40B4-BE49-F238E27FC236}">
                <a16:creationId xmlns:a16="http://schemas.microsoft.com/office/drawing/2014/main" id="{C0E957C9-8465-79CB-82FA-297E9DC046A6}"/>
              </a:ext>
            </a:extLst>
          </p:cNvPr>
          <p:cNvSpPr txBox="1"/>
          <p:nvPr/>
        </p:nvSpPr>
        <p:spPr>
          <a:xfrm>
            <a:off x="149903" y="1738859"/>
            <a:ext cx="12042098" cy="4401164"/>
          </a:xfrm>
          <a:prstGeom prst="rect">
            <a:avLst/>
          </a:prstGeom>
          <a:solidFill>
            <a:schemeClr val="bg1"/>
          </a:solid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ct val="100000"/>
              <a:buFont typeface="Arial"/>
              <a:buNone/>
              <a:tabLst/>
              <a:defRPr/>
            </a:pPr>
            <a:endParaRPr kumimoji="0" lang="es-MX" sz="2000" b="0" i="0" u="none" strike="noStrike" kern="0" cap="none" spc="0" normalizeH="0" baseline="0" noProof="0" dirty="0">
              <a:ln>
                <a:noFill/>
              </a:ln>
              <a:solidFill>
                <a:srgbClr val="000000"/>
              </a:solidFill>
              <a:effectLst/>
              <a:uLnTx/>
              <a:uFillTx/>
              <a:latin typeface="Roboto"/>
              <a:ea typeface="Roboto"/>
              <a:cs typeface="Roboto"/>
              <a:sym typeface="Roboto"/>
            </a:endParaRPr>
          </a:p>
          <a:p>
            <a:pPr marL="0" marR="0" lvl="0" indent="0" algn="ctr" defTabSz="914400" rtl="0" eaLnBrk="1" fontAlgn="auto" latinLnBrk="0" hangingPunct="1">
              <a:lnSpc>
                <a:spcPct val="100000"/>
              </a:lnSpc>
              <a:spcBef>
                <a:spcPts val="0"/>
              </a:spcBef>
              <a:spcAft>
                <a:spcPts val="0"/>
              </a:spcAft>
              <a:buClr>
                <a:srgbClr val="000000"/>
              </a:buClr>
              <a:buSzPct val="100000"/>
              <a:buFont typeface="Arial"/>
              <a:buNone/>
              <a:tabLst/>
              <a:defRPr/>
            </a:pPr>
            <a:r>
              <a:rPr kumimoji="0" lang="es-MX" sz="2000" b="0" i="0" u="none" strike="noStrike" kern="0" cap="none" spc="0" normalizeH="0" baseline="0" noProof="0" dirty="0">
                <a:ln>
                  <a:noFill/>
                </a:ln>
                <a:solidFill>
                  <a:srgbClr val="000000"/>
                </a:solidFill>
                <a:effectLst/>
                <a:uLnTx/>
                <a:uFillTx/>
                <a:latin typeface="Roboto"/>
                <a:ea typeface="Roboto"/>
                <a:cs typeface="Roboto"/>
                <a:sym typeface="Roboto"/>
              </a:rPr>
              <a:t>Una empresa quiere mejorar la gestión de desempeño de sus colaboradores, para esto, quiere identificar los factores que influyen en que un empleado tenga un buen desempeño. Adicionalmente, se tiene la percepción por parte de los líderes, que el desempeño que tenían los empleados no se mantiene cuando estos cambian de puestos, por lo tanto, necesitan herramientas para la selección de personas, diferentes al desempeño que tuvieron los empleados en periodos anteriores. Algunos problemas con una inadecuada gestión del desempeño son:</a:t>
            </a:r>
          </a:p>
          <a:p>
            <a:pPr marL="0" marR="0" lvl="0" indent="0" algn="ctr" defTabSz="914400" rtl="0" eaLnBrk="1" fontAlgn="auto" latinLnBrk="0" hangingPunct="1">
              <a:lnSpc>
                <a:spcPct val="100000"/>
              </a:lnSpc>
              <a:spcBef>
                <a:spcPts val="0"/>
              </a:spcBef>
              <a:spcAft>
                <a:spcPts val="0"/>
              </a:spcAft>
              <a:buClr>
                <a:srgbClr val="000000"/>
              </a:buClr>
              <a:buSzPct val="100000"/>
              <a:buFont typeface="Arial"/>
              <a:buNone/>
              <a:tabLst/>
              <a:defRPr/>
            </a:pPr>
            <a:endParaRPr kumimoji="0" lang="es-MX" sz="2000" b="0" i="0" u="none" strike="noStrike" kern="0" cap="none" spc="0" normalizeH="0" baseline="0" noProof="0" dirty="0">
              <a:ln>
                <a:noFill/>
              </a:ln>
              <a:solidFill>
                <a:srgbClr val="000000"/>
              </a:solidFill>
              <a:effectLst/>
              <a:uLnTx/>
              <a:uFillTx/>
              <a:latin typeface="Roboto"/>
              <a:ea typeface="Roboto"/>
              <a:cs typeface="Roboto"/>
              <a:sym typeface="Roboto"/>
            </a:endParaRPr>
          </a:p>
          <a:p>
            <a:pPr marL="457200" marR="0" lvl="0" indent="-457200" algn="l" defTabSz="914400" rtl="0" eaLnBrk="1" fontAlgn="auto" latinLnBrk="0" hangingPunct="1">
              <a:lnSpc>
                <a:spcPct val="100000"/>
              </a:lnSpc>
              <a:spcBef>
                <a:spcPts val="0"/>
              </a:spcBef>
              <a:spcAft>
                <a:spcPts val="0"/>
              </a:spcAft>
              <a:buClr>
                <a:srgbClr val="000000"/>
              </a:buClr>
              <a:buSzPct val="100000"/>
              <a:buFont typeface="Arial"/>
              <a:buAutoNum type="arabicPeriod"/>
              <a:tabLst/>
              <a:defRPr/>
            </a:pPr>
            <a:r>
              <a:rPr kumimoji="0" lang="es-MX" sz="2000" b="0" i="0" u="none" strike="noStrike" kern="0" cap="none" spc="0" normalizeH="0" baseline="0" noProof="0" dirty="0">
                <a:ln>
                  <a:noFill/>
                </a:ln>
                <a:solidFill>
                  <a:srgbClr val="000000"/>
                </a:solidFill>
                <a:effectLst/>
                <a:uLnTx/>
                <a:uFillTx/>
                <a:latin typeface="Roboto"/>
                <a:ea typeface="Roboto"/>
                <a:cs typeface="Roboto"/>
                <a:sym typeface="Roboto"/>
              </a:rPr>
              <a:t>Los resultados del área que contrata a la persona se deterioran si el empleado no tiene buen desempeño</a:t>
            </a:r>
          </a:p>
          <a:p>
            <a:pPr marL="457200" marR="0" lvl="0" indent="-457200" algn="l" defTabSz="914400" rtl="0" eaLnBrk="1" fontAlgn="auto" latinLnBrk="0" hangingPunct="1">
              <a:lnSpc>
                <a:spcPct val="100000"/>
              </a:lnSpc>
              <a:spcBef>
                <a:spcPts val="0"/>
              </a:spcBef>
              <a:spcAft>
                <a:spcPts val="0"/>
              </a:spcAft>
              <a:buClr>
                <a:srgbClr val="000000"/>
              </a:buClr>
              <a:buSzPct val="100000"/>
              <a:buFont typeface="Arial"/>
              <a:buAutoNum type="arabicPeriod"/>
              <a:tabLst/>
              <a:defRPr/>
            </a:pPr>
            <a:r>
              <a:rPr kumimoji="0" lang="es-MX" sz="2000" b="0" i="0" u="none" strike="noStrike" kern="0" cap="none" spc="0" normalizeH="0" baseline="0" noProof="0" dirty="0">
                <a:ln>
                  <a:noFill/>
                </a:ln>
                <a:solidFill>
                  <a:srgbClr val="000000"/>
                </a:solidFill>
                <a:effectLst/>
                <a:uLnTx/>
                <a:uFillTx/>
                <a:latin typeface="Roboto"/>
                <a:ea typeface="Roboto"/>
                <a:cs typeface="Roboto"/>
                <a:sym typeface="Roboto"/>
              </a:rPr>
              <a:t>Cuando el desempeño es malo puede terminar en un despido del empleado y esto  implica reprocesos, en el proceso de contratación y capacitación.</a:t>
            </a:r>
          </a:p>
          <a:p>
            <a:pPr marL="457200" marR="0" lvl="0" indent="-457200" algn="l" defTabSz="914400" rtl="0" eaLnBrk="1" fontAlgn="auto" latinLnBrk="0" hangingPunct="1">
              <a:lnSpc>
                <a:spcPct val="100000"/>
              </a:lnSpc>
              <a:spcBef>
                <a:spcPts val="0"/>
              </a:spcBef>
              <a:spcAft>
                <a:spcPts val="0"/>
              </a:spcAft>
              <a:buClr>
                <a:srgbClr val="000000"/>
              </a:buClr>
              <a:buSzPct val="100000"/>
              <a:buFont typeface="Arial"/>
              <a:buAutoNum type="arabicPeriod"/>
              <a:tabLst/>
              <a:defRPr/>
            </a:pPr>
            <a:r>
              <a:rPr kumimoji="0" lang="es-MX" sz="2000" b="0" i="0" u="none" strike="noStrike" kern="0" cap="none" spc="0" normalizeH="0" baseline="0" noProof="0" dirty="0">
                <a:ln>
                  <a:noFill/>
                </a:ln>
                <a:solidFill>
                  <a:srgbClr val="000000"/>
                </a:solidFill>
                <a:effectLst/>
                <a:uLnTx/>
                <a:uFillTx/>
                <a:latin typeface="Roboto"/>
                <a:ea typeface="Roboto"/>
                <a:cs typeface="Roboto"/>
                <a:sym typeface="Roboto"/>
              </a:rPr>
              <a:t>Se estima que la mejora en el desempeño puede mejorar la productividad de la empresa y de esta manera ahorrar gastos de personal.</a:t>
            </a:r>
          </a:p>
        </p:txBody>
      </p:sp>
    </p:spTree>
    <p:extLst>
      <p:ext uri="{BB962C8B-B14F-4D97-AF65-F5344CB8AC3E}">
        <p14:creationId xmlns:p14="http://schemas.microsoft.com/office/powerpoint/2010/main" val="396569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ctrTitle"/>
          </p:nvPr>
        </p:nvSpPr>
        <p:spPr>
          <a:xfrm>
            <a:off x="-1" y="208437"/>
            <a:ext cx="8679305" cy="1401097"/>
          </a:xfrm>
          <a:prstGeom prst="rect">
            <a:avLst/>
          </a:prstGeom>
          <a:solidFill>
            <a:srgbClr val="41AD48"/>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Roboto Slab"/>
              <a:buNone/>
            </a:pPr>
            <a:r>
              <a:rPr lang="es-MX" sz="3200" b="1" dirty="0">
                <a:solidFill>
                  <a:schemeClr val="lt1"/>
                </a:solidFill>
                <a:latin typeface="Roboto Slab"/>
                <a:ea typeface="Roboto Slab"/>
                <a:cs typeface="Roboto Slab"/>
                <a:sym typeface="Roboto Slab"/>
              </a:rPr>
              <a:t>Procesos impactados y descripción</a:t>
            </a:r>
          </a:p>
        </p:txBody>
      </p:sp>
      <p:pic>
        <p:nvPicPr>
          <p:cNvPr id="92" name="Google Shape;92;p2"/>
          <p:cNvPicPr preferRelativeResize="0"/>
          <p:nvPr/>
        </p:nvPicPr>
        <p:blipFill rotWithShape="1">
          <a:blip r:embed="rId3">
            <a:alphaModFix/>
          </a:blip>
          <a:srcRect/>
          <a:stretch/>
        </p:blipFill>
        <p:spPr>
          <a:xfrm>
            <a:off x="8793801" y="548534"/>
            <a:ext cx="2532653" cy="636852"/>
          </a:xfrm>
          <a:prstGeom prst="rect">
            <a:avLst/>
          </a:prstGeom>
          <a:noFill/>
          <a:ln>
            <a:noFill/>
          </a:ln>
        </p:spPr>
      </p:pic>
      <p:sp>
        <p:nvSpPr>
          <p:cNvPr id="93" name="Google Shape;93;p2"/>
          <p:cNvSpPr txBox="1"/>
          <p:nvPr/>
        </p:nvSpPr>
        <p:spPr>
          <a:xfrm>
            <a:off x="1991544" y="1916832"/>
            <a:ext cx="8208900" cy="338700"/>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ts val="1600"/>
              <a:buFont typeface="Arial"/>
              <a:buNone/>
              <a:tabLst/>
              <a:defRPr/>
            </a:pPr>
            <a:endParaRPr kumimoji="0" sz="1600" b="1"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6" name="Google Shape;94;p2">
            <a:extLst>
              <a:ext uri="{FF2B5EF4-FFF2-40B4-BE49-F238E27FC236}">
                <a16:creationId xmlns:a16="http://schemas.microsoft.com/office/drawing/2014/main" id="{C0E957C9-8465-79CB-82FA-297E9DC046A6}"/>
              </a:ext>
            </a:extLst>
          </p:cNvPr>
          <p:cNvSpPr txBox="1"/>
          <p:nvPr/>
        </p:nvSpPr>
        <p:spPr>
          <a:xfrm>
            <a:off x="1" y="1697566"/>
            <a:ext cx="12192000" cy="5016718"/>
          </a:xfrm>
          <a:prstGeom prst="rect">
            <a:avLst/>
          </a:prstGeom>
          <a:solidFill>
            <a:schemeClr val="bg1"/>
          </a:solid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ct val="100000"/>
              <a:buFont typeface="Arial"/>
              <a:buNone/>
              <a:tabLst/>
              <a:defRPr/>
            </a:pPr>
            <a:endParaRPr kumimoji="0" lang="es-MX" sz="2000" b="1" i="0" u="none" strike="noStrike" kern="0" cap="none" spc="0" normalizeH="0" baseline="0" noProof="0" dirty="0">
              <a:ln>
                <a:noFill/>
              </a:ln>
              <a:solidFill>
                <a:srgbClr val="000000"/>
              </a:solidFill>
              <a:effectLst/>
              <a:uLnTx/>
              <a:uFillTx/>
              <a:latin typeface="Roboto"/>
              <a:ea typeface="Roboto"/>
              <a:cs typeface="Roboto"/>
              <a:sym typeface="Roboto"/>
            </a:endParaRPr>
          </a:p>
          <a:p>
            <a:pPr marL="457200" marR="0" lvl="0" indent="-457200" algn="l" defTabSz="914400" rtl="0" eaLnBrk="1" fontAlgn="auto" latinLnBrk="0" hangingPunct="1">
              <a:lnSpc>
                <a:spcPct val="100000"/>
              </a:lnSpc>
              <a:spcBef>
                <a:spcPts val="0"/>
              </a:spcBef>
              <a:spcAft>
                <a:spcPts val="0"/>
              </a:spcAft>
              <a:buClr>
                <a:srgbClr val="000000"/>
              </a:buClr>
              <a:buSzPct val="100000"/>
              <a:buFont typeface="Arial"/>
              <a:buAutoNum type="arabicPeriod"/>
              <a:tabLst/>
              <a:defRPr/>
            </a:pPr>
            <a:r>
              <a:rPr kumimoji="0" lang="es-MX" sz="2000" b="1" i="0" u="none" strike="noStrike" kern="0" cap="none" spc="0" normalizeH="0" baseline="0" noProof="0" dirty="0">
                <a:ln>
                  <a:noFill/>
                </a:ln>
                <a:solidFill>
                  <a:srgbClr val="000000"/>
                </a:solidFill>
                <a:effectLst/>
                <a:uLnTx/>
                <a:uFillTx/>
                <a:latin typeface="Roboto"/>
                <a:ea typeface="Roboto"/>
                <a:cs typeface="Roboto"/>
                <a:sym typeface="Roboto"/>
              </a:rPr>
              <a:t>Selección de personal interna para cambios de puestos</a:t>
            </a:r>
          </a:p>
          <a:p>
            <a:pPr marL="457200" marR="0" lvl="0" indent="-457200" algn="l" defTabSz="914400" rtl="0" eaLnBrk="1" fontAlgn="auto" latinLnBrk="0" hangingPunct="1">
              <a:lnSpc>
                <a:spcPct val="100000"/>
              </a:lnSpc>
              <a:spcBef>
                <a:spcPts val="0"/>
              </a:spcBef>
              <a:spcAft>
                <a:spcPts val="0"/>
              </a:spcAft>
              <a:buClr>
                <a:srgbClr val="000000"/>
              </a:buClr>
              <a:buSzPct val="100000"/>
              <a:buFont typeface="Arial"/>
              <a:buAutoNum type="arabicPeriod"/>
              <a:tabLst/>
              <a:defRPr/>
            </a:pPr>
            <a:r>
              <a:rPr kumimoji="0" lang="es-MX" sz="2000" b="1" i="0" u="none" strike="noStrike" kern="0" cap="none" spc="0" normalizeH="0" baseline="0" noProof="0" dirty="0">
                <a:ln>
                  <a:noFill/>
                </a:ln>
                <a:solidFill>
                  <a:srgbClr val="000000"/>
                </a:solidFill>
                <a:effectLst/>
                <a:uLnTx/>
                <a:uFillTx/>
                <a:latin typeface="Roboto"/>
                <a:ea typeface="Roboto"/>
                <a:cs typeface="Roboto"/>
                <a:sym typeface="Roboto"/>
              </a:rPr>
              <a:t>Gestión del desempeño de los colaboradores</a:t>
            </a:r>
          </a:p>
          <a:p>
            <a:pPr marL="457200" marR="0" lvl="0" indent="-457200" algn="ctr" defTabSz="914400" rtl="0" eaLnBrk="1" fontAlgn="auto" latinLnBrk="0" hangingPunct="1">
              <a:lnSpc>
                <a:spcPct val="100000"/>
              </a:lnSpc>
              <a:spcBef>
                <a:spcPts val="0"/>
              </a:spcBef>
              <a:spcAft>
                <a:spcPts val="0"/>
              </a:spcAft>
              <a:buClr>
                <a:srgbClr val="000000"/>
              </a:buClr>
              <a:buSzPct val="100000"/>
              <a:buFont typeface="Arial"/>
              <a:buAutoNum type="arabicPeriod"/>
              <a:tabLst/>
              <a:defRPr/>
            </a:pPr>
            <a:endParaRPr kumimoji="0" lang="es-MX" sz="2000" b="1" i="0" u="none" strike="noStrike" kern="0" cap="none" spc="0" normalizeH="0" baseline="0" noProof="0" dirty="0">
              <a:ln>
                <a:noFill/>
              </a:ln>
              <a:solidFill>
                <a:srgbClr val="000000"/>
              </a:solidFill>
              <a:effectLst/>
              <a:uLnTx/>
              <a:uFillTx/>
              <a:latin typeface="Roboto"/>
              <a:ea typeface="Roboto"/>
              <a:cs typeface="Roboto"/>
              <a:sym typeface="Roboto"/>
            </a:endParaRPr>
          </a:p>
          <a:p>
            <a:pPr marL="0" marR="0" lvl="0" indent="0" algn="ctr" defTabSz="914400" rtl="0" eaLnBrk="1" fontAlgn="auto" latinLnBrk="0" hangingPunct="1">
              <a:lnSpc>
                <a:spcPct val="100000"/>
              </a:lnSpc>
              <a:spcBef>
                <a:spcPts val="0"/>
              </a:spcBef>
              <a:spcAft>
                <a:spcPts val="0"/>
              </a:spcAft>
              <a:buClr>
                <a:srgbClr val="000000"/>
              </a:buClr>
              <a:buSzPct val="100000"/>
              <a:buFont typeface="Arial"/>
              <a:buNone/>
              <a:tabLst/>
              <a:defRPr/>
            </a:pPr>
            <a:r>
              <a:rPr kumimoji="0" lang="es-MX" sz="2000" b="1" i="0" u="none" strike="noStrike" kern="0" cap="none" spc="0" normalizeH="0" baseline="0" noProof="0" dirty="0">
                <a:ln>
                  <a:noFill/>
                </a:ln>
                <a:solidFill>
                  <a:srgbClr val="000000"/>
                </a:solidFill>
                <a:effectLst/>
                <a:uLnTx/>
                <a:uFillTx/>
                <a:latin typeface="Roboto"/>
                <a:ea typeface="Roboto"/>
                <a:cs typeface="Roboto"/>
                <a:sym typeface="Roboto"/>
              </a:rPr>
              <a:t>Descripción de los procesos</a:t>
            </a:r>
          </a:p>
          <a:p>
            <a:pPr marL="0" marR="0" lvl="0" indent="0" algn="ctr" defTabSz="914400" rtl="0" eaLnBrk="1" fontAlgn="auto" latinLnBrk="0" hangingPunct="1">
              <a:lnSpc>
                <a:spcPct val="100000"/>
              </a:lnSpc>
              <a:spcBef>
                <a:spcPts val="0"/>
              </a:spcBef>
              <a:spcAft>
                <a:spcPts val="0"/>
              </a:spcAft>
              <a:buClr>
                <a:srgbClr val="000000"/>
              </a:buClr>
              <a:buSzPct val="100000"/>
              <a:buFont typeface="Arial"/>
              <a:buNone/>
              <a:tabLst/>
              <a:defRPr/>
            </a:pPr>
            <a:endParaRPr kumimoji="0" lang="es-MX" sz="2000" b="1" i="0" u="none" strike="noStrike" kern="0" cap="none" spc="0" normalizeH="0" baseline="0" noProof="0" dirty="0">
              <a:ln>
                <a:noFill/>
              </a:ln>
              <a:solidFill>
                <a:srgbClr val="000000"/>
              </a:solidFill>
              <a:effectLst/>
              <a:uLnTx/>
              <a:uFillTx/>
              <a:latin typeface="Roboto"/>
              <a:ea typeface="Roboto"/>
              <a:cs typeface="Roboto"/>
              <a:sym typeface="Roboto"/>
            </a:endParaRPr>
          </a:p>
          <a:p>
            <a:pPr marL="457200" marR="0" lvl="0" indent="-457200" algn="l" defTabSz="914400" rtl="0" eaLnBrk="1" fontAlgn="auto" latinLnBrk="0" hangingPunct="1">
              <a:lnSpc>
                <a:spcPct val="100000"/>
              </a:lnSpc>
              <a:spcBef>
                <a:spcPts val="0"/>
              </a:spcBef>
              <a:spcAft>
                <a:spcPts val="0"/>
              </a:spcAft>
              <a:buClr>
                <a:srgbClr val="000000"/>
              </a:buClr>
              <a:buSzPct val="100000"/>
              <a:buFont typeface="+mj-lt"/>
              <a:buAutoNum type="arabicPeriod"/>
              <a:tabLst/>
              <a:defRPr/>
            </a:pPr>
            <a:r>
              <a:rPr kumimoji="0" lang="es-MX" sz="2000" b="1" i="0" u="none" strike="noStrike" kern="0" cap="none" spc="0" normalizeH="0" baseline="0" noProof="0" dirty="0">
                <a:ln>
                  <a:noFill/>
                </a:ln>
                <a:solidFill>
                  <a:srgbClr val="000000"/>
                </a:solidFill>
                <a:effectLst/>
                <a:uLnTx/>
                <a:uFillTx/>
                <a:latin typeface="Roboto"/>
                <a:ea typeface="Roboto"/>
                <a:cs typeface="Roboto"/>
                <a:sym typeface="Roboto"/>
              </a:rPr>
              <a:t>Selección de personal: </a:t>
            </a:r>
            <a:r>
              <a:rPr kumimoji="0" lang="es-MX" sz="2000" b="0" i="0" u="none" strike="noStrike" kern="0" cap="none" spc="0" normalizeH="0" baseline="0" noProof="0" dirty="0">
                <a:ln>
                  <a:noFill/>
                </a:ln>
                <a:solidFill>
                  <a:srgbClr val="000000"/>
                </a:solidFill>
                <a:effectLst/>
                <a:uLnTx/>
                <a:uFillTx/>
                <a:latin typeface="Roboto"/>
                <a:ea typeface="Roboto"/>
                <a:cs typeface="Roboto"/>
                <a:sym typeface="Roboto"/>
              </a:rPr>
              <a:t>Un líder realiza la solicitud de publicación de vacante interna a GH. En GH los encargados de apoyar los procesos de selección (3 personas) publican la vacante y adicionalmente hacen una búsqueda de perfiles adecuados que puedan cubrir la vacante, entre otros, miran que el empleado tenga una buena calificación de desempeño para recomendarlo a la vacante. Cuando los empleados se postulan por el sistema y la convocatoria se cierra, los encargados envían información de desempeño y otros datos adicionales a los Jefes para que este los utilice en el proceso de selección. Los Jefes realizan el proceso de selección utilizando la información entregada y estableciendo las etapas necesarias.</a:t>
            </a:r>
          </a:p>
          <a:p>
            <a:pPr marL="457200" marR="0" lvl="0" indent="-457200" algn="l" defTabSz="914400" rtl="0" eaLnBrk="1" fontAlgn="auto" latinLnBrk="0" hangingPunct="1">
              <a:lnSpc>
                <a:spcPct val="100000"/>
              </a:lnSpc>
              <a:spcBef>
                <a:spcPts val="0"/>
              </a:spcBef>
              <a:spcAft>
                <a:spcPts val="0"/>
              </a:spcAft>
              <a:buClr>
                <a:srgbClr val="000000"/>
              </a:buClr>
              <a:buSzPct val="100000"/>
              <a:buFont typeface="Arial"/>
              <a:buAutoNum type="arabicPeriod"/>
              <a:tabLst/>
              <a:defRPr/>
            </a:pPr>
            <a:endParaRPr kumimoji="0" lang="es-MX" sz="2000" b="1" i="0" u="none" strike="noStrike" kern="0" cap="none" spc="0" normalizeH="0" baseline="0" noProof="0" dirty="0">
              <a:ln>
                <a:noFill/>
              </a:ln>
              <a:solidFill>
                <a:srgbClr val="000000"/>
              </a:solidFill>
              <a:effectLst/>
              <a:uLnTx/>
              <a:uFillTx/>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ct val="100000"/>
              <a:buFont typeface="Arial"/>
              <a:buNone/>
              <a:tabLst/>
              <a:defRPr/>
            </a:pPr>
            <a:endParaRPr kumimoji="0" lang="es-MX" sz="2000" b="1" i="0" u="none" strike="noStrike" kern="0" cap="none" spc="0" normalizeH="0" baseline="0" noProof="0" dirty="0">
              <a:ln>
                <a:noFill/>
              </a:ln>
              <a:solidFill>
                <a:srgbClr val="000000"/>
              </a:solidFill>
              <a:effectLst/>
              <a:uLnTx/>
              <a:uFillTx/>
              <a:latin typeface="Roboto"/>
              <a:ea typeface="Roboto"/>
              <a:cs typeface="Roboto"/>
              <a:sym typeface="Roboto"/>
            </a:endParaRPr>
          </a:p>
        </p:txBody>
      </p:sp>
    </p:spTree>
    <p:extLst>
      <p:ext uri="{BB962C8B-B14F-4D97-AF65-F5344CB8AC3E}">
        <p14:creationId xmlns:p14="http://schemas.microsoft.com/office/powerpoint/2010/main" val="2935481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ctrTitle"/>
          </p:nvPr>
        </p:nvSpPr>
        <p:spPr>
          <a:xfrm>
            <a:off x="0" y="208437"/>
            <a:ext cx="8049718" cy="1401097"/>
          </a:xfrm>
          <a:prstGeom prst="rect">
            <a:avLst/>
          </a:prstGeom>
          <a:solidFill>
            <a:srgbClr val="41AD48"/>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Roboto Slab"/>
              <a:buNone/>
            </a:pPr>
            <a:r>
              <a:rPr lang="es-MX" sz="3200" b="1" dirty="0">
                <a:solidFill>
                  <a:schemeClr val="lt1"/>
                </a:solidFill>
                <a:latin typeface="Roboto Slab"/>
                <a:ea typeface="Roboto Slab"/>
                <a:cs typeface="Roboto Slab"/>
                <a:sym typeface="Roboto Slab"/>
              </a:rPr>
              <a:t>Procesos impactados y descripción</a:t>
            </a:r>
            <a:endParaRPr sz="3200" b="1" dirty="0">
              <a:solidFill>
                <a:schemeClr val="lt1"/>
              </a:solidFill>
              <a:latin typeface="Roboto Slab"/>
              <a:ea typeface="Roboto Slab"/>
              <a:cs typeface="Roboto Slab"/>
              <a:sym typeface="Roboto Slab"/>
            </a:endParaRPr>
          </a:p>
        </p:txBody>
      </p:sp>
      <p:pic>
        <p:nvPicPr>
          <p:cNvPr id="92" name="Google Shape;92;p2"/>
          <p:cNvPicPr preferRelativeResize="0"/>
          <p:nvPr/>
        </p:nvPicPr>
        <p:blipFill rotWithShape="1">
          <a:blip r:embed="rId3">
            <a:alphaModFix/>
          </a:blip>
          <a:srcRect/>
          <a:stretch/>
        </p:blipFill>
        <p:spPr>
          <a:xfrm>
            <a:off x="8793801" y="548534"/>
            <a:ext cx="2532653" cy="636852"/>
          </a:xfrm>
          <a:prstGeom prst="rect">
            <a:avLst/>
          </a:prstGeom>
          <a:noFill/>
          <a:ln>
            <a:noFill/>
          </a:ln>
        </p:spPr>
      </p:pic>
      <p:sp>
        <p:nvSpPr>
          <p:cNvPr id="93" name="Google Shape;93;p2"/>
          <p:cNvSpPr txBox="1"/>
          <p:nvPr/>
        </p:nvSpPr>
        <p:spPr>
          <a:xfrm>
            <a:off x="1991544" y="1916832"/>
            <a:ext cx="8208900" cy="338700"/>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ts val="1600"/>
              <a:buFont typeface="Arial"/>
              <a:buNone/>
              <a:tabLst/>
              <a:defRPr/>
            </a:pPr>
            <a:endParaRPr kumimoji="0" sz="1600" b="1"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6" name="Google Shape;94;p2">
            <a:extLst>
              <a:ext uri="{FF2B5EF4-FFF2-40B4-BE49-F238E27FC236}">
                <a16:creationId xmlns:a16="http://schemas.microsoft.com/office/drawing/2014/main" id="{C0E957C9-8465-79CB-82FA-297E9DC046A6}"/>
              </a:ext>
            </a:extLst>
          </p:cNvPr>
          <p:cNvSpPr txBox="1"/>
          <p:nvPr/>
        </p:nvSpPr>
        <p:spPr>
          <a:xfrm>
            <a:off x="1" y="1697566"/>
            <a:ext cx="12192000" cy="2554505"/>
          </a:xfrm>
          <a:prstGeom prst="rect">
            <a:avLst/>
          </a:prstGeom>
          <a:solidFill>
            <a:schemeClr val="bg1"/>
          </a:solid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ct val="100000"/>
              <a:buFont typeface="Arial"/>
              <a:buNone/>
              <a:tabLst/>
              <a:defRPr/>
            </a:pPr>
            <a:endParaRPr kumimoji="0" lang="es-MX" sz="2000" b="1" i="0" u="none" strike="noStrike" kern="0" cap="none" spc="0" normalizeH="0" baseline="0" noProof="0" dirty="0">
              <a:ln>
                <a:noFill/>
              </a:ln>
              <a:solidFill>
                <a:srgbClr val="000000"/>
              </a:solidFill>
              <a:effectLst/>
              <a:uLnTx/>
              <a:uFillTx/>
              <a:latin typeface="Roboto"/>
              <a:ea typeface="Roboto"/>
              <a:cs typeface="Roboto"/>
              <a:sym typeface="Roboto"/>
            </a:endParaRPr>
          </a:p>
          <a:p>
            <a:pPr marL="457200" marR="0" lvl="0" indent="-457200" algn="l" defTabSz="914400" rtl="0" eaLnBrk="1" fontAlgn="auto" latinLnBrk="0" hangingPunct="1">
              <a:lnSpc>
                <a:spcPct val="100000"/>
              </a:lnSpc>
              <a:spcBef>
                <a:spcPts val="0"/>
              </a:spcBef>
              <a:spcAft>
                <a:spcPts val="0"/>
              </a:spcAft>
              <a:buClr>
                <a:srgbClr val="000000"/>
              </a:buClr>
              <a:buSzPct val="100000"/>
              <a:buFont typeface="+mj-lt"/>
              <a:buAutoNum type="arabicPeriod" startAt="2"/>
              <a:tabLst/>
              <a:defRPr/>
            </a:pPr>
            <a:r>
              <a:rPr kumimoji="0" lang="es-MX" sz="2000" b="1" i="0" u="none" strike="noStrike" kern="0" cap="none" spc="0" normalizeH="0" baseline="0" noProof="0" dirty="0">
                <a:ln>
                  <a:noFill/>
                </a:ln>
                <a:solidFill>
                  <a:srgbClr val="000000"/>
                </a:solidFill>
                <a:effectLst/>
                <a:uLnTx/>
                <a:uFillTx/>
                <a:latin typeface="Roboto"/>
                <a:ea typeface="Roboto"/>
                <a:cs typeface="Roboto"/>
                <a:sym typeface="Roboto"/>
              </a:rPr>
              <a:t>Gestión del desempeño: </a:t>
            </a:r>
            <a:r>
              <a:rPr kumimoji="0" lang="es-MX" sz="2000" b="0" i="0" u="none" strike="noStrike" kern="0" cap="none" spc="0" normalizeH="0" baseline="0" noProof="0" dirty="0">
                <a:ln>
                  <a:noFill/>
                </a:ln>
                <a:solidFill>
                  <a:srgbClr val="000000"/>
                </a:solidFill>
                <a:effectLst/>
                <a:uLnTx/>
                <a:uFillTx/>
                <a:latin typeface="Roboto"/>
                <a:ea typeface="Roboto"/>
                <a:cs typeface="Roboto"/>
                <a:sym typeface="Roboto"/>
              </a:rPr>
              <a:t>Anualmente los jefes realizan una evaluación de desempeño a los empleados. En talento humano se publica un tablero con los resultados por empleado y por área con acceso restringido para que los jefes solo puedan ver lo de sus colaboradores y áreas. Los empleados con evaluaciones más bajas deben definir un plan de acción con los jefes para mejorar su desempeño, el área de talento humano revisa que los empleados monten el plan de acción aprobado por los jefes y posteriormente revisan el resultado de este plan de acción. </a:t>
            </a:r>
          </a:p>
          <a:p>
            <a:pPr marL="0" marR="0" lvl="0" indent="0" algn="l" defTabSz="914400" rtl="0" eaLnBrk="1" fontAlgn="auto" latinLnBrk="0" hangingPunct="1">
              <a:lnSpc>
                <a:spcPct val="100000"/>
              </a:lnSpc>
              <a:spcBef>
                <a:spcPts val="0"/>
              </a:spcBef>
              <a:spcAft>
                <a:spcPts val="0"/>
              </a:spcAft>
              <a:buClr>
                <a:srgbClr val="000000"/>
              </a:buClr>
              <a:buSzPct val="100000"/>
              <a:buFont typeface="Arial"/>
              <a:buNone/>
              <a:tabLst/>
              <a:defRPr/>
            </a:pPr>
            <a:endParaRPr kumimoji="0" lang="es-MX" sz="2000" b="1" i="0" u="none" strike="noStrike" kern="0" cap="none" spc="0" normalizeH="0" baseline="0" noProof="0" dirty="0">
              <a:ln>
                <a:noFill/>
              </a:ln>
              <a:solidFill>
                <a:srgbClr val="000000"/>
              </a:solidFill>
              <a:effectLst/>
              <a:uLnTx/>
              <a:uFillTx/>
              <a:latin typeface="Roboto"/>
              <a:ea typeface="Roboto"/>
              <a:cs typeface="Roboto"/>
              <a:sym typeface="Roboto"/>
            </a:endParaRPr>
          </a:p>
        </p:txBody>
      </p:sp>
    </p:spTree>
    <p:extLst>
      <p:ext uri="{BB962C8B-B14F-4D97-AF65-F5344CB8AC3E}">
        <p14:creationId xmlns:p14="http://schemas.microsoft.com/office/powerpoint/2010/main" val="3221917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1"/>
          <p:cNvSpPr txBox="1">
            <a:spLocks noGrp="1"/>
          </p:cNvSpPr>
          <p:nvPr>
            <p:ph type="ctrTitle"/>
          </p:nvPr>
        </p:nvSpPr>
        <p:spPr>
          <a:xfrm>
            <a:off x="0" y="440809"/>
            <a:ext cx="5875200" cy="852300"/>
          </a:xfrm>
          <a:prstGeom prst="rect">
            <a:avLst/>
          </a:prstGeom>
          <a:solidFill>
            <a:srgbClr val="41AD48"/>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Roboto Slab"/>
              <a:buNone/>
            </a:pPr>
            <a:r>
              <a:rPr lang="es-MX" sz="3200" b="1">
                <a:solidFill>
                  <a:schemeClr val="lt1"/>
                </a:solidFill>
                <a:latin typeface="Roboto Slab"/>
                <a:ea typeface="Roboto Slab"/>
                <a:cs typeface="Roboto Slab"/>
                <a:sym typeface="Roboto Slab"/>
              </a:rPr>
              <a:t>Diseño de solución analítica</a:t>
            </a:r>
            <a:endParaRPr sz="3200" b="1">
              <a:solidFill>
                <a:schemeClr val="lt1"/>
              </a:solidFill>
              <a:latin typeface="Roboto Slab"/>
              <a:ea typeface="Roboto Slab"/>
              <a:cs typeface="Roboto Slab"/>
              <a:sym typeface="Roboto Slab"/>
            </a:endParaRPr>
          </a:p>
        </p:txBody>
      </p:sp>
      <p:pic>
        <p:nvPicPr>
          <p:cNvPr id="184" name="Google Shape;184;p31"/>
          <p:cNvPicPr preferRelativeResize="0"/>
          <p:nvPr/>
        </p:nvPicPr>
        <p:blipFill rotWithShape="1">
          <a:blip r:embed="rId3">
            <a:alphaModFix/>
          </a:blip>
          <a:srcRect/>
          <a:stretch/>
        </p:blipFill>
        <p:spPr>
          <a:xfrm>
            <a:off x="8793801" y="548534"/>
            <a:ext cx="2532657" cy="636851"/>
          </a:xfrm>
          <a:prstGeom prst="rect">
            <a:avLst/>
          </a:prstGeom>
          <a:noFill/>
          <a:ln>
            <a:noFill/>
          </a:ln>
        </p:spPr>
      </p:pic>
      <p:sp>
        <p:nvSpPr>
          <p:cNvPr id="185" name="Google Shape;185;p31"/>
          <p:cNvSpPr txBox="1"/>
          <p:nvPr/>
        </p:nvSpPr>
        <p:spPr>
          <a:xfrm>
            <a:off x="0" y="1819085"/>
            <a:ext cx="12192001" cy="36929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Roboto"/>
              <a:ea typeface="Roboto"/>
              <a:cs typeface="Roboto"/>
              <a:sym typeface="Roboto"/>
            </a:endParaRPr>
          </a:p>
        </p:txBody>
      </p:sp>
      <p:sp>
        <p:nvSpPr>
          <p:cNvPr id="2" name="Google Shape;186;p31">
            <a:extLst>
              <a:ext uri="{FF2B5EF4-FFF2-40B4-BE49-F238E27FC236}">
                <a16:creationId xmlns:a16="http://schemas.microsoft.com/office/drawing/2014/main" id="{991DB6D7-CC18-64A9-45F0-82BA441850AB}"/>
              </a:ext>
            </a:extLst>
          </p:cNvPr>
          <p:cNvSpPr txBox="1"/>
          <p:nvPr/>
        </p:nvSpPr>
        <p:spPr>
          <a:xfrm>
            <a:off x="-15766" y="1288984"/>
            <a:ext cx="630618" cy="5262939"/>
          </a:xfrm>
          <a:prstGeom prst="rect">
            <a:avLst/>
          </a:prstGeom>
          <a:solidFill>
            <a:schemeClr val="lt1"/>
          </a:solidFill>
          <a:ln>
            <a:noFill/>
          </a:ln>
        </p:spPr>
        <p:txBody>
          <a:bodyPr spcFirstLastPara="1" wrap="square" lIns="91425" tIns="45700" rIns="91425" bIns="45700" anchor="t" anchorCtr="0">
            <a:spAutoFit/>
          </a:bodyPr>
          <a:lstStyle/>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p:txBody>
      </p:sp>
      <p:sp>
        <p:nvSpPr>
          <p:cNvPr id="186" name="Google Shape;186;p31"/>
          <p:cNvSpPr txBox="1"/>
          <p:nvPr/>
        </p:nvSpPr>
        <p:spPr>
          <a:xfrm>
            <a:off x="141890" y="1288984"/>
            <a:ext cx="11429999" cy="5786159"/>
          </a:xfrm>
          <a:prstGeom prst="rect">
            <a:avLst/>
          </a:prstGeom>
          <a:solidFill>
            <a:schemeClr val="lt1"/>
          </a:solidFill>
          <a:ln>
            <a:noFill/>
          </a:ln>
        </p:spPr>
        <p:txBody>
          <a:bodyPr spcFirstLastPara="1" wrap="square" lIns="91425" tIns="45700" rIns="91425" bIns="45700" anchor="t" anchorCtr="0">
            <a:spAutoFit/>
          </a:bodyPr>
          <a:lstStyle/>
          <a:p>
            <a:pPr lvl="2"/>
            <a:r>
              <a:rPr lang="es-MX" sz="1800" b="1" i="0" u="none" strike="noStrike" cap="none" dirty="0">
                <a:solidFill>
                  <a:schemeClr val="dk1"/>
                </a:solidFill>
                <a:latin typeface="Roboto"/>
                <a:ea typeface="Roboto"/>
                <a:cs typeface="Roboto"/>
                <a:sym typeface="Roboto"/>
              </a:rPr>
              <a:t>Las soluciones analíticas pueden:</a:t>
            </a:r>
            <a:endParaRPr sz="1800" b="0" i="0" u="none" strike="noStrike" cap="none" dirty="0">
              <a:solidFill>
                <a:schemeClr val="dk1"/>
              </a:solidFill>
              <a:latin typeface="Roboto"/>
              <a:ea typeface="Roboto"/>
              <a:cs typeface="Roboto"/>
              <a:sym typeface="Roboto"/>
            </a:endParaRPr>
          </a:p>
          <a:p>
            <a:pPr marL="342900" lvl="4" indent="-342900">
              <a:buSzPct val="100000"/>
              <a:buFont typeface="Arial"/>
              <a:buAutoNum type="arabicPeriod"/>
            </a:pPr>
            <a:r>
              <a:rPr lang="es-MX" sz="1800" b="0" i="0" u="none" strike="noStrike" cap="none" dirty="0">
                <a:solidFill>
                  <a:schemeClr val="dk1"/>
                </a:solidFill>
                <a:latin typeface="Roboto"/>
                <a:ea typeface="Roboto"/>
                <a:cs typeface="Roboto"/>
                <a:sym typeface="Roboto"/>
              </a:rPr>
              <a:t>Crear procesos nuevos en una compañía</a:t>
            </a:r>
            <a:endParaRPr sz="1800" b="0" i="0" u="none" strike="noStrike" cap="none" dirty="0">
              <a:solidFill>
                <a:schemeClr val="dk1"/>
              </a:solidFill>
              <a:latin typeface="Roboto"/>
              <a:ea typeface="Roboto"/>
              <a:cs typeface="Roboto"/>
              <a:sym typeface="Roboto"/>
            </a:endParaRPr>
          </a:p>
          <a:p>
            <a:pPr marL="342900" lvl="4" indent="-342900">
              <a:buSzPct val="100000"/>
              <a:buFont typeface="Arial"/>
              <a:buAutoNum type="arabicPeriod"/>
            </a:pPr>
            <a:r>
              <a:rPr lang="es-MX" sz="1800" b="0" i="0" u="none" strike="noStrike" cap="none" dirty="0">
                <a:solidFill>
                  <a:schemeClr val="dk1"/>
                </a:solidFill>
                <a:latin typeface="Roboto"/>
                <a:ea typeface="Roboto"/>
                <a:cs typeface="Roboto"/>
                <a:sym typeface="Roboto"/>
              </a:rPr>
              <a:t>Modificar procesos existentes (Toma de decisión manual – Toma de decisión analítica/automática)</a:t>
            </a:r>
          </a:p>
          <a:p>
            <a:pPr lvl="4">
              <a:buSzPct val="100000"/>
            </a:pPr>
            <a:endParaRPr dirty="0"/>
          </a:p>
          <a:p>
            <a:pPr lvl="2"/>
            <a:r>
              <a:rPr lang="es-MX" sz="1800" b="1" i="0" u="none" strike="noStrike" cap="none" dirty="0">
                <a:solidFill>
                  <a:schemeClr val="dk1"/>
                </a:solidFill>
                <a:latin typeface="Roboto"/>
                <a:ea typeface="Roboto"/>
                <a:cs typeface="Roboto"/>
                <a:sym typeface="Roboto"/>
              </a:rPr>
              <a:t>En ambos casos implica el diseño o rediseño de un proceso nuevo utilizando analítica.</a:t>
            </a:r>
          </a:p>
          <a:p>
            <a:pPr lvl="2"/>
            <a:endParaRPr lang="es-MX" sz="1800" b="1" dirty="0">
              <a:solidFill>
                <a:schemeClr val="dk1"/>
              </a:solidFill>
              <a:latin typeface="Roboto"/>
              <a:ea typeface="Roboto"/>
              <a:cs typeface="Roboto"/>
              <a:sym typeface="Roboto"/>
            </a:endParaRPr>
          </a:p>
          <a:p>
            <a:pPr lvl="2"/>
            <a:r>
              <a:rPr lang="es-MX" sz="1800" b="1" dirty="0">
                <a:solidFill>
                  <a:schemeClr val="dk1"/>
                </a:solidFill>
                <a:latin typeface="Roboto"/>
                <a:ea typeface="Roboto"/>
                <a:cs typeface="Roboto"/>
                <a:sym typeface="Roboto"/>
              </a:rPr>
              <a:t>Pasos recomendados:</a:t>
            </a:r>
          </a:p>
          <a:p>
            <a:pPr lvl="2"/>
            <a:endParaRPr lang="es-MX" sz="1800" dirty="0">
              <a:solidFill>
                <a:schemeClr val="dk1"/>
              </a:solidFill>
              <a:latin typeface="Roboto"/>
              <a:ea typeface="Roboto"/>
              <a:cs typeface="Roboto"/>
              <a:sym typeface="Roboto"/>
            </a:endParaRPr>
          </a:p>
          <a:p>
            <a:pPr marL="342900" lvl="2" indent="-342900">
              <a:buAutoNum type="arabicPeriod"/>
            </a:pPr>
            <a:r>
              <a:rPr lang="es-MX" sz="1800" b="1" dirty="0">
                <a:solidFill>
                  <a:schemeClr val="dk1"/>
                </a:solidFill>
                <a:latin typeface="Roboto"/>
                <a:ea typeface="Roboto"/>
                <a:cs typeface="Roboto"/>
                <a:sym typeface="Roboto"/>
              </a:rPr>
              <a:t>Problema de negocio</a:t>
            </a:r>
            <a:r>
              <a:rPr lang="es-MX" sz="1800" dirty="0">
                <a:solidFill>
                  <a:schemeClr val="dk1"/>
                </a:solidFill>
                <a:latin typeface="Roboto"/>
                <a:ea typeface="Roboto"/>
                <a:cs typeface="Roboto"/>
                <a:sym typeface="Roboto"/>
              </a:rPr>
              <a:t>: Entienda a profundidad problema de negocio y necesidades de usuario.</a:t>
            </a:r>
          </a:p>
          <a:p>
            <a:pPr marL="342900" lvl="2" indent="-342900">
              <a:buAutoNum type="arabicPeriod"/>
            </a:pPr>
            <a:endParaRPr lang="es-MX" sz="1800" dirty="0">
              <a:solidFill>
                <a:schemeClr val="dk1"/>
              </a:solidFill>
              <a:latin typeface="Roboto"/>
              <a:ea typeface="Roboto"/>
              <a:cs typeface="Roboto"/>
              <a:sym typeface="Roboto"/>
            </a:endParaRPr>
          </a:p>
          <a:p>
            <a:pPr marL="342900" lvl="2" indent="-342900">
              <a:buAutoNum type="arabicPeriod"/>
            </a:pPr>
            <a:r>
              <a:rPr lang="es-MX" sz="1800" b="1" dirty="0">
                <a:solidFill>
                  <a:schemeClr val="dk1"/>
                </a:solidFill>
                <a:latin typeface="Roboto"/>
                <a:ea typeface="Roboto"/>
                <a:cs typeface="Roboto"/>
                <a:sym typeface="Roboto"/>
              </a:rPr>
              <a:t>Problema analítico: </a:t>
            </a:r>
            <a:r>
              <a:rPr lang="es-MX" sz="1800" dirty="0">
                <a:solidFill>
                  <a:schemeClr val="dk1"/>
                </a:solidFill>
                <a:latin typeface="Roboto"/>
                <a:ea typeface="Roboto"/>
                <a:cs typeface="Roboto"/>
                <a:sym typeface="Roboto"/>
              </a:rPr>
              <a:t>Proponga modelos de analítica que pueden ayudar a solucionar ese problema y plantee cómo ayuda el modelo a ese problema.</a:t>
            </a:r>
          </a:p>
          <a:p>
            <a:pPr marL="342900" lvl="2" indent="-342900">
              <a:buAutoNum type="arabicPeriod"/>
            </a:pPr>
            <a:endParaRPr lang="es-MX" sz="1800" b="1" dirty="0">
              <a:solidFill>
                <a:schemeClr val="dk1"/>
              </a:solidFill>
              <a:latin typeface="Roboto"/>
              <a:ea typeface="Roboto"/>
              <a:cs typeface="Roboto"/>
              <a:sym typeface="Roboto"/>
            </a:endParaRPr>
          </a:p>
          <a:p>
            <a:pPr marL="342900" lvl="2" indent="-342900">
              <a:buAutoNum type="arabicPeriod"/>
            </a:pPr>
            <a:r>
              <a:rPr lang="es-MX" sz="1800" b="1" dirty="0">
                <a:solidFill>
                  <a:schemeClr val="dk1"/>
                </a:solidFill>
                <a:latin typeface="Roboto"/>
                <a:ea typeface="Roboto"/>
                <a:cs typeface="Roboto"/>
                <a:sym typeface="Roboto"/>
              </a:rPr>
              <a:t>Diseño de negocio</a:t>
            </a:r>
            <a:r>
              <a:rPr lang="es-MX" sz="1800" dirty="0">
                <a:solidFill>
                  <a:schemeClr val="dk1"/>
                </a:solidFill>
                <a:latin typeface="Roboto"/>
                <a:ea typeface="Roboto"/>
                <a:cs typeface="Roboto"/>
                <a:sym typeface="Roboto"/>
              </a:rPr>
              <a:t>: Proponga el diseño de un proceso de negocio en el que se utilice la solución analítica propuesta y cómo funcionaría.</a:t>
            </a:r>
            <a:endParaRPr lang="es-MX" sz="1800" b="1" dirty="0">
              <a:solidFill>
                <a:schemeClr val="dk1"/>
              </a:solidFill>
              <a:latin typeface="Roboto"/>
              <a:ea typeface="Roboto"/>
              <a:cs typeface="Roboto"/>
              <a:sym typeface="Roboto"/>
            </a:endParaRPr>
          </a:p>
          <a:p>
            <a:pPr marL="342900" lvl="2" indent="-342900">
              <a:buAutoNum type="arabicPeriod"/>
            </a:pPr>
            <a:endParaRPr lang="es-MX" sz="1800" b="1" dirty="0">
              <a:solidFill>
                <a:schemeClr val="dk1"/>
              </a:solidFill>
              <a:latin typeface="Roboto"/>
              <a:ea typeface="Roboto"/>
              <a:cs typeface="Roboto"/>
              <a:sym typeface="Roboto"/>
            </a:endParaRPr>
          </a:p>
          <a:p>
            <a:pPr marL="342900" lvl="2" indent="-342900">
              <a:buAutoNum type="arabicPeriod"/>
            </a:pPr>
            <a:r>
              <a:rPr lang="es-MX" sz="1800" b="1" dirty="0">
                <a:solidFill>
                  <a:schemeClr val="dk1"/>
                </a:solidFill>
                <a:latin typeface="Roboto"/>
                <a:ea typeface="Roboto"/>
                <a:cs typeface="Roboto"/>
                <a:sym typeface="Roboto"/>
              </a:rPr>
              <a:t>Diseño técnico: </a:t>
            </a:r>
            <a:r>
              <a:rPr lang="es-MX" sz="1800" dirty="0">
                <a:solidFill>
                  <a:schemeClr val="dk1"/>
                </a:solidFill>
                <a:latin typeface="Roboto"/>
                <a:ea typeface="Roboto"/>
                <a:cs typeface="Roboto"/>
                <a:sym typeface="Roboto"/>
              </a:rPr>
              <a:t>Describa las características técnicas de su solución analítica que supla las necesidades del proceso, por ejemplo: cada cuánto se hacen predicciones, cada cuanto se entrena el modelo, cómo se entrega la solución al usuario, qué nivel de error es aceptable.</a:t>
            </a:r>
            <a:endParaRPr lang="es-MX" sz="1800" b="1" dirty="0">
              <a:solidFill>
                <a:schemeClr val="dk1"/>
              </a:solidFill>
              <a:latin typeface="Roboto"/>
              <a:ea typeface="Roboto"/>
              <a:cs typeface="Roboto"/>
              <a:sym typeface="Roboto"/>
            </a:endParaRPr>
          </a:p>
          <a:p>
            <a:pPr marL="285750" lvl="2" indent="-285750">
              <a:buFont typeface="Arial" panose="020B0604020202020204" pitchFamily="34" charset="0"/>
              <a:buChar char="•"/>
            </a:pPr>
            <a:endParaRPr dirty="0"/>
          </a:p>
          <a:p>
            <a:pPr lvl="2"/>
            <a:endParaRPr sz="1800" b="0" i="0" u="none" strike="noStrike" cap="none" dirty="0">
              <a:solidFill>
                <a:schemeClr val="dk1"/>
              </a:solidFill>
              <a:latin typeface="Roboto"/>
              <a:ea typeface="Roboto"/>
              <a:cs typeface="Roboto"/>
              <a:sym typeface="Roboto"/>
            </a:endParaRPr>
          </a:p>
        </p:txBody>
      </p:sp>
      <p:sp>
        <p:nvSpPr>
          <p:cNvPr id="3" name="Google Shape;186;p31">
            <a:extLst>
              <a:ext uri="{FF2B5EF4-FFF2-40B4-BE49-F238E27FC236}">
                <a16:creationId xmlns:a16="http://schemas.microsoft.com/office/drawing/2014/main" id="{970395F2-88FD-9683-6CAB-DBA4C02F7C7F}"/>
              </a:ext>
            </a:extLst>
          </p:cNvPr>
          <p:cNvSpPr txBox="1"/>
          <p:nvPr/>
        </p:nvSpPr>
        <p:spPr>
          <a:xfrm>
            <a:off x="11577149" y="1288984"/>
            <a:ext cx="630618" cy="5509160"/>
          </a:xfrm>
          <a:prstGeom prst="rect">
            <a:avLst/>
          </a:prstGeom>
          <a:solidFill>
            <a:schemeClr val="lt1"/>
          </a:solidFill>
          <a:ln>
            <a:noFill/>
          </a:ln>
        </p:spPr>
        <p:txBody>
          <a:bodyPr spcFirstLastPara="1" wrap="square" lIns="91425" tIns="45700" rIns="91425" bIns="45700" anchor="t" anchorCtr="0">
            <a:spAutoFit/>
          </a:bodyPr>
          <a:lstStyle/>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a:p>
            <a:pPr lvl="2"/>
            <a:endParaRPr lang="es-MX"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ctrTitle"/>
          </p:nvPr>
        </p:nvSpPr>
        <p:spPr>
          <a:xfrm>
            <a:off x="0" y="208437"/>
            <a:ext cx="6610596" cy="1401097"/>
          </a:xfrm>
          <a:prstGeom prst="rect">
            <a:avLst/>
          </a:prstGeom>
          <a:solidFill>
            <a:srgbClr val="41AD48"/>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Roboto Slab"/>
              <a:buNone/>
            </a:pPr>
            <a:r>
              <a:rPr lang="es-MX" sz="3200" b="1" dirty="0">
                <a:solidFill>
                  <a:schemeClr val="lt1"/>
                </a:solidFill>
                <a:latin typeface="Roboto Slab"/>
                <a:ea typeface="Roboto Slab"/>
                <a:cs typeface="Roboto Slab"/>
                <a:sym typeface="Roboto Slab"/>
              </a:rPr>
              <a:t>Problema de negocio – Problema analítico</a:t>
            </a:r>
            <a:endParaRPr sz="3200" b="1" dirty="0">
              <a:solidFill>
                <a:schemeClr val="lt1"/>
              </a:solidFill>
              <a:latin typeface="Roboto Slab"/>
              <a:ea typeface="Roboto Slab"/>
              <a:cs typeface="Roboto Slab"/>
              <a:sym typeface="Roboto Slab"/>
            </a:endParaRPr>
          </a:p>
        </p:txBody>
      </p:sp>
      <p:pic>
        <p:nvPicPr>
          <p:cNvPr id="92" name="Google Shape;92;p2"/>
          <p:cNvPicPr preferRelativeResize="0"/>
          <p:nvPr/>
        </p:nvPicPr>
        <p:blipFill rotWithShape="1">
          <a:blip r:embed="rId3">
            <a:alphaModFix/>
          </a:blip>
          <a:srcRect/>
          <a:stretch/>
        </p:blipFill>
        <p:spPr>
          <a:xfrm>
            <a:off x="8793801" y="548534"/>
            <a:ext cx="2532653" cy="636852"/>
          </a:xfrm>
          <a:prstGeom prst="rect">
            <a:avLst/>
          </a:prstGeom>
          <a:noFill/>
          <a:ln>
            <a:noFill/>
          </a:ln>
        </p:spPr>
      </p:pic>
      <p:sp>
        <p:nvSpPr>
          <p:cNvPr id="93" name="Google Shape;93;p2"/>
          <p:cNvSpPr txBox="1"/>
          <p:nvPr/>
        </p:nvSpPr>
        <p:spPr>
          <a:xfrm>
            <a:off x="1991544" y="1916832"/>
            <a:ext cx="8208900" cy="338700"/>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ts val="1600"/>
              <a:buFont typeface="Arial"/>
              <a:buNone/>
              <a:tabLst/>
              <a:defRPr/>
            </a:pPr>
            <a:endParaRPr kumimoji="0" sz="1600" b="1"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6" name="Google Shape;94;p2">
            <a:extLst>
              <a:ext uri="{FF2B5EF4-FFF2-40B4-BE49-F238E27FC236}">
                <a16:creationId xmlns:a16="http://schemas.microsoft.com/office/drawing/2014/main" id="{C0E957C9-8465-79CB-82FA-297E9DC046A6}"/>
              </a:ext>
            </a:extLst>
          </p:cNvPr>
          <p:cNvSpPr txBox="1"/>
          <p:nvPr/>
        </p:nvSpPr>
        <p:spPr>
          <a:xfrm>
            <a:off x="-6" y="1609534"/>
            <a:ext cx="12192000" cy="5016718"/>
          </a:xfrm>
          <a:prstGeom prst="rect">
            <a:avLst/>
          </a:prstGeom>
          <a:solidFill>
            <a:schemeClr val="bg1"/>
          </a:solid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ct val="100000"/>
              <a:buFont typeface="Arial"/>
              <a:buNone/>
              <a:tabLst/>
              <a:defRPr/>
            </a:pPr>
            <a:r>
              <a:rPr kumimoji="0" lang="es-MX" sz="2000" b="1" i="0" u="none" strike="noStrike" kern="0" cap="none" spc="0" normalizeH="0" baseline="0" noProof="0" dirty="0">
                <a:ln>
                  <a:noFill/>
                </a:ln>
                <a:solidFill>
                  <a:srgbClr val="000000"/>
                </a:solidFill>
                <a:effectLst/>
                <a:uLnTx/>
                <a:uFillTx/>
                <a:latin typeface="Roboto"/>
                <a:ea typeface="Roboto"/>
                <a:cs typeface="Roboto"/>
                <a:sym typeface="Roboto"/>
              </a:rPr>
              <a:t>Problemas de negocio</a:t>
            </a:r>
          </a:p>
          <a:p>
            <a:pPr marL="0" marR="0" lvl="0" indent="0" algn="ctr" defTabSz="914400" rtl="0" eaLnBrk="1" fontAlgn="auto" latinLnBrk="0" hangingPunct="1">
              <a:lnSpc>
                <a:spcPct val="100000"/>
              </a:lnSpc>
              <a:spcBef>
                <a:spcPts val="0"/>
              </a:spcBef>
              <a:spcAft>
                <a:spcPts val="0"/>
              </a:spcAft>
              <a:buClr>
                <a:srgbClr val="000000"/>
              </a:buClr>
              <a:buSzPct val="100000"/>
              <a:buFont typeface="Arial"/>
              <a:buNone/>
              <a:tabLst/>
              <a:defRPr/>
            </a:pPr>
            <a:endParaRPr kumimoji="0" lang="es-MX" sz="2000" b="0" i="0" u="none" strike="noStrike" kern="0" cap="none" spc="0" normalizeH="0" baseline="0" noProof="0" dirty="0">
              <a:ln>
                <a:noFill/>
              </a:ln>
              <a:solidFill>
                <a:srgbClr val="000000"/>
              </a:solidFill>
              <a:effectLst/>
              <a:uLnTx/>
              <a:uFillTx/>
              <a:latin typeface="Roboto"/>
              <a:ea typeface="Roboto"/>
              <a:cs typeface="Roboto"/>
              <a:sym typeface="Roboto"/>
            </a:endParaRPr>
          </a:p>
          <a:p>
            <a:pPr marL="457200" marR="0" lvl="0" indent="-457200" algn="l" defTabSz="914400" rtl="0" eaLnBrk="1" fontAlgn="auto" latinLnBrk="0" hangingPunct="1">
              <a:lnSpc>
                <a:spcPct val="100000"/>
              </a:lnSpc>
              <a:spcBef>
                <a:spcPts val="0"/>
              </a:spcBef>
              <a:spcAft>
                <a:spcPts val="0"/>
              </a:spcAft>
              <a:buClr>
                <a:srgbClr val="000000"/>
              </a:buClr>
              <a:buSzPct val="100000"/>
              <a:buFont typeface="Arial"/>
              <a:buAutoNum type="arabicPeriod"/>
              <a:tabLst/>
              <a:defRPr/>
            </a:pPr>
            <a:r>
              <a:rPr kumimoji="0" lang="es-MX" sz="2000" b="0" i="0" u="none" strike="noStrike" kern="0" cap="none" spc="0" normalizeH="0" baseline="0" noProof="0" dirty="0">
                <a:ln>
                  <a:noFill/>
                </a:ln>
                <a:solidFill>
                  <a:srgbClr val="000000"/>
                </a:solidFill>
                <a:effectLst/>
                <a:uLnTx/>
                <a:uFillTx/>
                <a:latin typeface="Roboto"/>
                <a:ea typeface="Roboto"/>
                <a:cs typeface="Roboto"/>
                <a:sym typeface="Roboto"/>
              </a:rPr>
              <a:t>Mejorar desempeño de empleados</a:t>
            </a:r>
          </a:p>
          <a:p>
            <a:pPr marL="457200" marR="0" lvl="0" indent="-457200" algn="l" defTabSz="914400" rtl="0" eaLnBrk="1" fontAlgn="auto" latinLnBrk="0" hangingPunct="1">
              <a:lnSpc>
                <a:spcPct val="100000"/>
              </a:lnSpc>
              <a:spcBef>
                <a:spcPts val="0"/>
              </a:spcBef>
              <a:spcAft>
                <a:spcPts val="0"/>
              </a:spcAft>
              <a:buClr>
                <a:srgbClr val="000000"/>
              </a:buClr>
              <a:buSzPct val="100000"/>
              <a:buFont typeface="Arial"/>
              <a:buAutoNum type="arabicPeriod"/>
              <a:tabLst/>
              <a:defRPr/>
            </a:pPr>
            <a:r>
              <a:rPr kumimoji="0" lang="es-MX" sz="2000" b="0" i="0" u="none" strike="noStrike" kern="0" cap="none" spc="0" normalizeH="0" baseline="0" noProof="0" dirty="0">
                <a:ln>
                  <a:noFill/>
                </a:ln>
                <a:solidFill>
                  <a:srgbClr val="000000"/>
                </a:solidFill>
                <a:effectLst/>
                <a:uLnTx/>
                <a:uFillTx/>
                <a:latin typeface="Roboto"/>
                <a:ea typeface="Roboto"/>
                <a:cs typeface="Roboto"/>
                <a:sym typeface="Roboto"/>
              </a:rPr>
              <a:t>Mejorar proceso de selección de cambios internos para garantizar buen desempeño.</a:t>
            </a:r>
          </a:p>
          <a:p>
            <a:pPr marL="0" marR="0" lvl="0" indent="0" algn="l" defTabSz="914400" rtl="0" eaLnBrk="1" fontAlgn="auto" latinLnBrk="0" hangingPunct="1">
              <a:lnSpc>
                <a:spcPct val="100000"/>
              </a:lnSpc>
              <a:spcBef>
                <a:spcPts val="0"/>
              </a:spcBef>
              <a:spcAft>
                <a:spcPts val="0"/>
              </a:spcAft>
              <a:buClr>
                <a:srgbClr val="000000"/>
              </a:buClr>
              <a:buSzPct val="100000"/>
              <a:buFont typeface="Arial"/>
              <a:buNone/>
              <a:tabLst/>
              <a:defRPr/>
            </a:pPr>
            <a:endParaRPr kumimoji="0" lang="es-MX" sz="2000" b="0" i="0" u="none" strike="noStrike" kern="0" cap="none" spc="0" normalizeH="0" baseline="0" noProof="0" dirty="0">
              <a:ln>
                <a:noFill/>
              </a:ln>
              <a:solidFill>
                <a:srgbClr val="000000"/>
              </a:solidFill>
              <a:effectLst/>
              <a:uLnTx/>
              <a:uFillTx/>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ct val="100000"/>
              <a:buFont typeface="Arial"/>
              <a:buNone/>
              <a:tabLst/>
              <a:defRPr/>
            </a:pPr>
            <a:endParaRPr kumimoji="0" lang="es-MX" sz="2000" b="1" i="0" u="none" strike="noStrike" kern="0" cap="none" spc="0" normalizeH="0" baseline="0" noProof="0" dirty="0">
              <a:ln>
                <a:noFill/>
              </a:ln>
              <a:solidFill>
                <a:srgbClr val="000000"/>
              </a:solidFill>
              <a:effectLst/>
              <a:uLnTx/>
              <a:uFillTx/>
              <a:latin typeface="Roboto"/>
              <a:ea typeface="Roboto"/>
              <a:cs typeface="Roboto"/>
              <a:sym typeface="Roboto"/>
            </a:endParaRPr>
          </a:p>
          <a:p>
            <a:pPr marL="0" marR="0" lvl="0" indent="0" algn="ctr" defTabSz="914400" rtl="0" eaLnBrk="1" fontAlgn="auto" latinLnBrk="0" hangingPunct="1">
              <a:lnSpc>
                <a:spcPct val="100000"/>
              </a:lnSpc>
              <a:spcBef>
                <a:spcPts val="0"/>
              </a:spcBef>
              <a:spcAft>
                <a:spcPts val="0"/>
              </a:spcAft>
              <a:buClr>
                <a:srgbClr val="000000"/>
              </a:buClr>
              <a:buSzPct val="100000"/>
              <a:buFont typeface="Arial"/>
              <a:buNone/>
              <a:tabLst/>
              <a:defRPr/>
            </a:pPr>
            <a:r>
              <a:rPr lang="es-MX" sz="2000" b="1" dirty="0">
                <a:latin typeface="Roboto"/>
                <a:ea typeface="Roboto"/>
                <a:cs typeface="Roboto"/>
                <a:sym typeface="Roboto"/>
              </a:rPr>
              <a:t>Problema</a:t>
            </a:r>
            <a:r>
              <a:rPr kumimoji="0" lang="es-MX" sz="2000" b="1" i="0" u="none" strike="noStrike" kern="0" cap="none" spc="0" normalizeH="0" baseline="0" noProof="0" dirty="0">
                <a:ln>
                  <a:noFill/>
                </a:ln>
                <a:solidFill>
                  <a:srgbClr val="000000"/>
                </a:solidFill>
                <a:effectLst/>
                <a:uLnTx/>
                <a:uFillTx/>
                <a:latin typeface="Roboto"/>
                <a:ea typeface="Roboto"/>
                <a:cs typeface="Roboto"/>
                <a:sym typeface="Roboto"/>
              </a:rPr>
              <a:t> analítico</a:t>
            </a:r>
          </a:p>
          <a:p>
            <a:pPr marL="0" marR="0" lvl="0" indent="0" algn="ctr" defTabSz="914400" rtl="0" eaLnBrk="1" fontAlgn="auto" latinLnBrk="0" hangingPunct="1">
              <a:lnSpc>
                <a:spcPct val="100000"/>
              </a:lnSpc>
              <a:spcBef>
                <a:spcPts val="0"/>
              </a:spcBef>
              <a:spcAft>
                <a:spcPts val="0"/>
              </a:spcAft>
              <a:buClr>
                <a:srgbClr val="000000"/>
              </a:buClr>
              <a:buSzPct val="100000"/>
              <a:buFont typeface="Arial"/>
              <a:buNone/>
              <a:tabLst/>
              <a:defRPr/>
            </a:pPr>
            <a:endParaRPr kumimoji="0" lang="es-MX" sz="2000" b="1" i="0" u="none" strike="noStrike" kern="0" cap="none" spc="0" normalizeH="0" baseline="0" noProof="0" dirty="0">
              <a:ln>
                <a:noFill/>
              </a:ln>
              <a:solidFill>
                <a:srgbClr val="000000"/>
              </a:solidFill>
              <a:effectLst/>
              <a:uLnTx/>
              <a:uFillTx/>
              <a:latin typeface="Roboto"/>
              <a:ea typeface="Roboto"/>
              <a:cs typeface="Roboto"/>
              <a:sym typeface="Roboto"/>
            </a:endParaRPr>
          </a:p>
          <a:p>
            <a:pPr marL="0" marR="0" lvl="0" indent="0" algn="ctr" defTabSz="914400" rtl="0" eaLnBrk="1" fontAlgn="auto" latinLnBrk="0" hangingPunct="1">
              <a:lnSpc>
                <a:spcPct val="100000"/>
              </a:lnSpc>
              <a:spcBef>
                <a:spcPts val="0"/>
              </a:spcBef>
              <a:spcAft>
                <a:spcPts val="0"/>
              </a:spcAft>
              <a:buClr>
                <a:srgbClr val="000000"/>
              </a:buClr>
              <a:buSzPct val="100000"/>
              <a:buFont typeface="Arial"/>
              <a:buNone/>
              <a:tabLst/>
              <a:defRPr/>
            </a:pPr>
            <a:r>
              <a:rPr lang="es-MX" sz="2000" dirty="0">
                <a:latin typeface="Roboto"/>
                <a:ea typeface="Roboto"/>
                <a:cs typeface="Roboto"/>
                <a:sym typeface="Roboto"/>
              </a:rPr>
              <a:t>La solución es supervisada por humanos y no de decisión final, los resultados del modelo se deben complementar con acciones humanos ya que brindarán insumos para mejorar proceso de retención.</a:t>
            </a:r>
            <a:endParaRPr kumimoji="0" lang="es-MX" sz="2000" i="0" u="none" strike="noStrike" kern="0" cap="none" spc="0" normalizeH="0" baseline="0" noProof="0" dirty="0">
              <a:ln>
                <a:noFill/>
              </a:ln>
              <a:solidFill>
                <a:srgbClr val="000000"/>
              </a:solidFill>
              <a:effectLst/>
              <a:uLnTx/>
              <a:uFillTx/>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ct val="100000"/>
              <a:buFont typeface="Arial"/>
              <a:buNone/>
              <a:tabLst/>
              <a:defRPr/>
            </a:pPr>
            <a:endParaRPr kumimoji="0" lang="es-MX" sz="2000" b="0" i="0" u="none" strike="noStrike" kern="0" cap="none" spc="0" normalizeH="0" baseline="0" noProof="0" dirty="0">
              <a:ln>
                <a:noFill/>
              </a:ln>
              <a:solidFill>
                <a:srgbClr val="000000"/>
              </a:solidFill>
              <a:effectLst/>
              <a:uLnTx/>
              <a:uFillTx/>
              <a:latin typeface="Roboto"/>
              <a:ea typeface="Roboto"/>
              <a:cs typeface="Roboto"/>
              <a:sym typeface="Roboto"/>
            </a:endParaRPr>
          </a:p>
          <a:p>
            <a:pPr marL="457200" marR="0" lvl="0" indent="-457200" algn="l" defTabSz="914400" rtl="0" eaLnBrk="1" fontAlgn="auto" latinLnBrk="0" hangingPunct="1">
              <a:lnSpc>
                <a:spcPct val="100000"/>
              </a:lnSpc>
              <a:spcBef>
                <a:spcPts val="0"/>
              </a:spcBef>
              <a:spcAft>
                <a:spcPts val="0"/>
              </a:spcAft>
              <a:buClr>
                <a:srgbClr val="000000"/>
              </a:buClr>
              <a:buSzPct val="100000"/>
              <a:buFont typeface="+mj-lt"/>
              <a:buAutoNum type="arabicPeriod"/>
              <a:tabLst/>
              <a:defRPr/>
            </a:pPr>
            <a:r>
              <a:rPr kumimoji="0" lang="es-MX" sz="2000" b="0" i="0" u="none" strike="noStrike" kern="0" cap="none" spc="0" normalizeH="0" baseline="0" noProof="0" dirty="0">
                <a:ln>
                  <a:noFill/>
                </a:ln>
                <a:solidFill>
                  <a:srgbClr val="000000"/>
                </a:solidFill>
                <a:effectLst/>
                <a:uLnTx/>
                <a:uFillTx/>
                <a:latin typeface="Roboto"/>
                <a:ea typeface="Roboto"/>
                <a:cs typeface="Roboto"/>
                <a:sym typeface="Roboto"/>
              </a:rPr>
              <a:t>Analizar las variables generales que influyen en el desempeño de los empleados y tomar acciones sobre estas variables para que se mejore las condiciones que permiten un buen desempeño.</a:t>
            </a:r>
          </a:p>
          <a:p>
            <a:pPr marL="457200" marR="0" lvl="0" indent="-457200" algn="l" defTabSz="914400" rtl="0" eaLnBrk="1" fontAlgn="auto" latinLnBrk="0" hangingPunct="1">
              <a:lnSpc>
                <a:spcPct val="100000"/>
              </a:lnSpc>
              <a:spcBef>
                <a:spcPts val="0"/>
              </a:spcBef>
              <a:spcAft>
                <a:spcPts val="0"/>
              </a:spcAft>
              <a:buClr>
                <a:srgbClr val="000000"/>
              </a:buClr>
              <a:buSzPct val="100000"/>
              <a:buFont typeface="+mj-lt"/>
              <a:buAutoNum type="arabicPeriod"/>
              <a:tabLst/>
              <a:defRPr/>
            </a:pPr>
            <a:r>
              <a:rPr kumimoji="0" lang="es-MX" sz="2000" b="0" i="0" u="none" strike="noStrike" kern="0" cap="none" spc="0" normalizeH="0" baseline="0" noProof="0" dirty="0">
                <a:ln>
                  <a:noFill/>
                </a:ln>
                <a:solidFill>
                  <a:srgbClr val="000000"/>
                </a:solidFill>
                <a:effectLst/>
                <a:uLnTx/>
                <a:uFillTx/>
                <a:latin typeface="Roboto"/>
                <a:ea typeface="Roboto"/>
                <a:cs typeface="Roboto"/>
                <a:sym typeface="Roboto"/>
              </a:rPr>
              <a:t>Realizar una predicción de desempeño para tomar acciones preventivas sobre un empleado puntual, este componente implica entender cuáles variables hacen que su predicción sea un bajo desempeño.</a:t>
            </a:r>
          </a:p>
          <a:p>
            <a:pPr marL="457200" marR="0" lvl="0" indent="-457200" algn="l" defTabSz="914400" rtl="0" eaLnBrk="1" fontAlgn="auto" latinLnBrk="0" hangingPunct="1">
              <a:lnSpc>
                <a:spcPct val="100000"/>
              </a:lnSpc>
              <a:spcBef>
                <a:spcPts val="0"/>
              </a:spcBef>
              <a:spcAft>
                <a:spcPts val="0"/>
              </a:spcAft>
              <a:buClr>
                <a:srgbClr val="000000"/>
              </a:buClr>
              <a:buSzPct val="100000"/>
              <a:buFont typeface="+mj-lt"/>
              <a:buAutoNum type="arabicPeriod"/>
              <a:tabLst/>
              <a:defRPr/>
            </a:pPr>
            <a:r>
              <a:rPr kumimoji="0" lang="es-MX" sz="2000" b="0" i="0" u="none" strike="noStrike" kern="0" cap="none" spc="0" normalizeH="0" baseline="0" noProof="0" dirty="0">
                <a:ln>
                  <a:noFill/>
                </a:ln>
                <a:solidFill>
                  <a:srgbClr val="000000"/>
                </a:solidFill>
                <a:effectLst/>
                <a:uLnTx/>
                <a:uFillTx/>
                <a:latin typeface="Roboto"/>
                <a:ea typeface="Roboto"/>
                <a:cs typeface="Roboto"/>
                <a:sym typeface="Roboto"/>
              </a:rPr>
              <a:t>Predecir el desempeño de un empleado y utilizar esta información en la selección de personas.</a:t>
            </a:r>
          </a:p>
        </p:txBody>
      </p:sp>
    </p:spTree>
    <p:extLst>
      <p:ext uri="{BB962C8B-B14F-4D97-AF65-F5344CB8AC3E}">
        <p14:creationId xmlns:p14="http://schemas.microsoft.com/office/powerpoint/2010/main" val="182662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8" name="Rectángulo 7">
            <a:extLst>
              <a:ext uri="{FF2B5EF4-FFF2-40B4-BE49-F238E27FC236}">
                <a16:creationId xmlns:a16="http://schemas.microsoft.com/office/drawing/2014/main" id="{188B7968-172A-EA96-2D88-C5C0A595A2FC}"/>
              </a:ext>
            </a:extLst>
          </p:cNvPr>
          <p:cNvSpPr/>
          <p:nvPr/>
        </p:nvSpPr>
        <p:spPr>
          <a:xfrm>
            <a:off x="0" y="1135000"/>
            <a:ext cx="12192001" cy="86745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CO" sz="1400" b="0" i="0" u="none" strike="noStrike" kern="0" cap="none" spc="0" normalizeH="0" baseline="0" noProof="0" dirty="0">
              <a:ln>
                <a:noFill/>
              </a:ln>
              <a:solidFill>
                <a:srgbClr val="FFFFFF"/>
              </a:solidFill>
              <a:effectLst/>
              <a:uLnTx/>
              <a:uFillTx/>
              <a:latin typeface="Arial"/>
              <a:ea typeface="+mn-ea"/>
              <a:cs typeface="+mn-cs"/>
              <a:sym typeface="Arial"/>
            </a:endParaRPr>
          </a:p>
        </p:txBody>
      </p:sp>
      <p:pic>
        <p:nvPicPr>
          <p:cNvPr id="20" name="Imagen 19">
            <a:extLst>
              <a:ext uri="{FF2B5EF4-FFF2-40B4-BE49-F238E27FC236}">
                <a16:creationId xmlns:a16="http://schemas.microsoft.com/office/drawing/2014/main" id="{4F05B3FA-63C6-A43E-812C-2ECDE332D67C}"/>
              </a:ext>
            </a:extLst>
          </p:cNvPr>
          <p:cNvPicPr>
            <a:picLocks noChangeAspect="1"/>
          </p:cNvPicPr>
          <p:nvPr/>
        </p:nvPicPr>
        <p:blipFill>
          <a:blip r:embed="rId3"/>
          <a:stretch>
            <a:fillRect/>
          </a:stretch>
        </p:blipFill>
        <p:spPr>
          <a:xfrm>
            <a:off x="1626993" y="1198680"/>
            <a:ext cx="9103223" cy="5692130"/>
          </a:xfrm>
          <a:prstGeom prst="rect">
            <a:avLst/>
          </a:prstGeom>
        </p:spPr>
      </p:pic>
      <p:sp>
        <p:nvSpPr>
          <p:cNvPr id="91" name="Google Shape;91;p2"/>
          <p:cNvSpPr txBox="1">
            <a:spLocks noGrp="1"/>
          </p:cNvSpPr>
          <p:nvPr>
            <p:ph type="ctrTitle"/>
          </p:nvPr>
        </p:nvSpPr>
        <p:spPr>
          <a:xfrm>
            <a:off x="0" y="208438"/>
            <a:ext cx="6610596" cy="810894"/>
          </a:xfrm>
          <a:prstGeom prst="rect">
            <a:avLst/>
          </a:prstGeom>
          <a:solidFill>
            <a:srgbClr val="41AD48"/>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Roboto Slab"/>
              <a:buNone/>
            </a:pPr>
            <a:r>
              <a:rPr lang="es-MX" sz="3200" b="1" dirty="0">
                <a:solidFill>
                  <a:schemeClr val="lt1"/>
                </a:solidFill>
                <a:latin typeface="Roboto Slab"/>
                <a:ea typeface="Roboto Slab"/>
                <a:cs typeface="Roboto Slab"/>
                <a:sym typeface="Roboto Slab"/>
              </a:rPr>
              <a:t>Diseño de la solución de negocio</a:t>
            </a:r>
            <a:endParaRPr sz="3200" b="1" dirty="0">
              <a:solidFill>
                <a:schemeClr val="lt1"/>
              </a:solidFill>
              <a:latin typeface="Roboto Slab"/>
              <a:ea typeface="Roboto Slab"/>
              <a:cs typeface="Roboto Slab"/>
              <a:sym typeface="Roboto Slab"/>
            </a:endParaRPr>
          </a:p>
        </p:txBody>
      </p:sp>
      <p:pic>
        <p:nvPicPr>
          <p:cNvPr id="92" name="Google Shape;92;p2"/>
          <p:cNvPicPr preferRelativeResize="0"/>
          <p:nvPr/>
        </p:nvPicPr>
        <p:blipFill rotWithShape="1">
          <a:blip r:embed="rId4">
            <a:alphaModFix/>
          </a:blip>
          <a:srcRect/>
          <a:stretch/>
        </p:blipFill>
        <p:spPr>
          <a:xfrm>
            <a:off x="8823781" y="208438"/>
            <a:ext cx="2532653" cy="636852"/>
          </a:xfrm>
          <a:prstGeom prst="rect">
            <a:avLst/>
          </a:prstGeom>
          <a:noFill/>
          <a:ln>
            <a:noFill/>
          </a:ln>
        </p:spPr>
      </p:pic>
      <p:sp>
        <p:nvSpPr>
          <p:cNvPr id="93" name="Google Shape;93;p2"/>
          <p:cNvSpPr txBox="1"/>
          <p:nvPr/>
        </p:nvSpPr>
        <p:spPr>
          <a:xfrm>
            <a:off x="1991544" y="1916832"/>
            <a:ext cx="8208900" cy="338700"/>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ts val="1600"/>
              <a:buFont typeface="Arial"/>
              <a:buNone/>
              <a:tabLst/>
              <a:defRPr/>
            </a:pPr>
            <a:endParaRPr kumimoji="0" sz="1600" b="1"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9" name="Rectángulo 8">
            <a:extLst>
              <a:ext uri="{FF2B5EF4-FFF2-40B4-BE49-F238E27FC236}">
                <a16:creationId xmlns:a16="http://schemas.microsoft.com/office/drawing/2014/main" id="{C0F209B4-11E6-25D6-44BE-F6BEDE5B6224}"/>
              </a:ext>
            </a:extLst>
          </p:cNvPr>
          <p:cNvSpPr/>
          <p:nvPr/>
        </p:nvSpPr>
        <p:spPr>
          <a:xfrm>
            <a:off x="9558282" y="5772046"/>
            <a:ext cx="2722618" cy="10986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CO"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11" name="Elipse 10">
            <a:extLst>
              <a:ext uri="{FF2B5EF4-FFF2-40B4-BE49-F238E27FC236}">
                <a16:creationId xmlns:a16="http://schemas.microsoft.com/office/drawing/2014/main" id="{9B912F0C-82C1-EBF5-E230-75E1F57A9F1D}"/>
              </a:ext>
            </a:extLst>
          </p:cNvPr>
          <p:cNvSpPr/>
          <p:nvPr/>
        </p:nvSpPr>
        <p:spPr>
          <a:xfrm>
            <a:off x="7258856" y="2149862"/>
            <a:ext cx="330200" cy="3387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Elipse 11">
            <a:extLst>
              <a:ext uri="{FF2B5EF4-FFF2-40B4-BE49-F238E27FC236}">
                <a16:creationId xmlns:a16="http://schemas.microsoft.com/office/drawing/2014/main" id="{33EC68F3-488D-DB9F-7DEE-4952F1471FAA}"/>
              </a:ext>
            </a:extLst>
          </p:cNvPr>
          <p:cNvSpPr/>
          <p:nvPr/>
        </p:nvSpPr>
        <p:spPr>
          <a:xfrm>
            <a:off x="5792979" y="4196109"/>
            <a:ext cx="330200" cy="3387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Elipse 12">
            <a:extLst>
              <a:ext uri="{FF2B5EF4-FFF2-40B4-BE49-F238E27FC236}">
                <a16:creationId xmlns:a16="http://schemas.microsoft.com/office/drawing/2014/main" id="{1FEF6975-32D4-877A-3481-7B7F73CD787F}"/>
              </a:ext>
            </a:extLst>
          </p:cNvPr>
          <p:cNvSpPr/>
          <p:nvPr/>
        </p:nvSpPr>
        <p:spPr>
          <a:xfrm>
            <a:off x="4360202" y="3368031"/>
            <a:ext cx="330200" cy="3387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Elipse 13">
            <a:extLst>
              <a:ext uri="{FF2B5EF4-FFF2-40B4-BE49-F238E27FC236}">
                <a16:creationId xmlns:a16="http://schemas.microsoft.com/office/drawing/2014/main" id="{09BF7F99-11FB-1ADD-FCB0-BCCFEA9F541E}"/>
              </a:ext>
            </a:extLst>
          </p:cNvPr>
          <p:cNvSpPr/>
          <p:nvPr/>
        </p:nvSpPr>
        <p:spPr>
          <a:xfrm>
            <a:off x="243279" y="5326461"/>
            <a:ext cx="330200" cy="3387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CuadroTexto 14">
            <a:extLst>
              <a:ext uri="{FF2B5EF4-FFF2-40B4-BE49-F238E27FC236}">
                <a16:creationId xmlns:a16="http://schemas.microsoft.com/office/drawing/2014/main" id="{6E24FD50-9E25-8EB6-EC0B-39EE63C86153}"/>
              </a:ext>
            </a:extLst>
          </p:cNvPr>
          <p:cNvSpPr txBox="1"/>
          <p:nvPr/>
        </p:nvSpPr>
        <p:spPr>
          <a:xfrm>
            <a:off x="573479" y="5411004"/>
            <a:ext cx="2107028"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MX" sz="1100" b="0" i="0" u="none" strike="noStrike" kern="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sym typeface="Arial"/>
              </a:rPr>
              <a:t>Tienen componente analítico</a:t>
            </a:r>
            <a:endParaRPr kumimoji="0" lang="es-CO" sz="1100" b="0" i="0" u="none" strike="noStrike" kern="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sym typeface="Arial"/>
            </a:endParaRPr>
          </a:p>
        </p:txBody>
      </p:sp>
      <p:sp>
        <p:nvSpPr>
          <p:cNvPr id="18" name="Elipse 17">
            <a:extLst>
              <a:ext uri="{FF2B5EF4-FFF2-40B4-BE49-F238E27FC236}">
                <a16:creationId xmlns:a16="http://schemas.microsoft.com/office/drawing/2014/main" id="{E563FBEE-A3C0-E806-9220-54DE933392E9}"/>
              </a:ext>
            </a:extLst>
          </p:cNvPr>
          <p:cNvSpPr/>
          <p:nvPr/>
        </p:nvSpPr>
        <p:spPr>
          <a:xfrm>
            <a:off x="5984766" y="2220008"/>
            <a:ext cx="330200" cy="3387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72343981"/>
      </p:ext>
    </p:extLst>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4098</TotalTime>
  <Words>1208</Words>
  <Application>Microsoft Office PowerPoint</Application>
  <PresentationFormat>Panorámica</PresentationFormat>
  <Paragraphs>175</Paragraphs>
  <Slides>12</Slides>
  <Notes>12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Arial</vt:lpstr>
      <vt:lpstr>Roboto</vt:lpstr>
      <vt:lpstr>Calibri</vt:lpstr>
      <vt:lpstr>Roboto Slab</vt:lpstr>
      <vt:lpstr>Tema de Office</vt:lpstr>
      <vt:lpstr>Presentación de PowerPoint</vt:lpstr>
      <vt:lpstr>Qué buenas prácticas se tendrán en cuenta en la evaluación</vt:lpstr>
      <vt:lpstr>Presentación de PowerPoint</vt:lpstr>
      <vt:lpstr>Descripción del problema de negocio</vt:lpstr>
      <vt:lpstr>Procesos impactados y descripción</vt:lpstr>
      <vt:lpstr>Procesos impactados y descripción</vt:lpstr>
      <vt:lpstr>Diseño de solución analítica</vt:lpstr>
      <vt:lpstr>Problema de negocio – Problema analítico</vt:lpstr>
      <vt:lpstr>Diseño de la solución de negocio</vt:lpstr>
      <vt:lpstr>Diseño técnico - detallado</vt:lpstr>
      <vt:lpstr>Preprocesamiento</vt:lpstr>
      <vt:lpstr>Tablas disponibles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Felipe Gonzalez</dc:creator>
  <cp:lastModifiedBy>JUAN CAMILO ESPANA LOPERA</cp:lastModifiedBy>
  <cp:revision>58</cp:revision>
  <dcterms:created xsi:type="dcterms:W3CDTF">2019-05-17T14:28:16Z</dcterms:created>
  <dcterms:modified xsi:type="dcterms:W3CDTF">2024-08-21T14:17:53Z</dcterms:modified>
</cp:coreProperties>
</file>