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303" r:id="rId3"/>
    <p:sldId id="319" r:id="rId4"/>
    <p:sldId id="320" r:id="rId5"/>
    <p:sldId id="316" r:id="rId6"/>
    <p:sldId id="322" r:id="rId7"/>
  </p:sldIdLst>
  <p:sldSz cx="12192000" cy="6858000"/>
  <p:notesSz cx="6858000" cy="9144000"/>
  <p:embeddedFontLst>
    <p:embeddedFont>
      <p:font typeface="Roboto" panose="02000000000000000000" pitchFamily="2" charset="0"/>
      <p:regular r:id="rId9"/>
      <p:bold r:id="rId10"/>
    </p:embeddedFont>
    <p:embeddedFont>
      <p:font typeface="Roboto Slab" pitchFamily="2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>
          <p15:clr>
            <a:srgbClr val="A4A3A4"/>
          </p15:clr>
        </p15:guide>
        <p15:guide id="2" pos="7673">
          <p15:clr>
            <a:srgbClr val="A4A3A4"/>
          </p15:clr>
        </p15:guide>
        <p15:guide id="3" orient="horz">
          <p15:clr>
            <a:srgbClr val="A4A3A4"/>
          </p15:clr>
        </p15:guide>
        <p15:guide id="4" orient="horz" pos="432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pqMjvBdO4mu91co6deYLQdnZv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AD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8EB5DC-809C-4287-937E-02A22EFDE5F2}" v="1" dt="2024-08-22T23:08:14.258"/>
  </p1510:revLst>
</p1510:revInfo>
</file>

<file path=ppt/tableStyles.xml><?xml version="1.0" encoding="utf-8"?>
<a:tblStyleLst xmlns:a="http://schemas.openxmlformats.org/drawingml/2006/main" def="{702355C0-7F29-4466-B991-027112351E08}">
  <a:tblStyle styleId="{702355C0-7F29-4466-B991-027112351E0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BF1E8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BF1E8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69" autoAdjust="0"/>
  </p:normalViewPr>
  <p:slideViewPr>
    <p:cSldViewPr snapToGrid="0">
      <p:cViewPr varScale="1">
        <p:scale>
          <a:sx n="61" d="100"/>
          <a:sy n="61" d="100"/>
        </p:scale>
        <p:origin x="996" y="66"/>
      </p:cViewPr>
      <p:guideLst>
        <p:guide/>
        <p:guide pos="7673"/>
        <p:guide orient="horz"/>
        <p:guide orient="horz"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36" Type="http://schemas.microsoft.com/office/2015/10/relationships/revisionInfo" Target="revisionInfo.xml"/><Relationship Id="rId10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30" Type="http://customschemas.google.com/relationships/presentationmetadata" Target="metadata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CAMILO ESPANA LOPERA" userId="943ad547-fde8-4744-ab31-5f95973cd170" providerId="ADAL" clId="{B98EB5DC-809C-4287-937E-02A22EFDE5F2}"/>
    <pc:docChg chg="addSld delSld modSld">
      <pc:chgData name="JUAN CAMILO ESPANA LOPERA" userId="943ad547-fde8-4744-ab31-5f95973cd170" providerId="ADAL" clId="{B98EB5DC-809C-4287-937E-02A22EFDE5F2}" dt="2024-08-22T23:08:14.258" v="4"/>
      <pc:docMkLst>
        <pc:docMk/>
      </pc:docMkLst>
      <pc:sldChg chg="del">
        <pc:chgData name="JUAN CAMILO ESPANA LOPERA" userId="943ad547-fde8-4744-ab31-5f95973cd170" providerId="ADAL" clId="{B98EB5DC-809C-4287-937E-02A22EFDE5F2}" dt="2024-08-22T23:04:40.630" v="0" actId="47"/>
        <pc:sldMkLst>
          <pc:docMk/>
          <pc:sldMk cId="272343981" sldId="296"/>
        </pc:sldMkLst>
      </pc:sldChg>
      <pc:sldChg chg="del">
        <pc:chgData name="JUAN CAMILO ESPANA LOPERA" userId="943ad547-fde8-4744-ab31-5f95973cd170" providerId="ADAL" clId="{B98EB5DC-809C-4287-937E-02A22EFDE5F2}" dt="2024-08-22T23:04:42.578" v="1" actId="47"/>
        <pc:sldMkLst>
          <pc:docMk/>
          <pc:sldMk cId="3127786671" sldId="298"/>
        </pc:sldMkLst>
      </pc:sldChg>
      <pc:sldChg chg="add">
        <pc:chgData name="JUAN CAMILO ESPANA LOPERA" userId="943ad547-fde8-4744-ab31-5f95973cd170" providerId="ADAL" clId="{B98EB5DC-809C-4287-937E-02A22EFDE5F2}" dt="2024-08-22T23:08:14.258" v="4"/>
        <pc:sldMkLst>
          <pc:docMk/>
          <pc:sldMk cId="3189059216" sldId="303"/>
        </pc:sldMkLst>
      </pc:sldChg>
      <pc:sldChg chg="del">
        <pc:chgData name="JUAN CAMILO ESPANA LOPERA" userId="943ad547-fde8-4744-ab31-5f95973cd170" providerId="ADAL" clId="{B98EB5DC-809C-4287-937E-02A22EFDE5F2}" dt="2024-08-22T23:04:47.401" v="2" actId="47"/>
        <pc:sldMkLst>
          <pc:docMk/>
          <pc:sldMk cId="3123097135" sldId="317"/>
        </pc:sldMkLst>
      </pc:sldChg>
      <pc:sldChg chg="del">
        <pc:chgData name="JUAN CAMILO ESPANA LOPERA" userId="943ad547-fde8-4744-ab31-5f95973cd170" providerId="ADAL" clId="{B98EB5DC-809C-4287-937E-02A22EFDE5F2}" dt="2024-08-22T23:06:06.411" v="3" actId="47"/>
        <pc:sldMkLst>
          <pc:docMk/>
          <pc:sldMk cId="903391992" sldId="32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9748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BFFE6843-CBAA-1C29-A0A2-8597CA86E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FC1DFCF5-515E-0C6B-D7E2-6356E2825E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975416E7-C013-D7A4-37A9-6B8F8F44E6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7662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FDB73612-2332-B1B2-1540-35D755E08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29713D1D-2AD9-012F-9D8C-6A8F8DC8A8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346DA2B9-8C67-F276-408D-94CF9CD0FA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81789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8586B15A-CD5E-2247-D768-360316E95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37E8D34A-B60A-EDC0-0A91-4E297E14E2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6E4CEA7A-D27F-A16A-81FE-494F85FEE8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71792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3FC9FC1D-BA92-7A2A-5384-C7A6C1406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653CD939-F6D4-5F92-3D9D-62954E683A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E17BA671-A557-E088-992D-3BACADE471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7229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AD49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2362201"/>
            <a:ext cx="12180888" cy="2133598"/>
          </a:xfrm>
          <a:prstGeom prst="rect">
            <a:avLst/>
          </a:prstGeom>
          <a:solidFill>
            <a:srgbClr val="069A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487736" y="2590801"/>
            <a:ext cx="5875089" cy="153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4500" b="1" i="0" u="none" strike="noStrike" cap="non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Slab"/>
              <a:buNone/>
            </a:pPr>
            <a:r>
              <a:rPr lang="es-MX" sz="4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Aplicaciones de Analítica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4500" b="1" i="0" u="none" strike="noStrike" cap="non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Slab"/>
              <a:buNone/>
            </a:pPr>
            <a:r>
              <a:rPr lang="es-MX" sz="31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Línea de énfasis en Analítica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43775" y="2976322"/>
            <a:ext cx="3562569" cy="895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ctrTitle"/>
          </p:nvPr>
        </p:nvSpPr>
        <p:spPr>
          <a:xfrm>
            <a:off x="0" y="-215711"/>
            <a:ext cx="6610596" cy="1401097"/>
          </a:xfrm>
          <a:prstGeom prst="rect">
            <a:avLst/>
          </a:prstGeom>
          <a:solidFill>
            <a:srgbClr val="41AD48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rPr lang="es-MX" sz="32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Resumen pasos modelo</a:t>
            </a:r>
            <a:endParaRPr sz="3200"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93801" y="548534"/>
            <a:ext cx="2532653" cy="63685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1991544" y="1916832"/>
            <a:ext cx="820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94;p2">
            <a:extLst>
              <a:ext uri="{FF2B5EF4-FFF2-40B4-BE49-F238E27FC236}">
                <a16:creationId xmlns:a16="http://schemas.microsoft.com/office/drawing/2014/main" id="{C0E957C9-8465-79CB-82FA-297E9DC046A6}"/>
              </a:ext>
            </a:extLst>
          </p:cNvPr>
          <p:cNvSpPr txBox="1"/>
          <p:nvPr/>
        </p:nvSpPr>
        <p:spPr>
          <a:xfrm>
            <a:off x="0" y="1185386"/>
            <a:ext cx="12192000" cy="6247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s-MX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Comprensión del problema de negocio y traducción a problema analítica</a:t>
            </a:r>
          </a:p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s-MX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Diseño de la solución</a:t>
            </a:r>
          </a:p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s-MX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Limpieza y preprocesamiento de datos</a:t>
            </a:r>
          </a:p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s-MX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Exploración de datos (para modelo)</a:t>
            </a:r>
          </a:p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s-MX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Preparación de datos para el modelo (imputación, </a:t>
            </a:r>
            <a:r>
              <a:rPr lang="es-MX" sz="20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dummies</a:t>
            </a:r>
            <a:r>
              <a:rPr lang="es-MX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s-MX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Selección de algoritmos candidatos</a:t>
            </a:r>
          </a:p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s-MX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Selección de variables</a:t>
            </a:r>
          </a:p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s-MX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Comparación de algoritmos y selección del o los mejores</a:t>
            </a:r>
          </a:p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s-MX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Afinamiento de </a:t>
            </a:r>
            <a:r>
              <a:rPr lang="es-MX" sz="20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hiperparámetros</a:t>
            </a:r>
            <a:endParaRPr lang="es-MX" sz="2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s-MX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Análisis de resultados del modelo</a:t>
            </a:r>
          </a:p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s-MX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Predicciones futuras y recomendaciones</a:t>
            </a:r>
          </a:p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s-MX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Despliegue de  la solución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endParaRPr lang="es-MX" sz="2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endParaRPr lang="es-MX" sz="2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8905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2C96899E-4A1A-6612-7633-AD14EF1D8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>
            <a:extLst>
              <a:ext uri="{FF2B5EF4-FFF2-40B4-BE49-F238E27FC236}">
                <a16:creationId xmlns:a16="http://schemas.microsoft.com/office/drawing/2014/main" id="{B06E965C-D998-D7C8-214E-97B10467780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208437"/>
            <a:ext cx="6610596" cy="1401097"/>
          </a:xfrm>
          <a:prstGeom prst="rect">
            <a:avLst/>
          </a:prstGeom>
          <a:solidFill>
            <a:srgbClr val="41AD48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rPr lang="es-MX" sz="32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Estructura del proyecto</a:t>
            </a:r>
            <a:endParaRPr sz="3200"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2" name="Google Shape;92;p2">
            <a:extLst>
              <a:ext uri="{FF2B5EF4-FFF2-40B4-BE49-F238E27FC236}">
                <a16:creationId xmlns:a16="http://schemas.microsoft.com/office/drawing/2014/main" id="{F527EB51-205D-E46A-CE17-ACEAE61F90A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93801" y="548534"/>
            <a:ext cx="2532653" cy="63685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>
            <a:extLst>
              <a:ext uri="{FF2B5EF4-FFF2-40B4-BE49-F238E27FC236}">
                <a16:creationId xmlns:a16="http://schemas.microsoft.com/office/drawing/2014/main" id="{74BFC725-9C80-83B7-BDB8-1EC1D1DADB1E}"/>
              </a:ext>
            </a:extLst>
          </p:cNvPr>
          <p:cNvSpPr txBox="1"/>
          <p:nvPr/>
        </p:nvSpPr>
        <p:spPr>
          <a:xfrm>
            <a:off x="1991544" y="1916832"/>
            <a:ext cx="820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B43BE07-EF9A-4B5B-D793-CE76FE2BF1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1" r="264" b="14043"/>
          <a:stretch/>
        </p:blipFill>
        <p:spPr>
          <a:xfrm>
            <a:off x="2482883" y="1847650"/>
            <a:ext cx="7577244" cy="50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2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75037B20-5830-9DEB-78F5-FC8401705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>
            <a:extLst>
              <a:ext uri="{FF2B5EF4-FFF2-40B4-BE49-F238E27FC236}">
                <a16:creationId xmlns:a16="http://schemas.microsoft.com/office/drawing/2014/main" id="{2B3A33E6-9198-ED9A-C8EA-1823D343AFB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208437"/>
            <a:ext cx="6610596" cy="1401097"/>
          </a:xfrm>
          <a:prstGeom prst="rect">
            <a:avLst/>
          </a:prstGeom>
          <a:solidFill>
            <a:srgbClr val="41AD48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rPr lang="es-MX" sz="32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Preprocesamiento, limpieza y transformación</a:t>
            </a:r>
            <a:endParaRPr sz="3200"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2" name="Google Shape;92;p2">
            <a:extLst>
              <a:ext uri="{FF2B5EF4-FFF2-40B4-BE49-F238E27FC236}">
                <a16:creationId xmlns:a16="http://schemas.microsoft.com/office/drawing/2014/main" id="{FF4464D8-FD70-B33C-04AE-5EBD7878ADA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93801" y="548534"/>
            <a:ext cx="2532653" cy="63685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>
            <a:extLst>
              <a:ext uri="{FF2B5EF4-FFF2-40B4-BE49-F238E27FC236}">
                <a16:creationId xmlns:a16="http://schemas.microsoft.com/office/drawing/2014/main" id="{54D3A68B-20CE-2248-5E62-8498B69D3F5A}"/>
              </a:ext>
            </a:extLst>
          </p:cNvPr>
          <p:cNvSpPr txBox="1"/>
          <p:nvPr/>
        </p:nvSpPr>
        <p:spPr>
          <a:xfrm>
            <a:off x="1991544" y="1916832"/>
            <a:ext cx="820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94;p2">
            <a:extLst>
              <a:ext uri="{FF2B5EF4-FFF2-40B4-BE49-F238E27FC236}">
                <a16:creationId xmlns:a16="http://schemas.microsoft.com/office/drawing/2014/main" id="{A2D79B0C-5638-F226-E1B3-03C1EE9CDDBC}"/>
              </a:ext>
            </a:extLst>
          </p:cNvPr>
          <p:cNvSpPr txBox="1"/>
          <p:nvPr/>
        </p:nvSpPr>
        <p:spPr>
          <a:xfrm>
            <a:off x="530362" y="1618738"/>
            <a:ext cx="11482962" cy="5016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ct val="100000"/>
            </a:pPr>
            <a:endParaRPr lang="es-MX" sz="2000" dirty="0">
              <a:latin typeface="Calibri" panose="020F0502020204030204" pitchFamily="34" charset="0"/>
            </a:endParaRPr>
          </a:p>
          <a:p>
            <a:pPr>
              <a:buSzPct val="100000"/>
            </a:pPr>
            <a:r>
              <a:rPr lang="es-MX" sz="2000" b="1" dirty="0">
                <a:latin typeface="Calibri" panose="020F0502020204030204" pitchFamily="34" charset="0"/>
              </a:rPr>
              <a:t>Preprocesamiento:</a:t>
            </a:r>
          </a:p>
          <a:p>
            <a:pPr>
              <a:buSzPct val="100000"/>
            </a:pPr>
            <a:endParaRPr lang="es-MX" sz="2000" dirty="0">
              <a:latin typeface="Calibri" panose="020F0502020204030204" pitchFamily="34" charset="0"/>
            </a:endParaRP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s-MX" sz="2000" dirty="0">
                <a:latin typeface="Calibri" panose="020F0502020204030204" pitchFamily="34" charset="0"/>
              </a:rPr>
              <a:t>Identificar formatos de tablas (transaccionales o maestros)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s-MX" sz="2000" dirty="0">
                <a:latin typeface="Calibri" panose="020F0502020204030204" pitchFamily="34" charset="0"/>
              </a:rPr>
              <a:t>Filtrar datos por fechas y campos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s-MX" sz="2000" dirty="0">
                <a:latin typeface="Calibri" panose="020F0502020204030204" pitchFamily="34" charset="0"/>
              </a:rPr>
              <a:t>Cruzar tablas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s-MX" sz="2000" dirty="0">
                <a:latin typeface="Calibri" panose="020F0502020204030204" pitchFamily="34" charset="0"/>
              </a:rPr>
              <a:t>Formar tabla con estructura para modelo</a:t>
            </a:r>
          </a:p>
          <a:p>
            <a:pPr>
              <a:buSzPct val="100000"/>
            </a:pPr>
            <a:endParaRPr lang="es-MX" sz="2000" dirty="0">
              <a:latin typeface="Calibri" panose="020F0502020204030204" pitchFamily="34" charset="0"/>
            </a:endParaRPr>
          </a:p>
          <a:p>
            <a:pPr>
              <a:buSzPct val="100000"/>
            </a:pPr>
            <a:r>
              <a:rPr lang="es-MX" sz="2000" b="1" dirty="0">
                <a:latin typeface="Calibri" panose="020F0502020204030204" pitchFamily="34" charset="0"/>
              </a:rPr>
              <a:t>Limpieza</a:t>
            </a:r>
          </a:p>
          <a:p>
            <a:pPr>
              <a:buSzPct val="100000"/>
            </a:pPr>
            <a:endParaRPr lang="es-MX" sz="2000" dirty="0">
              <a:latin typeface="Calibri" panose="020F0502020204030204" pitchFamily="34" charset="0"/>
            </a:endParaRP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s-MX" sz="2000" dirty="0">
                <a:latin typeface="Calibri" panose="020F0502020204030204" pitchFamily="34" charset="0"/>
              </a:rPr>
              <a:t>Verificar lectura de datos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s-MX" sz="2000" dirty="0">
                <a:latin typeface="Calibri" panose="020F0502020204030204" pitchFamily="34" charset="0"/>
              </a:rPr>
              <a:t>Datos faltantes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s-MX" sz="2000" dirty="0">
                <a:latin typeface="Calibri" panose="020F0502020204030204" pitchFamily="34" charset="0"/>
              </a:rPr>
              <a:t>Tipos de variables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s-MX" sz="2000" dirty="0">
                <a:latin typeface="Calibri" panose="020F0502020204030204" pitchFamily="34" charset="0"/>
              </a:rPr>
              <a:t>Niveles en categorías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s-MX" sz="2000" dirty="0">
                <a:latin typeface="Calibri" panose="020F0502020204030204" pitchFamily="34" charset="0"/>
              </a:rPr>
              <a:t>Observación por categoría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s-MX" sz="2000" dirty="0">
                <a:latin typeface="Calibri" panose="020F0502020204030204" pitchFamily="34" charset="0"/>
              </a:rPr>
              <a:t>Datos atípicos</a:t>
            </a:r>
          </a:p>
        </p:txBody>
      </p:sp>
    </p:spTree>
    <p:extLst>
      <p:ext uri="{BB962C8B-B14F-4D97-AF65-F5344CB8AC3E}">
        <p14:creationId xmlns:p14="http://schemas.microsoft.com/office/powerpoint/2010/main" val="2687259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AACD8D63-D0D0-F53C-C9EE-619E16342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>
            <a:extLst>
              <a:ext uri="{FF2B5EF4-FFF2-40B4-BE49-F238E27FC236}">
                <a16:creationId xmlns:a16="http://schemas.microsoft.com/office/drawing/2014/main" id="{9F17A89F-4194-B47F-8FE1-4C90C48518C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208437"/>
            <a:ext cx="6610596" cy="1401097"/>
          </a:xfrm>
          <a:prstGeom prst="rect">
            <a:avLst/>
          </a:prstGeom>
          <a:solidFill>
            <a:srgbClr val="41AD48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rPr lang="es-MX" sz="32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Tablas disponibles</a:t>
            </a:r>
            <a:endParaRPr sz="3200"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2" name="Google Shape;92;p2">
            <a:extLst>
              <a:ext uri="{FF2B5EF4-FFF2-40B4-BE49-F238E27FC236}">
                <a16:creationId xmlns:a16="http://schemas.microsoft.com/office/drawing/2014/main" id="{E11ADC70-5E89-0F28-15B8-C262B4108CB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93801" y="548534"/>
            <a:ext cx="2532653" cy="63685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>
            <a:extLst>
              <a:ext uri="{FF2B5EF4-FFF2-40B4-BE49-F238E27FC236}">
                <a16:creationId xmlns:a16="http://schemas.microsoft.com/office/drawing/2014/main" id="{AF65BB59-1D1F-B302-80DC-AA1811A1FF35}"/>
              </a:ext>
            </a:extLst>
          </p:cNvPr>
          <p:cNvSpPr txBox="1"/>
          <p:nvPr/>
        </p:nvSpPr>
        <p:spPr>
          <a:xfrm>
            <a:off x="1991544" y="1916832"/>
            <a:ext cx="820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5FEBCF4A-BEEE-1ED4-A5C0-AA7F0A728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891167"/>
              </p:ext>
            </p:extLst>
          </p:nvPr>
        </p:nvGraphicFramePr>
        <p:xfrm>
          <a:off x="370489" y="1930289"/>
          <a:ext cx="6818588" cy="1787624"/>
        </p:xfrm>
        <a:graphic>
          <a:graphicData uri="http://schemas.openxmlformats.org/drawingml/2006/table">
            <a:tbl>
              <a:tblPr/>
              <a:tblGrid>
                <a:gridCol w="974084">
                  <a:extLst>
                    <a:ext uri="{9D8B030D-6E8A-4147-A177-3AD203B41FA5}">
                      <a16:colId xmlns:a16="http://schemas.microsoft.com/office/drawing/2014/main" val="3664399696"/>
                    </a:ext>
                  </a:extLst>
                </a:gridCol>
                <a:gridCol w="974084">
                  <a:extLst>
                    <a:ext uri="{9D8B030D-6E8A-4147-A177-3AD203B41FA5}">
                      <a16:colId xmlns:a16="http://schemas.microsoft.com/office/drawing/2014/main" val="764716154"/>
                    </a:ext>
                  </a:extLst>
                </a:gridCol>
                <a:gridCol w="974084">
                  <a:extLst>
                    <a:ext uri="{9D8B030D-6E8A-4147-A177-3AD203B41FA5}">
                      <a16:colId xmlns:a16="http://schemas.microsoft.com/office/drawing/2014/main" val="470113211"/>
                    </a:ext>
                  </a:extLst>
                </a:gridCol>
                <a:gridCol w="974084">
                  <a:extLst>
                    <a:ext uri="{9D8B030D-6E8A-4147-A177-3AD203B41FA5}">
                      <a16:colId xmlns:a16="http://schemas.microsoft.com/office/drawing/2014/main" val="3357982108"/>
                    </a:ext>
                  </a:extLst>
                </a:gridCol>
                <a:gridCol w="974084">
                  <a:extLst>
                    <a:ext uri="{9D8B030D-6E8A-4147-A177-3AD203B41FA5}">
                      <a16:colId xmlns:a16="http://schemas.microsoft.com/office/drawing/2014/main" val="3052784751"/>
                    </a:ext>
                  </a:extLst>
                </a:gridCol>
                <a:gridCol w="974084">
                  <a:extLst>
                    <a:ext uri="{9D8B030D-6E8A-4147-A177-3AD203B41FA5}">
                      <a16:colId xmlns:a16="http://schemas.microsoft.com/office/drawing/2014/main" val="2930564959"/>
                    </a:ext>
                  </a:extLst>
                </a:gridCol>
                <a:gridCol w="974084">
                  <a:extLst>
                    <a:ext uri="{9D8B030D-6E8A-4147-A177-3AD203B41FA5}">
                      <a16:colId xmlns:a16="http://schemas.microsoft.com/office/drawing/2014/main" val="3914817239"/>
                    </a:ext>
                  </a:extLst>
                </a:gridCol>
              </a:tblGrid>
              <a:tr h="307706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Tablas de transacciones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97357"/>
                  </a:ext>
                </a:extLst>
              </a:tr>
              <a:tr h="293053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tbl</a:t>
                      </a: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O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tbl</a:t>
                      </a: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O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441423"/>
                  </a:ext>
                </a:extLst>
              </a:tr>
              <a:tr h="293053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desmp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918651"/>
                  </a:ext>
                </a:extLst>
              </a:tr>
              <a:tr h="293053"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31/12/2021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31/12/2022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452926"/>
                  </a:ext>
                </a:extLst>
              </a:tr>
              <a:tr h="293053"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31/12/2022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31/12/2021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0699791"/>
                  </a:ext>
                </a:extLst>
              </a:tr>
              <a:tr h="307706"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31/12/2019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31/12/2019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4277247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7EB8AA31-74B1-B98A-1604-A86D08FC7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71785"/>
              </p:ext>
            </p:extLst>
          </p:nvPr>
        </p:nvGraphicFramePr>
        <p:xfrm>
          <a:off x="7985013" y="2086182"/>
          <a:ext cx="3618407" cy="1380592"/>
        </p:xfrm>
        <a:graphic>
          <a:graphicData uri="http://schemas.openxmlformats.org/drawingml/2006/table">
            <a:tbl>
              <a:tblPr/>
              <a:tblGrid>
                <a:gridCol w="1037536">
                  <a:extLst>
                    <a:ext uri="{9D8B030D-6E8A-4147-A177-3AD203B41FA5}">
                      <a16:colId xmlns:a16="http://schemas.microsoft.com/office/drawing/2014/main" val="2255939658"/>
                    </a:ext>
                  </a:extLst>
                </a:gridCol>
                <a:gridCol w="1037536">
                  <a:extLst>
                    <a:ext uri="{9D8B030D-6E8A-4147-A177-3AD203B41FA5}">
                      <a16:colId xmlns:a16="http://schemas.microsoft.com/office/drawing/2014/main" val="679533025"/>
                    </a:ext>
                  </a:extLst>
                </a:gridCol>
                <a:gridCol w="1543335">
                  <a:extLst>
                    <a:ext uri="{9D8B030D-6E8A-4147-A177-3AD203B41FA5}">
                      <a16:colId xmlns:a16="http://schemas.microsoft.com/office/drawing/2014/main" val="2937444988"/>
                    </a:ext>
                  </a:extLst>
                </a:gridCol>
              </a:tblGrid>
              <a:tr h="233093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tablas maestras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77000"/>
                  </a:ext>
                </a:extLst>
              </a:tr>
              <a:tr h="230507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tbl empl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986487"/>
                  </a:ext>
                </a:extLst>
              </a:tr>
              <a:tr h="23050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cargo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fecha_registro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585903"/>
                  </a:ext>
                </a:extLst>
              </a:tr>
              <a:tr h="12056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Analista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31/12/2022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423531"/>
                  </a:ext>
                </a:extLst>
              </a:tr>
              <a:tr h="23050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Gerente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31/12/2022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0912837"/>
                  </a:ext>
                </a:extLst>
              </a:tr>
              <a:tr h="233093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31/12/2022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069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3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B54F9CF2-E77B-3CE7-778B-540531047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>
            <a:extLst>
              <a:ext uri="{FF2B5EF4-FFF2-40B4-BE49-F238E27FC236}">
                <a16:creationId xmlns:a16="http://schemas.microsoft.com/office/drawing/2014/main" id="{787C3B4F-4EED-216D-0DD6-7B1DB9412EB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208437"/>
            <a:ext cx="6610596" cy="1401097"/>
          </a:xfrm>
          <a:prstGeom prst="rect">
            <a:avLst/>
          </a:prstGeom>
          <a:solidFill>
            <a:srgbClr val="41AD48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rPr lang="es-MX" sz="32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Preprocesamiento</a:t>
            </a:r>
            <a:endParaRPr sz="3200"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2" name="Google Shape;92;p2">
            <a:extLst>
              <a:ext uri="{FF2B5EF4-FFF2-40B4-BE49-F238E27FC236}">
                <a16:creationId xmlns:a16="http://schemas.microsoft.com/office/drawing/2014/main" id="{CEEDAFF4-A873-F1A2-E2E1-A681A9BE660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93801" y="548534"/>
            <a:ext cx="2532653" cy="63685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>
            <a:extLst>
              <a:ext uri="{FF2B5EF4-FFF2-40B4-BE49-F238E27FC236}">
                <a16:creationId xmlns:a16="http://schemas.microsoft.com/office/drawing/2014/main" id="{8C809861-277F-D0AC-14AE-CD1A9BC7C6C6}"/>
              </a:ext>
            </a:extLst>
          </p:cNvPr>
          <p:cNvSpPr txBox="1"/>
          <p:nvPr/>
        </p:nvSpPr>
        <p:spPr>
          <a:xfrm>
            <a:off x="1991544" y="1916832"/>
            <a:ext cx="820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94;p2">
            <a:extLst>
              <a:ext uri="{FF2B5EF4-FFF2-40B4-BE49-F238E27FC236}">
                <a16:creationId xmlns:a16="http://schemas.microsoft.com/office/drawing/2014/main" id="{648C7DFB-F31E-532B-C0F3-33C9B5B8E0DB}"/>
              </a:ext>
            </a:extLst>
          </p:cNvPr>
          <p:cNvSpPr txBox="1"/>
          <p:nvPr/>
        </p:nvSpPr>
        <p:spPr>
          <a:xfrm>
            <a:off x="1141860" y="2255532"/>
            <a:ext cx="7651941" cy="3170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ct val="100000"/>
            </a:pPr>
            <a:r>
              <a:rPr lang="es-MX" sz="2000" b="1" dirty="0" err="1">
                <a:latin typeface="Calibri" panose="020F0502020204030204" pitchFamily="34" charset="0"/>
              </a:rPr>
              <a:t>b_preprocesamiento</a:t>
            </a:r>
            <a:r>
              <a:rPr lang="es-MX" sz="2000" b="1" dirty="0">
                <a:latin typeface="Calibri" panose="020F0502020204030204" pitchFamily="34" charset="0"/>
              </a:rPr>
              <a:t>:</a:t>
            </a:r>
          </a:p>
          <a:p>
            <a:pPr>
              <a:buSzPct val="100000"/>
            </a:pPr>
            <a:endParaRPr lang="es-MX" sz="2000" b="1" dirty="0">
              <a:latin typeface="Calibri" panose="020F0502020204030204" pitchFamily="34" charset="0"/>
            </a:endParaRPr>
          </a:p>
          <a:p>
            <a:pPr>
              <a:buSzPct val="100000"/>
            </a:pPr>
            <a:r>
              <a:rPr lang="es-MX" sz="2000" dirty="0">
                <a:latin typeface="Calibri" panose="020F0502020204030204" pitchFamily="34" charset="0"/>
              </a:rPr>
              <a:t>La entrada son las bases originales (datos crudos/raw data):</a:t>
            </a:r>
          </a:p>
          <a:p>
            <a:pPr>
              <a:buSzPct val="100000"/>
            </a:pPr>
            <a:r>
              <a:rPr lang="es-MX" sz="2000" dirty="0">
                <a:latin typeface="Calibri" panose="020F0502020204030204" pitchFamily="34" charset="0"/>
              </a:rPr>
              <a:t>La Salida es una base de datos con la estructura para modelo:</a:t>
            </a:r>
          </a:p>
          <a:p>
            <a:pPr>
              <a:buSzPct val="100000"/>
            </a:pPr>
            <a:r>
              <a:rPr lang="es-MX" sz="2000" dirty="0">
                <a:latin typeface="Calibri" panose="020F0502020204030204" pitchFamily="34" charset="0"/>
              </a:rPr>
              <a:t>	1 registro para empleado</a:t>
            </a:r>
          </a:p>
          <a:p>
            <a:pPr>
              <a:buSzPct val="100000"/>
            </a:pPr>
            <a:r>
              <a:rPr lang="es-MX" sz="2000" dirty="0">
                <a:latin typeface="Calibri" panose="020F0502020204030204" pitchFamily="34" charset="0"/>
              </a:rPr>
              <a:t>	 las x están filtradas a dic 2022</a:t>
            </a:r>
          </a:p>
          <a:p>
            <a:pPr>
              <a:buSzPct val="100000"/>
            </a:pPr>
            <a:r>
              <a:rPr lang="es-MX" sz="2000" dirty="0">
                <a:latin typeface="Calibri" panose="020F0502020204030204" pitchFamily="34" charset="0"/>
              </a:rPr>
              <a:t>	1 columna con la variable respuesta desempeño 2023</a:t>
            </a:r>
          </a:p>
          <a:p>
            <a:pPr>
              <a:buSzPct val="100000"/>
            </a:pPr>
            <a:endParaRPr lang="es-MX" sz="2000" dirty="0">
              <a:latin typeface="Calibri" panose="020F0502020204030204" pitchFamily="34" charset="0"/>
            </a:endParaRPr>
          </a:p>
          <a:p>
            <a:pPr>
              <a:buSzPct val="100000"/>
            </a:pPr>
            <a:endParaRPr lang="es-MX" sz="2000" b="1" dirty="0">
              <a:latin typeface="Calibri" panose="020F0502020204030204" pitchFamily="34" charset="0"/>
            </a:endParaRPr>
          </a:p>
          <a:p>
            <a:pPr>
              <a:buSzPct val="100000"/>
            </a:pPr>
            <a:endParaRPr lang="es-MX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3737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4351</TotalTime>
  <Words>236</Words>
  <Application>Microsoft Office PowerPoint</Application>
  <PresentationFormat>Panorámica</PresentationFormat>
  <Paragraphs>86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Roboto</vt:lpstr>
      <vt:lpstr>Roboto Slab</vt:lpstr>
      <vt:lpstr>Calibri</vt:lpstr>
      <vt:lpstr>Tema de Office</vt:lpstr>
      <vt:lpstr>Presentación de PowerPoint</vt:lpstr>
      <vt:lpstr>Resumen pasos modelo</vt:lpstr>
      <vt:lpstr>Estructura del proyecto</vt:lpstr>
      <vt:lpstr>Preprocesamiento, limpieza y transformación</vt:lpstr>
      <vt:lpstr>Tablas disponibles</vt:lpstr>
      <vt:lpstr>Preprocesamiento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Felipe Gonzalez</dc:creator>
  <cp:lastModifiedBy>JUAN CAMILO ESPANA LOPERA</cp:lastModifiedBy>
  <cp:revision>64</cp:revision>
  <dcterms:created xsi:type="dcterms:W3CDTF">2019-05-17T14:28:16Z</dcterms:created>
  <dcterms:modified xsi:type="dcterms:W3CDTF">2024-08-22T23:08:22Z</dcterms:modified>
</cp:coreProperties>
</file>