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23" r:id="rId3"/>
    <p:sldId id="324" r:id="rId4"/>
  </p:sldIdLst>
  <p:sldSz cx="12192000" cy="6858000"/>
  <p:notesSz cx="6858000" cy="9144000"/>
  <p:embeddedFontLst>
    <p:embeddedFont>
      <p:font typeface="Roboto" panose="02000000000000000000" pitchFamily="2" charset="0"/>
      <p:regular r:id="rId6"/>
      <p:bold r:id="rId7"/>
      <p:italic r:id="rId8"/>
      <p:boldItalic r:id="rId9"/>
    </p:embeddedFont>
    <p:embeddedFont>
      <p:font typeface="Roboto Slab" pitchFamily="2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7673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43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pqMjvBdO4mu91co6deYLQdnZv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A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2355C0-7F29-4466-B991-027112351E08}">
  <a:tblStyle styleId="{702355C0-7F29-4466-B991-027112351E0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BF1E8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BF1E8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69" autoAdjust="0"/>
  </p:normalViewPr>
  <p:slideViewPr>
    <p:cSldViewPr snapToGrid="0">
      <p:cViewPr varScale="1">
        <p:scale>
          <a:sx n="61" d="100"/>
          <a:sy n="61" d="100"/>
        </p:scale>
        <p:origin x="996" y="42"/>
      </p:cViewPr>
      <p:guideLst>
        <p:guide/>
        <p:guide pos="7673"/>
        <p:guide orient="horz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77846E18-4685-4213-40E1-49DAB1590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21D86902-0531-2038-EFDA-8424E50CFA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EBC41B97-959A-7B17-7CD6-D5FBFB27F2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36686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131ACA88-37A3-C884-D35B-9DF86E88C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>
            <a:extLst>
              <a:ext uri="{FF2B5EF4-FFF2-40B4-BE49-F238E27FC236}">
                <a16:creationId xmlns:a16="http://schemas.microsoft.com/office/drawing/2014/main" id="{7B8FB346-3296-213A-785D-4FC1F3CA99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9" name="Google Shape;89;p2:notes">
            <a:extLst>
              <a:ext uri="{FF2B5EF4-FFF2-40B4-BE49-F238E27FC236}">
                <a16:creationId xmlns:a16="http://schemas.microsoft.com/office/drawing/2014/main" id="{7BDFEBE4-41E5-0E28-29F8-67F75CB7D4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787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D4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2362201"/>
            <a:ext cx="12180888" cy="2133598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487736" y="2590801"/>
            <a:ext cx="5875089" cy="15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7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45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Slab"/>
              <a:buNone/>
            </a:pPr>
            <a:r>
              <a:rPr lang="es-MX" sz="46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Aplicaciones de Analítica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4500" b="1" i="0" u="none" strike="noStrike" cap="none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boto Slab"/>
              <a:buNone/>
            </a:pPr>
            <a:r>
              <a:rPr lang="es-MX" sz="31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Línea de énfasis en Analítica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3775" y="2976322"/>
            <a:ext cx="3562569" cy="895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FC2A954E-1CB8-100B-0968-CB399EE32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>
            <a:extLst>
              <a:ext uri="{FF2B5EF4-FFF2-40B4-BE49-F238E27FC236}">
                <a16:creationId xmlns:a16="http://schemas.microsoft.com/office/drawing/2014/main" id="{588958A8-6D55-F1DB-CF85-9EDBA2D3B82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208438"/>
            <a:ext cx="7583214" cy="810894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Exploración de datos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F2E0804F-2C40-D63F-3F49-B1110CB0097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3781" y="208438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4;p2">
            <a:extLst>
              <a:ext uri="{FF2B5EF4-FFF2-40B4-BE49-F238E27FC236}">
                <a16:creationId xmlns:a16="http://schemas.microsoft.com/office/drawing/2014/main" id="{09864F65-8EA3-42E7-82C7-EACFC68FE32D}"/>
              </a:ext>
            </a:extLst>
          </p:cNvPr>
          <p:cNvSpPr txBox="1"/>
          <p:nvPr/>
        </p:nvSpPr>
        <p:spPr>
          <a:xfrm>
            <a:off x="378372" y="1718441"/>
            <a:ext cx="11445766" cy="338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s-MX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C6468B-F90F-410B-3AB9-6177FF3FD8E2}"/>
              </a:ext>
            </a:extLst>
          </p:cNvPr>
          <p:cNvSpPr txBox="1"/>
          <p:nvPr/>
        </p:nvSpPr>
        <p:spPr>
          <a:xfrm>
            <a:off x="173421" y="1887698"/>
            <a:ext cx="11640207" cy="50174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914400">
              <a:lnSpc>
                <a:spcPct val="115000"/>
              </a:lnSpc>
            </a:pPr>
            <a:r>
              <a:rPr lang="es-MX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exploración siempre debe tener objetivos claros y a medida que se encuentren </a:t>
            </a:r>
            <a:r>
              <a:rPr lang="es-MX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insights</a:t>
            </a:r>
            <a:r>
              <a:rPr lang="es-MX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se pueden ir modificando.</a:t>
            </a:r>
          </a:p>
          <a:p>
            <a:pPr marL="914400">
              <a:lnSpc>
                <a:spcPct val="115000"/>
              </a:lnSpc>
            </a:pPr>
            <a:endParaRPr lang="es-MX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14400">
              <a:lnSpc>
                <a:spcPct val="115000"/>
              </a:lnSpc>
            </a:pPr>
            <a:r>
              <a:rPr lang="es-MX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modelo: </a:t>
            </a:r>
          </a:p>
          <a:p>
            <a:pPr marL="12573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Identificar variables que influyen en el desempeño (se pueden usar modelos).</a:t>
            </a:r>
          </a:p>
          <a:p>
            <a:pPr marL="12573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ea typeface="Arial" panose="020B0604020202020204" pitchFamily="34" charset="0"/>
              </a:rPr>
              <a:t>Conocer cómo es el comportamiento de la respuesta</a:t>
            </a:r>
          </a:p>
          <a:p>
            <a:pPr marL="12573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Conocer si hay atípicos</a:t>
            </a:r>
          </a:p>
          <a:p>
            <a:pPr marL="12573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Arial" panose="020B0604020202020204" pitchFamily="34" charset="0"/>
                <a:ea typeface="Arial" panose="020B0604020202020204" pitchFamily="34" charset="0"/>
              </a:rPr>
              <a:t>Explorar variables numéricas para ver su comportamiento y variabilidad</a:t>
            </a:r>
          </a:p>
          <a:p>
            <a:pPr marL="12573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MX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573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MX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14400">
              <a:lnSpc>
                <a:spcPct val="115000"/>
              </a:lnSpc>
            </a:pPr>
            <a:r>
              <a:rPr lang="es-MX" sz="2000" b="1" dirty="0">
                <a:latin typeface="Arial" panose="020B0604020202020204" pitchFamily="34" charset="0"/>
                <a:ea typeface="Arial" panose="020B0604020202020204" pitchFamily="34" charset="0"/>
              </a:rPr>
              <a:t>Salida de exploración: </a:t>
            </a:r>
            <a:r>
              <a:rPr lang="es-MX" sz="2000" dirty="0">
                <a:latin typeface="Arial" panose="020B0604020202020204" pitchFamily="34" charset="0"/>
                <a:ea typeface="Arial" panose="020B0604020202020204" pitchFamily="34" charset="0"/>
              </a:rPr>
              <a:t>puede ser modificaciones en la base de datos, o </a:t>
            </a:r>
            <a:r>
              <a:rPr lang="es-MX" sz="2000" dirty="0" err="1">
                <a:latin typeface="Arial" panose="020B0604020202020204" pitchFamily="34" charset="0"/>
                <a:ea typeface="Arial" panose="020B0604020202020204" pitchFamily="34" charset="0"/>
              </a:rPr>
              <a:t>insights</a:t>
            </a:r>
            <a:r>
              <a:rPr lang="es-MX" sz="2000" dirty="0">
                <a:latin typeface="Arial" panose="020B0604020202020204" pitchFamily="34" charset="0"/>
                <a:ea typeface="Arial" panose="020B0604020202020204" pitchFamily="34" charset="0"/>
              </a:rPr>
              <a:t> para el problema.</a:t>
            </a:r>
          </a:p>
          <a:p>
            <a:pPr marL="12573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MX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573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CO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9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400216D1-D0BE-3070-375B-99015392F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>
            <a:extLst>
              <a:ext uri="{FF2B5EF4-FFF2-40B4-BE49-F238E27FC236}">
                <a16:creationId xmlns:a16="http://schemas.microsoft.com/office/drawing/2014/main" id="{B59E6FA1-F9E6-54CF-4942-997F3435911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208438"/>
            <a:ext cx="7583214" cy="810894"/>
          </a:xfrm>
          <a:prstGeom prst="rect">
            <a:avLst/>
          </a:prstGeom>
          <a:solidFill>
            <a:srgbClr val="41AD48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MX" sz="3200" b="1" dirty="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rPr>
              <a:t>Modelo</a:t>
            </a:r>
            <a:endParaRPr sz="3200" b="1" dirty="0">
              <a:solidFill>
                <a:schemeClr val="lt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92" name="Google Shape;92;p2">
            <a:extLst>
              <a:ext uri="{FF2B5EF4-FFF2-40B4-BE49-F238E27FC236}">
                <a16:creationId xmlns:a16="http://schemas.microsoft.com/office/drawing/2014/main" id="{5767BE71-CF95-8FC9-1B68-024BA70BC92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23781" y="208438"/>
            <a:ext cx="2532653" cy="63685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94;p2">
            <a:extLst>
              <a:ext uri="{FF2B5EF4-FFF2-40B4-BE49-F238E27FC236}">
                <a16:creationId xmlns:a16="http://schemas.microsoft.com/office/drawing/2014/main" id="{5A6FE3F8-5AE9-159F-140F-F3B9BB4F1315}"/>
              </a:ext>
            </a:extLst>
          </p:cNvPr>
          <p:cNvSpPr txBox="1"/>
          <p:nvPr/>
        </p:nvSpPr>
        <p:spPr>
          <a:xfrm>
            <a:off x="378372" y="1718441"/>
            <a:ext cx="11445766" cy="338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s-MX" sz="16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A776E98-5F68-AD17-68C9-47E7AAB99777}"/>
              </a:ext>
            </a:extLst>
          </p:cNvPr>
          <p:cNvSpPr txBox="1"/>
          <p:nvPr/>
        </p:nvSpPr>
        <p:spPr>
          <a:xfrm>
            <a:off x="173421" y="1887698"/>
            <a:ext cx="11640207" cy="53714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1371600" indent="-457200">
              <a:lnSpc>
                <a:spcPct val="115000"/>
              </a:lnSpc>
              <a:buFont typeface="+mj-lt"/>
              <a:buAutoNum type="arabicPeriod"/>
            </a:pPr>
            <a:r>
              <a:rPr lang="es-MX" sz="2000" dirty="0">
                <a:latin typeface="Arial" panose="020B0604020202020204" pitchFamily="34" charset="0"/>
                <a:ea typeface="Arial" panose="020B0604020202020204" pitchFamily="34" charset="0"/>
              </a:rPr>
              <a:t>Verificar y tratar datos faltantes</a:t>
            </a:r>
          </a:p>
          <a:p>
            <a:pPr marL="1371600" indent="-457200">
              <a:lnSpc>
                <a:spcPct val="115000"/>
              </a:lnSpc>
              <a:buFont typeface="+mj-lt"/>
              <a:buAutoNum type="arabicPeriod"/>
            </a:pPr>
            <a:r>
              <a:rPr lang="es-MX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Convertir a </a:t>
            </a:r>
            <a:r>
              <a:rPr lang="es-MX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dummies</a:t>
            </a:r>
            <a:endParaRPr lang="es-MX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71600" indent="-457200">
              <a:lnSpc>
                <a:spcPct val="115000"/>
              </a:lnSpc>
              <a:buFont typeface="+mj-lt"/>
              <a:buAutoNum type="arabicPeriod"/>
            </a:pPr>
            <a:r>
              <a:rPr lang="es-MX" sz="2000" dirty="0">
                <a:latin typeface="Arial" panose="020B0604020202020204" pitchFamily="34" charset="0"/>
                <a:ea typeface="Arial" panose="020B0604020202020204" pitchFamily="34" charset="0"/>
              </a:rPr>
              <a:t>Definir algoritmos candidatos a entrenar</a:t>
            </a:r>
          </a:p>
          <a:p>
            <a:pPr marL="1371600" indent="-457200">
              <a:lnSpc>
                <a:spcPct val="115000"/>
              </a:lnSpc>
              <a:buFont typeface="+mj-lt"/>
              <a:buAutoNum type="arabicPeriod"/>
            </a:pPr>
            <a:r>
              <a:rPr lang="es-MX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Seleccionar variables</a:t>
            </a:r>
          </a:p>
          <a:p>
            <a:pPr marL="1371600" indent="-457200">
              <a:lnSpc>
                <a:spcPct val="115000"/>
              </a:lnSpc>
              <a:buFont typeface="+mj-lt"/>
              <a:buAutoNum type="arabicPeriod"/>
            </a:pPr>
            <a:r>
              <a:rPr lang="es-MX" sz="2000" dirty="0">
                <a:latin typeface="Arial" panose="020B0604020202020204" pitchFamily="34" charset="0"/>
                <a:ea typeface="Arial" panose="020B0604020202020204" pitchFamily="34" charset="0"/>
              </a:rPr>
              <a:t>Definir algoritmo ganador</a:t>
            </a:r>
          </a:p>
          <a:p>
            <a:pPr marL="1371600" indent="-457200">
              <a:lnSpc>
                <a:spcPct val="115000"/>
              </a:lnSpc>
              <a:buFont typeface="+mj-lt"/>
              <a:buAutoNum type="arabicPeriod"/>
            </a:pPr>
            <a:r>
              <a:rPr lang="es-MX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Afinar </a:t>
            </a:r>
            <a:r>
              <a:rPr lang="es-MX" sz="20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hiperparámetros</a:t>
            </a:r>
            <a:endParaRPr lang="es-MX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371600" indent="-457200">
              <a:lnSpc>
                <a:spcPct val="115000"/>
              </a:lnSpc>
              <a:buFont typeface="+mj-lt"/>
              <a:buAutoNum type="arabicPeriod"/>
            </a:pPr>
            <a:r>
              <a:rPr lang="es-MX" sz="2000" dirty="0">
                <a:latin typeface="Arial" panose="020B0604020202020204" pitchFamily="34" charset="0"/>
                <a:ea typeface="Arial" panose="020B0604020202020204" pitchFamily="34" charset="0"/>
              </a:rPr>
              <a:t>Evaluar modelo</a:t>
            </a:r>
          </a:p>
          <a:p>
            <a:pPr marL="1371600" indent="-457200">
              <a:lnSpc>
                <a:spcPct val="115000"/>
              </a:lnSpc>
              <a:buFont typeface="+mj-lt"/>
              <a:buAutoNum type="arabicPeriod"/>
            </a:pPr>
            <a:r>
              <a:rPr lang="es-MX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Entrenar con todos los datos</a:t>
            </a:r>
          </a:p>
          <a:p>
            <a:pPr marL="1371600" indent="-457200">
              <a:lnSpc>
                <a:spcPct val="115000"/>
              </a:lnSpc>
              <a:buFont typeface="+mj-lt"/>
              <a:buAutoNum type="arabicPeriod"/>
            </a:pPr>
            <a:r>
              <a:rPr lang="es-MX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Guardar modelo</a:t>
            </a:r>
          </a:p>
          <a:p>
            <a:pPr marL="914400">
              <a:lnSpc>
                <a:spcPct val="115000"/>
              </a:lnSpc>
            </a:pPr>
            <a:endParaRPr lang="es-MX" sz="2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14400">
              <a:lnSpc>
                <a:spcPct val="115000"/>
              </a:lnSpc>
            </a:pPr>
            <a:r>
              <a:rPr lang="es-MX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La salida es un modelo entrenado y otros objetos de Python necesarios para el uso del modelo en nuevos datos.</a:t>
            </a:r>
          </a:p>
          <a:p>
            <a:pPr marL="914400">
              <a:lnSpc>
                <a:spcPct val="115000"/>
              </a:lnSpc>
            </a:pPr>
            <a:endParaRPr lang="es-MX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14400">
              <a:lnSpc>
                <a:spcPct val="115000"/>
              </a:lnSpc>
            </a:pPr>
            <a:endParaRPr lang="es-MX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57300" indent="-34290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s-CO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57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4517</TotalTime>
  <Words>137</Words>
  <Application>Microsoft Office PowerPoint</Application>
  <PresentationFormat>Panorámica</PresentationFormat>
  <Paragraphs>28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Calibri</vt:lpstr>
      <vt:lpstr>Roboto</vt:lpstr>
      <vt:lpstr>Arial</vt:lpstr>
      <vt:lpstr>Roboto Slab</vt:lpstr>
      <vt:lpstr>Tema de Office</vt:lpstr>
      <vt:lpstr>Presentación de PowerPoint</vt:lpstr>
      <vt:lpstr>Exploración de datos</vt:lpstr>
      <vt:lpstr>Modelo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Gonzalez</dc:creator>
  <cp:lastModifiedBy>JUAN CAMILO ESPANA LOPERA</cp:lastModifiedBy>
  <cp:revision>67</cp:revision>
  <dcterms:created xsi:type="dcterms:W3CDTF">2019-05-17T14:28:16Z</dcterms:created>
  <dcterms:modified xsi:type="dcterms:W3CDTF">2024-02-27T12:39:29Z</dcterms:modified>
</cp:coreProperties>
</file>