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2"/>
    <p:sldId id="290" r:id="rId3"/>
    <p:sldId id="297" r:id="rId4"/>
    <p:sldId id="331" r:id="rId5"/>
    <p:sldId id="333" r:id="rId6"/>
    <p:sldId id="334" r:id="rId7"/>
    <p:sldId id="306" r:id="rId8"/>
    <p:sldId id="307" r:id="rId9"/>
    <p:sldId id="308" r:id="rId10"/>
    <p:sldId id="309" r:id="rId11"/>
    <p:sldId id="310" r:id="rId12"/>
    <p:sldId id="314" r:id="rId13"/>
    <p:sldId id="315" r:id="rId14"/>
    <p:sldId id="316" r:id="rId15"/>
    <p:sldId id="319" r:id="rId16"/>
    <p:sldId id="320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DF20D97-2F69-48E8-94E5-EB4FE3A6B877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264B47A-4979-4230-8B13-3B81CB9FDEA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45FFE16-24E6-4AE6-87BD-F0330D53938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D3E5704-2018-416C-99A3-B31CDAAC5088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24ACBDD-2B16-4BB0-A0F6-32669F83A7D6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FCB3AFD-9AAC-4DDC-B993-AEFCCB339A4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2747B59-DD99-475E-BEB8-F365A0C92E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0FC6725-8512-49D3-814A-A4677DFCB10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11760" y="71280"/>
            <a:ext cx="8520120" cy="330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A07CAAA-7BD4-4381-B853-AC77F474D87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B035E32-4FE0-4F61-8E21-5322A2CB774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88F03DE-F3B2-4148-8961-2F533ED4AEA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47B8483-DC5C-413D-829E-BF4E524541E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alphaModFix amt="98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1;p13"/>
          <p:cNvPicPr/>
          <p:nvPr/>
        </p:nvPicPr>
        <p:blipFill>
          <a:blip r:embed="rId15"/>
          <a:srcRect l="3614"/>
          <a:stretch/>
        </p:blipFill>
        <p:spPr>
          <a:xfrm>
            <a:off x="0" y="2002320"/>
            <a:ext cx="3027240" cy="314100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52;p13"/>
          <p:cNvPicPr/>
          <p:nvPr/>
        </p:nvPicPr>
        <p:blipFill>
          <a:blip r:embed="rId16"/>
          <a:srcRect l="35642"/>
          <a:stretch/>
        </p:blipFill>
        <p:spPr>
          <a:xfrm>
            <a:off x="0" y="2169360"/>
            <a:ext cx="1141560" cy="177372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53;p13"/>
          <p:cNvSpPr/>
          <p:nvPr/>
        </p:nvSpPr>
        <p:spPr>
          <a:xfrm>
            <a:off x="6456600" y="1257480"/>
            <a:ext cx="2114280" cy="2114280"/>
          </a:xfrm>
          <a:prstGeom prst="ellipse">
            <a:avLst/>
          </a:prstGeom>
          <a:gradFill rotWithShape="0">
            <a:gsLst>
              <a:gs pos="0">
                <a:srgbClr val="22C6CC">
                  <a:alpha val="6274"/>
                </a:srgbClr>
              </a:gs>
              <a:gs pos="69000">
                <a:srgbClr val="22C6CC">
                  <a:alpha val="0"/>
                </a:srgbClr>
              </a:gs>
              <a:gs pos="100000">
                <a:srgbClr val="22C6CC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oogle Shape;54;p13"/>
          <p:cNvPicPr/>
          <p:nvPr/>
        </p:nvPicPr>
        <p:blipFill>
          <a:blip r:embed="rId17"/>
          <a:srcRect t="28812"/>
          <a:stretch/>
        </p:blipFill>
        <p:spPr>
          <a:xfrm>
            <a:off x="5999400" y="0"/>
            <a:ext cx="1202040" cy="855720"/>
          </a:xfrm>
          <a:prstGeom prst="rect">
            <a:avLst/>
          </a:prstGeom>
          <a:ln w="0">
            <a:noFill/>
          </a:ln>
        </p:spPr>
      </p:pic>
      <p:pic>
        <p:nvPicPr>
          <p:cNvPr id="4" name="Google Shape;55;p13"/>
          <p:cNvPicPr/>
          <p:nvPr/>
        </p:nvPicPr>
        <p:blipFill>
          <a:blip r:embed="rId18"/>
          <a:srcRect b="23302"/>
          <a:stretch/>
        </p:blipFill>
        <p:spPr>
          <a:xfrm>
            <a:off x="6454440" y="4572000"/>
            <a:ext cx="744840" cy="57132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56;p13"/>
          <p:cNvSpPr/>
          <p:nvPr/>
        </p:nvSpPr>
        <p:spPr>
          <a:xfrm>
            <a:off x="7828200" y="0"/>
            <a:ext cx="514080" cy="85716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st="25560" dir="5400000" rotWithShape="0">
              <a:srgbClr val="000000">
                <a:alpha val="44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r>
              <a:rPr lang="es-AR" sz="21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15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15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15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15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15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15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15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s" sz="2100" b="0" strike="noStrike" spc="-1">
                <a:solidFill>
                  <a:srgbClr val="FFFFFF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C3E68D41-86CB-4D2A-9D10-5CE29B20C819}" type="slidenum">
              <a:rPr lang="es" sz="21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‹Nº›</a:t>
            </a:fld>
            <a:endParaRPr lang="es-AR" sz="2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4721760" cy="40788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Árboles de Decisión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Son estructuras matemáticas </a:t>
            </a:r>
            <a:r>
              <a:rPr lang="es" sz="1500" b="0" i="1" strike="noStrike" spc="-1">
                <a:solidFill>
                  <a:srgbClr val="FFFFFF"/>
                </a:solidFill>
                <a:latin typeface="Ubuntu"/>
                <a:ea typeface="Ubuntu"/>
              </a:rPr>
              <a:t>(diagramas de flujo)</a:t>
            </a: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 que utilizan criterios de teoría de la información como la impureza </a:t>
            </a:r>
            <a:r>
              <a:rPr lang="es" sz="1500" b="0" i="1" strike="noStrike" spc="-1">
                <a:solidFill>
                  <a:srgbClr val="FFFFFF"/>
                </a:solidFill>
                <a:latin typeface="Ubuntu"/>
                <a:ea typeface="Ubuntu"/>
              </a:rPr>
              <a:t>(Gini, entropía)</a:t>
            </a: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 para hacer segmentaciones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El aprendizaje basado en árboles de decisión está ampliamente extendido en la actualidad, y múltiples modelos hacen diferentes implementaciones de los mismos.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Las primeras versiones de estos modelos fueron implementados por Leo Breiman.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Se utilizan para problemas de Clasificación y Regresión.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457;p67"/>
          <p:cNvPicPr/>
          <p:nvPr/>
        </p:nvPicPr>
        <p:blipFill>
          <a:blip r:embed="rId2"/>
          <a:stretch/>
        </p:blipFill>
        <p:spPr>
          <a:xfrm>
            <a:off x="5769000" y="258120"/>
            <a:ext cx="2639520" cy="122616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458;p67"/>
          <p:cNvPicPr/>
          <p:nvPr/>
        </p:nvPicPr>
        <p:blipFill>
          <a:blip r:embed="rId3"/>
          <a:stretch/>
        </p:blipFill>
        <p:spPr>
          <a:xfrm>
            <a:off x="5186160" y="935640"/>
            <a:ext cx="3805200" cy="380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4721760" cy="40788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Árboles de Decisión - KNN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Si tomamos K=1, solo miraremos al vecino más cercano.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Aclaración: K es el número de vecinos.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Google Shape;592;p87"/>
          <p:cNvPicPr/>
          <p:nvPr/>
        </p:nvPicPr>
        <p:blipFill>
          <a:blip r:embed="rId2"/>
          <a:stretch/>
        </p:blipFill>
        <p:spPr>
          <a:xfrm>
            <a:off x="5593320" y="543960"/>
            <a:ext cx="3238920" cy="4055040"/>
          </a:xfrm>
          <a:prstGeom prst="rect">
            <a:avLst/>
          </a:prstGeom>
          <a:ln w="0">
            <a:noFill/>
          </a:ln>
        </p:spPr>
      </p:pic>
      <p:pic>
        <p:nvPicPr>
          <p:cNvPr id="217" name="Google Shape;593;p87"/>
          <p:cNvPicPr/>
          <p:nvPr/>
        </p:nvPicPr>
        <p:blipFill>
          <a:blip r:embed="rId3"/>
          <a:stretch/>
        </p:blipFill>
        <p:spPr>
          <a:xfrm>
            <a:off x="2500920" y="2123640"/>
            <a:ext cx="75960" cy="657000"/>
          </a:xfrm>
          <a:prstGeom prst="rect">
            <a:avLst/>
          </a:prstGeom>
          <a:ln w="0">
            <a:noFill/>
          </a:ln>
        </p:spPr>
      </p:pic>
      <p:pic>
        <p:nvPicPr>
          <p:cNvPr id="218" name="Google Shape;594;p87"/>
          <p:cNvPicPr/>
          <p:nvPr/>
        </p:nvPicPr>
        <p:blipFill>
          <a:blip r:embed="rId4"/>
          <a:stretch/>
        </p:blipFill>
        <p:spPr>
          <a:xfrm>
            <a:off x="2246040" y="3022200"/>
            <a:ext cx="254160" cy="254160"/>
          </a:xfrm>
          <a:prstGeom prst="rect">
            <a:avLst/>
          </a:prstGeom>
          <a:ln w="0">
            <a:noFill/>
          </a:ln>
        </p:spPr>
      </p:pic>
      <p:pic>
        <p:nvPicPr>
          <p:cNvPr id="219" name="Google Shape;595;p87"/>
          <p:cNvPicPr/>
          <p:nvPr/>
        </p:nvPicPr>
        <p:blipFill>
          <a:blip r:embed="rId5"/>
          <a:stretch/>
        </p:blipFill>
        <p:spPr>
          <a:xfrm>
            <a:off x="2576880" y="3029760"/>
            <a:ext cx="504000" cy="23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4721760" cy="40788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Árboles de Decisión - KNN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Si elegimos otro valor de k, por ejemplo k &gt; 1, nuestra clasificación cambiará significativamente.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Por ejemplo, con k = 3 tenemos dos vecinos Rojos y uno Azul. Por lo tanto en base a este escenario, la clasificación será: Rojo.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Google Shape;602;p88"/>
          <p:cNvPicPr/>
          <p:nvPr/>
        </p:nvPicPr>
        <p:blipFill>
          <a:blip r:embed="rId2"/>
          <a:stretch/>
        </p:blipFill>
        <p:spPr>
          <a:xfrm>
            <a:off x="5708520" y="543960"/>
            <a:ext cx="3123720" cy="405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8478720" cy="33310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Clasificación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Una matriz de confusión es una herramienta que permite la visualización del desempeño de un algoritmo que se emplea en aprendizaje supervisado.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Cada columna de la matriz representa el número de predicciones de cada clase, mientras que cada fila representa a las instancias en la clase real.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Uno de los beneficios de las matrices de confusión es que facilitan ver si el sistema está confundiendo dos clases.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8478720" cy="33310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Clasificación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Por ejemplo, en un modelo binario que busque predecir si una seta es venenosa o no, basándose en determinadas características físicas de éstas consideraremos las clases reales p(positivo= la seta es venenosa) y n(negativo=la seta es comestible), y las clases pronosticadas por el modelo, S(sí, es venenosa), o N(no, es comestible). De esta forma, la matriz de confusión para este modelo tiene etiquetadas sus filas con las clases reales, y sus columnas, con las predichas por el modelo. Quedaría así: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Google Shape;635;p93"/>
          <p:cNvPicPr/>
          <p:nvPr/>
        </p:nvPicPr>
        <p:blipFill>
          <a:blip r:embed="rId2"/>
          <a:stretch/>
        </p:blipFill>
        <p:spPr>
          <a:xfrm>
            <a:off x="1126080" y="3089880"/>
            <a:ext cx="6891840" cy="137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8478720" cy="41371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Clasificación - Errores Tipo I y Tipo II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El problema radica en que al medir la precisión del algoritmo de esa forma no distinguimos entre los errores de tipo </a:t>
            </a: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falso positivo y falso negativo</a:t>
            </a: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, como si ambos tuvieran la misma importancia. Y esto no es así. Lo vamos a ver más claro con un ejemplo: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Falso positivo o “Error tipo I”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3508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➢"/>
              <a:tabLst>
                <a:tab pos="0" algn="l"/>
              </a:tabLst>
            </a:pPr>
            <a:r>
              <a:rPr lang="es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El paciente no tiene cáncer, pero el algoritmo ha diagnosticado que sí lo padece.</a:t>
            </a:r>
            <a:endParaRPr lang="es-AR" sz="1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3508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➢"/>
              <a:tabLst>
                <a:tab pos="0" algn="l"/>
              </a:tabLst>
            </a:pPr>
            <a:r>
              <a:rPr lang="es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Se realizarán pruebas diagnósticas adicionales que acabarán descartando el diagnóstico. </a:t>
            </a:r>
            <a:endParaRPr lang="es-AR" sz="1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3508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➢"/>
              <a:tabLst>
                <a:tab pos="0" algn="l"/>
              </a:tabLst>
            </a:pPr>
            <a:r>
              <a:rPr lang="es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Tendrá un costo económico y un impacto emocional sobre el paciente, pero no se traducirá en riesgo vital.</a:t>
            </a:r>
            <a:endParaRPr lang="es-AR" sz="1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Falso negativo o “Error tipo II”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3508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➢"/>
              <a:tabLst>
                <a:tab pos="0" algn="l"/>
              </a:tabLst>
            </a:pPr>
            <a:r>
              <a:rPr lang="es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El paciente sí tiene cáncer, pero el algoritmo predice que no. </a:t>
            </a:r>
            <a:endParaRPr lang="es-AR" sz="1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3508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➢"/>
              <a:tabLst>
                <a:tab pos="0" algn="l"/>
              </a:tabLst>
            </a:pPr>
            <a:r>
              <a:rPr lang="es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Este error del algoritmo se traduce en una falta de detección temprana de la enfermedad. </a:t>
            </a:r>
            <a:endParaRPr lang="es-AR" sz="1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3508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➢"/>
              <a:tabLst>
                <a:tab pos="0" algn="l"/>
              </a:tabLst>
            </a:pPr>
            <a:r>
              <a:rPr lang="es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El paciente no recibirá tratamiento a tiempo y esto, indudablemente reduce sus posibilidades de superar la enfermedad.</a:t>
            </a:r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8170920" cy="31561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Algunas definiciones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Precision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298440" algn="just">
              <a:lnSpc>
                <a:spcPct val="100000"/>
              </a:lnSpc>
              <a:buClr>
                <a:srgbClr val="61DFE7"/>
              </a:buClr>
              <a:buFont typeface="Ubuntu"/>
              <a:buChar char="➢"/>
              <a:tabLst>
                <a:tab pos="0" algn="l"/>
              </a:tabLst>
            </a:pPr>
            <a:r>
              <a:rPr lang="es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Es la probabilidad de que un documento recuperado (seleccionado al azar) sea relevante</a:t>
            </a:r>
            <a:endParaRPr lang="es-AR" sz="1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492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Recall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298440" algn="just">
              <a:lnSpc>
                <a:spcPct val="100000"/>
              </a:lnSpc>
              <a:buClr>
                <a:srgbClr val="61DFE7"/>
              </a:buClr>
              <a:buFont typeface="Ubuntu"/>
              <a:buChar char="➢"/>
              <a:tabLst>
                <a:tab pos="0" algn="l"/>
              </a:tabLst>
            </a:pPr>
            <a:r>
              <a:rPr lang="es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Es la probabilidad de que un documento relevante (seleccionado al azar) se recupere en una búsqueda</a:t>
            </a:r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Google Shape;662;p97"/>
          <p:cNvPicPr/>
          <p:nvPr/>
        </p:nvPicPr>
        <p:blipFill>
          <a:blip r:embed="rId2"/>
          <a:stretch/>
        </p:blipFill>
        <p:spPr>
          <a:xfrm>
            <a:off x="2982240" y="2756160"/>
            <a:ext cx="3179520" cy="2181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4259880" cy="379044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Interpretación gráfica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F-Measure combines precision and recall by the harmonic mean of precision and recall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Google Shape;669;p98"/>
          <p:cNvPicPr/>
          <p:nvPr/>
        </p:nvPicPr>
        <p:blipFill>
          <a:blip r:embed="rId2"/>
          <a:stretch/>
        </p:blipFill>
        <p:spPr>
          <a:xfrm>
            <a:off x="5740920" y="76320"/>
            <a:ext cx="2543040" cy="499068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670;p98"/>
          <p:cNvPicPr/>
          <p:nvPr/>
        </p:nvPicPr>
        <p:blipFill>
          <a:blip r:embed="rId3"/>
          <a:stretch/>
        </p:blipFill>
        <p:spPr>
          <a:xfrm>
            <a:off x="943560" y="2215800"/>
            <a:ext cx="2996280" cy="71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8478720" cy="33310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Regresión Logística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Es un modelo estadístico que se utiliza para determinar si una variable independiente tiene un efecto sobre una variable dependiente binaria (Clasificación).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Usualmente solo hay dos resultados potenciales.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Depende de la definición de un umbral para distinguir las clases binarias.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Por ejemplo: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3508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➢"/>
              <a:tabLst>
                <a:tab pos="0" algn="l"/>
              </a:tabLst>
            </a:pPr>
            <a:r>
              <a:rPr lang="es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&lt;50% mal escrito = no es spam.</a:t>
            </a:r>
            <a:endParaRPr lang="es-AR" sz="1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3508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➢"/>
              <a:tabLst>
                <a:tab pos="0" algn="l"/>
              </a:tabLst>
            </a:pPr>
            <a:r>
              <a:rPr lang="es" sz="1400" b="0" strike="noStrike" spc="-1">
                <a:solidFill>
                  <a:srgbClr val="FFFFFF"/>
                </a:solidFill>
                <a:latin typeface="Ubuntu"/>
                <a:ea typeface="Ubuntu"/>
              </a:rPr>
              <a:t>&gt; 50% mal escrito = spam.</a:t>
            </a:r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Google Shape;691;p101"/>
          <p:cNvPicPr/>
          <p:nvPr/>
        </p:nvPicPr>
        <p:blipFill>
          <a:blip r:embed="rId2"/>
          <a:stretch/>
        </p:blipFill>
        <p:spPr>
          <a:xfrm>
            <a:off x="4433040" y="2661120"/>
            <a:ext cx="4399200" cy="2005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8520120" cy="221544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Regresión Logística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Un problema de clasificación es identificar si una operación dada es fraudulenta o no, asociándose una etiqueta “fraude” a unos registros y “no fraude” a otros.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Entonces, la Regresión Logística describe y estima la relación entre una variable binaria dependiente y las variables independientes.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Google Shape;698;p102"/>
          <p:cNvPicPr/>
          <p:nvPr/>
        </p:nvPicPr>
        <p:blipFill>
          <a:blip r:embed="rId2"/>
          <a:stretch/>
        </p:blipFill>
        <p:spPr>
          <a:xfrm>
            <a:off x="2057760" y="2416680"/>
            <a:ext cx="5027760" cy="235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8520120" cy="16369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Regresión Logística - Ejemplo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En general, este algoritmo se puede utilizar para varios problemas de clasificación, como la detección de spam, predicción de la diabetes, si un cliente determinado comprará un producto en particular o si se irá con la competencia, hay muchos más ejemplos en donde se puede aplicar este algoritmo.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Google Shape;705;p103"/>
          <p:cNvPicPr/>
          <p:nvPr/>
        </p:nvPicPr>
        <p:blipFill>
          <a:blip r:embed="rId2"/>
          <a:stretch/>
        </p:blipFill>
        <p:spPr>
          <a:xfrm>
            <a:off x="2057040" y="2421000"/>
            <a:ext cx="5029920" cy="2207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4721760" cy="40788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Árboles de Decisión - </a:t>
            </a: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Definición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Aprenden de los datos generando reglas de tipo if-else.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Separan los datos en grupos cada vez más pequeños de subsets de un dataset original.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A cada división se la conoce con el nombre de nodo.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Cuando un nodo no conduce a nuevas divisiones se le denomina hoja, para luego ser considerada como ramas del árbol.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oogle Shape;465;p68"/>
          <p:cNvPicPr/>
          <p:nvPr/>
        </p:nvPicPr>
        <p:blipFill>
          <a:blip r:embed="rId2"/>
          <a:stretch/>
        </p:blipFill>
        <p:spPr>
          <a:xfrm>
            <a:off x="5643720" y="1733400"/>
            <a:ext cx="2723760" cy="167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4471920" cy="40788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Regresión Logística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Lleva el nombre de la función utilizada en el núcleo del método, la Función Logística es también llamada función Sigmoide.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Esta función es una curva en forma de S que puede tomar cualquier número de valor real y asignar a un valor entre 0 y 1.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La ecuación que define la función sigmoide es la siguiente: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Google Shape;712;p104"/>
          <p:cNvPicPr/>
          <p:nvPr/>
        </p:nvPicPr>
        <p:blipFill>
          <a:blip r:embed="rId2"/>
          <a:stretch/>
        </p:blipFill>
        <p:spPr>
          <a:xfrm>
            <a:off x="1491480" y="3466080"/>
            <a:ext cx="2361960" cy="1114200"/>
          </a:xfrm>
          <a:prstGeom prst="rect">
            <a:avLst/>
          </a:prstGeom>
          <a:ln w="0">
            <a:noFill/>
          </a:ln>
        </p:spPr>
      </p:pic>
      <p:pic>
        <p:nvPicPr>
          <p:cNvPr id="269" name="Google Shape;713;p104"/>
          <p:cNvPicPr/>
          <p:nvPr/>
        </p:nvPicPr>
        <p:blipFill>
          <a:blip r:embed="rId3"/>
          <a:stretch/>
        </p:blipFill>
        <p:spPr>
          <a:xfrm>
            <a:off x="5027040" y="1379520"/>
            <a:ext cx="3805200" cy="238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8520120" cy="27115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Regresión Logística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Si la curva va a infinito positivo la predicción se convertirá en 1, y si la curva pasa el infinito negativo, la predicción se convertirá en 0.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Si la salida de la función Sigmoide es mayor que 0.5, podemos clasificar el resultado como 1 o SI, y si es menor que 0.5 podemos clasificarlo como 0 o NO.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Google Shape;720;p105"/>
          <p:cNvPicPr/>
          <p:nvPr/>
        </p:nvPicPr>
        <p:blipFill>
          <a:blip r:embed="rId2"/>
          <a:stretch/>
        </p:blipFill>
        <p:spPr>
          <a:xfrm>
            <a:off x="2572200" y="2675160"/>
            <a:ext cx="3999600" cy="219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8520120" cy="17881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Regresión Logística - Ejemplo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Por su parte si el resultado es 0.75, podemos decir en términos de probabilidad como, hay un 75% de probabilidades de que el paciente sufra cáncer.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Google Shape;727;p106"/>
          <p:cNvPicPr/>
          <p:nvPr/>
        </p:nvPicPr>
        <p:blipFill>
          <a:blip r:embed="rId2"/>
          <a:stretch/>
        </p:blipFill>
        <p:spPr>
          <a:xfrm>
            <a:off x="1504080" y="2109600"/>
            <a:ext cx="6135120" cy="255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4721760" cy="40788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 fontScale="57500" lnSpcReduction="20000"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Función Sigmoide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%matplotlib inline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import numpy as np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import matplotlib.pyplot as plt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def sigmoid(z):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    return (1/(1+np.exp(-z)))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T = 10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z = np.arange(-T,T, 0.1)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plt.figure(figsize=(10, 4))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plt.axvline(0.0,color='k')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plt.axhline(0.0,ls='dotted', color='k')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plt.axhline(1.0,ls='dotted', color='k')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plt.axhline(0.5,color='k')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plt.plot(z,sigmoid(z))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plt.ylim(-.1,1.1)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plt.xlabel('z')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plt.ylabel('$\phi(z)$')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plt.suptitle('Sigmoide')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137160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plt.show()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Google Shape;734;p107"/>
          <p:cNvPicPr/>
          <p:nvPr/>
        </p:nvPicPr>
        <p:blipFill>
          <a:blip r:embed="rId2"/>
          <a:stretch/>
        </p:blipFill>
        <p:spPr>
          <a:xfrm>
            <a:off x="3893040" y="1387800"/>
            <a:ext cx="4938840" cy="2367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6666480" cy="6652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Regresión Logística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Google Shape;741;p108"/>
          <p:cNvSpPr/>
          <p:nvPr/>
        </p:nvSpPr>
        <p:spPr>
          <a:xfrm>
            <a:off x="158400" y="3071880"/>
            <a:ext cx="4566240" cy="194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457200" indent="-324000" algn="just">
              <a:lnSpc>
                <a:spcPct val="100000"/>
              </a:lnSpc>
              <a:buClr>
                <a:srgbClr val="FFFFFF"/>
              </a:buClr>
              <a:buFont typeface="Ubuntu"/>
              <a:buChar char="❖"/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Una regresión logística para  </a:t>
            </a: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K=2</a:t>
            </a: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 clases  siempre nos dará un límite de decisión lineal.</a:t>
            </a:r>
            <a:endParaRPr lang="es-AR" sz="1500" b="0" strike="noStrike" spc="-1">
              <a:latin typeface="Arial"/>
            </a:endParaRPr>
          </a:p>
          <a:p>
            <a:pPr marL="457200" indent="-324000" algn="just">
              <a:lnSpc>
                <a:spcPct val="100000"/>
              </a:lnSpc>
              <a:buClr>
                <a:srgbClr val="FFFFFF"/>
              </a:buClr>
              <a:buFont typeface="Ubuntu"/>
              <a:buChar char="❖"/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Los puntos rojos y verdes representan el training data de las diferentes clases y la intersección entre los campos rojo y verde representan el “decision boundary” obtenido de la regresión logística aprendiendo desde la data. </a:t>
            </a:r>
            <a:endParaRPr lang="es-AR" sz="1500" b="0" strike="noStrike" spc="-1">
              <a:latin typeface="Arial"/>
            </a:endParaRPr>
          </a:p>
        </p:txBody>
      </p:sp>
      <p:sp>
        <p:nvSpPr>
          <p:cNvPr id="282" name="Google Shape;742;p108"/>
          <p:cNvSpPr/>
          <p:nvPr/>
        </p:nvSpPr>
        <p:spPr>
          <a:xfrm>
            <a:off x="4888080" y="3071880"/>
            <a:ext cx="3944160" cy="172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457200" indent="-324000">
              <a:lnSpc>
                <a:spcPct val="100000"/>
              </a:lnSpc>
              <a:buClr>
                <a:srgbClr val="FFFFFF"/>
              </a:buClr>
              <a:buFont typeface="Ubuntu"/>
              <a:buChar char="❖"/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Una regresión logística para  K=3 clases. Se introduce a la data train una tercera clase denotada por el color azul. A pesar de que ahora hay más de dos clases las regiones de decisión entre cualquier pareja de clases sigue siendo LINEAL.</a:t>
            </a:r>
            <a:endParaRPr lang="es-AR" sz="1500" b="0" strike="noStrike" spc="-1">
              <a:latin typeface="Arial"/>
            </a:endParaRPr>
          </a:p>
        </p:txBody>
      </p:sp>
      <p:pic>
        <p:nvPicPr>
          <p:cNvPr id="283" name="Google Shape;743;p108"/>
          <p:cNvPicPr/>
          <p:nvPr/>
        </p:nvPicPr>
        <p:blipFill>
          <a:blip r:embed="rId2"/>
          <a:stretch/>
        </p:blipFill>
        <p:spPr>
          <a:xfrm>
            <a:off x="1949760" y="1129680"/>
            <a:ext cx="5244480" cy="194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3090600" cy="40788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Árboles de Decisión -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Variables numéricas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Exploremos una nueva idea de como hacer una clasificación de la siguiente forma: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Tomar un atributo, aplicar una condición.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Seleccionar otro atributo y chequear condición.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En las hojas tendremos la asignación final.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Aplicar el método con cuántas variables se desee.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514;p75"/>
          <p:cNvPicPr/>
          <p:nvPr/>
        </p:nvPicPr>
        <p:blipFill>
          <a:blip r:embed="rId2"/>
          <a:stretch/>
        </p:blipFill>
        <p:spPr>
          <a:xfrm>
            <a:off x="3472560" y="1231920"/>
            <a:ext cx="5506560" cy="267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" y="309229"/>
            <a:ext cx="4074848" cy="9982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48" y="1550790"/>
            <a:ext cx="3197500" cy="32090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946" y="1965961"/>
            <a:ext cx="5105582" cy="20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8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" y="309229"/>
            <a:ext cx="4074848" cy="9982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48" y="1550790"/>
            <a:ext cx="3197500" cy="320908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587" y="1691641"/>
            <a:ext cx="5141856" cy="28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1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" y="309229"/>
            <a:ext cx="4074848" cy="9982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967" y="309230"/>
            <a:ext cx="2630893" cy="9982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08" y="1533095"/>
            <a:ext cx="8327572" cy="33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1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4721760" cy="40788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Árboles de Decisión - KNN: K-Nearest-Neighbor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Puede usarse para clasificar nuevas muestras (valores discretos) o para predecir (regresión, valores continuos). 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Sirve esencialmente para clasificar valores, buscando los puntos de datos “más similares” (por cercanía).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Google Shape;571;p84"/>
          <p:cNvPicPr/>
          <p:nvPr/>
        </p:nvPicPr>
        <p:blipFill>
          <a:blip r:embed="rId2"/>
          <a:stretch/>
        </p:blipFill>
        <p:spPr>
          <a:xfrm>
            <a:off x="5186160" y="935640"/>
            <a:ext cx="3805200" cy="304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4721760" cy="40788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Árboles de Decisión - KNN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Entonces, supongamos el siguiente escenario: Tenemos un Dataset con 2 Features, en el cual cada instancia puede pertenecer a una de dos clases: “Rojo” o “Azul”.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oogle Shape;578;p85"/>
          <p:cNvPicPr/>
          <p:nvPr/>
        </p:nvPicPr>
        <p:blipFill>
          <a:blip r:embed="rId2"/>
          <a:stretch/>
        </p:blipFill>
        <p:spPr>
          <a:xfrm>
            <a:off x="5593320" y="543960"/>
            <a:ext cx="3238920" cy="405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311760" y="783360"/>
            <a:ext cx="4721760" cy="40788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" sz="1500" b="1" strike="noStrike" spc="-1">
                <a:solidFill>
                  <a:srgbClr val="FFFFFF"/>
                </a:solidFill>
                <a:latin typeface="Ubuntu"/>
                <a:ea typeface="Ubuntu"/>
              </a:rPr>
              <a:t>Árboles de Decisión - KNN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41200" algn="just">
              <a:lnSpc>
                <a:spcPct val="100000"/>
              </a:lnSpc>
              <a:spcBef>
                <a:spcPts val="799"/>
              </a:spcBef>
              <a:buClr>
                <a:srgbClr val="61DFE7"/>
              </a:buClr>
              <a:buFont typeface="Ubuntu"/>
              <a:buChar char="❖"/>
              <a:tabLst>
                <a:tab pos="0" algn="l"/>
              </a:tabLst>
            </a:pPr>
            <a:r>
              <a:rPr lang="es" sz="1500" b="0" strike="noStrike" spc="-1">
                <a:solidFill>
                  <a:srgbClr val="FFFFFF"/>
                </a:solidFill>
                <a:latin typeface="Ubuntu"/>
                <a:ea typeface="Ubuntu"/>
              </a:rPr>
              <a:t>Dada una nueva instancia, de la cual no sabemos cuál es  su clase, vamos a recurrir a sus vecinos cercanos para clasificarla. La pregunta sería entonces, ¿La clasificamos como rojo o como azul?</a:t>
            </a:r>
            <a:endParaRPr lang="es-AR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311760" y="71280"/>
            <a:ext cx="8520120" cy="71172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2100" b="0" strike="noStrike" spc="-1">
                <a:solidFill>
                  <a:srgbClr val="81BEBF"/>
                </a:solidFill>
                <a:latin typeface="Ubuntu"/>
                <a:ea typeface="Ubuntu"/>
              </a:rPr>
              <a:t>Módulo 2: Aprendizaje Automático (ML)</a:t>
            </a:r>
            <a:endParaRPr lang="es-AR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Google Shape;585;p86"/>
          <p:cNvPicPr/>
          <p:nvPr/>
        </p:nvPicPr>
        <p:blipFill>
          <a:blip r:embed="rId2"/>
          <a:stretch/>
        </p:blipFill>
        <p:spPr>
          <a:xfrm>
            <a:off x="5593320" y="543960"/>
            <a:ext cx="3238920" cy="405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3133"/>
      </a:dk2>
      <a:lt2>
        <a:srgbClr val="356867"/>
      </a:lt2>
      <a:accent1>
        <a:srgbClr val="81BEBF"/>
      </a:accent1>
      <a:accent2>
        <a:srgbClr val="4E657C"/>
      </a:accent2>
      <a:accent3>
        <a:srgbClr val="CC6600"/>
      </a:accent3>
      <a:accent4>
        <a:srgbClr val="507B32"/>
      </a:accent4>
      <a:accent5>
        <a:srgbClr val="7E5361"/>
      </a:accent5>
      <a:accent6>
        <a:srgbClr val="65666D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1559</Words>
  <Application>Microsoft Office PowerPoint</Application>
  <PresentationFormat>Presentación en pantalla (16:9)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Century Gothic</vt:lpstr>
      <vt:lpstr>Symbol</vt:lpstr>
      <vt:lpstr>Times New Roman</vt:lpstr>
      <vt:lpstr>Ubuntu</vt:lpstr>
      <vt:lpstr>Wingdings</vt:lpstr>
      <vt:lpstr>Office Theme</vt:lpstr>
      <vt:lpstr>Módulo 2: Aprendizaje Automático (ML)</vt:lpstr>
      <vt:lpstr>Módulo 2: Aprendizaje Automático (ML)</vt:lpstr>
      <vt:lpstr>Módulo 2: Aprendizaje Automático (ML)</vt:lpstr>
      <vt:lpstr>Presentación de PowerPoint</vt:lpstr>
      <vt:lpstr>Presentación de PowerPoint</vt:lpstr>
      <vt:lpstr>Presentación de PowerPoint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  <vt:lpstr>Módulo 2: Aprendizaje Automático (ML)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2: Aprendizaje Automático (ML)</dc:title>
  <dc:subject/>
  <dc:creator>Martin</dc:creator>
  <dc:description/>
  <cp:lastModifiedBy>martin jaureguy</cp:lastModifiedBy>
  <cp:revision>4</cp:revision>
  <dcterms:modified xsi:type="dcterms:W3CDTF">2025-01-21T14:03:06Z</dcterms:modified>
  <dc:language>es-AR</dc:language>
</cp:coreProperties>
</file>