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4830"/>
  </p:normalViewPr>
  <p:slideViewPr>
    <p:cSldViewPr snapToGrid="0">
      <p:cViewPr varScale="1">
        <p:scale>
          <a:sx n="107" d="100"/>
          <a:sy n="107" d="100"/>
        </p:scale>
        <p:origin x="12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www.kaggle.com/datasets/joniarroba/noshowappointments"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kaggle.com/datasets/joniarroba/noshowappointments"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789894-476A-4AFB-B258-4BFBA8DDE27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228F2B0-D0FD-4B52-B28F-B85FE3419684}">
      <dgm:prSet custT="1"/>
      <dgm:spPr/>
      <dgm:t>
        <a:bodyPr/>
        <a:lstStyle/>
        <a:p>
          <a:r>
            <a:rPr lang="en-PK" sz="1600" b="1" dirty="0"/>
            <a:t>Objective: </a:t>
          </a:r>
          <a:r>
            <a:rPr lang="en-GB" sz="1600" dirty="0"/>
            <a:t>Build a predictive model to identify patients who are more likely to miss their medical appointments, using factors like age, gender, health conditions, SMS reminders, and scheduling details.</a:t>
          </a:r>
          <a:endParaRPr lang="en-US" sz="1600" dirty="0"/>
        </a:p>
      </dgm:t>
    </dgm:pt>
    <dgm:pt modelId="{A1D16B75-414A-4E5C-BE4B-D917279E5F93}" type="parTrans" cxnId="{FA43AD3C-A843-40C4-A769-D9082C788365}">
      <dgm:prSet/>
      <dgm:spPr/>
      <dgm:t>
        <a:bodyPr/>
        <a:lstStyle/>
        <a:p>
          <a:endParaRPr lang="en-US"/>
        </a:p>
      </dgm:t>
    </dgm:pt>
    <dgm:pt modelId="{D84A7C72-5FAA-4D26-B583-6359D90D2D7B}" type="sibTrans" cxnId="{FA43AD3C-A843-40C4-A769-D9082C788365}">
      <dgm:prSet/>
      <dgm:spPr/>
      <dgm:t>
        <a:bodyPr/>
        <a:lstStyle/>
        <a:p>
          <a:endParaRPr lang="en-US"/>
        </a:p>
      </dgm:t>
    </dgm:pt>
    <dgm:pt modelId="{4AF05532-B5FE-4855-B3CD-19AC152AB71B}">
      <dgm:prSet custT="1"/>
      <dgm:spPr/>
      <dgm:t>
        <a:bodyPr/>
        <a:lstStyle/>
        <a:p>
          <a:r>
            <a:rPr lang="en-GB" sz="1400" dirty="0"/>
            <a:t>The healthcare industry suffers from a common issue of patients failing to attend scheduled appointments, known as "no-shows." This problem significantly affects healthcare providers and facilities by causing inefficiencies, resource wastage, and loss of revenue. </a:t>
          </a:r>
        </a:p>
        <a:p>
          <a:r>
            <a:rPr lang="en-GB" sz="1400" dirty="0"/>
            <a:t>Missed appointments lead to unutilized time for medical staff while also preventing other patients from receiving timely care.</a:t>
          </a:r>
        </a:p>
        <a:p>
          <a:r>
            <a:rPr lang="en-GB" sz="1400" dirty="0"/>
            <a:t> Additionally, healthcare organizations are financially impacted by the reduction in patient turnover, which lowers the overall revenue stream.</a:t>
          </a:r>
          <a:endParaRPr lang="en-US" sz="1400" dirty="0"/>
        </a:p>
      </dgm:t>
    </dgm:pt>
    <dgm:pt modelId="{B1F14A15-9E83-48DA-8DE9-4796078F9275}" type="parTrans" cxnId="{334D85A1-CD13-4CB1-BB4E-FC99FF1E5235}">
      <dgm:prSet/>
      <dgm:spPr/>
      <dgm:t>
        <a:bodyPr/>
        <a:lstStyle/>
        <a:p>
          <a:endParaRPr lang="en-US"/>
        </a:p>
      </dgm:t>
    </dgm:pt>
    <dgm:pt modelId="{EC615FC6-6E79-450E-8960-06A54F68D740}" type="sibTrans" cxnId="{334D85A1-CD13-4CB1-BB4E-FC99FF1E5235}">
      <dgm:prSet/>
      <dgm:spPr/>
      <dgm:t>
        <a:bodyPr/>
        <a:lstStyle/>
        <a:p>
          <a:endParaRPr lang="en-US"/>
        </a:p>
      </dgm:t>
    </dgm:pt>
    <dgm:pt modelId="{DEFA5E2B-2D1B-4144-B63F-063B4B5D9A75}">
      <dgm:prSet custT="1"/>
      <dgm:spPr/>
      <dgm:t>
        <a:bodyPr/>
        <a:lstStyle/>
        <a:p>
          <a:r>
            <a:rPr lang="en-GB" sz="1600" b="1" dirty="0"/>
            <a:t>Dataset: </a:t>
          </a:r>
          <a:r>
            <a:rPr lang="en-GB" sz="1600" b="1" dirty="0">
              <a:hlinkClick xmlns:r="http://schemas.openxmlformats.org/officeDocument/2006/relationships" r:id="rId1"/>
            </a:rPr>
            <a:t>https://www.kaggle.com/datasets/joniarroba/noshowappointments</a:t>
          </a:r>
          <a:r>
            <a:rPr lang="en-GB" sz="1600" b="1" dirty="0"/>
            <a:t> </a:t>
          </a:r>
          <a:endParaRPr lang="en-US" sz="1600" dirty="0"/>
        </a:p>
      </dgm:t>
    </dgm:pt>
    <dgm:pt modelId="{FF1522AD-3390-4AE3-99EF-CE1632C8AAF9}" type="parTrans" cxnId="{C69C1EE8-7EAF-43A3-9DF0-903067B87164}">
      <dgm:prSet/>
      <dgm:spPr/>
      <dgm:t>
        <a:bodyPr/>
        <a:lstStyle/>
        <a:p>
          <a:endParaRPr lang="en-US"/>
        </a:p>
      </dgm:t>
    </dgm:pt>
    <dgm:pt modelId="{84029163-E5F6-42CB-8EEB-D38862A651A4}" type="sibTrans" cxnId="{C69C1EE8-7EAF-43A3-9DF0-903067B87164}">
      <dgm:prSet/>
      <dgm:spPr/>
      <dgm:t>
        <a:bodyPr/>
        <a:lstStyle/>
        <a:p>
          <a:endParaRPr lang="en-US"/>
        </a:p>
      </dgm:t>
    </dgm:pt>
    <dgm:pt modelId="{256492C1-4E6D-4437-8422-CD6BB571BFF1}" type="pres">
      <dgm:prSet presAssocID="{52789894-476A-4AFB-B258-4BFBA8DDE278}" presName="root" presStyleCnt="0">
        <dgm:presLayoutVars>
          <dgm:dir/>
          <dgm:resizeHandles val="exact"/>
        </dgm:presLayoutVars>
      </dgm:prSet>
      <dgm:spPr/>
    </dgm:pt>
    <dgm:pt modelId="{BFF3E64A-C38C-4E2B-9AF1-FAD81E9CC9E4}" type="pres">
      <dgm:prSet presAssocID="{52789894-476A-4AFB-B258-4BFBA8DDE278}" presName="container" presStyleCnt="0">
        <dgm:presLayoutVars>
          <dgm:dir/>
          <dgm:resizeHandles val="exact"/>
        </dgm:presLayoutVars>
      </dgm:prSet>
      <dgm:spPr/>
    </dgm:pt>
    <dgm:pt modelId="{4C14BFEE-D4BA-4CCC-93E9-2CA9B0281726}" type="pres">
      <dgm:prSet presAssocID="{B228F2B0-D0FD-4B52-B28F-B85FE3419684}" presName="compNode" presStyleCnt="0"/>
      <dgm:spPr/>
    </dgm:pt>
    <dgm:pt modelId="{61AEF136-590A-4C67-BD9F-B926DD4273CD}" type="pres">
      <dgm:prSet presAssocID="{B228F2B0-D0FD-4B52-B28F-B85FE3419684}" presName="iconBgRect" presStyleLbl="bgShp" presStyleIdx="0" presStyleCnt="3"/>
      <dgm:spPr/>
    </dgm:pt>
    <dgm:pt modelId="{F602A6A8-5F53-4B4F-9DAF-137B7E597A3B}" type="pres">
      <dgm:prSet presAssocID="{B228F2B0-D0FD-4B52-B28F-B85FE3419684}"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spital"/>
        </a:ext>
      </dgm:extLst>
    </dgm:pt>
    <dgm:pt modelId="{86439472-6BAB-454A-98DC-252559FCBDCF}" type="pres">
      <dgm:prSet presAssocID="{B228F2B0-D0FD-4B52-B28F-B85FE3419684}" presName="spaceRect" presStyleCnt="0"/>
      <dgm:spPr/>
    </dgm:pt>
    <dgm:pt modelId="{FAD2D00B-0BFC-4326-95C9-1DE660FF64D5}" type="pres">
      <dgm:prSet presAssocID="{B228F2B0-D0FD-4B52-B28F-B85FE3419684}" presName="textRect" presStyleLbl="revTx" presStyleIdx="0" presStyleCnt="3">
        <dgm:presLayoutVars>
          <dgm:chMax val="1"/>
          <dgm:chPref val="1"/>
        </dgm:presLayoutVars>
      </dgm:prSet>
      <dgm:spPr/>
    </dgm:pt>
    <dgm:pt modelId="{AB858363-9BEC-4A41-9A0A-62EFC71AF8AE}" type="pres">
      <dgm:prSet presAssocID="{D84A7C72-5FAA-4D26-B583-6359D90D2D7B}" presName="sibTrans" presStyleLbl="sibTrans2D1" presStyleIdx="0" presStyleCnt="0"/>
      <dgm:spPr/>
    </dgm:pt>
    <dgm:pt modelId="{82872D8B-CB8C-49FA-9BB7-02E82B8C3FE5}" type="pres">
      <dgm:prSet presAssocID="{4AF05532-B5FE-4855-B3CD-19AC152AB71B}" presName="compNode" presStyleCnt="0"/>
      <dgm:spPr/>
    </dgm:pt>
    <dgm:pt modelId="{5B016516-86DB-463C-8FC4-09DFF5C8B4F4}" type="pres">
      <dgm:prSet presAssocID="{4AF05532-B5FE-4855-B3CD-19AC152AB71B}" presName="iconBgRect" presStyleLbl="bgShp" presStyleIdx="1" presStyleCnt="3"/>
      <dgm:spPr/>
    </dgm:pt>
    <dgm:pt modelId="{B1E71039-5AE0-46B3-A6A3-2E2CD02723AB}" type="pres">
      <dgm:prSet presAssocID="{4AF05532-B5FE-4855-B3CD-19AC152AB71B}"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ctor"/>
        </a:ext>
      </dgm:extLst>
    </dgm:pt>
    <dgm:pt modelId="{8E1B779D-4A20-4145-82BD-9D5265AD06A7}" type="pres">
      <dgm:prSet presAssocID="{4AF05532-B5FE-4855-B3CD-19AC152AB71B}" presName="spaceRect" presStyleCnt="0"/>
      <dgm:spPr/>
    </dgm:pt>
    <dgm:pt modelId="{5AAD0955-3E7F-4A62-B8FB-E33C307C7E1D}" type="pres">
      <dgm:prSet presAssocID="{4AF05532-B5FE-4855-B3CD-19AC152AB71B}" presName="textRect" presStyleLbl="revTx" presStyleIdx="1" presStyleCnt="3">
        <dgm:presLayoutVars>
          <dgm:chMax val="1"/>
          <dgm:chPref val="1"/>
        </dgm:presLayoutVars>
      </dgm:prSet>
      <dgm:spPr/>
    </dgm:pt>
    <dgm:pt modelId="{12499BB9-0641-4DB8-B431-5B97A68A4EC0}" type="pres">
      <dgm:prSet presAssocID="{EC615FC6-6E79-450E-8960-06A54F68D740}" presName="sibTrans" presStyleLbl="sibTrans2D1" presStyleIdx="0" presStyleCnt="0"/>
      <dgm:spPr/>
    </dgm:pt>
    <dgm:pt modelId="{E353314E-EC41-4C43-8F63-7C4ABE0362F1}" type="pres">
      <dgm:prSet presAssocID="{DEFA5E2B-2D1B-4144-B63F-063B4B5D9A75}" presName="compNode" presStyleCnt="0"/>
      <dgm:spPr/>
    </dgm:pt>
    <dgm:pt modelId="{C71C4CD5-2175-4EBA-9A9F-195BC186D39B}" type="pres">
      <dgm:prSet presAssocID="{DEFA5E2B-2D1B-4144-B63F-063B4B5D9A75}" presName="iconBgRect" presStyleLbl="bgShp" presStyleIdx="2" presStyleCnt="3"/>
      <dgm:spPr/>
    </dgm:pt>
    <dgm:pt modelId="{E26DCD29-DAEE-4885-BF51-9CC088C0AC79}" type="pres">
      <dgm:prSet presAssocID="{DEFA5E2B-2D1B-4144-B63F-063B4B5D9A7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atabase"/>
        </a:ext>
      </dgm:extLst>
    </dgm:pt>
    <dgm:pt modelId="{F774CE46-C408-4748-B3D0-F744A359A91B}" type="pres">
      <dgm:prSet presAssocID="{DEFA5E2B-2D1B-4144-B63F-063B4B5D9A75}" presName="spaceRect" presStyleCnt="0"/>
      <dgm:spPr/>
    </dgm:pt>
    <dgm:pt modelId="{1309276A-BBCB-4362-8AB2-9D59DCDB2670}" type="pres">
      <dgm:prSet presAssocID="{DEFA5E2B-2D1B-4144-B63F-063B4B5D9A75}" presName="textRect" presStyleLbl="revTx" presStyleIdx="2" presStyleCnt="3">
        <dgm:presLayoutVars>
          <dgm:chMax val="1"/>
          <dgm:chPref val="1"/>
        </dgm:presLayoutVars>
      </dgm:prSet>
      <dgm:spPr/>
    </dgm:pt>
  </dgm:ptLst>
  <dgm:cxnLst>
    <dgm:cxn modelId="{06767D35-5BBD-4A88-83B5-42B6CB562F7B}" type="presOf" srcId="{DEFA5E2B-2D1B-4144-B63F-063B4B5D9A75}" destId="{1309276A-BBCB-4362-8AB2-9D59DCDB2670}" srcOrd="0" destOrd="0" presId="urn:microsoft.com/office/officeart/2018/2/layout/IconCircleList"/>
    <dgm:cxn modelId="{FA43AD3C-A843-40C4-A769-D9082C788365}" srcId="{52789894-476A-4AFB-B258-4BFBA8DDE278}" destId="{B228F2B0-D0FD-4B52-B28F-B85FE3419684}" srcOrd="0" destOrd="0" parTransId="{A1D16B75-414A-4E5C-BE4B-D917279E5F93}" sibTransId="{D84A7C72-5FAA-4D26-B583-6359D90D2D7B}"/>
    <dgm:cxn modelId="{6A3B8B52-7F96-4D30-8973-56E721F899F9}" type="presOf" srcId="{4AF05532-B5FE-4855-B3CD-19AC152AB71B}" destId="{5AAD0955-3E7F-4A62-B8FB-E33C307C7E1D}" srcOrd="0" destOrd="0" presId="urn:microsoft.com/office/officeart/2018/2/layout/IconCircleList"/>
    <dgm:cxn modelId="{E8A2465B-5EA6-4E4B-A6CA-F36134D6331C}" type="presOf" srcId="{52789894-476A-4AFB-B258-4BFBA8DDE278}" destId="{256492C1-4E6D-4437-8422-CD6BB571BFF1}" srcOrd="0" destOrd="0" presId="urn:microsoft.com/office/officeart/2018/2/layout/IconCircleList"/>
    <dgm:cxn modelId="{9F94629E-41E8-4357-9211-74CE3D67E714}" type="presOf" srcId="{EC615FC6-6E79-450E-8960-06A54F68D740}" destId="{12499BB9-0641-4DB8-B431-5B97A68A4EC0}" srcOrd="0" destOrd="0" presId="urn:microsoft.com/office/officeart/2018/2/layout/IconCircleList"/>
    <dgm:cxn modelId="{334D85A1-CD13-4CB1-BB4E-FC99FF1E5235}" srcId="{52789894-476A-4AFB-B258-4BFBA8DDE278}" destId="{4AF05532-B5FE-4855-B3CD-19AC152AB71B}" srcOrd="1" destOrd="0" parTransId="{B1F14A15-9E83-48DA-8DE9-4796078F9275}" sibTransId="{EC615FC6-6E79-450E-8960-06A54F68D740}"/>
    <dgm:cxn modelId="{69792AD5-CBA5-4527-99AB-BA00126C3E2E}" type="presOf" srcId="{B228F2B0-D0FD-4B52-B28F-B85FE3419684}" destId="{FAD2D00B-0BFC-4326-95C9-1DE660FF64D5}" srcOrd="0" destOrd="0" presId="urn:microsoft.com/office/officeart/2018/2/layout/IconCircleList"/>
    <dgm:cxn modelId="{C69C1EE8-7EAF-43A3-9DF0-903067B87164}" srcId="{52789894-476A-4AFB-B258-4BFBA8DDE278}" destId="{DEFA5E2B-2D1B-4144-B63F-063B4B5D9A75}" srcOrd="2" destOrd="0" parTransId="{FF1522AD-3390-4AE3-99EF-CE1632C8AAF9}" sibTransId="{84029163-E5F6-42CB-8EEB-D38862A651A4}"/>
    <dgm:cxn modelId="{619625F6-061F-4425-AF4E-0A663D8341A6}" type="presOf" srcId="{D84A7C72-5FAA-4D26-B583-6359D90D2D7B}" destId="{AB858363-9BEC-4A41-9A0A-62EFC71AF8AE}" srcOrd="0" destOrd="0" presId="urn:microsoft.com/office/officeart/2018/2/layout/IconCircleList"/>
    <dgm:cxn modelId="{18E8C437-E6D3-4F16-92B1-6215F80102EE}" type="presParOf" srcId="{256492C1-4E6D-4437-8422-CD6BB571BFF1}" destId="{BFF3E64A-C38C-4E2B-9AF1-FAD81E9CC9E4}" srcOrd="0" destOrd="0" presId="urn:microsoft.com/office/officeart/2018/2/layout/IconCircleList"/>
    <dgm:cxn modelId="{73231E29-CD1E-4AA3-A17A-706B3F82530D}" type="presParOf" srcId="{BFF3E64A-C38C-4E2B-9AF1-FAD81E9CC9E4}" destId="{4C14BFEE-D4BA-4CCC-93E9-2CA9B0281726}" srcOrd="0" destOrd="0" presId="urn:microsoft.com/office/officeart/2018/2/layout/IconCircleList"/>
    <dgm:cxn modelId="{C88E7C93-9654-4497-B12D-92ACFF5CB54A}" type="presParOf" srcId="{4C14BFEE-D4BA-4CCC-93E9-2CA9B0281726}" destId="{61AEF136-590A-4C67-BD9F-B926DD4273CD}" srcOrd="0" destOrd="0" presId="urn:microsoft.com/office/officeart/2018/2/layout/IconCircleList"/>
    <dgm:cxn modelId="{AE6CE9CC-52D5-494C-899E-7B8FFAEA931E}" type="presParOf" srcId="{4C14BFEE-D4BA-4CCC-93E9-2CA9B0281726}" destId="{F602A6A8-5F53-4B4F-9DAF-137B7E597A3B}" srcOrd="1" destOrd="0" presId="urn:microsoft.com/office/officeart/2018/2/layout/IconCircleList"/>
    <dgm:cxn modelId="{4555ADDD-1F16-4C32-A68D-AB6705807FB6}" type="presParOf" srcId="{4C14BFEE-D4BA-4CCC-93E9-2CA9B0281726}" destId="{86439472-6BAB-454A-98DC-252559FCBDCF}" srcOrd="2" destOrd="0" presId="urn:microsoft.com/office/officeart/2018/2/layout/IconCircleList"/>
    <dgm:cxn modelId="{74C051DC-A780-4D5D-A5CC-C36DFFF9907D}" type="presParOf" srcId="{4C14BFEE-D4BA-4CCC-93E9-2CA9B0281726}" destId="{FAD2D00B-0BFC-4326-95C9-1DE660FF64D5}" srcOrd="3" destOrd="0" presId="urn:microsoft.com/office/officeart/2018/2/layout/IconCircleList"/>
    <dgm:cxn modelId="{55E98D8B-9940-4E08-92AA-BD7C2C3E8DD6}" type="presParOf" srcId="{BFF3E64A-C38C-4E2B-9AF1-FAD81E9CC9E4}" destId="{AB858363-9BEC-4A41-9A0A-62EFC71AF8AE}" srcOrd="1" destOrd="0" presId="urn:microsoft.com/office/officeart/2018/2/layout/IconCircleList"/>
    <dgm:cxn modelId="{481BD2CC-C44E-43C0-A487-0F50D8B58039}" type="presParOf" srcId="{BFF3E64A-C38C-4E2B-9AF1-FAD81E9CC9E4}" destId="{82872D8B-CB8C-49FA-9BB7-02E82B8C3FE5}" srcOrd="2" destOrd="0" presId="urn:microsoft.com/office/officeart/2018/2/layout/IconCircleList"/>
    <dgm:cxn modelId="{DE89DE66-EF8D-442C-BE76-D8F4A26D9358}" type="presParOf" srcId="{82872D8B-CB8C-49FA-9BB7-02E82B8C3FE5}" destId="{5B016516-86DB-463C-8FC4-09DFF5C8B4F4}" srcOrd="0" destOrd="0" presId="urn:microsoft.com/office/officeart/2018/2/layout/IconCircleList"/>
    <dgm:cxn modelId="{72ED200B-AF29-4087-AAE2-4145F4E5B7E2}" type="presParOf" srcId="{82872D8B-CB8C-49FA-9BB7-02E82B8C3FE5}" destId="{B1E71039-5AE0-46B3-A6A3-2E2CD02723AB}" srcOrd="1" destOrd="0" presId="urn:microsoft.com/office/officeart/2018/2/layout/IconCircleList"/>
    <dgm:cxn modelId="{9217450D-B64F-405F-886B-9A4868990F9B}" type="presParOf" srcId="{82872D8B-CB8C-49FA-9BB7-02E82B8C3FE5}" destId="{8E1B779D-4A20-4145-82BD-9D5265AD06A7}" srcOrd="2" destOrd="0" presId="urn:microsoft.com/office/officeart/2018/2/layout/IconCircleList"/>
    <dgm:cxn modelId="{324C8751-2EC8-48E4-AFBB-E52FE2EFE661}" type="presParOf" srcId="{82872D8B-CB8C-49FA-9BB7-02E82B8C3FE5}" destId="{5AAD0955-3E7F-4A62-B8FB-E33C307C7E1D}" srcOrd="3" destOrd="0" presId="urn:microsoft.com/office/officeart/2018/2/layout/IconCircleList"/>
    <dgm:cxn modelId="{19E7FC1F-3455-4CEF-BCC1-49C0D1D76CD0}" type="presParOf" srcId="{BFF3E64A-C38C-4E2B-9AF1-FAD81E9CC9E4}" destId="{12499BB9-0641-4DB8-B431-5B97A68A4EC0}" srcOrd="3" destOrd="0" presId="urn:microsoft.com/office/officeart/2018/2/layout/IconCircleList"/>
    <dgm:cxn modelId="{854DC887-73E3-4927-8C4F-0C2906348349}" type="presParOf" srcId="{BFF3E64A-C38C-4E2B-9AF1-FAD81E9CC9E4}" destId="{E353314E-EC41-4C43-8F63-7C4ABE0362F1}" srcOrd="4" destOrd="0" presId="urn:microsoft.com/office/officeart/2018/2/layout/IconCircleList"/>
    <dgm:cxn modelId="{83AA698F-FC4C-4B72-9F10-D8AF57FA3340}" type="presParOf" srcId="{E353314E-EC41-4C43-8F63-7C4ABE0362F1}" destId="{C71C4CD5-2175-4EBA-9A9F-195BC186D39B}" srcOrd="0" destOrd="0" presId="urn:microsoft.com/office/officeart/2018/2/layout/IconCircleList"/>
    <dgm:cxn modelId="{D89BDC51-E452-45BA-B157-39C602374BFA}" type="presParOf" srcId="{E353314E-EC41-4C43-8F63-7C4ABE0362F1}" destId="{E26DCD29-DAEE-4885-BF51-9CC088C0AC79}" srcOrd="1" destOrd="0" presId="urn:microsoft.com/office/officeart/2018/2/layout/IconCircleList"/>
    <dgm:cxn modelId="{245B1A97-10D6-472C-974F-85E2FF6BB19C}" type="presParOf" srcId="{E353314E-EC41-4C43-8F63-7C4ABE0362F1}" destId="{F774CE46-C408-4748-B3D0-F744A359A91B}" srcOrd="2" destOrd="0" presId="urn:microsoft.com/office/officeart/2018/2/layout/IconCircleList"/>
    <dgm:cxn modelId="{A425E689-039C-4D19-B550-398FF25EA418}" type="presParOf" srcId="{E353314E-EC41-4C43-8F63-7C4ABE0362F1}" destId="{1309276A-BBCB-4362-8AB2-9D59DCDB267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C7ADE6-EE9D-434C-BB02-C22806991E3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DEE3D08-10FC-47BD-8840-556DA0243ECF}">
      <dgm:prSet/>
      <dgm:spPr/>
      <dgm:t>
        <a:bodyPr/>
        <a:lstStyle/>
        <a:p>
          <a:r>
            <a:rPr lang="en-PK" b="1"/>
            <a:t>Rows: </a:t>
          </a:r>
          <a:r>
            <a:rPr lang="en-PK"/>
            <a:t>110,527 (represents medical appointments)</a:t>
          </a:r>
          <a:endParaRPr lang="en-US"/>
        </a:p>
      </dgm:t>
    </dgm:pt>
    <dgm:pt modelId="{4AD615E5-5756-4172-ACDA-9A6EFE27978A}" type="parTrans" cxnId="{99319A63-6C1F-42ED-8D35-F56F00C53977}">
      <dgm:prSet/>
      <dgm:spPr/>
      <dgm:t>
        <a:bodyPr/>
        <a:lstStyle/>
        <a:p>
          <a:endParaRPr lang="en-US"/>
        </a:p>
      </dgm:t>
    </dgm:pt>
    <dgm:pt modelId="{4128F2BB-A130-42FC-8AD9-4D7437E678E1}" type="sibTrans" cxnId="{99319A63-6C1F-42ED-8D35-F56F00C53977}">
      <dgm:prSet/>
      <dgm:spPr/>
      <dgm:t>
        <a:bodyPr/>
        <a:lstStyle/>
        <a:p>
          <a:endParaRPr lang="en-US"/>
        </a:p>
      </dgm:t>
    </dgm:pt>
    <dgm:pt modelId="{D1C7841B-81A7-467F-9B72-70898EBD5AF3}">
      <dgm:prSet/>
      <dgm:spPr/>
      <dgm:t>
        <a:bodyPr/>
        <a:lstStyle/>
        <a:p>
          <a:r>
            <a:rPr lang="en-PK" b="1"/>
            <a:t>Columns: </a:t>
          </a:r>
          <a:r>
            <a:rPr lang="en-PK"/>
            <a:t>14 (</a:t>
          </a:r>
          <a:r>
            <a:rPr lang="en-GB" b="0" i="0"/>
            <a:t>associated variables)</a:t>
          </a:r>
          <a:endParaRPr lang="en-US"/>
        </a:p>
      </dgm:t>
    </dgm:pt>
    <dgm:pt modelId="{10D8356B-6BBE-4047-B4DF-AAA4DF6A7540}" type="parTrans" cxnId="{3D623F2A-7A40-45C2-99A1-049EE4A7EF19}">
      <dgm:prSet/>
      <dgm:spPr/>
      <dgm:t>
        <a:bodyPr/>
        <a:lstStyle/>
        <a:p>
          <a:endParaRPr lang="en-US"/>
        </a:p>
      </dgm:t>
    </dgm:pt>
    <dgm:pt modelId="{BF52EC8C-222E-4B36-B40F-FD5FFBC8024B}" type="sibTrans" cxnId="{3D623F2A-7A40-45C2-99A1-049EE4A7EF19}">
      <dgm:prSet/>
      <dgm:spPr/>
      <dgm:t>
        <a:bodyPr/>
        <a:lstStyle/>
        <a:p>
          <a:endParaRPr lang="en-US"/>
        </a:p>
      </dgm:t>
    </dgm:pt>
    <dgm:pt modelId="{44EDC2AC-A359-4135-9D14-467308C58AC7}">
      <dgm:prSet/>
      <dgm:spPr/>
      <dgm:t>
        <a:bodyPr/>
        <a:lstStyle/>
        <a:p>
          <a:r>
            <a:rPr lang="en-PK" b="1"/>
            <a:t>Target Variable: </a:t>
          </a:r>
          <a:r>
            <a:rPr lang="en-PK"/>
            <a:t>‘No-show’ </a:t>
          </a:r>
          <a:endParaRPr lang="en-US"/>
        </a:p>
      </dgm:t>
    </dgm:pt>
    <dgm:pt modelId="{7EF5D6E7-1BA3-4B04-9175-7F75CE51F06F}" type="parTrans" cxnId="{70E2FB97-D314-45FD-A4D4-1E53ED011CF7}">
      <dgm:prSet/>
      <dgm:spPr/>
      <dgm:t>
        <a:bodyPr/>
        <a:lstStyle/>
        <a:p>
          <a:endParaRPr lang="en-US"/>
        </a:p>
      </dgm:t>
    </dgm:pt>
    <dgm:pt modelId="{7FD1F13D-68C8-43C6-889D-05D5F28303F7}" type="sibTrans" cxnId="{70E2FB97-D314-45FD-A4D4-1E53ED011CF7}">
      <dgm:prSet/>
      <dgm:spPr/>
      <dgm:t>
        <a:bodyPr/>
        <a:lstStyle/>
        <a:p>
          <a:endParaRPr lang="en-US"/>
        </a:p>
      </dgm:t>
    </dgm:pt>
    <dgm:pt modelId="{7D40B55E-B27A-4B9D-8521-FD3C53EAF14B}">
      <dgm:prSet/>
      <dgm:spPr/>
      <dgm:t>
        <a:bodyPr/>
        <a:lstStyle/>
        <a:p>
          <a:r>
            <a:rPr lang="en-GB"/>
            <a:t>Yes = did not show up</a:t>
          </a:r>
          <a:endParaRPr lang="en-US"/>
        </a:p>
      </dgm:t>
    </dgm:pt>
    <dgm:pt modelId="{A8C6AC7E-03CE-45B3-819E-10634067D471}" type="parTrans" cxnId="{2820DE54-14F6-424E-94F6-229DF109F6E9}">
      <dgm:prSet/>
      <dgm:spPr/>
      <dgm:t>
        <a:bodyPr/>
        <a:lstStyle/>
        <a:p>
          <a:endParaRPr lang="en-US"/>
        </a:p>
      </dgm:t>
    </dgm:pt>
    <dgm:pt modelId="{AFB220FB-7F7B-4CBF-BC63-105CB8752553}" type="sibTrans" cxnId="{2820DE54-14F6-424E-94F6-229DF109F6E9}">
      <dgm:prSet/>
      <dgm:spPr/>
      <dgm:t>
        <a:bodyPr/>
        <a:lstStyle/>
        <a:p>
          <a:endParaRPr lang="en-US"/>
        </a:p>
      </dgm:t>
    </dgm:pt>
    <dgm:pt modelId="{E4A06E47-AA30-4F8F-AD4D-108EAEA24FDC}">
      <dgm:prSet/>
      <dgm:spPr/>
      <dgm:t>
        <a:bodyPr/>
        <a:lstStyle/>
        <a:p>
          <a:r>
            <a:rPr lang="en-GB"/>
            <a:t>No = showed up</a:t>
          </a:r>
          <a:endParaRPr lang="en-US"/>
        </a:p>
      </dgm:t>
    </dgm:pt>
    <dgm:pt modelId="{7E5FD0AA-08FE-4AC8-9722-7B010BE3CF49}" type="parTrans" cxnId="{25B7877A-41AE-4E67-8799-BE31CD7AE19B}">
      <dgm:prSet/>
      <dgm:spPr/>
      <dgm:t>
        <a:bodyPr/>
        <a:lstStyle/>
        <a:p>
          <a:endParaRPr lang="en-US"/>
        </a:p>
      </dgm:t>
    </dgm:pt>
    <dgm:pt modelId="{8CA21B2B-28AB-4AB1-961A-5D0505235708}" type="sibTrans" cxnId="{25B7877A-41AE-4E67-8799-BE31CD7AE19B}">
      <dgm:prSet/>
      <dgm:spPr/>
      <dgm:t>
        <a:bodyPr/>
        <a:lstStyle/>
        <a:p>
          <a:endParaRPr lang="en-US"/>
        </a:p>
      </dgm:t>
    </dgm:pt>
    <dgm:pt modelId="{D033DE7D-1408-C84E-9141-6D6C38344317}" type="pres">
      <dgm:prSet presAssocID="{93C7ADE6-EE9D-434C-BB02-C22806991E3F}" presName="vert0" presStyleCnt="0">
        <dgm:presLayoutVars>
          <dgm:dir/>
          <dgm:animOne val="branch"/>
          <dgm:animLvl val="lvl"/>
        </dgm:presLayoutVars>
      </dgm:prSet>
      <dgm:spPr/>
    </dgm:pt>
    <dgm:pt modelId="{0A3854C4-5338-2547-B3B2-7B351B481FDF}" type="pres">
      <dgm:prSet presAssocID="{3DEE3D08-10FC-47BD-8840-556DA0243ECF}" presName="thickLine" presStyleLbl="alignNode1" presStyleIdx="0" presStyleCnt="5"/>
      <dgm:spPr/>
    </dgm:pt>
    <dgm:pt modelId="{FFA3D0E6-FFD3-B642-854A-F74BD6E973F6}" type="pres">
      <dgm:prSet presAssocID="{3DEE3D08-10FC-47BD-8840-556DA0243ECF}" presName="horz1" presStyleCnt="0"/>
      <dgm:spPr/>
    </dgm:pt>
    <dgm:pt modelId="{F25C60FD-8B00-4B46-8748-E39D23053E0C}" type="pres">
      <dgm:prSet presAssocID="{3DEE3D08-10FC-47BD-8840-556DA0243ECF}" presName="tx1" presStyleLbl="revTx" presStyleIdx="0" presStyleCnt="5"/>
      <dgm:spPr/>
    </dgm:pt>
    <dgm:pt modelId="{2647B921-DC6A-E241-A833-02129511A3E4}" type="pres">
      <dgm:prSet presAssocID="{3DEE3D08-10FC-47BD-8840-556DA0243ECF}" presName="vert1" presStyleCnt="0"/>
      <dgm:spPr/>
    </dgm:pt>
    <dgm:pt modelId="{7C4850F1-C23C-FB4B-BF08-A70E520513A7}" type="pres">
      <dgm:prSet presAssocID="{D1C7841B-81A7-467F-9B72-70898EBD5AF3}" presName="thickLine" presStyleLbl="alignNode1" presStyleIdx="1" presStyleCnt="5"/>
      <dgm:spPr/>
    </dgm:pt>
    <dgm:pt modelId="{376A0479-BC0F-5349-A86E-3355BF004AA6}" type="pres">
      <dgm:prSet presAssocID="{D1C7841B-81A7-467F-9B72-70898EBD5AF3}" presName="horz1" presStyleCnt="0"/>
      <dgm:spPr/>
    </dgm:pt>
    <dgm:pt modelId="{CCFE348A-7A47-0640-A34C-5F7D66BB8C44}" type="pres">
      <dgm:prSet presAssocID="{D1C7841B-81A7-467F-9B72-70898EBD5AF3}" presName="tx1" presStyleLbl="revTx" presStyleIdx="1" presStyleCnt="5"/>
      <dgm:spPr/>
    </dgm:pt>
    <dgm:pt modelId="{9802FDA9-B0BD-F94C-A03D-F2C643ACD391}" type="pres">
      <dgm:prSet presAssocID="{D1C7841B-81A7-467F-9B72-70898EBD5AF3}" presName="vert1" presStyleCnt="0"/>
      <dgm:spPr/>
    </dgm:pt>
    <dgm:pt modelId="{365F97B4-167D-3348-AD44-BA3E08F439E9}" type="pres">
      <dgm:prSet presAssocID="{44EDC2AC-A359-4135-9D14-467308C58AC7}" presName="thickLine" presStyleLbl="alignNode1" presStyleIdx="2" presStyleCnt="5"/>
      <dgm:spPr/>
    </dgm:pt>
    <dgm:pt modelId="{40CEA650-4AF5-DE4F-A6C1-CA792D6A86CD}" type="pres">
      <dgm:prSet presAssocID="{44EDC2AC-A359-4135-9D14-467308C58AC7}" presName="horz1" presStyleCnt="0"/>
      <dgm:spPr/>
    </dgm:pt>
    <dgm:pt modelId="{784F827C-1CC5-1749-9CFD-8322F83BA406}" type="pres">
      <dgm:prSet presAssocID="{44EDC2AC-A359-4135-9D14-467308C58AC7}" presName="tx1" presStyleLbl="revTx" presStyleIdx="2" presStyleCnt="5"/>
      <dgm:spPr/>
    </dgm:pt>
    <dgm:pt modelId="{99BF7598-F02B-4E4A-BDC5-08A1074A6277}" type="pres">
      <dgm:prSet presAssocID="{44EDC2AC-A359-4135-9D14-467308C58AC7}" presName="vert1" presStyleCnt="0"/>
      <dgm:spPr/>
    </dgm:pt>
    <dgm:pt modelId="{BF907E3F-F09E-EB4C-8D69-5FBC37BB5C11}" type="pres">
      <dgm:prSet presAssocID="{7D40B55E-B27A-4B9D-8521-FD3C53EAF14B}" presName="thickLine" presStyleLbl="alignNode1" presStyleIdx="3" presStyleCnt="5"/>
      <dgm:spPr/>
    </dgm:pt>
    <dgm:pt modelId="{3DDEFE95-EA38-4E42-ACDA-8760792129DC}" type="pres">
      <dgm:prSet presAssocID="{7D40B55E-B27A-4B9D-8521-FD3C53EAF14B}" presName="horz1" presStyleCnt="0"/>
      <dgm:spPr/>
    </dgm:pt>
    <dgm:pt modelId="{FCB93882-80FF-0041-9818-ED1C57906039}" type="pres">
      <dgm:prSet presAssocID="{7D40B55E-B27A-4B9D-8521-FD3C53EAF14B}" presName="tx1" presStyleLbl="revTx" presStyleIdx="3" presStyleCnt="5"/>
      <dgm:spPr/>
    </dgm:pt>
    <dgm:pt modelId="{916D383D-2A01-A748-A187-2D0517D563BB}" type="pres">
      <dgm:prSet presAssocID="{7D40B55E-B27A-4B9D-8521-FD3C53EAF14B}" presName="vert1" presStyleCnt="0"/>
      <dgm:spPr/>
    </dgm:pt>
    <dgm:pt modelId="{4DD97566-7194-4348-90DD-4DE209DA0602}" type="pres">
      <dgm:prSet presAssocID="{E4A06E47-AA30-4F8F-AD4D-108EAEA24FDC}" presName="thickLine" presStyleLbl="alignNode1" presStyleIdx="4" presStyleCnt="5"/>
      <dgm:spPr/>
    </dgm:pt>
    <dgm:pt modelId="{52B70C8C-D867-EE45-94C3-198CD2AE98FB}" type="pres">
      <dgm:prSet presAssocID="{E4A06E47-AA30-4F8F-AD4D-108EAEA24FDC}" presName="horz1" presStyleCnt="0"/>
      <dgm:spPr/>
    </dgm:pt>
    <dgm:pt modelId="{D581EA26-76F7-4A49-BFE9-AA46DDAA2A53}" type="pres">
      <dgm:prSet presAssocID="{E4A06E47-AA30-4F8F-AD4D-108EAEA24FDC}" presName="tx1" presStyleLbl="revTx" presStyleIdx="4" presStyleCnt="5"/>
      <dgm:spPr/>
    </dgm:pt>
    <dgm:pt modelId="{6BEF03EC-0C0B-D043-AE37-F658A69B199E}" type="pres">
      <dgm:prSet presAssocID="{E4A06E47-AA30-4F8F-AD4D-108EAEA24FDC}" presName="vert1" presStyleCnt="0"/>
      <dgm:spPr/>
    </dgm:pt>
  </dgm:ptLst>
  <dgm:cxnLst>
    <dgm:cxn modelId="{3D623F2A-7A40-45C2-99A1-049EE4A7EF19}" srcId="{93C7ADE6-EE9D-434C-BB02-C22806991E3F}" destId="{D1C7841B-81A7-467F-9B72-70898EBD5AF3}" srcOrd="1" destOrd="0" parTransId="{10D8356B-6BBE-4047-B4DF-AAA4DF6A7540}" sibTransId="{BF52EC8C-222E-4B36-B40F-FD5FFBC8024B}"/>
    <dgm:cxn modelId="{120F5945-5C3D-5E4E-8BC0-565AF38F3F23}" type="presOf" srcId="{E4A06E47-AA30-4F8F-AD4D-108EAEA24FDC}" destId="{D581EA26-76F7-4A49-BFE9-AA46DDAA2A53}" srcOrd="0" destOrd="0" presId="urn:microsoft.com/office/officeart/2008/layout/LinedList"/>
    <dgm:cxn modelId="{2820DE54-14F6-424E-94F6-229DF109F6E9}" srcId="{93C7ADE6-EE9D-434C-BB02-C22806991E3F}" destId="{7D40B55E-B27A-4B9D-8521-FD3C53EAF14B}" srcOrd="3" destOrd="0" parTransId="{A8C6AC7E-03CE-45B3-819E-10634067D471}" sibTransId="{AFB220FB-7F7B-4CBF-BC63-105CB8752553}"/>
    <dgm:cxn modelId="{53545058-FBF9-B74B-B134-41E56593B67E}" type="presOf" srcId="{93C7ADE6-EE9D-434C-BB02-C22806991E3F}" destId="{D033DE7D-1408-C84E-9141-6D6C38344317}" srcOrd="0" destOrd="0" presId="urn:microsoft.com/office/officeart/2008/layout/LinedList"/>
    <dgm:cxn modelId="{99319A63-6C1F-42ED-8D35-F56F00C53977}" srcId="{93C7ADE6-EE9D-434C-BB02-C22806991E3F}" destId="{3DEE3D08-10FC-47BD-8840-556DA0243ECF}" srcOrd="0" destOrd="0" parTransId="{4AD615E5-5756-4172-ACDA-9A6EFE27978A}" sibTransId="{4128F2BB-A130-42FC-8AD9-4D7437E678E1}"/>
    <dgm:cxn modelId="{BC61596C-AF04-C346-80CC-03F259A3BAE8}" type="presOf" srcId="{D1C7841B-81A7-467F-9B72-70898EBD5AF3}" destId="{CCFE348A-7A47-0640-A34C-5F7D66BB8C44}" srcOrd="0" destOrd="0" presId="urn:microsoft.com/office/officeart/2008/layout/LinedList"/>
    <dgm:cxn modelId="{25B7877A-41AE-4E67-8799-BE31CD7AE19B}" srcId="{93C7ADE6-EE9D-434C-BB02-C22806991E3F}" destId="{E4A06E47-AA30-4F8F-AD4D-108EAEA24FDC}" srcOrd="4" destOrd="0" parTransId="{7E5FD0AA-08FE-4AC8-9722-7B010BE3CF49}" sibTransId="{8CA21B2B-28AB-4AB1-961A-5D0505235708}"/>
    <dgm:cxn modelId="{80621F84-45E3-8541-BCB2-365DBE0DB37F}" type="presOf" srcId="{7D40B55E-B27A-4B9D-8521-FD3C53EAF14B}" destId="{FCB93882-80FF-0041-9818-ED1C57906039}" srcOrd="0" destOrd="0" presId="urn:microsoft.com/office/officeart/2008/layout/LinedList"/>
    <dgm:cxn modelId="{70E2FB97-D314-45FD-A4D4-1E53ED011CF7}" srcId="{93C7ADE6-EE9D-434C-BB02-C22806991E3F}" destId="{44EDC2AC-A359-4135-9D14-467308C58AC7}" srcOrd="2" destOrd="0" parTransId="{7EF5D6E7-1BA3-4B04-9175-7F75CE51F06F}" sibTransId="{7FD1F13D-68C8-43C6-889D-05D5F28303F7}"/>
    <dgm:cxn modelId="{9FA261D9-2488-7949-B1EB-6F83A6847181}" type="presOf" srcId="{44EDC2AC-A359-4135-9D14-467308C58AC7}" destId="{784F827C-1CC5-1749-9CFD-8322F83BA406}" srcOrd="0" destOrd="0" presId="urn:microsoft.com/office/officeart/2008/layout/LinedList"/>
    <dgm:cxn modelId="{3C40D0FA-FADD-3B41-BFA2-30146216BF3D}" type="presOf" srcId="{3DEE3D08-10FC-47BD-8840-556DA0243ECF}" destId="{F25C60FD-8B00-4B46-8748-E39D23053E0C}" srcOrd="0" destOrd="0" presId="urn:microsoft.com/office/officeart/2008/layout/LinedList"/>
    <dgm:cxn modelId="{077DE0B1-8F30-D143-8BEC-EF8C34DD041C}" type="presParOf" srcId="{D033DE7D-1408-C84E-9141-6D6C38344317}" destId="{0A3854C4-5338-2547-B3B2-7B351B481FDF}" srcOrd="0" destOrd="0" presId="urn:microsoft.com/office/officeart/2008/layout/LinedList"/>
    <dgm:cxn modelId="{9630461D-432B-6642-9567-58C9085AAA74}" type="presParOf" srcId="{D033DE7D-1408-C84E-9141-6D6C38344317}" destId="{FFA3D0E6-FFD3-B642-854A-F74BD6E973F6}" srcOrd="1" destOrd="0" presId="urn:microsoft.com/office/officeart/2008/layout/LinedList"/>
    <dgm:cxn modelId="{9A6C00AF-1E31-F549-B877-37A8BCA350B6}" type="presParOf" srcId="{FFA3D0E6-FFD3-B642-854A-F74BD6E973F6}" destId="{F25C60FD-8B00-4B46-8748-E39D23053E0C}" srcOrd="0" destOrd="0" presId="urn:microsoft.com/office/officeart/2008/layout/LinedList"/>
    <dgm:cxn modelId="{6F69A7A6-534C-1A48-9444-8102B46EC15C}" type="presParOf" srcId="{FFA3D0E6-FFD3-B642-854A-F74BD6E973F6}" destId="{2647B921-DC6A-E241-A833-02129511A3E4}" srcOrd="1" destOrd="0" presId="urn:microsoft.com/office/officeart/2008/layout/LinedList"/>
    <dgm:cxn modelId="{FAC2754B-502E-C94E-82C3-8B2DE9B7BC4E}" type="presParOf" srcId="{D033DE7D-1408-C84E-9141-6D6C38344317}" destId="{7C4850F1-C23C-FB4B-BF08-A70E520513A7}" srcOrd="2" destOrd="0" presId="urn:microsoft.com/office/officeart/2008/layout/LinedList"/>
    <dgm:cxn modelId="{A2910AC2-BD2C-7743-AD80-7E1AF1026694}" type="presParOf" srcId="{D033DE7D-1408-C84E-9141-6D6C38344317}" destId="{376A0479-BC0F-5349-A86E-3355BF004AA6}" srcOrd="3" destOrd="0" presId="urn:microsoft.com/office/officeart/2008/layout/LinedList"/>
    <dgm:cxn modelId="{DA4CB31B-587A-1643-BE4A-F4249ED59B34}" type="presParOf" srcId="{376A0479-BC0F-5349-A86E-3355BF004AA6}" destId="{CCFE348A-7A47-0640-A34C-5F7D66BB8C44}" srcOrd="0" destOrd="0" presId="urn:microsoft.com/office/officeart/2008/layout/LinedList"/>
    <dgm:cxn modelId="{D078AF4E-98AF-B442-A6A6-9872331C406A}" type="presParOf" srcId="{376A0479-BC0F-5349-A86E-3355BF004AA6}" destId="{9802FDA9-B0BD-F94C-A03D-F2C643ACD391}" srcOrd="1" destOrd="0" presId="urn:microsoft.com/office/officeart/2008/layout/LinedList"/>
    <dgm:cxn modelId="{62C86D8E-5A86-CA45-B61A-B684C923211C}" type="presParOf" srcId="{D033DE7D-1408-C84E-9141-6D6C38344317}" destId="{365F97B4-167D-3348-AD44-BA3E08F439E9}" srcOrd="4" destOrd="0" presId="urn:microsoft.com/office/officeart/2008/layout/LinedList"/>
    <dgm:cxn modelId="{8D7180D5-11B6-7B43-A81A-3411B81EA1A0}" type="presParOf" srcId="{D033DE7D-1408-C84E-9141-6D6C38344317}" destId="{40CEA650-4AF5-DE4F-A6C1-CA792D6A86CD}" srcOrd="5" destOrd="0" presId="urn:microsoft.com/office/officeart/2008/layout/LinedList"/>
    <dgm:cxn modelId="{4CC9AAF3-E4F4-614B-857A-8DCB08281FAC}" type="presParOf" srcId="{40CEA650-4AF5-DE4F-A6C1-CA792D6A86CD}" destId="{784F827C-1CC5-1749-9CFD-8322F83BA406}" srcOrd="0" destOrd="0" presId="urn:microsoft.com/office/officeart/2008/layout/LinedList"/>
    <dgm:cxn modelId="{484A8971-BEB7-124D-B62A-2A6D6D78575A}" type="presParOf" srcId="{40CEA650-4AF5-DE4F-A6C1-CA792D6A86CD}" destId="{99BF7598-F02B-4E4A-BDC5-08A1074A6277}" srcOrd="1" destOrd="0" presId="urn:microsoft.com/office/officeart/2008/layout/LinedList"/>
    <dgm:cxn modelId="{E82BF421-D32E-4A4A-9948-5EE766E4A3CF}" type="presParOf" srcId="{D033DE7D-1408-C84E-9141-6D6C38344317}" destId="{BF907E3F-F09E-EB4C-8D69-5FBC37BB5C11}" srcOrd="6" destOrd="0" presId="urn:microsoft.com/office/officeart/2008/layout/LinedList"/>
    <dgm:cxn modelId="{8E5D9428-839B-8049-82D4-DCAEF9AAF04C}" type="presParOf" srcId="{D033DE7D-1408-C84E-9141-6D6C38344317}" destId="{3DDEFE95-EA38-4E42-ACDA-8760792129DC}" srcOrd="7" destOrd="0" presId="urn:microsoft.com/office/officeart/2008/layout/LinedList"/>
    <dgm:cxn modelId="{60E49362-9EE0-8C43-AFD5-5DE8278B1206}" type="presParOf" srcId="{3DDEFE95-EA38-4E42-ACDA-8760792129DC}" destId="{FCB93882-80FF-0041-9818-ED1C57906039}" srcOrd="0" destOrd="0" presId="urn:microsoft.com/office/officeart/2008/layout/LinedList"/>
    <dgm:cxn modelId="{45DD2CAB-85B8-7348-A8AA-9613FE6CE84B}" type="presParOf" srcId="{3DDEFE95-EA38-4E42-ACDA-8760792129DC}" destId="{916D383D-2A01-A748-A187-2D0517D563BB}" srcOrd="1" destOrd="0" presId="urn:microsoft.com/office/officeart/2008/layout/LinedList"/>
    <dgm:cxn modelId="{CDEBD0CE-6FC7-0E4D-A290-C9A3523C2E55}" type="presParOf" srcId="{D033DE7D-1408-C84E-9141-6D6C38344317}" destId="{4DD97566-7194-4348-90DD-4DE209DA0602}" srcOrd="8" destOrd="0" presId="urn:microsoft.com/office/officeart/2008/layout/LinedList"/>
    <dgm:cxn modelId="{43585E44-74DC-FB44-B8E1-D6A69AF1DEC2}" type="presParOf" srcId="{D033DE7D-1408-C84E-9141-6D6C38344317}" destId="{52B70C8C-D867-EE45-94C3-198CD2AE98FB}" srcOrd="9" destOrd="0" presId="urn:microsoft.com/office/officeart/2008/layout/LinedList"/>
    <dgm:cxn modelId="{AFDFACBB-50B9-A248-9E0B-285DC4C5DDF4}" type="presParOf" srcId="{52B70C8C-D867-EE45-94C3-198CD2AE98FB}" destId="{D581EA26-76F7-4A49-BFE9-AA46DDAA2A53}" srcOrd="0" destOrd="0" presId="urn:microsoft.com/office/officeart/2008/layout/LinedList"/>
    <dgm:cxn modelId="{64791FE4-8BCE-2D43-B872-E7DB5F403D5C}" type="presParOf" srcId="{52B70C8C-D867-EE45-94C3-198CD2AE98FB}" destId="{6BEF03EC-0C0B-D043-AE37-F658A69B199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FFD53E-DB1D-4665-9431-25DFB5B52B1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0615970-DD43-4217-88AF-20BFF533F398}">
      <dgm:prSet custT="1"/>
      <dgm:spPr/>
      <dgm:t>
        <a:bodyPr/>
        <a:lstStyle/>
        <a:p>
          <a:r>
            <a:rPr lang="en-GB" sz="1200" b="1" dirty="0"/>
            <a:t>Future Exploration: </a:t>
          </a:r>
          <a:r>
            <a:rPr lang="en-GB" sz="1200" dirty="0"/>
            <a:t>Investigate the impact of external factors (e.g., weather, distance to the clinic) by incorporating additional data sources that might affect a patient's likelihood of attending appointments.</a:t>
          </a:r>
          <a:endParaRPr lang="en-US" sz="1200" dirty="0"/>
        </a:p>
      </dgm:t>
    </dgm:pt>
    <dgm:pt modelId="{6300796E-5340-4E80-B2A7-E08BE478648C}" type="parTrans" cxnId="{7E56E40C-5C73-4BAB-8E0A-C96BF3D12BC3}">
      <dgm:prSet/>
      <dgm:spPr/>
      <dgm:t>
        <a:bodyPr/>
        <a:lstStyle/>
        <a:p>
          <a:endParaRPr lang="en-US"/>
        </a:p>
      </dgm:t>
    </dgm:pt>
    <dgm:pt modelId="{2C09ABD9-CEBA-4F64-A618-F0AA2AB296D0}" type="sibTrans" cxnId="{7E56E40C-5C73-4BAB-8E0A-C96BF3D12BC3}">
      <dgm:prSet/>
      <dgm:spPr/>
      <dgm:t>
        <a:bodyPr/>
        <a:lstStyle/>
        <a:p>
          <a:endParaRPr lang="en-US"/>
        </a:p>
      </dgm:t>
    </dgm:pt>
    <dgm:pt modelId="{D0A5E02E-CF0F-47EF-953C-AE18D2F6A061}">
      <dgm:prSet custT="1"/>
      <dgm:spPr/>
      <dgm:t>
        <a:bodyPr/>
        <a:lstStyle/>
        <a:p>
          <a:r>
            <a:rPr lang="en-GB" sz="1200" b="1" dirty="0"/>
            <a:t>Conclusion: </a:t>
          </a:r>
          <a:r>
            <a:rPr lang="en-GB" sz="1200" dirty="0"/>
            <a:t>Predictive modelling can significantly improve healthcare efficiency by identifying patients likely to miss appointments. By focusing on key risk factors such as handicap status and using reminders effectively, clinics can reduce no-show rates and enhance overall patient care.</a:t>
          </a:r>
          <a:endParaRPr lang="en-US" sz="1200" dirty="0"/>
        </a:p>
      </dgm:t>
    </dgm:pt>
    <dgm:pt modelId="{4184E469-A524-4714-920B-E1D9E6CC8173}" type="parTrans" cxnId="{DD1DA18A-D9E5-4440-81BE-37E2369F487F}">
      <dgm:prSet/>
      <dgm:spPr/>
      <dgm:t>
        <a:bodyPr/>
        <a:lstStyle/>
        <a:p>
          <a:endParaRPr lang="en-US"/>
        </a:p>
      </dgm:t>
    </dgm:pt>
    <dgm:pt modelId="{AC57F176-DFB9-4230-A5C1-A7D8FABE0D32}" type="sibTrans" cxnId="{DD1DA18A-D9E5-4440-81BE-37E2369F487F}">
      <dgm:prSet/>
      <dgm:spPr/>
      <dgm:t>
        <a:bodyPr/>
        <a:lstStyle/>
        <a:p>
          <a:endParaRPr lang="en-US"/>
        </a:p>
      </dgm:t>
    </dgm:pt>
    <dgm:pt modelId="{4D1D4375-D0C1-41BF-9DE4-70079CA54C4D}" type="pres">
      <dgm:prSet presAssocID="{5BFFD53E-DB1D-4665-9431-25DFB5B52B14}" presName="root" presStyleCnt="0">
        <dgm:presLayoutVars>
          <dgm:dir/>
          <dgm:resizeHandles val="exact"/>
        </dgm:presLayoutVars>
      </dgm:prSet>
      <dgm:spPr/>
    </dgm:pt>
    <dgm:pt modelId="{24057420-3963-4EB9-AD4C-8BBFE5AE88C5}" type="pres">
      <dgm:prSet presAssocID="{F0615970-DD43-4217-88AF-20BFF533F398}" presName="compNode" presStyleCnt="0"/>
      <dgm:spPr/>
    </dgm:pt>
    <dgm:pt modelId="{0079B576-3A66-4A00-88F1-5B13ABCBA1E1}" type="pres">
      <dgm:prSet presAssocID="{F0615970-DD43-4217-88AF-20BFF533F39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AB7E9A6C-76EC-4003-B595-990DAFD8DCB0}" type="pres">
      <dgm:prSet presAssocID="{F0615970-DD43-4217-88AF-20BFF533F398}" presName="spaceRect" presStyleCnt="0"/>
      <dgm:spPr/>
    </dgm:pt>
    <dgm:pt modelId="{36D90B7D-9F22-4EC0-91EC-96BE12EF6E3A}" type="pres">
      <dgm:prSet presAssocID="{F0615970-DD43-4217-88AF-20BFF533F398}" presName="textRect" presStyleLbl="revTx" presStyleIdx="0" presStyleCnt="2">
        <dgm:presLayoutVars>
          <dgm:chMax val="1"/>
          <dgm:chPref val="1"/>
        </dgm:presLayoutVars>
      </dgm:prSet>
      <dgm:spPr/>
    </dgm:pt>
    <dgm:pt modelId="{EC16BFF0-2947-4720-AE70-43AD77CB6DF8}" type="pres">
      <dgm:prSet presAssocID="{2C09ABD9-CEBA-4F64-A618-F0AA2AB296D0}" presName="sibTrans" presStyleCnt="0"/>
      <dgm:spPr/>
    </dgm:pt>
    <dgm:pt modelId="{189193C7-AA48-4A04-9686-EF6D393E8723}" type="pres">
      <dgm:prSet presAssocID="{D0A5E02E-CF0F-47EF-953C-AE18D2F6A061}" presName="compNode" presStyleCnt="0"/>
      <dgm:spPr/>
    </dgm:pt>
    <dgm:pt modelId="{D3E9BAB9-1B17-4051-BD9C-1C5D5686BEC1}" type="pres">
      <dgm:prSet presAssocID="{D0A5E02E-CF0F-47EF-953C-AE18D2F6A0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80E40C7C-8478-421F-BF4B-D33CAF986E37}" type="pres">
      <dgm:prSet presAssocID="{D0A5E02E-CF0F-47EF-953C-AE18D2F6A061}" presName="spaceRect" presStyleCnt="0"/>
      <dgm:spPr/>
    </dgm:pt>
    <dgm:pt modelId="{A66F24E2-B28E-4651-9883-D750DB539270}" type="pres">
      <dgm:prSet presAssocID="{D0A5E02E-CF0F-47EF-953C-AE18D2F6A061}" presName="textRect" presStyleLbl="revTx" presStyleIdx="1" presStyleCnt="2">
        <dgm:presLayoutVars>
          <dgm:chMax val="1"/>
          <dgm:chPref val="1"/>
        </dgm:presLayoutVars>
      </dgm:prSet>
      <dgm:spPr/>
    </dgm:pt>
  </dgm:ptLst>
  <dgm:cxnLst>
    <dgm:cxn modelId="{4898FF06-A347-47BC-BB37-0BD2D159DB75}" type="presOf" srcId="{D0A5E02E-CF0F-47EF-953C-AE18D2F6A061}" destId="{A66F24E2-B28E-4651-9883-D750DB539270}" srcOrd="0" destOrd="0" presId="urn:microsoft.com/office/officeart/2018/2/layout/IconLabelList"/>
    <dgm:cxn modelId="{7E56E40C-5C73-4BAB-8E0A-C96BF3D12BC3}" srcId="{5BFFD53E-DB1D-4665-9431-25DFB5B52B14}" destId="{F0615970-DD43-4217-88AF-20BFF533F398}" srcOrd="0" destOrd="0" parTransId="{6300796E-5340-4E80-B2A7-E08BE478648C}" sibTransId="{2C09ABD9-CEBA-4F64-A618-F0AA2AB296D0}"/>
    <dgm:cxn modelId="{01A8DA60-7022-4D1E-974E-E02C3636EB6A}" type="presOf" srcId="{5BFFD53E-DB1D-4665-9431-25DFB5B52B14}" destId="{4D1D4375-D0C1-41BF-9DE4-70079CA54C4D}" srcOrd="0" destOrd="0" presId="urn:microsoft.com/office/officeart/2018/2/layout/IconLabelList"/>
    <dgm:cxn modelId="{DD1DA18A-D9E5-4440-81BE-37E2369F487F}" srcId="{5BFFD53E-DB1D-4665-9431-25DFB5B52B14}" destId="{D0A5E02E-CF0F-47EF-953C-AE18D2F6A061}" srcOrd="1" destOrd="0" parTransId="{4184E469-A524-4714-920B-E1D9E6CC8173}" sibTransId="{AC57F176-DFB9-4230-A5C1-A7D8FABE0D32}"/>
    <dgm:cxn modelId="{3D20B4F9-709B-41CA-9651-781DA90A6F2E}" type="presOf" srcId="{F0615970-DD43-4217-88AF-20BFF533F398}" destId="{36D90B7D-9F22-4EC0-91EC-96BE12EF6E3A}" srcOrd="0" destOrd="0" presId="urn:microsoft.com/office/officeart/2018/2/layout/IconLabelList"/>
    <dgm:cxn modelId="{7A00751F-17BF-4D1E-AD4E-C010077E737A}" type="presParOf" srcId="{4D1D4375-D0C1-41BF-9DE4-70079CA54C4D}" destId="{24057420-3963-4EB9-AD4C-8BBFE5AE88C5}" srcOrd="0" destOrd="0" presId="urn:microsoft.com/office/officeart/2018/2/layout/IconLabelList"/>
    <dgm:cxn modelId="{75E2E58A-9023-4587-B69B-58F1E16AEF39}" type="presParOf" srcId="{24057420-3963-4EB9-AD4C-8BBFE5AE88C5}" destId="{0079B576-3A66-4A00-88F1-5B13ABCBA1E1}" srcOrd="0" destOrd="0" presId="urn:microsoft.com/office/officeart/2018/2/layout/IconLabelList"/>
    <dgm:cxn modelId="{FDDC9116-2490-4303-AFA9-11C3273D5ECA}" type="presParOf" srcId="{24057420-3963-4EB9-AD4C-8BBFE5AE88C5}" destId="{AB7E9A6C-76EC-4003-B595-990DAFD8DCB0}" srcOrd="1" destOrd="0" presId="urn:microsoft.com/office/officeart/2018/2/layout/IconLabelList"/>
    <dgm:cxn modelId="{5D0AA133-DBBE-46D1-9923-13048091E48B}" type="presParOf" srcId="{24057420-3963-4EB9-AD4C-8BBFE5AE88C5}" destId="{36D90B7D-9F22-4EC0-91EC-96BE12EF6E3A}" srcOrd="2" destOrd="0" presId="urn:microsoft.com/office/officeart/2018/2/layout/IconLabelList"/>
    <dgm:cxn modelId="{DED5B7C9-B5D8-4F9D-BAD1-5CF062B42DE9}" type="presParOf" srcId="{4D1D4375-D0C1-41BF-9DE4-70079CA54C4D}" destId="{EC16BFF0-2947-4720-AE70-43AD77CB6DF8}" srcOrd="1" destOrd="0" presId="urn:microsoft.com/office/officeart/2018/2/layout/IconLabelList"/>
    <dgm:cxn modelId="{90506C49-F3D1-4316-9D18-1C4BA727C338}" type="presParOf" srcId="{4D1D4375-D0C1-41BF-9DE4-70079CA54C4D}" destId="{189193C7-AA48-4A04-9686-EF6D393E8723}" srcOrd="2" destOrd="0" presId="urn:microsoft.com/office/officeart/2018/2/layout/IconLabelList"/>
    <dgm:cxn modelId="{5AB85AB4-036A-4DA9-9091-A9C172B5E1D7}" type="presParOf" srcId="{189193C7-AA48-4A04-9686-EF6D393E8723}" destId="{D3E9BAB9-1B17-4051-BD9C-1C5D5686BEC1}" srcOrd="0" destOrd="0" presId="urn:microsoft.com/office/officeart/2018/2/layout/IconLabelList"/>
    <dgm:cxn modelId="{D230C3DF-E6BA-4C4D-8CFB-51CE2A36F980}" type="presParOf" srcId="{189193C7-AA48-4A04-9686-EF6D393E8723}" destId="{80E40C7C-8478-421F-BF4B-D33CAF986E37}" srcOrd="1" destOrd="0" presId="urn:microsoft.com/office/officeart/2018/2/layout/IconLabelList"/>
    <dgm:cxn modelId="{45EA208F-01F9-42D1-977E-A3128B15BC95}" type="presParOf" srcId="{189193C7-AA48-4A04-9686-EF6D393E8723}" destId="{A66F24E2-B28E-4651-9883-D750DB53927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EF136-590A-4C67-BD9F-B926DD4273CD}">
      <dsp:nvSpPr>
        <dsp:cNvPr id="0" name=""/>
        <dsp:cNvSpPr/>
      </dsp:nvSpPr>
      <dsp:spPr>
        <a:xfrm>
          <a:off x="205509"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2A6A8-5F53-4B4F-9DAF-137B7E597A3B}">
      <dsp:nvSpPr>
        <dsp:cNvPr id="0" name=""/>
        <dsp:cNvSpPr/>
      </dsp:nvSpPr>
      <dsp:spPr>
        <a:xfrm>
          <a:off x="396960" y="1832017"/>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D2D00B-0BFC-4326-95C9-1DE660FF64D5}">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PK" sz="1600" b="1" kern="1200" dirty="0"/>
            <a:t>Objective: </a:t>
          </a:r>
          <a:r>
            <a:rPr lang="en-GB" sz="1600" kern="1200" dirty="0"/>
            <a:t>Build a predictive model to identify patients who are more likely to miss their medical appointments, using factors like age, gender, health conditions, SMS reminders, and scheduling details.</a:t>
          </a:r>
          <a:endParaRPr lang="en-US" sz="1600" kern="1200" dirty="0"/>
        </a:p>
      </dsp:txBody>
      <dsp:txXfrm>
        <a:off x="1312541" y="1640565"/>
        <a:ext cx="2148945" cy="911674"/>
      </dsp:txXfrm>
    </dsp:sp>
    <dsp:sp modelId="{5B016516-86DB-463C-8FC4-09DFF5C8B4F4}">
      <dsp:nvSpPr>
        <dsp:cNvPr id="0" name=""/>
        <dsp:cNvSpPr/>
      </dsp:nvSpPr>
      <dsp:spPr>
        <a:xfrm>
          <a:off x="3835925" y="1640565"/>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71039-5AE0-46B3-A6A3-2E2CD02723AB}">
      <dsp:nvSpPr>
        <dsp:cNvPr id="0" name=""/>
        <dsp:cNvSpPr/>
      </dsp:nvSpPr>
      <dsp:spPr>
        <a:xfrm>
          <a:off x="4027376" y="1832017"/>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D0955-3E7F-4A62-B8FB-E33C307C7E1D}">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400" kern="1200" dirty="0"/>
            <a:t>The healthcare industry suffers from a common issue of patients failing to attend scheduled appointments, known as "no-shows." This problem significantly affects healthcare providers and facilities by causing inefficiencies, resource wastage, and loss of revenue. </a:t>
          </a:r>
        </a:p>
        <a:p>
          <a:pPr marL="0" lvl="0" indent="0" algn="l" defTabSz="622300">
            <a:lnSpc>
              <a:spcPct val="90000"/>
            </a:lnSpc>
            <a:spcBef>
              <a:spcPct val="0"/>
            </a:spcBef>
            <a:spcAft>
              <a:spcPct val="35000"/>
            </a:spcAft>
            <a:buNone/>
          </a:pPr>
          <a:r>
            <a:rPr lang="en-GB" sz="1400" kern="1200" dirty="0"/>
            <a:t>Missed appointments lead to unutilized time for medical staff while also preventing other patients from receiving timely care.</a:t>
          </a:r>
        </a:p>
        <a:p>
          <a:pPr marL="0" lvl="0" indent="0" algn="l" defTabSz="622300">
            <a:lnSpc>
              <a:spcPct val="90000"/>
            </a:lnSpc>
            <a:spcBef>
              <a:spcPct val="0"/>
            </a:spcBef>
            <a:spcAft>
              <a:spcPct val="35000"/>
            </a:spcAft>
            <a:buNone/>
          </a:pPr>
          <a:r>
            <a:rPr lang="en-GB" sz="1400" kern="1200" dirty="0"/>
            <a:t> Additionally, healthcare organizations are financially impacted by the reduction in patient turnover, which lowers the overall revenue stream.</a:t>
          </a:r>
          <a:endParaRPr lang="en-US" sz="1400" kern="1200" dirty="0"/>
        </a:p>
      </dsp:txBody>
      <dsp:txXfrm>
        <a:off x="4942957" y="1640565"/>
        <a:ext cx="2148945" cy="911674"/>
      </dsp:txXfrm>
    </dsp:sp>
    <dsp:sp modelId="{C71C4CD5-2175-4EBA-9A9F-195BC186D39B}">
      <dsp:nvSpPr>
        <dsp:cNvPr id="0" name=""/>
        <dsp:cNvSpPr/>
      </dsp:nvSpPr>
      <dsp:spPr>
        <a:xfrm>
          <a:off x="7466341" y="1640565"/>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DCD29-DAEE-4885-BF51-9CC088C0AC79}">
      <dsp:nvSpPr>
        <dsp:cNvPr id="0" name=""/>
        <dsp:cNvSpPr/>
      </dsp:nvSpPr>
      <dsp:spPr>
        <a:xfrm>
          <a:off x="7657792" y="1832017"/>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09276A-BBCB-4362-8AB2-9D59DCDB2670}">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GB" sz="1600" b="1" kern="1200" dirty="0"/>
            <a:t>Dataset: </a:t>
          </a:r>
          <a:r>
            <a:rPr lang="en-GB" sz="1600" b="1" kern="1200" dirty="0">
              <a:hlinkClick xmlns:r="http://schemas.openxmlformats.org/officeDocument/2006/relationships" r:id="rId7"/>
            </a:rPr>
            <a:t>https://www.kaggle.com/datasets/joniarroba/noshowappointments</a:t>
          </a:r>
          <a:r>
            <a:rPr lang="en-GB" sz="1600" b="1" kern="1200" dirty="0"/>
            <a:t> </a:t>
          </a:r>
          <a:endParaRPr lang="en-US" sz="1600" kern="1200" dirty="0"/>
        </a:p>
      </dsp:txBody>
      <dsp:txXfrm>
        <a:off x="8573374" y="1640565"/>
        <a:ext cx="2148945" cy="9116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854C4-5338-2547-B3B2-7B351B481FDF}">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C60FD-8B00-4B46-8748-E39D23053E0C}">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PK" sz="3600" b="1" kern="1200"/>
            <a:t>Rows: </a:t>
          </a:r>
          <a:r>
            <a:rPr lang="en-PK" sz="3600" kern="1200"/>
            <a:t>110,527 (represents medical appointments)</a:t>
          </a:r>
          <a:endParaRPr lang="en-US" sz="3600" kern="1200"/>
        </a:p>
      </dsp:txBody>
      <dsp:txXfrm>
        <a:off x="0" y="531"/>
        <a:ext cx="10515600" cy="870055"/>
      </dsp:txXfrm>
    </dsp:sp>
    <dsp:sp modelId="{7C4850F1-C23C-FB4B-BF08-A70E520513A7}">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FE348A-7A47-0640-A34C-5F7D66BB8C44}">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PK" sz="3600" b="1" kern="1200"/>
            <a:t>Columns: </a:t>
          </a:r>
          <a:r>
            <a:rPr lang="en-PK" sz="3600" kern="1200"/>
            <a:t>14 (</a:t>
          </a:r>
          <a:r>
            <a:rPr lang="en-GB" sz="3600" b="0" i="0" kern="1200"/>
            <a:t>associated variables)</a:t>
          </a:r>
          <a:endParaRPr lang="en-US" sz="3600" kern="1200"/>
        </a:p>
      </dsp:txBody>
      <dsp:txXfrm>
        <a:off x="0" y="870586"/>
        <a:ext cx="10515600" cy="870055"/>
      </dsp:txXfrm>
    </dsp:sp>
    <dsp:sp modelId="{365F97B4-167D-3348-AD44-BA3E08F439E9}">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F827C-1CC5-1749-9CFD-8322F83BA406}">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PK" sz="3600" b="1" kern="1200"/>
            <a:t>Target Variable: </a:t>
          </a:r>
          <a:r>
            <a:rPr lang="en-PK" sz="3600" kern="1200"/>
            <a:t>‘No-show’ </a:t>
          </a:r>
          <a:endParaRPr lang="en-US" sz="3600" kern="1200"/>
        </a:p>
      </dsp:txBody>
      <dsp:txXfrm>
        <a:off x="0" y="1740641"/>
        <a:ext cx="10515600" cy="870055"/>
      </dsp:txXfrm>
    </dsp:sp>
    <dsp:sp modelId="{BF907E3F-F09E-EB4C-8D69-5FBC37BB5C11}">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B93882-80FF-0041-9818-ED1C57906039}">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Yes = did not show up</a:t>
          </a:r>
          <a:endParaRPr lang="en-US" sz="3600" kern="1200"/>
        </a:p>
      </dsp:txBody>
      <dsp:txXfrm>
        <a:off x="0" y="2610696"/>
        <a:ext cx="10515600" cy="870055"/>
      </dsp:txXfrm>
    </dsp:sp>
    <dsp:sp modelId="{4DD97566-7194-4348-90DD-4DE209DA0602}">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1EA26-76F7-4A49-BFE9-AA46DDAA2A53}">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No = showed up</a:t>
          </a:r>
          <a:endParaRPr lang="en-US" sz="3600" kern="1200"/>
        </a:p>
      </dsp:txBody>
      <dsp:txXfrm>
        <a:off x="0" y="3480751"/>
        <a:ext cx="10515600" cy="8700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79B576-3A66-4A00-88F1-5B13ABCBA1E1}">
      <dsp:nvSpPr>
        <dsp:cNvPr id="0" name=""/>
        <dsp:cNvSpPr/>
      </dsp:nvSpPr>
      <dsp:spPr>
        <a:xfrm>
          <a:off x="1953914" y="4499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D90B7D-9F22-4EC0-91EC-96BE12EF6E3A}">
      <dsp:nvSpPr>
        <dsp:cNvPr id="0" name=""/>
        <dsp:cNvSpPr/>
      </dsp:nvSpPr>
      <dsp:spPr>
        <a:xfrm>
          <a:off x="765914" y="2887879"/>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b="1" kern="1200" dirty="0"/>
            <a:t>Future Exploration: </a:t>
          </a:r>
          <a:r>
            <a:rPr lang="en-GB" sz="1200" kern="1200" dirty="0"/>
            <a:t>Investigate the impact of external factors (e.g., weather, distance to the clinic) by incorporating additional data sources that might affect a patient's likelihood of attending appointments.</a:t>
          </a:r>
          <a:endParaRPr lang="en-US" sz="1200" kern="1200" dirty="0"/>
        </a:p>
      </dsp:txBody>
      <dsp:txXfrm>
        <a:off x="765914" y="2887879"/>
        <a:ext cx="4320000" cy="855000"/>
      </dsp:txXfrm>
    </dsp:sp>
    <dsp:sp modelId="{D3E9BAB9-1B17-4051-BD9C-1C5D5686BEC1}">
      <dsp:nvSpPr>
        <dsp:cNvPr id="0" name=""/>
        <dsp:cNvSpPr/>
      </dsp:nvSpPr>
      <dsp:spPr>
        <a:xfrm>
          <a:off x="7029914" y="4499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6F24E2-B28E-4651-9883-D750DB539270}">
      <dsp:nvSpPr>
        <dsp:cNvPr id="0" name=""/>
        <dsp:cNvSpPr/>
      </dsp:nvSpPr>
      <dsp:spPr>
        <a:xfrm>
          <a:off x="5841914" y="2887879"/>
          <a:ext cx="432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GB" sz="1200" b="1" kern="1200" dirty="0"/>
            <a:t>Conclusion: </a:t>
          </a:r>
          <a:r>
            <a:rPr lang="en-GB" sz="1200" kern="1200" dirty="0"/>
            <a:t>Predictive modelling can significantly improve healthcare efficiency by identifying patients likely to miss appointments. By focusing on key risk factors such as handicap status and using reminders effectively, clinics can reduce no-show rates and enhance overall patient care.</a:t>
          </a:r>
          <a:endParaRPr lang="en-US" sz="1200" kern="1200" dirty="0"/>
        </a:p>
      </dsp:txBody>
      <dsp:txXfrm>
        <a:off x="5841914" y="2887879"/>
        <a:ext cx="4320000"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7B873-95E1-D141-BBA7-E77DF66B374E}" type="datetimeFigureOut">
              <a:rPr lang="en-PK" smtClean="0"/>
              <a:t>26/10/2024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9AF63-63F7-2E4A-B606-9A821A928060}" type="slidenum">
              <a:rPr lang="en-PK" smtClean="0"/>
              <a:t>‹#›</a:t>
            </a:fld>
            <a:endParaRPr lang="en-PK"/>
          </a:p>
        </p:txBody>
      </p:sp>
    </p:spTree>
    <p:extLst>
      <p:ext uri="{BB962C8B-B14F-4D97-AF65-F5344CB8AC3E}">
        <p14:creationId xmlns:p14="http://schemas.microsoft.com/office/powerpoint/2010/main" val="18721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Hello everyone, thank you for joining us today. We’re here to present our analysis on medical appointment no-shows and provide actionable recommendations to address this issue. Our group, consisting of Zain Khan, </a:t>
            </a:r>
            <a:r>
              <a:rPr lang="en-GB" b="0" i="0" u="none" strike="noStrike" dirty="0" err="1">
                <a:solidFill>
                  <a:srgbClr val="000000"/>
                </a:solidFill>
                <a:effectLst/>
                <a:latin typeface="-webkit-standard"/>
              </a:rPr>
              <a:t>Mahfuzur</a:t>
            </a:r>
            <a:r>
              <a:rPr lang="en-GB" b="0" i="0" u="none" strike="noStrike" dirty="0">
                <a:solidFill>
                  <a:srgbClr val="000000"/>
                </a:solidFill>
                <a:effectLst/>
                <a:latin typeface="-webkit-standard"/>
              </a:rPr>
              <a:t> Rahman, Juan Felipe Gonzalez, Stephen </a:t>
            </a:r>
            <a:r>
              <a:rPr lang="en-GB" b="0" i="0" u="none" strike="noStrike" dirty="0" err="1">
                <a:solidFill>
                  <a:srgbClr val="000000"/>
                </a:solidFill>
                <a:effectLst/>
                <a:latin typeface="-webkit-standard"/>
              </a:rPr>
              <a:t>Guto</a:t>
            </a:r>
            <a:r>
              <a:rPr lang="en-GB" b="0" i="0" u="none" strike="noStrike" dirty="0">
                <a:solidFill>
                  <a:srgbClr val="000000"/>
                </a:solidFill>
                <a:effectLst/>
                <a:latin typeface="-webkit-standard"/>
              </a:rPr>
              <a:t>, and Dan </a:t>
            </a:r>
            <a:r>
              <a:rPr lang="en-GB" b="0" i="0" u="none" strike="noStrike" dirty="0" err="1">
                <a:solidFill>
                  <a:srgbClr val="000000"/>
                </a:solidFill>
                <a:effectLst/>
                <a:latin typeface="-webkit-standard"/>
              </a:rPr>
              <a:t>Okeyo</a:t>
            </a:r>
            <a:r>
              <a:rPr lang="en-GB" b="0" i="0" u="none" strike="noStrike" dirty="0">
                <a:solidFill>
                  <a:srgbClr val="000000"/>
                </a:solidFill>
                <a:effectLst/>
                <a:latin typeface="-webkit-standard"/>
              </a:rPr>
              <a:t>, has thoroughly </a:t>
            </a:r>
            <a:r>
              <a:rPr lang="en-GB" b="0" i="0" u="none" strike="noStrike" dirty="0" err="1">
                <a:solidFill>
                  <a:srgbClr val="000000"/>
                </a:solidFill>
                <a:effectLst/>
                <a:latin typeface="-webkit-standard"/>
              </a:rPr>
              <a:t>analyzed</a:t>
            </a:r>
            <a:r>
              <a:rPr lang="en-GB" b="0" i="0" u="none" strike="noStrike" dirty="0">
                <a:solidFill>
                  <a:srgbClr val="000000"/>
                </a:solidFill>
                <a:effectLst/>
                <a:latin typeface="-webkit-standard"/>
              </a:rPr>
              <a:t> the data to help identify factors that contribute to no-shows and propose strategies to improve appointment attendance</a:t>
            </a:r>
            <a:endParaRPr lang="en-PK" dirty="0"/>
          </a:p>
        </p:txBody>
      </p:sp>
      <p:sp>
        <p:nvSpPr>
          <p:cNvPr id="4" name="Slide Number Placeholder 3"/>
          <p:cNvSpPr>
            <a:spLocks noGrp="1"/>
          </p:cNvSpPr>
          <p:nvPr>
            <p:ph type="sldNum" sz="quarter" idx="5"/>
          </p:nvPr>
        </p:nvSpPr>
        <p:spPr/>
        <p:txBody>
          <a:bodyPr/>
          <a:lstStyle/>
          <a:p>
            <a:fld id="{2339AF63-63F7-2E4A-B606-9A821A928060}" type="slidenum">
              <a:rPr lang="en-PK" smtClean="0"/>
              <a:t>1</a:t>
            </a:fld>
            <a:endParaRPr lang="en-PK"/>
          </a:p>
        </p:txBody>
      </p:sp>
    </p:spTree>
    <p:extLst>
      <p:ext uri="{BB962C8B-B14F-4D97-AF65-F5344CB8AC3E}">
        <p14:creationId xmlns:p14="http://schemas.microsoft.com/office/powerpoint/2010/main" val="1659667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In the future, exploring additional patient data, such as transportation access or employment status, could further refine our model’s accuracy. Overall, our analysis highlights that targeted communication and scheduling flexibility are key strategies in reducing appointment no-shows. Implementing these recommendations can lead to more efficient use of healthcare resources and better patient outcomes. Thank you for your attention, and we’re happy to take any questions.</a:t>
            </a:r>
            <a:endParaRPr lang="en-PK" dirty="0"/>
          </a:p>
        </p:txBody>
      </p:sp>
      <p:sp>
        <p:nvSpPr>
          <p:cNvPr id="4" name="Slide Number Placeholder 3"/>
          <p:cNvSpPr>
            <a:spLocks noGrp="1"/>
          </p:cNvSpPr>
          <p:nvPr>
            <p:ph type="sldNum" sz="quarter" idx="5"/>
          </p:nvPr>
        </p:nvSpPr>
        <p:spPr/>
        <p:txBody>
          <a:bodyPr/>
          <a:lstStyle/>
          <a:p>
            <a:fld id="{2339AF63-63F7-2E4A-B606-9A821A928060}" type="slidenum">
              <a:rPr lang="en-PK" smtClean="0"/>
              <a:t>10</a:t>
            </a:fld>
            <a:endParaRPr lang="en-PK"/>
          </a:p>
        </p:txBody>
      </p:sp>
    </p:spTree>
    <p:extLst>
      <p:ext uri="{BB962C8B-B14F-4D97-AF65-F5344CB8AC3E}">
        <p14:creationId xmlns:p14="http://schemas.microsoft.com/office/powerpoint/2010/main" val="26074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K" dirty="0"/>
              <a:t>Read the slide in your own words</a:t>
            </a:r>
          </a:p>
        </p:txBody>
      </p:sp>
      <p:sp>
        <p:nvSpPr>
          <p:cNvPr id="4" name="Slide Number Placeholder 3"/>
          <p:cNvSpPr>
            <a:spLocks noGrp="1"/>
          </p:cNvSpPr>
          <p:nvPr>
            <p:ph type="sldNum" sz="quarter" idx="5"/>
          </p:nvPr>
        </p:nvSpPr>
        <p:spPr/>
        <p:txBody>
          <a:bodyPr/>
          <a:lstStyle/>
          <a:p>
            <a:fld id="{2339AF63-63F7-2E4A-B606-9A821A928060}" type="slidenum">
              <a:rPr lang="en-PK" smtClean="0"/>
              <a:t>2</a:t>
            </a:fld>
            <a:endParaRPr lang="en-PK"/>
          </a:p>
        </p:txBody>
      </p:sp>
    </p:spTree>
    <p:extLst>
      <p:ext uri="{BB962C8B-B14F-4D97-AF65-F5344CB8AC3E}">
        <p14:creationId xmlns:p14="http://schemas.microsoft.com/office/powerpoint/2010/main" val="192624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To begin, we conducted an exploratory data analysis to understand the structure of our dataset. Key variables included patient demographic information, health conditions, and appointment-related data. We paid special attention to factors like age, chronic conditions, and appointment times to see how they might relate to the likelihood of a patient missing their appointment.</a:t>
            </a:r>
            <a:br>
              <a:rPr lang="en-GB" b="0" i="0" u="none" strike="noStrike" dirty="0">
                <a:solidFill>
                  <a:srgbClr val="000000"/>
                </a:solidFill>
                <a:effectLst/>
                <a:latin typeface="-webkit-standard"/>
              </a:rPr>
            </a:br>
            <a:br>
              <a:rPr lang="en-GB" b="0" i="0" u="none" strike="noStrike" dirty="0">
                <a:solidFill>
                  <a:srgbClr val="000000"/>
                </a:solidFill>
                <a:effectLst/>
                <a:latin typeface="-webkit-standard"/>
              </a:rPr>
            </a:br>
            <a:r>
              <a:rPr lang="en-GB" b="0" i="0" u="none" strike="noStrike" dirty="0">
                <a:solidFill>
                  <a:srgbClr val="000000"/>
                </a:solidFill>
                <a:effectLst/>
                <a:latin typeface="-webkit-standard"/>
              </a:rPr>
              <a:t>Read the slide</a:t>
            </a:r>
            <a:endParaRPr lang="en-PK" dirty="0"/>
          </a:p>
        </p:txBody>
      </p:sp>
      <p:sp>
        <p:nvSpPr>
          <p:cNvPr id="4" name="Slide Number Placeholder 3"/>
          <p:cNvSpPr>
            <a:spLocks noGrp="1"/>
          </p:cNvSpPr>
          <p:nvPr>
            <p:ph type="sldNum" sz="quarter" idx="5"/>
          </p:nvPr>
        </p:nvSpPr>
        <p:spPr/>
        <p:txBody>
          <a:bodyPr/>
          <a:lstStyle/>
          <a:p>
            <a:fld id="{2339AF63-63F7-2E4A-B606-9A821A928060}" type="slidenum">
              <a:rPr lang="en-PK" smtClean="0"/>
              <a:t>3</a:t>
            </a:fld>
            <a:endParaRPr lang="en-PK"/>
          </a:p>
        </p:txBody>
      </p:sp>
    </p:spTree>
    <p:extLst>
      <p:ext uri="{BB962C8B-B14F-4D97-AF65-F5344CB8AC3E}">
        <p14:creationId xmlns:p14="http://schemas.microsoft.com/office/powerpoint/2010/main" val="4026552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Here, we summarize the key variables we </a:t>
            </a:r>
            <a:r>
              <a:rPr lang="en-GB" b="0" i="0" u="none" strike="noStrike" dirty="0" err="1">
                <a:solidFill>
                  <a:srgbClr val="000000"/>
                </a:solidFill>
                <a:effectLst/>
                <a:latin typeface="-webkit-standard"/>
              </a:rPr>
              <a:t>analyzed</a:t>
            </a:r>
            <a:r>
              <a:rPr lang="en-GB" b="0" i="0" u="none" strike="noStrike" dirty="0">
                <a:solidFill>
                  <a:srgbClr val="000000"/>
                </a:solidFill>
                <a:effectLst/>
                <a:latin typeface="-webkit-standard"/>
              </a:rPr>
              <a:t>. These include patient-specific information such as age, gender, and medical conditions like diabetes and hypertension. Appointment-related variables included scheduled time, waiting time, and the presence of SMS reminders. Having a clear understanding of these variables was crucial for developing our model and interpreting our results accurately.</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Read out each variable and description</a:t>
            </a:r>
            <a:endParaRPr lang="en-PK" dirty="0"/>
          </a:p>
        </p:txBody>
      </p:sp>
      <p:sp>
        <p:nvSpPr>
          <p:cNvPr id="4" name="Slide Number Placeholder 3"/>
          <p:cNvSpPr>
            <a:spLocks noGrp="1"/>
          </p:cNvSpPr>
          <p:nvPr>
            <p:ph type="sldNum" sz="quarter" idx="5"/>
          </p:nvPr>
        </p:nvSpPr>
        <p:spPr/>
        <p:txBody>
          <a:bodyPr/>
          <a:lstStyle/>
          <a:p>
            <a:fld id="{2339AF63-63F7-2E4A-B606-9A821A928060}" type="slidenum">
              <a:rPr lang="en-PK" smtClean="0"/>
              <a:t>4</a:t>
            </a:fld>
            <a:endParaRPr lang="en-PK"/>
          </a:p>
        </p:txBody>
      </p:sp>
    </p:spTree>
    <p:extLst>
      <p:ext uri="{BB962C8B-B14F-4D97-AF65-F5344CB8AC3E}">
        <p14:creationId xmlns:p14="http://schemas.microsoft.com/office/powerpoint/2010/main" val="351055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We tested several models to predict no-shows, including logistic regression, decision trees, and random forests. Each model was evaluated based on accuracy and AUC, allowing us to see how well each approach could separate no-show patients from those who attend their appointments. Through this, we could determine which model would perform best for our needs</a:t>
            </a:r>
            <a:endParaRPr lang="en-PK" dirty="0"/>
          </a:p>
        </p:txBody>
      </p:sp>
      <p:sp>
        <p:nvSpPr>
          <p:cNvPr id="4" name="Slide Number Placeholder 3"/>
          <p:cNvSpPr>
            <a:spLocks noGrp="1"/>
          </p:cNvSpPr>
          <p:nvPr>
            <p:ph type="sldNum" sz="quarter" idx="5"/>
          </p:nvPr>
        </p:nvSpPr>
        <p:spPr/>
        <p:txBody>
          <a:bodyPr/>
          <a:lstStyle/>
          <a:p>
            <a:fld id="{2339AF63-63F7-2E4A-B606-9A821A928060}" type="slidenum">
              <a:rPr lang="en-PK" smtClean="0"/>
              <a:t>5</a:t>
            </a:fld>
            <a:endParaRPr lang="en-PK"/>
          </a:p>
        </p:txBody>
      </p:sp>
    </p:spTree>
    <p:extLst>
      <p:ext uri="{BB962C8B-B14F-4D97-AF65-F5344CB8AC3E}">
        <p14:creationId xmlns:p14="http://schemas.microsoft.com/office/powerpoint/2010/main" val="2332066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Our model comparison revealed that the Random Forest model had the highest accuracy and AUC score, making it the most effective model for predicting no-shows in this dataset. This model’s ability to handle complex relationships between features made it particularly suitable for our data, which included both patient health conditions and appointment-specific variables.</a:t>
            </a:r>
            <a:endParaRPr lang="en-PK" dirty="0"/>
          </a:p>
        </p:txBody>
      </p:sp>
      <p:sp>
        <p:nvSpPr>
          <p:cNvPr id="4" name="Slide Number Placeholder 3"/>
          <p:cNvSpPr>
            <a:spLocks noGrp="1"/>
          </p:cNvSpPr>
          <p:nvPr>
            <p:ph type="sldNum" sz="quarter" idx="5"/>
          </p:nvPr>
        </p:nvSpPr>
        <p:spPr/>
        <p:txBody>
          <a:bodyPr/>
          <a:lstStyle/>
          <a:p>
            <a:fld id="{2339AF63-63F7-2E4A-B606-9A821A928060}" type="slidenum">
              <a:rPr lang="en-PK" smtClean="0"/>
              <a:t>6</a:t>
            </a:fld>
            <a:endParaRPr lang="en-PK"/>
          </a:p>
        </p:txBody>
      </p:sp>
    </p:spTree>
    <p:extLst>
      <p:ext uri="{BB962C8B-B14F-4D97-AF65-F5344CB8AC3E}">
        <p14:creationId xmlns:p14="http://schemas.microsoft.com/office/powerpoint/2010/main" val="3286483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We visualized key insights from the data to better understand patterns in no-shows. For example, we found that younger patients and patients without chronic conditions were more likely to miss appointments. Additionally, waiting times seemed to influence attendance rates, with longer waits correlating with higher no-show rates. Visualizing these insights helped us identify potential areas for targeted interventions</a:t>
            </a:r>
            <a:endParaRPr lang="en-PK" dirty="0"/>
          </a:p>
        </p:txBody>
      </p:sp>
      <p:sp>
        <p:nvSpPr>
          <p:cNvPr id="4" name="Slide Number Placeholder 3"/>
          <p:cNvSpPr>
            <a:spLocks noGrp="1"/>
          </p:cNvSpPr>
          <p:nvPr>
            <p:ph type="sldNum" sz="quarter" idx="5"/>
          </p:nvPr>
        </p:nvSpPr>
        <p:spPr/>
        <p:txBody>
          <a:bodyPr/>
          <a:lstStyle/>
          <a:p>
            <a:fld id="{2339AF63-63F7-2E4A-B606-9A821A928060}" type="slidenum">
              <a:rPr lang="en-PK" smtClean="0"/>
              <a:t>7</a:t>
            </a:fld>
            <a:endParaRPr lang="en-PK"/>
          </a:p>
        </p:txBody>
      </p:sp>
    </p:spTree>
    <p:extLst>
      <p:ext uri="{BB962C8B-B14F-4D97-AF65-F5344CB8AC3E}">
        <p14:creationId xmlns:p14="http://schemas.microsoft.com/office/powerpoint/2010/main" val="61264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This slide further breaks down our visual findings, such as the relationship between reminders and attendance. Patients who received SMS reminders were likelier to attend their appointments, highlighting the potential of communication strategies in reducing no-show rates. Insights like these guided our recommendations, as we’ll discuss next.</a:t>
            </a:r>
            <a:endParaRPr lang="en-PK" dirty="0"/>
          </a:p>
        </p:txBody>
      </p:sp>
      <p:sp>
        <p:nvSpPr>
          <p:cNvPr id="4" name="Slide Number Placeholder 3"/>
          <p:cNvSpPr>
            <a:spLocks noGrp="1"/>
          </p:cNvSpPr>
          <p:nvPr>
            <p:ph type="sldNum" sz="quarter" idx="5"/>
          </p:nvPr>
        </p:nvSpPr>
        <p:spPr/>
        <p:txBody>
          <a:bodyPr/>
          <a:lstStyle/>
          <a:p>
            <a:fld id="{2339AF63-63F7-2E4A-B606-9A821A928060}" type="slidenum">
              <a:rPr lang="en-PK" smtClean="0"/>
              <a:t>8</a:t>
            </a:fld>
            <a:endParaRPr lang="en-PK"/>
          </a:p>
        </p:txBody>
      </p:sp>
    </p:spTree>
    <p:extLst>
      <p:ext uri="{BB962C8B-B14F-4D97-AF65-F5344CB8AC3E}">
        <p14:creationId xmlns:p14="http://schemas.microsoft.com/office/powerpoint/2010/main" val="138695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Based on our findings, we propose several targeted interventions. First, we should focus on high-risk groups, such as patients with severe handicaps or chronic illnesses, and provide additional reminders or follow-up calls. Enhanced communication strategies, like SMS reminders, should be expanded, especially for patients with a history of no-shows. Finally, offering flexible scheduling options for vulnerable patients, particularly those with physical handicaps, could reduce barriers and improve attendance rates</a:t>
            </a:r>
            <a:endParaRPr lang="en-PK" dirty="0"/>
          </a:p>
        </p:txBody>
      </p:sp>
      <p:sp>
        <p:nvSpPr>
          <p:cNvPr id="4" name="Slide Number Placeholder 3"/>
          <p:cNvSpPr>
            <a:spLocks noGrp="1"/>
          </p:cNvSpPr>
          <p:nvPr>
            <p:ph type="sldNum" sz="quarter" idx="5"/>
          </p:nvPr>
        </p:nvSpPr>
        <p:spPr/>
        <p:txBody>
          <a:bodyPr/>
          <a:lstStyle/>
          <a:p>
            <a:fld id="{2339AF63-63F7-2E4A-B606-9A821A928060}" type="slidenum">
              <a:rPr lang="en-PK" smtClean="0"/>
              <a:t>9</a:t>
            </a:fld>
            <a:endParaRPr lang="en-PK"/>
          </a:p>
        </p:txBody>
      </p:sp>
    </p:spTree>
    <p:extLst>
      <p:ext uri="{BB962C8B-B14F-4D97-AF65-F5344CB8AC3E}">
        <p14:creationId xmlns:p14="http://schemas.microsoft.com/office/powerpoint/2010/main" val="22976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D6AD-27ED-3C1A-A1A4-A34EFC2E28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E5BA143A-6B70-0829-6D3F-096D43B1E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223CD7AC-ECA6-EC4F-9418-3A9E597B3D1D}"/>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5" name="Footer Placeholder 4">
            <a:extLst>
              <a:ext uri="{FF2B5EF4-FFF2-40B4-BE49-F238E27FC236}">
                <a16:creationId xmlns:a16="http://schemas.microsoft.com/office/drawing/2014/main" id="{A9D5690F-19CC-C72F-1317-67782EAC71E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17E30DB-59E6-6C3B-6C4D-ED19DD30BF95}"/>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161567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A5CA-B19F-3192-565B-2F93EBE7AA52}"/>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D7FF3789-5300-7FAE-F2E7-72DB8ABB884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85A2CCAD-C046-B2BC-411F-9723B8946B13}"/>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5" name="Footer Placeholder 4">
            <a:extLst>
              <a:ext uri="{FF2B5EF4-FFF2-40B4-BE49-F238E27FC236}">
                <a16:creationId xmlns:a16="http://schemas.microsoft.com/office/drawing/2014/main" id="{7CC7CE43-3EEE-B95B-CC5D-0AFA8E5E00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8C9F63-E736-1F3D-AF5B-127AD45EC20F}"/>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393495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651E9A-88BA-7909-CF66-EF4DED13B1B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E56914A9-472F-BD84-B7F6-8DC440D564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EAA87E6E-6EEA-010E-C0C7-8A2640032FCA}"/>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5" name="Footer Placeholder 4">
            <a:extLst>
              <a:ext uri="{FF2B5EF4-FFF2-40B4-BE49-F238E27FC236}">
                <a16:creationId xmlns:a16="http://schemas.microsoft.com/office/drawing/2014/main" id="{6F872232-79D5-D45B-1567-3652E13A801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508B047-7458-0085-F20C-22536F06F298}"/>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270954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E950-BC0E-4B13-56FF-52584C289E68}"/>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CBC54CFF-E08F-6437-0808-F8807C87814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D9CD862A-5960-6F2D-E602-97414B0C3E90}"/>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5" name="Footer Placeholder 4">
            <a:extLst>
              <a:ext uri="{FF2B5EF4-FFF2-40B4-BE49-F238E27FC236}">
                <a16:creationId xmlns:a16="http://schemas.microsoft.com/office/drawing/2014/main" id="{BA5336CC-DE47-D0ED-1D69-A105BACE21B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FC1EA20-D886-B9D9-3A3B-660A7BCE49AC}"/>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212930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6FA3-4700-A406-9D3F-7818FCF8E4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5F2382BF-7230-D4DF-1A77-BE121B9C6FB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5F26D4-D8D2-1732-DD71-D3F51A151E8F}"/>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5" name="Footer Placeholder 4">
            <a:extLst>
              <a:ext uri="{FF2B5EF4-FFF2-40B4-BE49-F238E27FC236}">
                <a16:creationId xmlns:a16="http://schemas.microsoft.com/office/drawing/2014/main" id="{B34F54CC-CB89-0811-CAF3-C3FB35D931E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14EC998-ECB8-78FA-8A4A-9D71151D4102}"/>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3873666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0C0E-C19A-13E8-5529-B51AE18F58A1}"/>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0D623352-5AD6-ADF5-6BB7-C48B980B23C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E0B76870-96C4-8899-9F41-7740EE739D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2E258909-93B9-2328-E876-5B16603D88E0}"/>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6" name="Footer Placeholder 5">
            <a:extLst>
              <a:ext uri="{FF2B5EF4-FFF2-40B4-BE49-F238E27FC236}">
                <a16:creationId xmlns:a16="http://schemas.microsoft.com/office/drawing/2014/main" id="{01E7554A-F9C0-69D1-5EF3-C4BE2B982E9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E630158-A5B0-0FE8-D75F-5EC37BBEB124}"/>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173186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8E67-F2EE-CE20-72B4-66DDD6F4CEDD}"/>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E7B9387D-C527-4FEF-0190-F4320A4C6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4172E83-D03D-9C20-6046-09B544AD376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AC04DE4D-BD51-8EB5-3D02-7531707EE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B69B01-D04E-DA50-2838-1415747028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2C1298EA-9F2D-7BF3-1DFE-B34BA4D0B6AB}"/>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8" name="Footer Placeholder 7">
            <a:extLst>
              <a:ext uri="{FF2B5EF4-FFF2-40B4-BE49-F238E27FC236}">
                <a16:creationId xmlns:a16="http://schemas.microsoft.com/office/drawing/2014/main" id="{36EB2D5F-AFBB-8B34-4B0B-1CF06E7BD0AE}"/>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2CB785F0-6A66-C2A9-D0E7-F8DE945AC1A3}"/>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407143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660C-0A8D-E343-BC6A-92E3FDB1CD48}"/>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E0C45CF4-5C11-2A2E-230A-4E9576F97246}"/>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4" name="Footer Placeholder 3">
            <a:extLst>
              <a:ext uri="{FF2B5EF4-FFF2-40B4-BE49-F238E27FC236}">
                <a16:creationId xmlns:a16="http://schemas.microsoft.com/office/drawing/2014/main" id="{2E6BD41E-6728-D20B-79BE-8265FB79509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1B25B09E-11F5-2FE7-8886-71CD80757903}"/>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66432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726EE8-81CB-7143-1E7E-80306716F8B6}"/>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3" name="Footer Placeholder 2">
            <a:extLst>
              <a:ext uri="{FF2B5EF4-FFF2-40B4-BE49-F238E27FC236}">
                <a16:creationId xmlns:a16="http://schemas.microsoft.com/office/drawing/2014/main" id="{0256850C-29F9-69F6-5BE6-C4C6A654CA5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38987046-0A51-792D-F4D0-FC78D1ED8FA1}"/>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345440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CE8F-DC57-83F9-59AB-5660163A4C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C7E6122E-9678-A748-4A43-298AC170B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AC8E537C-7990-7B60-2116-463181D8D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47B8A3-C3B4-6558-BAF1-23ABBB4D1173}"/>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6" name="Footer Placeholder 5">
            <a:extLst>
              <a:ext uri="{FF2B5EF4-FFF2-40B4-BE49-F238E27FC236}">
                <a16:creationId xmlns:a16="http://schemas.microsoft.com/office/drawing/2014/main" id="{144ECA99-A6B2-0B6C-74AE-0996FD4804C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CD27EF7-0058-D78D-9517-DB846364D040}"/>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99231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D2EF-DE5D-8A07-4B64-0E5570AE4B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37089588-3E32-6236-2665-C24673884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E715922-DABC-F5F2-17C5-3A20124C84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7A1BF05-E58D-972A-43AD-769B2B74BF80}"/>
              </a:ext>
            </a:extLst>
          </p:cNvPr>
          <p:cNvSpPr>
            <a:spLocks noGrp="1"/>
          </p:cNvSpPr>
          <p:nvPr>
            <p:ph type="dt" sz="half" idx="10"/>
          </p:nvPr>
        </p:nvSpPr>
        <p:spPr/>
        <p:txBody>
          <a:bodyPr/>
          <a:lstStyle/>
          <a:p>
            <a:fld id="{627450DF-77C6-2D43-A053-1215B5D624AE}" type="datetimeFigureOut">
              <a:rPr lang="en-PK" smtClean="0"/>
              <a:t>26/10/2024</a:t>
            </a:fld>
            <a:endParaRPr lang="en-PK"/>
          </a:p>
        </p:txBody>
      </p:sp>
      <p:sp>
        <p:nvSpPr>
          <p:cNvPr id="6" name="Footer Placeholder 5">
            <a:extLst>
              <a:ext uri="{FF2B5EF4-FFF2-40B4-BE49-F238E27FC236}">
                <a16:creationId xmlns:a16="http://schemas.microsoft.com/office/drawing/2014/main" id="{44E38644-4C2E-9CF2-4A6D-DDF5C61A4C6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D50B75D-EE43-F5C2-AD1B-A27339F51382}"/>
              </a:ext>
            </a:extLst>
          </p:cNvPr>
          <p:cNvSpPr>
            <a:spLocks noGrp="1"/>
          </p:cNvSpPr>
          <p:nvPr>
            <p:ph type="sldNum" sz="quarter" idx="12"/>
          </p:nvPr>
        </p:nvSpPr>
        <p:spPr/>
        <p:txBody>
          <a:bodyPr/>
          <a:lstStyle/>
          <a:p>
            <a:fld id="{98D22159-3C28-A44E-9DCE-0977051BF37F}" type="slidenum">
              <a:rPr lang="en-PK" smtClean="0"/>
              <a:t>‹#›</a:t>
            </a:fld>
            <a:endParaRPr lang="en-PK"/>
          </a:p>
        </p:txBody>
      </p:sp>
    </p:spTree>
    <p:extLst>
      <p:ext uri="{BB962C8B-B14F-4D97-AF65-F5344CB8AC3E}">
        <p14:creationId xmlns:p14="http://schemas.microsoft.com/office/powerpoint/2010/main" val="952793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DE1B7-86DA-23FA-4F9A-138D4622DF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FC1FE13F-D52A-C816-60F3-EC94B20DB4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7DC750EE-F221-C44B-8F61-B5BD4C4BAD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7450DF-77C6-2D43-A053-1215B5D624AE}" type="datetimeFigureOut">
              <a:rPr lang="en-PK" smtClean="0"/>
              <a:t>26/10/2024</a:t>
            </a:fld>
            <a:endParaRPr lang="en-PK"/>
          </a:p>
        </p:txBody>
      </p:sp>
      <p:sp>
        <p:nvSpPr>
          <p:cNvPr id="5" name="Footer Placeholder 4">
            <a:extLst>
              <a:ext uri="{FF2B5EF4-FFF2-40B4-BE49-F238E27FC236}">
                <a16:creationId xmlns:a16="http://schemas.microsoft.com/office/drawing/2014/main" id="{594DD225-42D7-FDB3-4D8D-A5B834AD9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DD50D957-118A-DCB9-03A5-A5399BCCE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D22159-3C28-A44E-9DCE-0977051BF37F}" type="slidenum">
              <a:rPr lang="en-PK" smtClean="0"/>
              <a:t>‹#›</a:t>
            </a:fld>
            <a:endParaRPr lang="en-PK"/>
          </a:p>
        </p:txBody>
      </p:sp>
    </p:spTree>
    <p:extLst>
      <p:ext uri="{BB962C8B-B14F-4D97-AF65-F5344CB8AC3E}">
        <p14:creationId xmlns:p14="http://schemas.microsoft.com/office/powerpoint/2010/main" val="397478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40CB-95AA-8575-9B2E-197AFD9F9568}"/>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a:solidFill>
                  <a:srgbClr val="FFFFFF"/>
                </a:solidFill>
                <a:latin typeface="+mj-lt"/>
                <a:ea typeface="+mj-ea"/>
                <a:cs typeface="+mj-cs"/>
              </a:rPr>
              <a:t>Medical Appointment No-Shows</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97B5787A-7813-9A32-5BDE-7AC81B1024A7}"/>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pPr indent="-228600" algn="l">
              <a:buFont typeface="Arial" panose="020B0604020202020204" pitchFamily="34" charset="0"/>
              <a:buChar char="•"/>
            </a:pPr>
            <a:r>
              <a:rPr lang="en-US" sz="2000"/>
              <a:t>Analysis and Recommendation</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FA72F20-D10E-C1E2-C97B-9FEE2932C733}"/>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Group 3: Zain Khan, Mahfuzur Rahman, Juan Felipe Gonzalez, Stephen Guto, Dan Okeyo</a:t>
            </a: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38980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A5AA57-EF3D-6EB8-D018-9DE292317BEA}"/>
              </a:ext>
            </a:extLst>
          </p:cNvPr>
          <p:cNvSpPr>
            <a:spLocks noGrp="1"/>
          </p:cNvSpPr>
          <p:nvPr>
            <p:ph type="title"/>
          </p:nvPr>
        </p:nvSpPr>
        <p:spPr>
          <a:xfrm>
            <a:off x="1371597" y="348865"/>
            <a:ext cx="10044023" cy="877729"/>
          </a:xfrm>
        </p:spPr>
        <p:txBody>
          <a:bodyPr anchor="ctr">
            <a:normAutofit/>
          </a:bodyPr>
          <a:lstStyle/>
          <a:p>
            <a:r>
              <a:rPr lang="en-PK" sz="4000">
                <a:solidFill>
                  <a:srgbClr val="FFFFFF"/>
                </a:solidFill>
              </a:rPr>
              <a:t>Future Exploration and Conclusion</a:t>
            </a:r>
          </a:p>
        </p:txBody>
      </p:sp>
      <p:graphicFrame>
        <p:nvGraphicFramePr>
          <p:cNvPr id="5" name="Content Placeholder 2">
            <a:extLst>
              <a:ext uri="{FF2B5EF4-FFF2-40B4-BE49-F238E27FC236}">
                <a16:creationId xmlns:a16="http://schemas.microsoft.com/office/drawing/2014/main" id="{15AAD345-EC53-4F5F-61A1-EE4590BB113D}"/>
              </a:ext>
            </a:extLst>
          </p:cNvPr>
          <p:cNvGraphicFramePr>
            <a:graphicFrameLocks noGrp="1"/>
          </p:cNvGraphicFramePr>
          <p:nvPr>
            <p:ph idx="1"/>
            <p:extLst>
              <p:ext uri="{D42A27DB-BD31-4B8C-83A1-F6EECF244321}">
                <p14:modId xmlns:p14="http://schemas.microsoft.com/office/powerpoint/2010/main" val="27138234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323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883788-A522-EB82-7443-7BA4C4273ED0}"/>
              </a:ext>
            </a:extLst>
          </p:cNvPr>
          <p:cNvSpPr>
            <a:spLocks noGrp="1"/>
          </p:cNvSpPr>
          <p:nvPr>
            <p:ph type="title"/>
          </p:nvPr>
        </p:nvSpPr>
        <p:spPr>
          <a:xfrm>
            <a:off x="1371597" y="348865"/>
            <a:ext cx="10044023" cy="877729"/>
          </a:xfrm>
        </p:spPr>
        <p:txBody>
          <a:bodyPr anchor="ctr">
            <a:normAutofit/>
          </a:bodyPr>
          <a:lstStyle/>
          <a:p>
            <a:r>
              <a:rPr lang="en-PK" sz="4000">
                <a:solidFill>
                  <a:srgbClr val="FFFFFF"/>
                </a:solidFill>
              </a:rPr>
              <a:t>Business Case</a:t>
            </a:r>
          </a:p>
        </p:txBody>
      </p:sp>
      <p:graphicFrame>
        <p:nvGraphicFramePr>
          <p:cNvPr id="5" name="Content Placeholder 2">
            <a:extLst>
              <a:ext uri="{FF2B5EF4-FFF2-40B4-BE49-F238E27FC236}">
                <a16:creationId xmlns:a16="http://schemas.microsoft.com/office/drawing/2014/main" id="{3CEAF4BB-5DF2-B82C-C12B-878E6FD48167}"/>
              </a:ext>
            </a:extLst>
          </p:cNvPr>
          <p:cNvGraphicFramePr>
            <a:graphicFrameLocks noGrp="1"/>
          </p:cNvGraphicFramePr>
          <p:nvPr>
            <p:ph idx="1"/>
            <p:extLst>
              <p:ext uri="{D42A27DB-BD31-4B8C-83A1-F6EECF244321}">
                <p14:modId xmlns:p14="http://schemas.microsoft.com/office/powerpoint/2010/main" val="40301267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544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E146-339E-8CBE-488F-C51A292C72D1}"/>
              </a:ext>
            </a:extLst>
          </p:cNvPr>
          <p:cNvSpPr>
            <a:spLocks noGrp="1"/>
          </p:cNvSpPr>
          <p:nvPr>
            <p:ph type="title"/>
          </p:nvPr>
        </p:nvSpPr>
        <p:spPr/>
        <p:txBody>
          <a:bodyPr/>
          <a:lstStyle/>
          <a:p>
            <a:r>
              <a:rPr lang="en-PK" dirty="0"/>
              <a:t>Data Exploration</a:t>
            </a:r>
          </a:p>
        </p:txBody>
      </p:sp>
      <p:graphicFrame>
        <p:nvGraphicFramePr>
          <p:cNvPr id="5" name="Content Placeholder 2">
            <a:extLst>
              <a:ext uri="{FF2B5EF4-FFF2-40B4-BE49-F238E27FC236}">
                <a16:creationId xmlns:a16="http://schemas.microsoft.com/office/drawing/2014/main" id="{60F931C7-DB08-7C4F-A7D9-F183109CC80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61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540876-4078-CE6D-C227-213425F6F025}"/>
              </a:ext>
            </a:extLst>
          </p:cNvPr>
          <p:cNvSpPr>
            <a:spLocks noGrp="1"/>
          </p:cNvSpPr>
          <p:nvPr>
            <p:ph type="title"/>
          </p:nvPr>
        </p:nvSpPr>
        <p:spPr>
          <a:xfrm>
            <a:off x="1371597" y="348865"/>
            <a:ext cx="10044023" cy="877729"/>
          </a:xfrm>
        </p:spPr>
        <p:txBody>
          <a:bodyPr anchor="ctr">
            <a:normAutofit/>
          </a:bodyPr>
          <a:lstStyle/>
          <a:p>
            <a:r>
              <a:rPr lang="en-PK" sz="4000">
                <a:solidFill>
                  <a:srgbClr val="FFFFFF"/>
                </a:solidFill>
              </a:rPr>
              <a:t>Data Dictionary</a:t>
            </a:r>
          </a:p>
        </p:txBody>
      </p:sp>
      <p:graphicFrame>
        <p:nvGraphicFramePr>
          <p:cNvPr id="4" name="Content Placeholder 3">
            <a:extLst>
              <a:ext uri="{FF2B5EF4-FFF2-40B4-BE49-F238E27FC236}">
                <a16:creationId xmlns:a16="http://schemas.microsoft.com/office/drawing/2014/main" id="{32FDF7C2-0710-E3EE-8552-F43E9CBB4F4C}"/>
              </a:ext>
            </a:extLst>
          </p:cNvPr>
          <p:cNvGraphicFramePr>
            <a:graphicFrameLocks noGrp="1"/>
          </p:cNvGraphicFramePr>
          <p:nvPr>
            <p:ph idx="1"/>
            <p:extLst>
              <p:ext uri="{D42A27DB-BD31-4B8C-83A1-F6EECF244321}">
                <p14:modId xmlns:p14="http://schemas.microsoft.com/office/powerpoint/2010/main" val="2983170953"/>
              </p:ext>
            </p:extLst>
          </p:nvPr>
        </p:nvGraphicFramePr>
        <p:xfrm>
          <a:off x="1725173" y="2112579"/>
          <a:ext cx="8765596" cy="4192816"/>
        </p:xfrm>
        <a:graphic>
          <a:graphicData uri="http://schemas.openxmlformats.org/drawingml/2006/table">
            <a:tbl>
              <a:tblPr firstRow="1" bandRow="1">
                <a:tableStyleId>{5C22544A-7EE6-4342-B048-85BDC9FD1C3A}</a:tableStyleId>
              </a:tblPr>
              <a:tblGrid>
                <a:gridCol w="1472505">
                  <a:extLst>
                    <a:ext uri="{9D8B030D-6E8A-4147-A177-3AD203B41FA5}">
                      <a16:colId xmlns:a16="http://schemas.microsoft.com/office/drawing/2014/main" val="292489216"/>
                    </a:ext>
                  </a:extLst>
                </a:gridCol>
                <a:gridCol w="7293091">
                  <a:extLst>
                    <a:ext uri="{9D8B030D-6E8A-4147-A177-3AD203B41FA5}">
                      <a16:colId xmlns:a16="http://schemas.microsoft.com/office/drawing/2014/main" val="3301027160"/>
                    </a:ext>
                  </a:extLst>
                </a:gridCol>
              </a:tblGrid>
              <a:tr h="310274">
                <a:tc>
                  <a:txBody>
                    <a:bodyPr/>
                    <a:lstStyle/>
                    <a:p>
                      <a:pPr algn="l"/>
                      <a:r>
                        <a:rPr lang="en-PK" sz="1400" b="1" kern="1200">
                          <a:solidFill>
                            <a:schemeClr val="bg1"/>
                          </a:solidFill>
                          <a:latin typeface="+mn-lt"/>
                          <a:ea typeface="+mn-ea"/>
                          <a:cs typeface="+mn-cs"/>
                        </a:rPr>
                        <a:t>Coloumn</a:t>
                      </a:r>
                    </a:p>
                  </a:txBody>
                  <a:tcPr marL="70517" marR="70517" marT="35258" marB="35258" anchor="ctr"/>
                </a:tc>
                <a:tc>
                  <a:txBody>
                    <a:bodyPr/>
                    <a:lstStyle/>
                    <a:p>
                      <a:pPr algn="l"/>
                      <a:r>
                        <a:rPr lang="en-PK" sz="1400" b="1" kern="1200">
                          <a:solidFill>
                            <a:schemeClr val="bg1"/>
                          </a:solidFill>
                          <a:latin typeface="+mn-lt"/>
                          <a:ea typeface="+mn-ea"/>
                          <a:cs typeface="+mn-cs"/>
                        </a:rPr>
                        <a:t>Description</a:t>
                      </a:r>
                    </a:p>
                  </a:txBody>
                  <a:tcPr marL="70517" marR="70517" marT="35258" marB="35258" anchor="ctr"/>
                </a:tc>
                <a:extLst>
                  <a:ext uri="{0D108BD9-81ED-4DB2-BD59-A6C34878D82A}">
                    <a16:rowId xmlns:a16="http://schemas.microsoft.com/office/drawing/2014/main" val="2291061754"/>
                  </a:ext>
                </a:extLst>
              </a:tr>
              <a:tr h="247103">
                <a:tc>
                  <a:txBody>
                    <a:bodyPr/>
                    <a:lstStyle/>
                    <a:p>
                      <a:pPr lvl="0" algn="just" fontAlgn="b"/>
                      <a:r>
                        <a:rPr lang="en-GB" sz="1400" b="1" kern="1200">
                          <a:solidFill>
                            <a:schemeClr val="tx1"/>
                          </a:solidFill>
                          <a:latin typeface="+mn-lt"/>
                          <a:ea typeface="+mn-ea"/>
                          <a:cs typeface="+mn-cs"/>
                        </a:rPr>
                        <a:t>PatientId</a:t>
                      </a:r>
                    </a:p>
                  </a:txBody>
                  <a:tcPr marL="7345" marR="7345" marT="7345" marB="0" anchor="ctr"/>
                </a:tc>
                <a:tc>
                  <a:txBody>
                    <a:bodyPr/>
                    <a:lstStyle/>
                    <a:p>
                      <a:pPr lvl="0" algn="just" fontAlgn="b"/>
                      <a:r>
                        <a:rPr lang="en-GB" sz="1400" b="0" kern="1200">
                          <a:solidFill>
                            <a:schemeClr val="tx1"/>
                          </a:solidFill>
                          <a:latin typeface="+mn-lt"/>
                          <a:ea typeface="+mn-ea"/>
                          <a:cs typeface="+mn-cs"/>
                        </a:rPr>
                        <a:t>Unique identifier for each patient.</a:t>
                      </a:r>
                    </a:p>
                  </a:txBody>
                  <a:tcPr marL="7345" marR="7345" marT="7345" marB="0" anchor="ctr"/>
                </a:tc>
                <a:extLst>
                  <a:ext uri="{0D108BD9-81ED-4DB2-BD59-A6C34878D82A}">
                    <a16:rowId xmlns:a16="http://schemas.microsoft.com/office/drawing/2014/main" val="2703020166"/>
                  </a:ext>
                </a:extLst>
              </a:tr>
              <a:tr h="247103">
                <a:tc>
                  <a:txBody>
                    <a:bodyPr/>
                    <a:lstStyle/>
                    <a:p>
                      <a:pPr lvl="0" algn="just" fontAlgn="b"/>
                      <a:r>
                        <a:rPr lang="en-GB" sz="1400" b="1" kern="1200">
                          <a:solidFill>
                            <a:schemeClr val="tx1"/>
                          </a:solidFill>
                          <a:latin typeface="+mn-lt"/>
                          <a:ea typeface="+mn-ea"/>
                          <a:cs typeface="+mn-cs"/>
                        </a:rPr>
                        <a:t>AppointmentID</a:t>
                      </a:r>
                    </a:p>
                  </a:txBody>
                  <a:tcPr marL="7345" marR="7345" marT="7345" marB="0" anchor="ctr"/>
                </a:tc>
                <a:tc>
                  <a:txBody>
                    <a:bodyPr/>
                    <a:lstStyle/>
                    <a:p>
                      <a:pPr lvl="0" algn="just" fontAlgn="b"/>
                      <a:r>
                        <a:rPr lang="en-GB" sz="1400" b="0" kern="1200" dirty="0">
                          <a:solidFill>
                            <a:schemeClr val="tx1"/>
                          </a:solidFill>
                          <a:latin typeface="+mn-lt"/>
                          <a:ea typeface="+mn-ea"/>
                          <a:cs typeface="+mn-cs"/>
                        </a:rPr>
                        <a:t>Unique identifier for each appointment.</a:t>
                      </a:r>
                    </a:p>
                  </a:txBody>
                  <a:tcPr marL="7345" marR="7345" marT="7345" marB="0" anchor="ctr"/>
                </a:tc>
                <a:extLst>
                  <a:ext uri="{0D108BD9-81ED-4DB2-BD59-A6C34878D82A}">
                    <a16:rowId xmlns:a16="http://schemas.microsoft.com/office/drawing/2014/main" val="1928181644"/>
                  </a:ext>
                </a:extLst>
              </a:tr>
              <a:tr h="247103">
                <a:tc>
                  <a:txBody>
                    <a:bodyPr/>
                    <a:lstStyle/>
                    <a:p>
                      <a:pPr lvl="0" algn="just" fontAlgn="b"/>
                      <a:r>
                        <a:rPr lang="en-GB" sz="1400" b="1" kern="1200">
                          <a:solidFill>
                            <a:schemeClr val="tx1"/>
                          </a:solidFill>
                          <a:latin typeface="+mn-lt"/>
                          <a:ea typeface="+mn-ea"/>
                          <a:cs typeface="+mn-cs"/>
                        </a:rPr>
                        <a:t>Gender</a:t>
                      </a:r>
                    </a:p>
                  </a:txBody>
                  <a:tcPr marL="7345" marR="7345" marT="7345" marB="0" anchor="ctr"/>
                </a:tc>
                <a:tc>
                  <a:txBody>
                    <a:bodyPr/>
                    <a:lstStyle/>
                    <a:p>
                      <a:pPr lvl="0" algn="just" fontAlgn="b"/>
                      <a:r>
                        <a:rPr lang="en-GB" sz="1400" b="0" kern="1200">
                          <a:solidFill>
                            <a:schemeClr val="tx1"/>
                          </a:solidFill>
                          <a:latin typeface="+mn-lt"/>
                          <a:ea typeface="+mn-ea"/>
                          <a:cs typeface="+mn-cs"/>
                        </a:rPr>
                        <a:t>The gender of the patient (F for female, M for male).</a:t>
                      </a:r>
                    </a:p>
                  </a:txBody>
                  <a:tcPr marL="7345" marR="7345" marT="7345" marB="0" anchor="ctr"/>
                </a:tc>
                <a:extLst>
                  <a:ext uri="{0D108BD9-81ED-4DB2-BD59-A6C34878D82A}">
                    <a16:rowId xmlns:a16="http://schemas.microsoft.com/office/drawing/2014/main" val="1570859637"/>
                  </a:ext>
                </a:extLst>
              </a:tr>
              <a:tr h="247103">
                <a:tc>
                  <a:txBody>
                    <a:bodyPr/>
                    <a:lstStyle/>
                    <a:p>
                      <a:pPr lvl="0" algn="just" fontAlgn="b"/>
                      <a:r>
                        <a:rPr lang="en-GB" sz="1400" b="1" kern="1200">
                          <a:solidFill>
                            <a:schemeClr val="tx1"/>
                          </a:solidFill>
                          <a:latin typeface="+mn-lt"/>
                          <a:ea typeface="+mn-ea"/>
                          <a:cs typeface="+mn-cs"/>
                        </a:rPr>
                        <a:t>ScheduledDay</a:t>
                      </a:r>
                    </a:p>
                  </a:txBody>
                  <a:tcPr marL="7345" marR="7345" marT="7345" marB="0" anchor="ctr"/>
                </a:tc>
                <a:tc>
                  <a:txBody>
                    <a:bodyPr/>
                    <a:lstStyle/>
                    <a:p>
                      <a:pPr lvl="0" algn="just" fontAlgn="b"/>
                      <a:r>
                        <a:rPr lang="en-GB" sz="1400" b="0" kern="1200">
                          <a:solidFill>
                            <a:schemeClr val="tx1"/>
                          </a:solidFill>
                          <a:latin typeface="+mn-lt"/>
                          <a:ea typeface="+mn-ea"/>
                          <a:cs typeface="+mn-cs"/>
                        </a:rPr>
                        <a:t>The date and time the appointment was scheduled.</a:t>
                      </a:r>
                    </a:p>
                  </a:txBody>
                  <a:tcPr marL="7345" marR="7345" marT="7345" marB="0" anchor="ctr"/>
                </a:tc>
                <a:extLst>
                  <a:ext uri="{0D108BD9-81ED-4DB2-BD59-A6C34878D82A}">
                    <a16:rowId xmlns:a16="http://schemas.microsoft.com/office/drawing/2014/main" val="354095512"/>
                  </a:ext>
                </a:extLst>
              </a:tr>
              <a:tr h="247103">
                <a:tc>
                  <a:txBody>
                    <a:bodyPr/>
                    <a:lstStyle/>
                    <a:p>
                      <a:pPr lvl="0" algn="just" fontAlgn="b"/>
                      <a:r>
                        <a:rPr lang="en-GB" sz="1400" b="1" kern="1200">
                          <a:solidFill>
                            <a:schemeClr val="tx1"/>
                          </a:solidFill>
                          <a:latin typeface="+mn-lt"/>
                          <a:ea typeface="+mn-ea"/>
                          <a:cs typeface="+mn-cs"/>
                        </a:rPr>
                        <a:t>AppointmentDay</a:t>
                      </a:r>
                    </a:p>
                  </a:txBody>
                  <a:tcPr marL="7345" marR="7345" marT="7345" marB="0" anchor="ctr"/>
                </a:tc>
                <a:tc>
                  <a:txBody>
                    <a:bodyPr/>
                    <a:lstStyle/>
                    <a:p>
                      <a:pPr lvl="0" algn="just" fontAlgn="b"/>
                      <a:r>
                        <a:rPr lang="en-GB" sz="1400" b="0" kern="1200">
                          <a:solidFill>
                            <a:schemeClr val="tx1"/>
                          </a:solidFill>
                          <a:latin typeface="+mn-lt"/>
                          <a:ea typeface="+mn-ea"/>
                          <a:cs typeface="+mn-cs"/>
                        </a:rPr>
                        <a:t>The date of the actual appointment.</a:t>
                      </a:r>
                    </a:p>
                  </a:txBody>
                  <a:tcPr marL="7345" marR="7345" marT="7345" marB="0" anchor="ctr"/>
                </a:tc>
                <a:extLst>
                  <a:ext uri="{0D108BD9-81ED-4DB2-BD59-A6C34878D82A}">
                    <a16:rowId xmlns:a16="http://schemas.microsoft.com/office/drawing/2014/main" val="3414989231"/>
                  </a:ext>
                </a:extLst>
              </a:tr>
              <a:tr h="247103">
                <a:tc>
                  <a:txBody>
                    <a:bodyPr/>
                    <a:lstStyle/>
                    <a:p>
                      <a:pPr lvl="0" algn="just" fontAlgn="b"/>
                      <a:r>
                        <a:rPr lang="en-GB" sz="1400" b="1" kern="1200">
                          <a:solidFill>
                            <a:schemeClr val="tx1"/>
                          </a:solidFill>
                          <a:latin typeface="+mn-lt"/>
                          <a:ea typeface="+mn-ea"/>
                          <a:cs typeface="+mn-cs"/>
                        </a:rPr>
                        <a:t>Age</a:t>
                      </a:r>
                    </a:p>
                  </a:txBody>
                  <a:tcPr marL="7345" marR="7345" marT="7345" marB="0" anchor="ctr"/>
                </a:tc>
                <a:tc>
                  <a:txBody>
                    <a:bodyPr/>
                    <a:lstStyle/>
                    <a:p>
                      <a:pPr lvl="0" algn="just" fontAlgn="b"/>
                      <a:r>
                        <a:rPr lang="en-GB" sz="1400" b="0" kern="1200">
                          <a:solidFill>
                            <a:schemeClr val="tx1"/>
                          </a:solidFill>
                          <a:latin typeface="+mn-lt"/>
                          <a:ea typeface="+mn-ea"/>
                          <a:cs typeface="+mn-cs"/>
                        </a:rPr>
                        <a:t>The age of the patient.</a:t>
                      </a:r>
                    </a:p>
                  </a:txBody>
                  <a:tcPr marL="7345" marR="7345" marT="7345" marB="0" anchor="ctr"/>
                </a:tc>
                <a:extLst>
                  <a:ext uri="{0D108BD9-81ED-4DB2-BD59-A6C34878D82A}">
                    <a16:rowId xmlns:a16="http://schemas.microsoft.com/office/drawing/2014/main" val="1106476898"/>
                  </a:ext>
                </a:extLst>
              </a:tr>
              <a:tr h="247103">
                <a:tc>
                  <a:txBody>
                    <a:bodyPr/>
                    <a:lstStyle/>
                    <a:p>
                      <a:pPr lvl="0" algn="just" fontAlgn="b"/>
                      <a:r>
                        <a:rPr lang="en-GB" sz="1400" b="1" kern="1200">
                          <a:solidFill>
                            <a:schemeClr val="tx1"/>
                          </a:solidFill>
                          <a:latin typeface="+mn-lt"/>
                          <a:ea typeface="+mn-ea"/>
                          <a:cs typeface="+mn-cs"/>
                        </a:rPr>
                        <a:t>Neighbourhood</a:t>
                      </a:r>
                    </a:p>
                  </a:txBody>
                  <a:tcPr marL="7345" marR="7345" marT="7345" marB="0" anchor="ctr"/>
                </a:tc>
                <a:tc>
                  <a:txBody>
                    <a:bodyPr/>
                    <a:lstStyle/>
                    <a:p>
                      <a:pPr lvl="0" algn="just" fontAlgn="b"/>
                      <a:r>
                        <a:rPr lang="en-GB" sz="1400" b="0" kern="1200">
                          <a:solidFill>
                            <a:schemeClr val="tx1"/>
                          </a:solidFill>
                          <a:latin typeface="+mn-lt"/>
                          <a:ea typeface="+mn-ea"/>
                          <a:cs typeface="+mn-cs"/>
                        </a:rPr>
                        <a:t>The location of the hospital.</a:t>
                      </a:r>
                    </a:p>
                  </a:txBody>
                  <a:tcPr marL="7345" marR="7345" marT="7345" marB="0" anchor="ctr"/>
                </a:tc>
                <a:extLst>
                  <a:ext uri="{0D108BD9-81ED-4DB2-BD59-A6C34878D82A}">
                    <a16:rowId xmlns:a16="http://schemas.microsoft.com/office/drawing/2014/main" val="2790883836"/>
                  </a:ext>
                </a:extLst>
              </a:tr>
              <a:tr h="247103">
                <a:tc>
                  <a:txBody>
                    <a:bodyPr/>
                    <a:lstStyle/>
                    <a:p>
                      <a:pPr lvl="0" algn="just" fontAlgn="b"/>
                      <a:r>
                        <a:rPr lang="en-GB" sz="1400" b="1" kern="1200">
                          <a:solidFill>
                            <a:schemeClr val="tx1"/>
                          </a:solidFill>
                          <a:latin typeface="+mn-lt"/>
                          <a:ea typeface="+mn-ea"/>
                          <a:cs typeface="+mn-cs"/>
                        </a:rPr>
                        <a:t>Scholarship</a:t>
                      </a:r>
                    </a:p>
                  </a:txBody>
                  <a:tcPr marL="7345" marR="7345" marT="7345" marB="0" anchor="ctr"/>
                </a:tc>
                <a:tc>
                  <a:txBody>
                    <a:bodyPr/>
                    <a:lstStyle/>
                    <a:p>
                      <a:pPr lvl="0" algn="just" fontAlgn="b"/>
                      <a:r>
                        <a:rPr lang="en-GB" sz="1400" b="0" kern="1200">
                          <a:solidFill>
                            <a:schemeClr val="tx1"/>
                          </a:solidFill>
                          <a:latin typeface="+mn-lt"/>
                          <a:ea typeface="+mn-ea"/>
                          <a:cs typeface="+mn-cs"/>
                        </a:rPr>
                        <a:t>Indicates whether the patient is enrolled in the welfare program (0 = No, 1 = Yes).</a:t>
                      </a:r>
                    </a:p>
                  </a:txBody>
                  <a:tcPr marL="7345" marR="7345" marT="7345" marB="0" anchor="ctr"/>
                </a:tc>
                <a:extLst>
                  <a:ext uri="{0D108BD9-81ED-4DB2-BD59-A6C34878D82A}">
                    <a16:rowId xmlns:a16="http://schemas.microsoft.com/office/drawing/2014/main" val="4177662533"/>
                  </a:ext>
                </a:extLst>
              </a:tr>
              <a:tr h="247103">
                <a:tc>
                  <a:txBody>
                    <a:bodyPr/>
                    <a:lstStyle/>
                    <a:p>
                      <a:pPr lvl="0" algn="just" fontAlgn="b"/>
                      <a:r>
                        <a:rPr lang="en-GB" sz="1400" b="1" kern="1200">
                          <a:solidFill>
                            <a:schemeClr val="tx1"/>
                          </a:solidFill>
                          <a:latin typeface="+mn-lt"/>
                          <a:ea typeface="+mn-ea"/>
                          <a:cs typeface="+mn-cs"/>
                        </a:rPr>
                        <a:t>Hipertension</a:t>
                      </a:r>
                    </a:p>
                  </a:txBody>
                  <a:tcPr marL="7345" marR="7345" marT="7345" marB="0" anchor="ctr"/>
                </a:tc>
                <a:tc>
                  <a:txBody>
                    <a:bodyPr/>
                    <a:lstStyle/>
                    <a:p>
                      <a:pPr lvl="0" algn="just" fontAlgn="b"/>
                      <a:r>
                        <a:rPr lang="en-GB" sz="1400" b="0" kern="1200">
                          <a:solidFill>
                            <a:schemeClr val="tx1"/>
                          </a:solidFill>
                          <a:latin typeface="+mn-lt"/>
                          <a:ea typeface="+mn-ea"/>
                          <a:cs typeface="+mn-cs"/>
                        </a:rPr>
                        <a:t>Indicates if the patient has hypertension (0 = No, 1 = Yes).</a:t>
                      </a:r>
                    </a:p>
                  </a:txBody>
                  <a:tcPr marL="7345" marR="7345" marT="7345" marB="0" anchor="ctr"/>
                </a:tc>
                <a:extLst>
                  <a:ext uri="{0D108BD9-81ED-4DB2-BD59-A6C34878D82A}">
                    <a16:rowId xmlns:a16="http://schemas.microsoft.com/office/drawing/2014/main" val="2575817084"/>
                  </a:ext>
                </a:extLst>
              </a:tr>
              <a:tr h="247103">
                <a:tc>
                  <a:txBody>
                    <a:bodyPr/>
                    <a:lstStyle/>
                    <a:p>
                      <a:pPr lvl="0" algn="just" fontAlgn="b"/>
                      <a:r>
                        <a:rPr lang="en-GB" sz="1400" b="1" kern="1200">
                          <a:solidFill>
                            <a:schemeClr val="tx1"/>
                          </a:solidFill>
                          <a:latin typeface="+mn-lt"/>
                          <a:ea typeface="+mn-ea"/>
                          <a:cs typeface="+mn-cs"/>
                        </a:rPr>
                        <a:t>Diabetes</a:t>
                      </a:r>
                    </a:p>
                  </a:txBody>
                  <a:tcPr marL="7345" marR="7345" marT="7345" marB="0" anchor="ctr"/>
                </a:tc>
                <a:tc>
                  <a:txBody>
                    <a:bodyPr/>
                    <a:lstStyle/>
                    <a:p>
                      <a:pPr lvl="0" algn="just" fontAlgn="b"/>
                      <a:r>
                        <a:rPr lang="en-GB" sz="1400" b="0" kern="1200">
                          <a:solidFill>
                            <a:schemeClr val="tx1"/>
                          </a:solidFill>
                          <a:latin typeface="+mn-lt"/>
                          <a:ea typeface="+mn-ea"/>
                          <a:cs typeface="+mn-cs"/>
                        </a:rPr>
                        <a:t>Indicates if the patient has diabetes (0 = No, 1 = Yes).</a:t>
                      </a:r>
                    </a:p>
                  </a:txBody>
                  <a:tcPr marL="7345" marR="7345" marT="7345" marB="0" anchor="ctr"/>
                </a:tc>
                <a:extLst>
                  <a:ext uri="{0D108BD9-81ED-4DB2-BD59-A6C34878D82A}">
                    <a16:rowId xmlns:a16="http://schemas.microsoft.com/office/drawing/2014/main" val="3199003291"/>
                  </a:ext>
                </a:extLst>
              </a:tr>
              <a:tr h="247103">
                <a:tc>
                  <a:txBody>
                    <a:bodyPr/>
                    <a:lstStyle/>
                    <a:p>
                      <a:pPr lvl="0" algn="just" fontAlgn="b"/>
                      <a:r>
                        <a:rPr lang="en-GB" sz="1400" b="1" kern="1200">
                          <a:solidFill>
                            <a:schemeClr val="tx1"/>
                          </a:solidFill>
                          <a:latin typeface="+mn-lt"/>
                          <a:ea typeface="+mn-ea"/>
                          <a:cs typeface="+mn-cs"/>
                        </a:rPr>
                        <a:t>Alcoholism</a:t>
                      </a:r>
                    </a:p>
                  </a:txBody>
                  <a:tcPr marL="7345" marR="7345" marT="7345" marB="0" anchor="ctr"/>
                </a:tc>
                <a:tc>
                  <a:txBody>
                    <a:bodyPr/>
                    <a:lstStyle/>
                    <a:p>
                      <a:pPr lvl="0" algn="just" fontAlgn="b"/>
                      <a:r>
                        <a:rPr lang="en-GB" sz="1400" b="0" kern="1200">
                          <a:solidFill>
                            <a:schemeClr val="tx1"/>
                          </a:solidFill>
                          <a:latin typeface="+mn-lt"/>
                          <a:ea typeface="+mn-ea"/>
                          <a:cs typeface="+mn-cs"/>
                        </a:rPr>
                        <a:t>Indicates if the patient is an alcoholic (0 = No, 1 = Yes).</a:t>
                      </a:r>
                    </a:p>
                  </a:txBody>
                  <a:tcPr marL="7345" marR="7345" marT="7345" marB="0" anchor="ctr"/>
                </a:tc>
                <a:extLst>
                  <a:ext uri="{0D108BD9-81ED-4DB2-BD59-A6C34878D82A}">
                    <a16:rowId xmlns:a16="http://schemas.microsoft.com/office/drawing/2014/main" val="4215124794"/>
                  </a:ext>
                </a:extLst>
              </a:tr>
              <a:tr h="458653">
                <a:tc>
                  <a:txBody>
                    <a:bodyPr/>
                    <a:lstStyle/>
                    <a:p>
                      <a:pPr lvl="0" algn="just" fontAlgn="b"/>
                      <a:r>
                        <a:rPr lang="en-GB" sz="1400" b="1" kern="1200">
                          <a:solidFill>
                            <a:schemeClr val="tx1"/>
                          </a:solidFill>
                          <a:latin typeface="+mn-lt"/>
                          <a:ea typeface="+mn-ea"/>
                          <a:cs typeface="+mn-cs"/>
                        </a:rPr>
                        <a:t>Handcap</a:t>
                      </a:r>
                    </a:p>
                  </a:txBody>
                  <a:tcPr marL="7345" marR="7345" marT="7345" marB="0" anchor="ctr"/>
                </a:tc>
                <a:tc>
                  <a:txBody>
                    <a:bodyPr/>
                    <a:lstStyle/>
                    <a:p>
                      <a:pPr lvl="0" algn="just" fontAlgn="b"/>
                      <a:r>
                        <a:rPr lang="en-GB" sz="1400" b="0" kern="1200">
                          <a:solidFill>
                            <a:schemeClr val="tx1"/>
                          </a:solidFill>
                          <a:latin typeface="+mn-lt"/>
                          <a:ea typeface="+mn-ea"/>
                          <a:cs typeface="+mn-cs"/>
                        </a:rPr>
                        <a:t>Indicates if the patient has a handicap (0 = No, 1 = Yes; note that this column may need clarification on values).</a:t>
                      </a:r>
                    </a:p>
                  </a:txBody>
                  <a:tcPr marL="7345" marR="7345" marT="7345" marB="0" anchor="ctr"/>
                </a:tc>
                <a:extLst>
                  <a:ext uri="{0D108BD9-81ED-4DB2-BD59-A6C34878D82A}">
                    <a16:rowId xmlns:a16="http://schemas.microsoft.com/office/drawing/2014/main" val="766983567"/>
                  </a:ext>
                </a:extLst>
              </a:tr>
              <a:tr h="247103">
                <a:tc>
                  <a:txBody>
                    <a:bodyPr/>
                    <a:lstStyle/>
                    <a:p>
                      <a:pPr lvl="0" algn="just" fontAlgn="b"/>
                      <a:r>
                        <a:rPr lang="en-GB" sz="1400" b="1" kern="1200">
                          <a:solidFill>
                            <a:schemeClr val="tx1"/>
                          </a:solidFill>
                          <a:latin typeface="+mn-lt"/>
                          <a:ea typeface="+mn-ea"/>
                          <a:cs typeface="+mn-cs"/>
                        </a:rPr>
                        <a:t>SMS_received</a:t>
                      </a:r>
                    </a:p>
                  </a:txBody>
                  <a:tcPr marL="7345" marR="7345" marT="7345" marB="0" anchor="ctr"/>
                </a:tc>
                <a:tc>
                  <a:txBody>
                    <a:bodyPr/>
                    <a:lstStyle/>
                    <a:p>
                      <a:pPr lvl="0" algn="just" fontAlgn="b"/>
                      <a:r>
                        <a:rPr lang="en-GB" sz="1400" b="0" kern="1200">
                          <a:solidFill>
                            <a:schemeClr val="tx1"/>
                          </a:solidFill>
                          <a:latin typeface="+mn-lt"/>
                          <a:ea typeface="+mn-ea"/>
                          <a:cs typeface="+mn-cs"/>
                        </a:rPr>
                        <a:t>Indicates if the patient received an SMS reminder (0 = No, 1 = Yes).</a:t>
                      </a:r>
                    </a:p>
                  </a:txBody>
                  <a:tcPr marL="7345" marR="7345" marT="7345" marB="0" anchor="ctr"/>
                </a:tc>
                <a:extLst>
                  <a:ext uri="{0D108BD9-81ED-4DB2-BD59-A6C34878D82A}">
                    <a16:rowId xmlns:a16="http://schemas.microsoft.com/office/drawing/2014/main" val="908499969"/>
                  </a:ext>
                </a:extLst>
              </a:tr>
              <a:tr h="458653">
                <a:tc>
                  <a:txBody>
                    <a:bodyPr/>
                    <a:lstStyle/>
                    <a:p>
                      <a:pPr lvl="0" algn="just" fontAlgn="b"/>
                      <a:r>
                        <a:rPr lang="en-GB" sz="1400" b="1" kern="1200">
                          <a:solidFill>
                            <a:schemeClr val="tx1"/>
                          </a:solidFill>
                          <a:latin typeface="+mn-lt"/>
                          <a:ea typeface="+mn-ea"/>
                          <a:cs typeface="+mn-cs"/>
                        </a:rPr>
                        <a:t>No-show</a:t>
                      </a:r>
                    </a:p>
                  </a:txBody>
                  <a:tcPr marL="7345" marR="7345" marT="7345" marB="0" anchor="ctr"/>
                </a:tc>
                <a:tc>
                  <a:txBody>
                    <a:bodyPr/>
                    <a:lstStyle/>
                    <a:p>
                      <a:pPr lvl="0" algn="just" fontAlgn="b"/>
                      <a:r>
                        <a:rPr lang="en-GB" sz="1400" b="0" kern="1200">
                          <a:solidFill>
                            <a:schemeClr val="tx1"/>
                          </a:solidFill>
                          <a:latin typeface="+mn-lt"/>
                          <a:ea typeface="+mn-ea"/>
                          <a:cs typeface="+mn-cs"/>
                        </a:rPr>
                        <a:t>The target variable, indicating whether the patient showed up for their appointment (No = showed up, Yes = did not show up).</a:t>
                      </a:r>
                    </a:p>
                  </a:txBody>
                  <a:tcPr marL="7345" marR="7345" marT="7345" marB="0" anchor="ctr"/>
                </a:tc>
                <a:extLst>
                  <a:ext uri="{0D108BD9-81ED-4DB2-BD59-A6C34878D82A}">
                    <a16:rowId xmlns:a16="http://schemas.microsoft.com/office/drawing/2014/main" val="356315188"/>
                  </a:ext>
                </a:extLst>
              </a:tr>
            </a:tbl>
          </a:graphicData>
        </a:graphic>
      </p:graphicFrame>
    </p:spTree>
    <p:extLst>
      <p:ext uri="{BB962C8B-B14F-4D97-AF65-F5344CB8AC3E}">
        <p14:creationId xmlns:p14="http://schemas.microsoft.com/office/powerpoint/2010/main" val="357329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04BAAD-B513-B92B-1C4E-4BCF5B03743F}"/>
              </a:ext>
            </a:extLst>
          </p:cNvPr>
          <p:cNvSpPr>
            <a:spLocks noGrp="1"/>
          </p:cNvSpPr>
          <p:nvPr>
            <p:ph type="title"/>
          </p:nvPr>
        </p:nvSpPr>
        <p:spPr>
          <a:xfrm>
            <a:off x="1371597" y="348865"/>
            <a:ext cx="10044023" cy="877729"/>
          </a:xfrm>
        </p:spPr>
        <p:txBody>
          <a:bodyPr anchor="ctr">
            <a:normAutofit/>
          </a:bodyPr>
          <a:lstStyle/>
          <a:p>
            <a:r>
              <a:rPr lang="en-PK" sz="4000">
                <a:solidFill>
                  <a:srgbClr val="FFFFFF"/>
                </a:solidFill>
              </a:rPr>
              <a:t>Model Approaches</a:t>
            </a:r>
          </a:p>
        </p:txBody>
      </p:sp>
      <p:graphicFrame>
        <p:nvGraphicFramePr>
          <p:cNvPr id="5" name="Content Placeholder 4">
            <a:extLst>
              <a:ext uri="{FF2B5EF4-FFF2-40B4-BE49-F238E27FC236}">
                <a16:creationId xmlns:a16="http://schemas.microsoft.com/office/drawing/2014/main" id="{963BC668-80F7-E514-179A-5E4A876F5FB0}"/>
              </a:ext>
            </a:extLst>
          </p:cNvPr>
          <p:cNvGraphicFramePr>
            <a:graphicFrameLocks noGrp="1"/>
          </p:cNvGraphicFramePr>
          <p:nvPr>
            <p:ph idx="1"/>
            <p:extLst>
              <p:ext uri="{D42A27DB-BD31-4B8C-83A1-F6EECF244321}">
                <p14:modId xmlns:p14="http://schemas.microsoft.com/office/powerpoint/2010/main" val="757722566"/>
              </p:ext>
            </p:extLst>
          </p:nvPr>
        </p:nvGraphicFramePr>
        <p:xfrm>
          <a:off x="644056" y="2295212"/>
          <a:ext cx="10927832" cy="3827539"/>
        </p:xfrm>
        <a:graphic>
          <a:graphicData uri="http://schemas.openxmlformats.org/drawingml/2006/table">
            <a:tbl>
              <a:tblPr firstRow="1" bandRow="1">
                <a:tableStyleId>{5C22544A-7EE6-4342-B048-85BDC9FD1C3A}</a:tableStyleId>
              </a:tblPr>
              <a:tblGrid>
                <a:gridCol w="2314270">
                  <a:extLst>
                    <a:ext uri="{9D8B030D-6E8A-4147-A177-3AD203B41FA5}">
                      <a16:colId xmlns:a16="http://schemas.microsoft.com/office/drawing/2014/main" val="1159343062"/>
                    </a:ext>
                  </a:extLst>
                </a:gridCol>
                <a:gridCol w="1974524">
                  <a:extLst>
                    <a:ext uri="{9D8B030D-6E8A-4147-A177-3AD203B41FA5}">
                      <a16:colId xmlns:a16="http://schemas.microsoft.com/office/drawing/2014/main" val="2294132506"/>
                    </a:ext>
                  </a:extLst>
                </a:gridCol>
                <a:gridCol w="1494883">
                  <a:extLst>
                    <a:ext uri="{9D8B030D-6E8A-4147-A177-3AD203B41FA5}">
                      <a16:colId xmlns:a16="http://schemas.microsoft.com/office/drawing/2014/main" val="2752189332"/>
                    </a:ext>
                  </a:extLst>
                </a:gridCol>
                <a:gridCol w="1914569">
                  <a:extLst>
                    <a:ext uri="{9D8B030D-6E8A-4147-A177-3AD203B41FA5}">
                      <a16:colId xmlns:a16="http://schemas.microsoft.com/office/drawing/2014/main" val="923167373"/>
                    </a:ext>
                  </a:extLst>
                </a:gridCol>
                <a:gridCol w="1974524">
                  <a:extLst>
                    <a:ext uri="{9D8B030D-6E8A-4147-A177-3AD203B41FA5}">
                      <a16:colId xmlns:a16="http://schemas.microsoft.com/office/drawing/2014/main" val="655895221"/>
                    </a:ext>
                  </a:extLst>
                </a:gridCol>
                <a:gridCol w="1255062">
                  <a:extLst>
                    <a:ext uri="{9D8B030D-6E8A-4147-A177-3AD203B41FA5}">
                      <a16:colId xmlns:a16="http://schemas.microsoft.com/office/drawing/2014/main" val="2743464195"/>
                    </a:ext>
                  </a:extLst>
                </a:gridCol>
              </a:tblGrid>
              <a:tr h="633127">
                <a:tc>
                  <a:txBody>
                    <a:bodyPr/>
                    <a:lstStyle/>
                    <a:p>
                      <a:r>
                        <a:rPr lang="en-PK" sz="2800"/>
                        <a:t>Model</a:t>
                      </a:r>
                    </a:p>
                  </a:txBody>
                  <a:tcPr marL="143892" marR="143892" marT="71946" marB="71946"/>
                </a:tc>
                <a:tc>
                  <a:txBody>
                    <a:bodyPr/>
                    <a:lstStyle/>
                    <a:p>
                      <a:r>
                        <a:rPr lang="en-PK" sz="2800" b="1" kern="1200" dirty="0">
                          <a:solidFill>
                            <a:schemeClr val="lt1"/>
                          </a:solidFill>
                          <a:latin typeface="+mn-lt"/>
                          <a:ea typeface="+mn-ea"/>
                          <a:cs typeface="+mn-cs"/>
                        </a:rPr>
                        <a:t>Precisio</a:t>
                      </a:r>
                      <a:r>
                        <a:rPr lang="en-PK" sz="2800" dirty="0"/>
                        <a:t>n</a:t>
                      </a:r>
                    </a:p>
                  </a:txBody>
                  <a:tcPr marL="143892" marR="143892" marT="71946" marB="71946"/>
                </a:tc>
                <a:tc>
                  <a:txBody>
                    <a:bodyPr/>
                    <a:lstStyle/>
                    <a:p>
                      <a:r>
                        <a:rPr lang="en-PK" sz="2800"/>
                        <a:t>Recall</a:t>
                      </a:r>
                    </a:p>
                  </a:txBody>
                  <a:tcPr marL="143892" marR="143892" marT="71946" marB="71946"/>
                </a:tc>
                <a:tc>
                  <a:txBody>
                    <a:bodyPr/>
                    <a:lstStyle/>
                    <a:p>
                      <a:r>
                        <a:rPr lang="en-PK" sz="2800"/>
                        <a:t>F1-score</a:t>
                      </a:r>
                    </a:p>
                  </a:txBody>
                  <a:tcPr marL="143892" marR="143892" marT="71946" marB="71946"/>
                </a:tc>
                <a:tc>
                  <a:txBody>
                    <a:bodyPr/>
                    <a:lstStyle/>
                    <a:p>
                      <a:r>
                        <a:rPr lang="en-PK" sz="2800"/>
                        <a:t>Accuracy</a:t>
                      </a:r>
                    </a:p>
                  </a:txBody>
                  <a:tcPr marL="143892" marR="143892" marT="71946" marB="71946"/>
                </a:tc>
                <a:tc>
                  <a:txBody>
                    <a:bodyPr/>
                    <a:lstStyle/>
                    <a:p>
                      <a:r>
                        <a:rPr lang="en-PK" sz="2800"/>
                        <a:t>AUC</a:t>
                      </a:r>
                    </a:p>
                  </a:txBody>
                  <a:tcPr marL="143892" marR="143892" marT="71946" marB="71946"/>
                </a:tc>
                <a:extLst>
                  <a:ext uri="{0D108BD9-81ED-4DB2-BD59-A6C34878D82A}">
                    <a16:rowId xmlns:a16="http://schemas.microsoft.com/office/drawing/2014/main" val="2302503718"/>
                  </a:ext>
                </a:extLst>
              </a:tr>
              <a:tr h="1064804">
                <a:tc>
                  <a:txBody>
                    <a:bodyPr/>
                    <a:lstStyle/>
                    <a:p>
                      <a:r>
                        <a:rPr lang="en-PK" sz="2800" dirty="0"/>
                        <a:t>Logistic Regression</a:t>
                      </a:r>
                    </a:p>
                  </a:txBody>
                  <a:tcPr marL="143892" marR="143892" marT="71946" marB="71946"/>
                </a:tc>
                <a:tc>
                  <a:txBody>
                    <a:bodyPr/>
                    <a:lstStyle/>
                    <a:p>
                      <a:r>
                        <a:rPr lang="en-PK" sz="2800" dirty="0"/>
                        <a:t>0.71</a:t>
                      </a:r>
                    </a:p>
                  </a:txBody>
                  <a:tcPr marL="143892" marR="143892" marT="71946" marB="71946"/>
                </a:tc>
                <a:tc>
                  <a:txBody>
                    <a:bodyPr/>
                    <a:lstStyle/>
                    <a:p>
                      <a:r>
                        <a:rPr lang="en-PK" sz="2800"/>
                        <a:t>0.80</a:t>
                      </a:r>
                    </a:p>
                  </a:txBody>
                  <a:tcPr marL="143892" marR="143892" marT="71946" marB="71946"/>
                </a:tc>
                <a:tc>
                  <a:txBody>
                    <a:bodyPr/>
                    <a:lstStyle/>
                    <a:p>
                      <a:r>
                        <a:rPr lang="en-PK" sz="2800"/>
                        <a:t>0.72</a:t>
                      </a:r>
                    </a:p>
                  </a:txBody>
                  <a:tcPr marL="143892" marR="143892" marT="71946" marB="71946"/>
                </a:tc>
                <a:tc>
                  <a:txBody>
                    <a:bodyPr/>
                    <a:lstStyle/>
                    <a:p>
                      <a:r>
                        <a:rPr lang="en-PK" sz="2800"/>
                        <a:t>0.79</a:t>
                      </a:r>
                    </a:p>
                  </a:txBody>
                  <a:tcPr marL="143892" marR="143892" marT="71946" marB="71946"/>
                </a:tc>
                <a:tc>
                  <a:txBody>
                    <a:bodyPr/>
                    <a:lstStyle/>
                    <a:p>
                      <a:r>
                        <a:rPr lang="en-PK" sz="2800"/>
                        <a:t>0.66</a:t>
                      </a:r>
                    </a:p>
                  </a:txBody>
                  <a:tcPr marL="143892" marR="143892" marT="71946" marB="71946"/>
                </a:tc>
                <a:extLst>
                  <a:ext uri="{0D108BD9-81ED-4DB2-BD59-A6C34878D82A}">
                    <a16:rowId xmlns:a16="http://schemas.microsoft.com/office/drawing/2014/main" val="206604537"/>
                  </a:ext>
                </a:extLst>
              </a:tr>
              <a:tr h="1064804">
                <a:tc>
                  <a:txBody>
                    <a:bodyPr/>
                    <a:lstStyle/>
                    <a:p>
                      <a:r>
                        <a:rPr lang="en-PK" sz="2800"/>
                        <a:t>Decision Tree</a:t>
                      </a:r>
                    </a:p>
                  </a:txBody>
                  <a:tcPr marL="143892" marR="143892" marT="71946" marB="71946"/>
                </a:tc>
                <a:tc>
                  <a:txBody>
                    <a:bodyPr/>
                    <a:lstStyle/>
                    <a:p>
                      <a:r>
                        <a:rPr lang="en-PK" sz="2800"/>
                        <a:t>0.74</a:t>
                      </a:r>
                    </a:p>
                  </a:txBody>
                  <a:tcPr marL="143892" marR="143892" marT="71946" marB="71946"/>
                </a:tc>
                <a:tc>
                  <a:txBody>
                    <a:bodyPr/>
                    <a:lstStyle/>
                    <a:p>
                      <a:r>
                        <a:rPr lang="en-PK" sz="2800"/>
                        <a:t>0.74</a:t>
                      </a:r>
                    </a:p>
                  </a:txBody>
                  <a:tcPr marL="143892" marR="143892" marT="71946" marB="71946"/>
                </a:tc>
                <a:tc>
                  <a:txBody>
                    <a:bodyPr/>
                    <a:lstStyle/>
                    <a:p>
                      <a:r>
                        <a:rPr lang="en-PK" sz="2800"/>
                        <a:t>0.74</a:t>
                      </a:r>
                    </a:p>
                  </a:txBody>
                  <a:tcPr marL="143892" marR="143892" marT="71946" marB="71946"/>
                </a:tc>
                <a:tc>
                  <a:txBody>
                    <a:bodyPr/>
                    <a:lstStyle/>
                    <a:p>
                      <a:r>
                        <a:rPr lang="en-PK" sz="2800"/>
                        <a:t>0.74</a:t>
                      </a:r>
                    </a:p>
                  </a:txBody>
                  <a:tcPr marL="143892" marR="143892" marT="71946" marB="71946"/>
                </a:tc>
                <a:tc>
                  <a:txBody>
                    <a:bodyPr/>
                    <a:lstStyle/>
                    <a:p>
                      <a:r>
                        <a:rPr lang="en-PK" sz="2800"/>
                        <a:t>0.59</a:t>
                      </a:r>
                    </a:p>
                  </a:txBody>
                  <a:tcPr marL="143892" marR="143892" marT="71946" marB="71946"/>
                </a:tc>
                <a:extLst>
                  <a:ext uri="{0D108BD9-81ED-4DB2-BD59-A6C34878D82A}">
                    <a16:rowId xmlns:a16="http://schemas.microsoft.com/office/drawing/2014/main" val="3709248770"/>
                  </a:ext>
                </a:extLst>
              </a:tr>
              <a:tr h="1064804">
                <a:tc>
                  <a:txBody>
                    <a:bodyPr/>
                    <a:lstStyle/>
                    <a:p>
                      <a:r>
                        <a:rPr lang="en-PK" sz="2800"/>
                        <a:t>Random Forest</a:t>
                      </a:r>
                    </a:p>
                  </a:txBody>
                  <a:tcPr marL="143892" marR="143892" marT="71946" marB="71946"/>
                </a:tc>
                <a:tc>
                  <a:txBody>
                    <a:bodyPr/>
                    <a:lstStyle/>
                    <a:p>
                      <a:r>
                        <a:rPr lang="en-PK" sz="2800" dirty="0"/>
                        <a:t>0.76</a:t>
                      </a:r>
                    </a:p>
                  </a:txBody>
                  <a:tcPr marL="143892" marR="143892" marT="71946" marB="71946"/>
                </a:tc>
                <a:tc>
                  <a:txBody>
                    <a:bodyPr/>
                    <a:lstStyle/>
                    <a:p>
                      <a:r>
                        <a:rPr lang="en-PK" sz="2800"/>
                        <a:t>0.80</a:t>
                      </a:r>
                    </a:p>
                  </a:txBody>
                  <a:tcPr marL="143892" marR="143892" marT="71946" marB="71946"/>
                </a:tc>
                <a:tc>
                  <a:txBody>
                    <a:bodyPr/>
                    <a:lstStyle/>
                    <a:p>
                      <a:r>
                        <a:rPr lang="en-PK" sz="2800"/>
                        <a:t>0.75</a:t>
                      </a:r>
                    </a:p>
                  </a:txBody>
                  <a:tcPr marL="143892" marR="143892" marT="71946" marB="71946"/>
                </a:tc>
                <a:tc>
                  <a:txBody>
                    <a:bodyPr/>
                    <a:lstStyle/>
                    <a:p>
                      <a:r>
                        <a:rPr lang="en-PK" sz="2800" b="1"/>
                        <a:t>0.80</a:t>
                      </a:r>
                    </a:p>
                  </a:txBody>
                  <a:tcPr marL="143892" marR="143892" marT="71946" marB="71946"/>
                </a:tc>
                <a:tc>
                  <a:txBody>
                    <a:bodyPr/>
                    <a:lstStyle/>
                    <a:p>
                      <a:r>
                        <a:rPr lang="en-PK" sz="2800" b="1" dirty="0"/>
                        <a:t>0.74</a:t>
                      </a:r>
                    </a:p>
                  </a:txBody>
                  <a:tcPr marL="143892" marR="143892" marT="71946" marB="71946"/>
                </a:tc>
                <a:extLst>
                  <a:ext uri="{0D108BD9-81ED-4DB2-BD59-A6C34878D82A}">
                    <a16:rowId xmlns:a16="http://schemas.microsoft.com/office/drawing/2014/main" val="828722657"/>
                  </a:ext>
                </a:extLst>
              </a:tr>
            </a:tbl>
          </a:graphicData>
        </a:graphic>
      </p:graphicFrame>
    </p:spTree>
    <p:extLst>
      <p:ext uri="{BB962C8B-B14F-4D97-AF65-F5344CB8AC3E}">
        <p14:creationId xmlns:p14="http://schemas.microsoft.com/office/powerpoint/2010/main" val="332843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3F804-662B-4CCB-2453-D0D206D9A612}"/>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Model Comparison</a:t>
            </a:r>
          </a:p>
        </p:txBody>
      </p:sp>
      <p:sp>
        <p:nvSpPr>
          <p:cNvPr id="5" name="TextBox 4">
            <a:extLst>
              <a:ext uri="{FF2B5EF4-FFF2-40B4-BE49-F238E27FC236}">
                <a16:creationId xmlns:a16="http://schemas.microsoft.com/office/drawing/2014/main" id="{257BD254-37F4-5599-5EAA-2138053C4CAC}"/>
              </a:ext>
            </a:extLst>
          </p:cNvPr>
          <p:cNvSpPr txBox="1"/>
          <p:nvPr/>
        </p:nvSpPr>
        <p:spPr>
          <a:xfrm>
            <a:off x="543697" y="2405894"/>
            <a:ext cx="5916415" cy="353508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t>Best Model Based on Accuracy: </a:t>
            </a:r>
            <a:r>
              <a:rPr lang="en-US" sz="2000" b="1" dirty="0"/>
              <a:t>Random Forest </a:t>
            </a:r>
          </a:p>
          <a:p>
            <a:pPr indent="-228600">
              <a:lnSpc>
                <a:spcPct val="90000"/>
              </a:lnSpc>
              <a:spcAft>
                <a:spcPts val="600"/>
              </a:spcAft>
              <a:buFont typeface="Arial" panose="020B0604020202020204" pitchFamily="34" charset="0"/>
              <a:buChar char="•"/>
            </a:pPr>
            <a:r>
              <a:rPr lang="en-US" sz="2000" dirty="0"/>
              <a:t>Best Model Based on AUC: </a:t>
            </a:r>
            <a:r>
              <a:rPr lang="en-US" sz="2000" b="1" dirty="0"/>
              <a:t>Random Forest</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ontent Placeholder 3">
            <a:extLst>
              <a:ext uri="{FF2B5EF4-FFF2-40B4-BE49-F238E27FC236}">
                <a16:creationId xmlns:a16="http://schemas.microsoft.com/office/drawing/2014/main" id="{6A09CCC5-F6FA-CE98-47B0-322D8901019E}"/>
              </a:ext>
            </a:extLst>
          </p:cNvPr>
          <p:cNvGraphicFramePr>
            <a:graphicFrameLocks noGrp="1"/>
          </p:cNvGraphicFramePr>
          <p:nvPr>
            <p:ph idx="1"/>
            <p:extLst>
              <p:ext uri="{D42A27DB-BD31-4B8C-83A1-F6EECF244321}">
                <p14:modId xmlns:p14="http://schemas.microsoft.com/office/powerpoint/2010/main" val="1258863482"/>
              </p:ext>
            </p:extLst>
          </p:nvPr>
        </p:nvGraphicFramePr>
        <p:xfrm>
          <a:off x="7075967" y="2005257"/>
          <a:ext cx="4170532" cy="2879382"/>
        </p:xfrm>
        <a:graphic>
          <a:graphicData uri="http://schemas.openxmlformats.org/drawingml/2006/table">
            <a:tbl>
              <a:tblPr firstRow="1" bandRow="1">
                <a:tableStyleId>{5C22544A-7EE6-4342-B048-85BDC9FD1C3A}</a:tableStyleId>
              </a:tblPr>
              <a:tblGrid>
                <a:gridCol w="1740979">
                  <a:extLst>
                    <a:ext uri="{9D8B030D-6E8A-4147-A177-3AD203B41FA5}">
                      <a16:colId xmlns:a16="http://schemas.microsoft.com/office/drawing/2014/main" val="3178349717"/>
                    </a:ext>
                  </a:extLst>
                </a:gridCol>
                <a:gridCol w="1485395">
                  <a:extLst>
                    <a:ext uri="{9D8B030D-6E8A-4147-A177-3AD203B41FA5}">
                      <a16:colId xmlns:a16="http://schemas.microsoft.com/office/drawing/2014/main" val="1761581325"/>
                    </a:ext>
                  </a:extLst>
                </a:gridCol>
                <a:gridCol w="944158">
                  <a:extLst>
                    <a:ext uri="{9D8B030D-6E8A-4147-A177-3AD203B41FA5}">
                      <a16:colId xmlns:a16="http://schemas.microsoft.com/office/drawing/2014/main" val="3744548836"/>
                    </a:ext>
                  </a:extLst>
                </a:gridCol>
              </a:tblGrid>
              <a:tr h="476289">
                <a:tc>
                  <a:txBody>
                    <a:bodyPr/>
                    <a:lstStyle/>
                    <a:p>
                      <a:pPr algn="l"/>
                      <a:r>
                        <a:rPr lang="en-PK" sz="2100"/>
                        <a:t>Model</a:t>
                      </a:r>
                    </a:p>
                  </a:txBody>
                  <a:tcPr marL="108247" marR="108247" marT="54124" marB="54124"/>
                </a:tc>
                <a:tc>
                  <a:txBody>
                    <a:bodyPr/>
                    <a:lstStyle/>
                    <a:p>
                      <a:pPr algn="l"/>
                      <a:r>
                        <a:rPr lang="en-PK" sz="2100"/>
                        <a:t>Accuracy</a:t>
                      </a:r>
                    </a:p>
                  </a:txBody>
                  <a:tcPr marL="108247" marR="108247" marT="54124" marB="54124"/>
                </a:tc>
                <a:tc>
                  <a:txBody>
                    <a:bodyPr/>
                    <a:lstStyle/>
                    <a:p>
                      <a:pPr algn="l"/>
                      <a:r>
                        <a:rPr lang="en-PK" sz="2100"/>
                        <a:t>AUC</a:t>
                      </a:r>
                    </a:p>
                  </a:txBody>
                  <a:tcPr marL="108247" marR="108247" marT="54124" marB="54124"/>
                </a:tc>
                <a:extLst>
                  <a:ext uri="{0D108BD9-81ED-4DB2-BD59-A6C34878D82A}">
                    <a16:rowId xmlns:a16="http://schemas.microsoft.com/office/drawing/2014/main" val="2354468344"/>
                  </a:ext>
                </a:extLst>
              </a:tr>
              <a:tr h="801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sz="2100"/>
                        <a:t>Logistic Regression</a:t>
                      </a:r>
                    </a:p>
                  </a:txBody>
                  <a:tcPr marL="108247" marR="108247" marT="54124" marB="54124"/>
                </a:tc>
                <a:tc>
                  <a:txBody>
                    <a:bodyPr/>
                    <a:lstStyle/>
                    <a:p>
                      <a:r>
                        <a:rPr lang="en-PK" sz="2100"/>
                        <a:t>0.79</a:t>
                      </a:r>
                    </a:p>
                  </a:txBody>
                  <a:tcPr marL="108247" marR="108247" marT="54124" marB="54124"/>
                </a:tc>
                <a:tc>
                  <a:txBody>
                    <a:bodyPr/>
                    <a:lstStyle/>
                    <a:p>
                      <a:r>
                        <a:rPr lang="en-PK" sz="2100"/>
                        <a:t>0.66</a:t>
                      </a:r>
                    </a:p>
                  </a:txBody>
                  <a:tcPr marL="108247" marR="108247" marT="54124" marB="54124"/>
                </a:tc>
                <a:extLst>
                  <a:ext uri="{0D108BD9-81ED-4DB2-BD59-A6C34878D82A}">
                    <a16:rowId xmlns:a16="http://schemas.microsoft.com/office/drawing/2014/main" val="1784774275"/>
                  </a:ext>
                </a:extLst>
              </a:tr>
              <a:tr h="801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sz="2100"/>
                        <a:t>Decision Tree</a:t>
                      </a:r>
                    </a:p>
                  </a:txBody>
                  <a:tcPr marL="108247" marR="108247" marT="54124" marB="54124"/>
                </a:tc>
                <a:tc>
                  <a:txBody>
                    <a:bodyPr/>
                    <a:lstStyle/>
                    <a:p>
                      <a:r>
                        <a:rPr lang="en-PK" sz="2100"/>
                        <a:t>0.74</a:t>
                      </a:r>
                    </a:p>
                  </a:txBody>
                  <a:tcPr marL="108247" marR="108247" marT="54124" marB="54124"/>
                </a:tc>
                <a:tc>
                  <a:txBody>
                    <a:bodyPr/>
                    <a:lstStyle/>
                    <a:p>
                      <a:r>
                        <a:rPr lang="en-PK" sz="2100"/>
                        <a:t>0.59</a:t>
                      </a:r>
                    </a:p>
                  </a:txBody>
                  <a:tcPr marL="108247" marR="108247" marT="54124" marB="54124"/>
                </a:tc>
                <a:extLst>
                  <a:ext uri="{0D108BD9-81ED-4DB2-BD59-A6C34878D82A}">
                    <a16:rowId xmlns:a16="http://schemas.microsoft.com/office/drawing/2014/main" val="901169041"/>
                  </a:ext>
                </a:extLst>
              </a:tr>
              <a:tr h="801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K" sz="2100"/>
                        <a:t>Random Forest</a:t>
                      </a:r>
                    </a:p>
                  </a:txBody>
                  <a:tcPr marL="108247" marR="108247" marT="54124" marB="54124"/>
                </a:tc>
                <a:tc>
                  <a:txBody>
                    <a:bodyPr/>
                    <a:lstStyle/>
                    <a:p>
                      <a:r>
                        <a:rPr lang="en-PK" sz="2100" b="1"/>
                        <a:t>0.80</a:t>
                      </a:r>
                    </a:p>
                  </a:txBody>
                  <a:tcPr marL="108247" marR="108247" marT="54124" marB="54124"/>
                </a:tc>
                <a:tc>
                  <a:txBody>
                    <a:bodyPr/>
                    <a:lstStyle/>
                    <a:p>
                      <a:r>
                        <a:rPr lang="en-PK" sz="2100" b="1"/>
                        <a:t>0.74</a:t>
                      </a:r>
                    </a:p>
                  </a:txBody>
                  <a:tcPr marL="108247" marR="108247" marT="54124" marB="54124"/>
                </a:tc>
                <a:extLst>
                  <a:ext uri="{0D108BD9-81ED-4DB2-BD59-A6C34878D82A}">
                    <a16:rowId xmlns:a16="http://schemas.microsoft.com/office/drawing/2014/main" val="2732633914"/>
                  </a:ext>
                </a:extLst>
              </a:tr>
            </a:tbl>
          </a:graphicData>
        </a:graphic>
      </p:graphicFrame>
    </p:spTree>
    <p:extLst>
      <p:ext uri="{BB962C8B-B14F-4D97-AF65-F5344CB8AC3E}">
        <p14:creationId xmlns:p14="http://schemas.microsoft.com/office/powerpoint/2010/main" val="373717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EF7A0-90B5-1452-35B2-D7AA1BA35DA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Data Visualization and Insights</a:t>
            </a:r>
          </a:p>
        </p:txBody>
      </p:sp>
      <p:pic>
        <p:nvPicPr>
          <p:cNvPr id="7" name="Picture 6" descr="A graph of age distribution&#10;&#10;Description automatically generated">
            <a:extLst>
              <a:ext uri="{FF2B5EF4-FFF2-40B4-BE49-F238E27FC236}">
                <a16:creationId xmlns:a16="http://schemas.microsoft.com/office/drawing/2014/main" id="{0DEA9707-100D-71B7-07BC-11768415844F}"/>
              </a:ext>
            </a:extLst>
          </p:cNvPr>
          <p:cNvPicPr>
            <a:picLocks noChangeAspect="1"/>
          </p:cNvPicPr>
          <p:nvPr/>
        </p:nvPicPr>
        <p:blipFill>
          <a:blip r:embed="rId3"/>
          <a:stretch>
            <a:fillRect/>
          </a:stretch>
        </p:blipFill>
        <p:spPr>
          <a:xfrm>
            <a:off x="715748" y="2493400"/>
            <a:ext cx="5131088" cy="3373688"/>
          </a:xfrm>
          <a:prstGeom prst="rect">
            <a:avLst/>
          </a:prstGeom>
        </p:spPr>
      </p:pic>
      <p:pic>
        <p:nvPicPr>
          <p:cNvPr id="5" name="Picture 4">
            <a:extLst>
              <a:ext uri="{FF2B5EF4-FFF2-40B4-BE49-F238E27FC236}">
                <a16:creationId xmlns:a16="http://schemas.microsoft.com/office/drawing/2014/main" id="{50E6C633-2F44-0EEE-7BA9-2A20CA493FC0}"/>
              </a:ext>
            </a:extLst>
          </p:cNvPr>
          <p:cNvPicPr>
            <a:picLocks noChangeAspect="1"/>
          </p:cNvPicPr>
          <p:nvPr/>
        </p:nvPicPr>
        <p:blipFill>
          <a:blip r:embed="rId4"/>
          <a:stretch>
            <a:fillRect/>
          </a:stretch>
        </p:blipFill>
        <p:spPr>
          <a:xfrm>
            <a:off x="6345165" y="2217815"/>
            <a:ext cx="5060546" cy="3997831"/>
          </a:xfrm>
          <a:prstGeom prst="rect">
            <a:avLst/>
          </a:prstGeom>
        </p:spPr>
      </p:pic>
    </p:spTree>
    <p:extLst>
      <p:ext uri="{BB962C8B-B14F-4D97-AF65-F5344CB8AC3E}">
        <p14:creationId xmlns:p14="http://schemas.microsoft.com/office/powerpoint/2010/main" val="417211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EF7A0-90B5-1452-35B2-D7AA1BA35DA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Data Visualization and Insights</a:t>
            </a:r>
          </a:p>
        </p:txBody>
      </p:sp>
      <p:pic>
        <p:nvPicPr>
          <p:cNvPr id="4" name="Picture 3" descr="A graph of text and a bar chart&#10;&#10;Description automatically generated with medium confidence">
            <a:extLst>
              <a:ext uri="{FF2B5EF4-FFF2-40B4-BE49-F238E27FC236}">
                <a16:creationId xmlns:a16="http://schemas.microsoft.com/office/drawing/2014/main" id="{3F689DEC-F6AB-3EE3-8737-47AE5243DBA2}"/>
              </a:ext>
            </a:extLst>
          </p:cNvPr>
          <p:cNvPicPr>
            <a:picLocks noChangeAspect="1"/>
          </p:cNvPicPr>
          <p:nvPr/>
        </p:nvPicPr>
        <p:blipFill>
          <a:blip r:embed="rId3"/>
          <a:stretch>
            <a:fillRect/>
          </a:stretch>
        </p:blipFill>
        <p:spPr>
          <a:xfrm>
            <a:off x="715748" y="2512642"/>
            <a:ext cx="5131088" cy="3335205"/>
          </a:xfrm>
          <a:prstGeom prst="rect">
            <a:avLst/>
          </a:prstGeom>
        </p:spPr>
      </p:pic>
      <p:pic>
        <p:nvPicPr>
          <p:cNvPr id="8" name="Picture 7" descr="A graph of different levels of diabetes&#10;&#10;Description automatically generated with medium confidence">
            <a:extLst>
              <a:ext uri="{FF2B5EF4-FFF2-40B4-BE49-F238E27FC236}">
                <a16:creationId xmlns:a16="http://schemas.microsoft.com/office/drawing/2014/main" id="{8327249F-EB43-FDB2-AF94-3458AEA9A96A}"/>
              </a:ext>
            </a:extLst>
          </p:cNvPr>
          <p:cNvPicPr>
            <a:picLocks noChangeAspect="1"/>
          </p:cNvPicPr>
          <p:nvPr/>
        </p:nvPicPr>
        <p:blipFill>
          <a:blip r:embed="rId4"/>
          <a:stretch>
            <a:fillRect/>
          </a:stretch>
        </p:blipFill>
        <p:spPr>
          <a:xfrm>
            <a:off x="6345165" y="2217815"/>
            <a:ext cx="4802200" cy="3997831"/>
          </a:xfrm>
          <a:prstGeom prst="rect">
            <a:avLst/>
          </a:prstGeom>
        </p:spPr>
      </p:pic>
    </p:spTree>
    <p:extLst>
      <p:ext uri="{BB962C8B-B14F-4D97-AF65-F5344CB8AC3E}">
        <p14:creationId xmlns:p14="http://schemas.microsoft.com/office/powerpoint/2010/main" val="93735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2F3D43-95BE-AFBF-E28B-B020F1DBCFCA}"/>
              </a:ext>
            </a:extLst>
          </p:cNvPr>
          <p:cNvSpPr>
            <a:spLocks noGrp="1"/>
          </p:cNvSpPr>
          <p:nvPr>
            <p:ph type="title"/>
          </p:nvPr>
        </p:nvSpPr>
        <p:spPr>
          <a:xfrm>
            <a:off x="1371599" y="294538"/>
            <a:ext cx="9895951" cy="1033669"/>
          </a:xfrm>
        </p:spPr>
        <p:txBody>
          <a:bodyPr>
            <a:normAutofit/>
          </a:bodyPr>
          <a:lstStyle/>
          <a:p>
            <a:r>
              <a:rPr lang="en-PK" sz="4000">
                <a:solidFill>
                  <a:srgbClr val="FFFFFF"/>
                </a:solidFill>
              </a:rPr>
              <a:t>Next Steps and Recommendations</a:t>
            </a:r>
          </a:p>
        </p:txBody>
      </p:sp>
      <p:sp>
        <p:nvSpPr>
          <p:cNvPr id="3" name="Content Placeholder 2">
            <a:extLst>
              <a:ext uri="{FF2B5EF4-FFF2-40B4-BE49-F238E27FC236}">
                <a16:creationId xmlns:a16="http://schemas.microsoft.com/office/drawing/2014/main" id="{AD4C1044-7D2E-450E-C745-B5457666095F}"/>
              </a:ext>
            </a:extLst>
          </p:cNvPr>
          <p:cNvSpPr>
            <a:spLocks noGrp="1"/>
          </p:cNvSpPr>
          <p:nvPr>
            <p:ph idx="1"/>
          </p:nvPr>
        </p:nvSpPr>
        <p:spPr>
          <a:xfrm>
            <a:off x="1371599" y="2318197"/>
            <a:ext cx="9724031" cy="3683358"/>
          </a:xfrm>
        </p:spPr>
        <p:txBody>
          <a:bodyPr anchor="ctr">
            <a:normAutofit/>
          </a:bodyPr>
          <a:lstStyle/>
          <a:p>
            <a:pPr marL="0" indent="0">
              <a:buNone/>
            </a:pPr>
            <a:endParaRPr lang="en-GB" sz="2000" b="1" dirty="0"/>
          </a:p>
          <a:p>
            <a:pPr>
              <a:buFont typeface="Arial" panose="020B0604020202020204" pitchFamily="34" charset="0"/>
              <a:buChar char="•"/>
            </a:pPr>
            <a:r>
              <a:rPr lang="en-GB" sz="2000" b="1" dirty="0"/>
              <a:t>Targeted Interventions: </a:t>
            </a:r>
            <a:r>
              <a:rPr lang="en-GB" sz="2000" dirty="0"/>
              <a:t>Focus on high-risk groups, such as patients with severe handicaps or chronic illnesses (e.g., diabetes), for proactive follow-up (e.g., additional reminders or calls).</a:t>
            </a:r>
          </a:p>
          <a:p>
            <a:pPr>
              <a:buFont typeface="Arial" panose="020B0604020202020204" pitchFamily="34" charset="0"/>
              <a:buChar char="•"/>
            </a:pPr>
            <a:r>
              <a:rPr lang="en-GB" sz="2000" b="1" dirty="0"/>
              <a:t>Enhanced Communication: </a:t>
            </a:r>
            <a:r>
              <a:rPr lang="en-GB" sz="2000" dirty="0"/>
              <a:t>Increase the use of SMS reminders and possibly experiment with more frequent reminders, especially for patients who have a history of missing appointments or belong to high-risk groups.</a:t>
            </a:r>
          </a:p>
          <a:p>
            <a:pPr>
              <a:buFont typeface="Arial" panose="020B0604020202020204" pitchFamily="34" charset="0"/>
              <a:buChar char="•"/>
            </a:pPr>
            <a:r>
              <a:rPr lang="en-GB" sz="2000" b="1" dirty="0"/>
              <a:t>Flexible Scheduling for Vulnerable Patients: </a:t>
            </a:r>
            <a:r>
              <a:rPr lang="en-GB" sz="2000" dirty="0"/>
              <a:t>Offer more flexible or convenient appointment times for patients with higher levels of handicap to reduce barriers to attending appointments.</a:t>
            </a:r>
          </a:p>
          <a:p>
            <a:endParaRPr lang="en-PK" sz="2000" dirty="0"/>
          </a:p>
        </p:txBody>
      </p:sp>
    </p:spTree>
    <p:extLst>
      <p:ext uri="{BB962C8B-B14F-4D97-AF65-F5344CB8AC3E}">
        <p14:creationId xmlns:p14="http://schemas.microsoft.com/office/powerpoint/2010/main" val="1266771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1270</Words>
  <Application>Microsoft Macintosh PowerPoint</Application>
  <PresentationFormat>Widescreen</PresentationFormat>
  <Paragraphs>118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-webkit-standard</vt:lpstr>
      <vt:lpstr>Aptos</vt:lpstr>
      <vt:lpstr>Aptos Display</vt:lpstr>
      <vt:lpstr>Arial</vt:lpstr>
      <vt:lpstr>Calibri</vt:lpstr>
      <vt:lpstr>Office Theme</vt:lpstr>
      <vt:lpstr>Medical Appointment No-Shows</vt:lpstr>
      <vt:lpstr>Business Case</vt:lpstr>
      <vt:lpstr>Data Exploration</vt:lpstr>
      <vt:lpstr>Data Dictionary</vt:lpstr>
      <vt:lpstr>Model Approaches</vt:lpstr>
      <vt:lpstr>Model Comparison</vt:lpstr>
      <vt:lpstr>Data Visualization and Insights</vt:lpstr>
      <vt:lpstr>Data Visualization and Insights</vt:lpstr>
      <vt:lpstr>Next Steps and Recommendations</vt:lpstr>
      <vt:lpstr>Future Exploration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Zain Khan</dc:creator>
  <cp:lastModifiedBy>Zain Khan</cp:lastModifiedBy>
  <cp:revision>4</cp:revision>
  <dcterms:created xsi:type="dcterms:W3CDTF">2024-10-25T01:15:02Z</dcterms:created>
  <dcterms:modified xsi:type="dcterms:W3CDTF">2024-10-26T22:49:29Z</dcterms:modified>
</cp:coreProperties>
</file>