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6"/>
  </p:notesMasterIdLst>
  <p:handoutMasterIdLst>
    <p:handoutMasterId r:id="rId37"/>
  </p:handoutMasterIdLst>
  <p:sldIdLst>
    <p:sldId id="256" r:id="rId5"/>
    <p:sldId id="431" r:id="rId6"/>
    <p:sldId id="439" r:id="rId7"/>
    <p:sldId id="467" r:id="rId8"/>
    <p:sldId id="458" r:id="rId9"/>
    <p:sldId id="459" r:id="rId10"/>
    <p:sldId id="460" r:id="rId11"/>
    <p:sldId id="465" r:id="rId12"/>
    <p:sldId id="464" r:id="rId13"/>
    <p:sldId id="468" r:id="rId14"/>
    <p:sldId id="469" r:id="rId15"/>
    <p:sldId id="473" r:id="rId16"/>
    <p:sldId id="432" r:id="rId17"/>
    <p:sldId id="474" r:id="rId18"/>
    <p:sldId id="475" r:id="rId19"/>
    <p:sldId id="489" r:id="rId20"/>
    <p:sldId id="435" r:id="rId21"/>
    <p:sldId id="488" r:id="rId22"/>
    <p:sldId id="476" r:id="rId23"/>
    <p:sldId id="477" r:id="rId24"/>
    <p:sldId id="487" r:id="rId25"/>
    <p:sldId id="479" r:id="rId26"/>
    <p:sldId id="478" r:id="rId27"/>
    <p:sldId id="482" r:id="rId28"/>
    <p:sldId id="483" r:id="rId29"/>
    <p:sldId id="437" r:id="rId30"/>
    <p:sldId id="462" r:id="rId31"/>
    <p:sldId id="484" r:id="rId32"/>
    <p:sldId id="485" r:id="rId33"/>
    <p:sldId id="490" r:id="rId34"/>
    <p:sldId id="438" r:id="rId35"/>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1D6296"/>
    <a:srgbClr val="003E52"/>
    <a:srgbClr val="1749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CA88A6-C303-2E32-26BF-01FB6A6CC8BB}" v="759" dt="2025-09-03T04:11:43.130"/>
    <p1510:client id="{3AE1E0B8-C456-0400-B6DD-C98D68F91645}" v="38" dt="2025-09-02T22:00:04.930"/>
    <p1510:client id="{57CB3760-14B7-FDDF-CC07-9A568419C0D5}" v="117" dt="2025-09-02T17:31:11.421"/>
    <p1510:client id="{58103525-E681-31BA-BAF7-33EBB53FD5AB}" v="3591" dt="2025-09-02T05:02:27.544"/>
    <p1510:client id="{661D88AC-B376-121E-8FF6-E7835A147B22}" v="21" dt="2025-09-03T01:10:29.760"/>
    <p1510:client id="{78E1A115-80C1-A3A3-521C-0335BA36D7EF}" v="487" dt="2025-09-02T05:40:48.797"/>
    <p1510:client id="{7E23D7C2-D240-9771-7DAE-F32DC9688C7A}" v="1" dt="2025-09-02T17:33:48.623"/>
    <p1510:client id="{8A17EEF3-B1A7-AF94-6167-1EDD3B45EBD6}" v="409" dt="2025-09-02T04:48:26.844"/>
    <p1510:client id="{D67A7003-824F-F16F-3071-A888C09D410F}" v="1142" dt="2025-09-03T04:03:46.243"/>
    <p1510:client id="{D8699984-A15F-4FDC-831C-048F7142C1F4}" v="373" dt="2025-09-03T04:09:39.525"/>
    <p1510:client id="{DEF87E70-5EC9-04BB-724E-269D4BA44014}" v="161" dt="2025-09-02T23:42:35.381"/>
    <p1510:client id="{E1197103-D5D8-11E3-89E8-757975F27206}" v="148" dt="2025-09-02T05:04:56.0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42"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E7CEA7A-8677-4FDA-B3F8-0F442B823CF2}" type="datetimeFigureOut">
              <a:rPr lang="es-CO" smtClean="0"/>
              <a:t>2/09/2025</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AA10B8-D2AD-4939-8FB4-21E6196E416D}" type="slidenum">
              <a:rPr lang="es-CO" smtClean="0"/>
              <a:t>‹#›</a:t>
            </a:fld>
            <a:endParaRPr lang="es-CO"/>
          </a:p>
        </p:txBody>
      </p:sp>
    </p:spTree>
    <p:extLst>
      <p:ext uri="{BB962C8B-B14F-4D97-AF65-F5344CB8AC3E}">
        <p14:creationId xmlns:p14="http://schemas.microsoft.com/office/powerpoint/2010/main" val="192914233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F76EF8-CCBC-4AD8-9A62-F8ABF7C63A58}" type="datetimeFigureOut">
              <a:rPr lang="es-CO" smtClean="0"/>
              <a:t>2/09/2025</a:t>
            </a:fld>
            <a:endParaRPr lang="es-CO"/>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9CE3E00-5BD7-44D7-B945-08D1EB9B6B4C}" type="slidenum">
              <a:rPr lang="es-CO" smtClean="0"/>
              <a:t>‹#›</a:t>
            </a:fld>
            <a:endParaRPr lang="es-CO"/>
          </a:p>
        </p:txBody>
      </p:sp>
    </p:spTree>
    <p:extLst>
      <p:ext uri="{BB962C8B-B14F-4D97-AF65-F5344CB8AC3E}">
        <p14:creationId xmlns:p14="http://schemas.microsoft.com/office/powerpoint/2010/main" val="212901202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a:t>
            </a:fld>
            <a:endParaRPr lang="es-CO"/>
          </a:p>
        </p:txBody>
      </p:sp>
    </p:spTree>
    <p:extLst>
      <p:ext uri="{BB962C8B-B14F-4D97-AF65-F5344CB8AC3E}">
        <p14:creationId xmlns:p14="http://schemas.microsoft.com/office/powerpoint/2010/main" val="30284292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F5281-C475-BBF8-8B55-66D0209B95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660DBF-99E3-2A70-4652-4F990C3B7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9F9CED-594F-6C83-B149-4B01115333BD}"/>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8D6C066-762F-4353-F8F2-B25BA8FEB22A}"/>
              </a:ext>
            </a:extLst>
          </p:cNvPr>
          <p:cNvSpPr>
            <a:spLocks noGrp="1"/>
          </p:cNvSpPr>
          <p:nvPr>
            <p:ph type="sldNum" sz="quarter" idx="10"/>
          </p:nvPr>
        </p:nvSpPr>
        <p:spPr/>
        <p:txBody>
          <a:bodyPr/>
          <a:lstStyle/>
          <a:p>
            <a:fld id="{39CE3E00-5BD7-44D7-B945-08D1EB9B6B4C}" type="slidenum">
              <a:rPr lang="es-CO" smtClean="0"/>
              <a:t>11</a:t>
            </a:fld>
            <a:endParaRPr lang="es-CO"/>
          </a:p>
        </p:txBody>
      </p:sp>
    </p:spTree>
    <p:extLst>
      <p:ext uri="{BB962C8B-B14F-4D97-AF65-F5344CB8AC3E}">
        <p14:creationId xmlns:p14="http://schemas.microsoft.com/office/powerpoint/2010/main" val="1910407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9D24A-C3DA-B435-2E47-99DA25D5A3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F21778-14B4-8C98-2427-BD092C0B75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4737B2-F91F-0235-2F70-335E7EC280C6}"/>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C1C01530-3F01-6BD3-D761-20EEA9652544}"/>
              </a:ext>
            </a:extLst>
          </p:cNvPr>
          <p:cNvSpPr>
            <a:spLocks noGrp="1"/>
          </p:cNvSpPr>
          <p:nvPr>
            <p:ph type="sldNum" sz="quarter" idx="10"/>
          </p:nvPr>
        </p:nvSpPr>
        <p:spPr/>
        <p:txBody>
          <a:bodyPr/>
          <a:lstStyle/>
          <a:p>
            <a:fld id="{39CE3E00-5BD7-44D7-B945-08D1EB9B6B4C}" type="slidenum">
              <a:rPr lang="es-CO" smtClean="0"/>
              <a:t>12</a:t>
            </a:fld>
            <a:endParaRPr lang="es-CO"/>
          </a:p>
        </p:txBody>
      </p:sp>
    </p:spTree>
    <p:extLst>
      <p:ext uri="{BB962C8B-B14F-4D97-AF65-F5344CB8AC3E}">
        <p14:creationId xmlns:p14="http://schemas.microsoft.com/office/powerpoint/2010/main" val="15248857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14</a:t>
            </a:fld>
            <a:endParaRPr lang="es-CO"/>
          </a:p>
        </p:txBody>
      </p:sp>
    </p:spTree>
    <p:extLst>
      <p:ext uri="{BB962C8B-B14F-4D97-AF65-F5344CB8AC3E}">
        <p14:creationId xmlns:p14="http://schemas.microsoft.com/office/powerpoint/2010/main" val="40170365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15</a:t>
            </a:fld>
            <a:endParaRPr lang="es-CO"/>
          </a:p>
        </p:txBody>
      </p:sp>
    </p:spTree>
    <p:extLst>
      <p:ext uri="{BB962C8B-B14F-4D97-AF65-F5344CB8AC3E}">
        <p14:creationId xmlns:p14="http://schemas.microsoft.com/office/powerpoint/2010/main" val="226458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16</a:t>
            </a:fld>
            <a:endParaRPr lang="es-CO"/>
          </a:p>
        </p:txBody>
      </p:sp>
    </p:spTree>
    <p:extLst>
      <p:ext uri="{BB962C8B-B14F-4D97-AF65-F5344CB8AC3E}">
        <p14:creationId xmlns:p14="http://schemas.microsoft.com/office/powerpoint/2010/main" val="16188219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5DBDB-FFBD-0273-306B-CB61BED4BA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A3D9BB-7938-0227-E5E1-8B25C8100E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A8E02D-5486-9B27-546A-5F7CF2DC4DB7}"/>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F666C755-C3BC-3C5F-FAFD-8F7412B194F5}"/>
              </a:ext>
            </a:extLst>
          </p:cNvPr>
          <p:cNvSpPr>
            <a:spLocks noGrp="1"/>
          </p:cNvSpPr>
          <p:nvPr>
            <p:ph type="sldNum" sz="quarter" idx="10"/>
          </p:nvPr>
        </p:nvSpPr>
        <p:spPr/>
        <p:txBody>
          <a:bodyPr/>
          <a:lstStyle/>
          <a:p>
            <a:fld id="{39CE3E00-5BD7-44D7-B945-08D1EB9B6B4C}" type="slidenum">
              <a:rPr lang="es-CO" smtClean="0"/>
              <a:t>17</a:t>
            </a:fld>
            <a:endParaRPr lang="es-CO"/>
          </a:p>
        </p:txBody>
      </p:sp>
    </p:spTree>
    <p:extLst>
      <p:ext uri="{BB962C8B-B14F-4D97-AF65-F5344CB8AC3E}">
        <p14:creationId xmlns:p14="http://schemas.microsoft.com/office/powerpoint/2010/main" val="41422538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18</a:t>
            </a:fld>
            <a:endParaRPr lang="es-CO"/>
          </a:p>
        </p:txBody>
      </p:sp>
    </p:spTree>
    <p:extLst>
      <p:ext uri="{BB962C8B-B14F-4D97-AF65-F5344CB8AC3E}">
        <p14:creationId xmlns:p14="http://schemas.microsoft.com/office/powerpoint/2010/main" val="1181433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D7400-6EAD-B493-0944-9E73FCFC0F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3A3EF6-2E60-5750-BD72-B3ABC8D41F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B84FA3-DE42-19BB-C661-E91398514F09}"/>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89C7A030-0CD1-41CB-46BA-FAE6FCD9C984}"/>
              </a:ext>
            </a:extLst>
          </p:cNvPr>
          <p:cNvSpPr>
            <a:spLocks noGrp="1"/>
          </p:cNvSpPr>
          <p:nvPr>
            <p:ph type="sldNum" sz="quarter" idx="10"/>
          </p:nvPr>
        </p:nvSpPr>
        <p:spPr/>
        <p:txBody>
          <a:bodyPr/>
          <a:lstStyle/>
          <a:p>
            <a:fld id="{39CE3E00-5BD7-44D7-B945-08D1EB9B6B4C}" type="slidenum">
              <a:rPr lang="es-CO" smtClean="0"/>
              <a:t>19</a:t>
            </a:fld>
            <a:endParaRPr lang="es-CO"/>
          </a:p>
        </p:txBody>
      </p:sp>
    </p:spTree>
    <p:extLst>
      <p:ext uri="{BB962C8B-B14F-4D97-AF65-F5344CB8AC3E}">
        <p14:creationId xmlns:p14="http://schemas.microsoft.com/office/powerpoint/2010/main" val="3834682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563EC-5654-D343-7470-749C2824F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3C5DD9-F4C7-B4B2-4349-664035DF80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40A383-00E9-E71B-B5D8-266D04014D1C}"/>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2701895-F4B0-F528-2734-BB345E81F1EF}"/>
              </a:ext>
            </a:extLst>
          </p:cNvPr>
          <p:cNvSpPr>
            <a:spLocks noGrp="1"/>
          </p:cNvSpPr>
          <p:nvPr>
            <p:ph type="sldNum" sz="quarter" idx="10"/>
          </p:nvPr>
        </p:nvSpPr>
        <p:spPr/>
        <p:txBody>
          <a:bodyPr/>
          <a:lstStyle/>
          <a:p>
            <a:fld id="{39CE3E00-5BD7-44D7-B945-08D1EB9B6B4C}" type="slidenum">
              <a:rPr lang="es-CO" smtClean="0"/>
              <a:t>20</a:t>
            </a:fld>
            <a:endParaRPr lang="es-CO"/>
          </a:p>
        </p:txBody>
      </p:sp>
    </p:spTree>
    <p:extLst>
      <p:ext uri="{BB962C8B-B14F-4D97-AF65-F5344CB8AC3E}">
        <p14:creationId xmlns:p14="http://schemas.microsoft.com/office/powerpoint/2010/main" val="8406603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A820F-F81B-6DE9-07BE-71B259FAF4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A87C60-67B9-83FA-E5DF-B795721573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DE32F1-5140-149A-0796-801737B39AB6}"/>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31B2AADC-AEAA-4DAA-62CD-D51965C23E37}"/>
              </a:ext>
            </a:extLst>
          </p:cNvPr>
          <p:cNvSpPr>
            <a:spLocks noGrp="1"/>
          </p:cNvSpPr>
          <p:nvPr>
            <p:ph type="sldNum" sz="quarter" idx="10"/>
          </p:nvPr>
        </p:nvSpPr>
        <p:spPr/>
        <p:txBody>
          <a:bodyPr/>
          <a:lstStyle/>
          <a:p>
            <a:fld id="{39CE3E00-5BD7-44D7-B945-08D1EB9B6B4C}" type="slidenum">
              <a:rPr lang="es-CO" smtClean="0"/>
              <a:t>21</a:t>
            </a:fld>
            <a:endParaRPr lang="es-CO"/>
          </a:p>
        </p:txBody>
      </p:sp>
    </p:spTree>
    <p:extLst>
      <p:ext uri="{BB962C8B-B14F-4D97-AF65-F5344CB8AC3E}">
        <p14:creationId xmlns:p14="http://schemas.microsoft.com/office/powerpoint/2010/main" val="6026744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3</a:t>
            </a:fld>
            <a:endParaRPr lang="es-CO"/>
          </a:p>
        </p:txBody>
      </p:sp>
    </p:spTree>
    <p:extLst>
      <p:ext uri="{BB962C8B-B14F-4D97-AF65-F5344CB8AC3E}">
        <p14:creationId xmlns:p14="http://schemas.microsoft.com/office/powerpoint/2010/main" val="865730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623BC-2C76-40D8-422A-1B6C45BA8C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0234CE-68D0-ADA7-4F18-C5E288368E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753A30-9F4F-B749-DA1B-3150C453CF48}"/>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3A66F04-E9B3-B2B7-DBB6-EDEEF9EB1A2D}"/>
              </a:ext>
            </a:extLst>
          </p:cNvPr>
          <p:cNvSpPr>
            <a:spLocks noGrp="1"/>
          </p:cNvSpPr>
          <p:nvPr>
            <p:ph type="sldNum" sz="quarter" idx="10"/>
          </p:nvPr>
        </p:nvSpPr>
        <p:spPr/>
        <p:txBody>
          <a:bodyPr/>
          <a:lstStyle/>
          <a:p>
            <a:fld id="{39CE3E00-5BD7-44D7-B945-08D1EB9B6B4C}" type="slidenum">
              <a:rPr lang="es-CO" smtClean="0"/>
              <a:t>22</a:t>
            </a:fld>
            <a:endParaRPr lang="es-CO"/>
          </a:p>
        </p:txBody>
      </p:sp>
    </p:spTree>
    <p:extLst>
      <p:ext uri="{BB962C8B-B14F-4D97-AF65-F5344CB8AC3E}">
        <p14:creationId xmlns:p14="http://schemas.microsoft.com/office/powerpoint/2010/main" val="41416496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6C3C5-B753-4526-E635-534B49B998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35223F-B5F1-04EB-88B3-483DBEA0E5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008974-23A3-EC74-646C-1B26C1181BFF}"/>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9C7FBE8A-A6F6-FB1F-1ABD-81E61E7F9DAD}"/>
              </a:ext>
            </a:extLst>
          </p:cNvPr>
          <p:cNvSpPr>
            <a:spLocks noGrp="1"/>
          </p:cNvSpPr>
          <p:nvPr>
            <p:ph type="sldNum" sz="quarter" idx="10"/>
          </p:nvPr>
        </p:nvSpPr>
        <p:spPr/>
        <p:txBody>
          <a:bodyPr/>
          <a:lstStyle/>
          <a:p>
            <a:fld id="{39CE3E00-5BD7-44D7-B945-08D1EB9B6B4C}" type="slidenum">
              <a:rPr lang="es-CO" smtClean="0"/>
              <a:t>23</a:t>
            </a:fld>
            <a:endParaRPr lang="es-CO"/>
          </a:p>
        </p:txBody>
      </p:sp>
    </p:spTree>
    <p:extLst>
      <p:ext uri="{BB962C8B-B14F-4D97-AF65-F5344CB8AC3E}">
        <p14:creationId xmlns:p14="http://schemas.microsoft.com/office/powerpoint/2010/main" val="39684377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A36B6-013A-4AEE-943E-31D485EE67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3CFC94-E6A3-755D-82B9-F4E9AB5B40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B4B9F8-259D-C9B4-763E-95A9A34BE188}"/>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3B2505A4-425D-8873-BB96-AF201749EA04}"/>
              </a:ext>
            </a:extLst>
          </p:cNvPr>
          <p:cNvSpPr>
            <a:spLocks noGrp="1"/>
          </p:cNvSpPr>
          <p:nvPr>
            <p:ph type="sldNum" sz="quarter" idx="10"/>
          </p:nvPr>
        </p:nvSpPr>
        <p:spPr/>
        <p:txBody>
          <a:bodyPr/>
          <a:lstStyle/>
          <a:p>
            <a:fld id="{39CE3E00-5BD7-44D7-B945-08D1EB9B6B4C}" type="slidenum">
              <a:rPr lang="es-CO" smtClean="0"/>
              <a:t>24</a:t>
            </a:fld>
            <a:endParaRPr lang="es-CO"/>
          </a:p>
        </p:txBody>
      </p:sp>
    </p:spTree>
    <p:extLst>
      <p:ext uri="{BB962C8B-B14F-4D97-AF65-F5344CB8AC3E}">
        <p14:creationId xmlns:p14="http://schemas.microsoft.com/office/powerpoint/2010/main" val="37964283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D3733-A9CE-B8E5-0829-EC7F00EAE6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B587A-35EF-94AC-2E38-A6D728B8D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06BACE-7081-550C-FC09-671AF92CF76E}"/>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D27F0731-3417-E6A6-060A-A6F2887B6916}"/>
              </a:ext>
            </a:extLst>
          </p:cNvPr>
          <p:cNvSpPr>
            <a:spLocks noGrp="1"/>
          </p:cNvSpPr>
          <p:nvPr>
            <p:ph type="sldNum" sz="quarter" idx="10"/>
          </p:nvPr>
        </p:nvSpPr>
        <p:spPr/>
        <p:txBody>
          <a:bodyPr/>
          <a:lstStyle/>
          <a:p>
            <a:fld id="{39CE3E00-5BD7-44D7-B945-08D1EB9B6B4C}" type="slidenum">
              <a:rPr lang="es-CO" smtClean="0"/>
              <a:t>25</a:t>
            </a:fld>
            <a:endParaRPr lang="es-CO"/>
          </a:p>
        </p:txBody>
      </p:sp>
    </p:spTree>
    <p:extLst>
      <p:ext uri="{BB962C8B-B14F-4D97-AF65-F5344CB8AC3E}">
        <p14:creationId xmlns:p14="http://schemas.microsoft.com/office/powerpoint/2010/main" val="16075875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15054-3D88-7E1D-0CD0-012041EFE2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930E8A-7A25-6717-6642-A347C14222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A7E2D7-192A-0B53-C47E-0174C436B387}"/>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1860E239-9639-ABE1-04FD-234CEAEFEDAC}"/>
              </a:ext>
            </a:extLst>
          </p:cNvPr>
          <p:cNvSpPr>
            <a:spLocks noGrp="1"/>
          </p:cNvSpPr>
          <p:nvPr>
            <p:ph type="sldNum" sz="quarter" idx="10"/>
          </p:nvPr>
        </p:nvSpPr>
        <p:spPr/>
        <p:txBody>
          <a:bodyPr/>
          <a:lstStyle/>
          <a:p>
            <a:fld id="{39CE3E00-5BD7-44D7-B945-08D1EB9B6B4C}" type="slidenum">
              <a:rPr lang="es-CO" smtClean="0"/>
              <a:t>26</a:t>
            </a:fld>
            <a:endParaRPr lang="es-CO"/>
          </a:p>
        </p:txBody>
      </p:sp>
    </p:spTree>
    <p:extLst>
      <p:ext uri="{BB962C8B-B14F-4D97-AF65-F5344CB8AC3E}">
        <p14:creationId xmlns:p14="http://schemas.microsoft.com/office/powerpoint/2010/main" val="40560849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27</a:t>
            </a:fld>
            <a:endParaRPr lang="es-CO"/>
          </a:p>
        </p:txBody>
      </p:sp>
    </p:spTree>
    <p:extLst>
      <p:ext uri="{BB962C8B-B14F-4D97-AF65-F5344CB8AC3E}">
        <p14:creationId xmlns:p14="http://schemas.microsoft.com/office/powerpoint/2010/main" val="36073889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28</a:t>
            </a:fld>
            <a:endParaRPr lang="es-CO"/>
          </a:p>
        </p:txBody>
      </p:sp>
    </p:spTree>
    <p:extLst>
      <p:ext uri="{BB962C8B-B14F-4D97-AF65-F5344CB8AC3E}">
        <p14:creationId xmlns:p14="http://schemas.microsoft.com/office/powerpoint/2010/main" val="1271215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799F-1F82-CF23-AF6B-A8E7C0960A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13EFCB-8413-3FF1-D318-04E3FC0BB5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009E7B-8987-ECC9-BE40-5296BFFE31B5}"/>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030D12D6-3EBC-11AF-4751-9366C048F481}"/>
              </a:ext>
            </a:extLst>
          </p:cNvPr>
          <p:cNvSpPr>
            <a:spLocks noGrp="1"/>
          </p:cNvSpPr>
          <p:nvPr>
            <p:ph type="sldNum" sz="quarter" idx="10"/>
          </p:nvPr>
        </p:nvSpPr>
        <p:spPr/>
        <p:txBody>
          <a:bodyPr/>
          <a:lstStyle/>
          <a:p>
            <a:fld id="{39CE3E00-5BD7-44D7-B945-08D1EB9B6B4C}" type="slidenum">
              <a:rPr lang="es-CO" smtClean="0"/>
              <a:t>29</a:t>
            </a:fld>
            <a:endParaRPr lang="es-CO"/>
          </a:p>
        </p:txBody>
      </p:sp>
    </p:spTree>
    <p:extLst>
      <p:ext uri="{BB962C8B-B14F-4D97-AF65-F5344CB8AC3E}">
        <p14:creationId xmlns:p14="http://schemas.microsoft.com/office/powerpoint/2010/main" val="3355282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2A8F-5C67-3F84-E629-A6932FFA79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82D85A-3B08-0AC0-F361-B3937FCA70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6D2C84-EE57-4E1D-A466-38E7586E59CE}"/>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AD569E5B-2D1C-43CE-8B21-5A2B5D932102}"/>
              </a:ext>
            </a:extLst>
          </p:cNvPr>
          <p:cNvSpPr>
            <a:spLocks noGrp="1"/>
          </p:cNvSpPr>
          <p:nvPr>
            <p:ph type="sldNum" sz="quarter" idx="10"/>
          </p:nvPr>
        </p:nvSpPr>
        <p:spPr/>
        <p:txBody>
          <a:bodyPr/>
          <a:lstStyle/>
          <a:p>
            <a:fld id="{39CE3E00-5BD7-44D7-B945-08D1EB9B6B4C}" type="slidenum">
              <a:rPr lang="es-CO" smtClean="0"/>
              <a:t>30</a:t>
            </a:fld>
            <a:endParaRPr lang="es-CO"/>
          </a:p>
        </p:txBody>
      </p:sp>
    </p:spTree>
    <p:extLst>
      <p:ext uri="{BB962C8B-B14F-4D97-AF65-F5344CB8AC3E}">
        <p14:creationId xmlns:p14="http://schemas.microsoft.com/office/powerpoint/2010/main" val="5546646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09AE6-60F7-0DBE-A4C0-0D8DD4D63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79CE42-4848-53AD-0DED-88051F7D91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C30871-4772-733E-5D02-7B6C00E19A1F}"/>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D0599C45-7F66-8AEC-095E-3BB0919ED515}"/>
              </a:ext>
            </a:extLst>
          </p:cNvPr>
          <p:cNvSpPr>
            <a:spLocks noGrp="1"/>
          </p:cNvSpPr>
          <p:nvPr>
            <p:ph type="sldNum" sz="quarter" idx="10"/>
          </p:nvPr>
        </p:nvSpPr>
        <p:spPr/>
        <p:txBody>
          <a:bodyPr/>
          <a:lstStyle/>
          <a:p>
            <a:fld id="{39CE3E00-5BD7-44D7-B945-08D1EB9B6B4C}" type="slidenum">
              <a:rPr lang="es-CO" smtClean="0"/>
              <a:t>32</a:t>
            </a:fld>
            <a:endParaRPr lang="es-CO"/>
          </a:p>
        </p:txBody>
      </p:sp>
    </p:spTree>
    <p:extLst>
      <p:ext uri="{BB962C8B-B14F-4D97-AF65-F5344CB8AC3E}">
        <p14:creationId xmlns:p14="http://schemas.microsoft.com/office/powerpoint/2010/main" val="1793458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4A11C-1D91-7B74-DDB8-4A3A921513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59ADDD-936C-131F-5FA0-1B5722D474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6498E4-FEE1-4C75-2BE2-14FAB5CD95F7}"/>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38899EB4-2DE0-2B11-8B45-D760D7FCDD64}"/>
              </a:ext>
            </a:extLst>
          </p:cNvPr>
          <p:cNvSpPr>
            <a:spLocks noGrp="1"/>
          </p:cNvSpPr>
          <p:nvPr>
            <p:ph type="sldNum" sz="quarter" idx="10"/>
          </p:nvPr>
        </p:nvSpPr>
        <p:spPr/>
        <p:txBody>
          <a:bodyPr/>
          <a:lstStyle/>
          <a:p>
            <a:fld id="{39CE3E00-5BD7-44D7-B945-08D1EB9B6B4C}" type="slidenum">
              <a:rPr lang="es-CO" smtClean="0"/>
              <a:t>4</a:t>
            </a:fld>
            <a:endParaRPr lang="es-CO"/>
          </a:p>
        </p:txBody>
      </p:sp>
    </p:spTree>
    <p:extLst>
      <p:ext uri="{BB962C8B-B14F-4D97-AF65-F5344CB8AC3E}">
        <p14:creationId xmlns:p14="http://schemas.microsoft.com/office/powerpoint/2010/main" val="3178710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32</a:t>
            </a:fld>
            <a:endParaRPr lang="es-CO"/>
          </a:p>
        </p:txBody>
      </p:sp>
    </p:spTree>
    <p:extLst>
      <p:ext uri="{BB962C8B-B14F-4D97-AF65-F5344CB8AC3E}">
        <p14:creationId xmlns:p14="http://schemas.microsoft.com/office/powerpoint/2010/main" val="1481776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5</a:t>
            </a:fld>
            <a:endParaRPr lang="es-CO"/>
          </a:p>
        </p:txBody>
      </p:sp>
    </p:spTree>
    <p:extLst>
      <p:ext uri="{BB962C8B-B14F-4D97-AF65-F5344CB8AC3E}">
        <p14:creationId xmlns:p14="http://schemas.microsoft.com/office/powerpoint/2010/main" val="3136712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6</a:t>
            </a:fld>
            <a:endParaRPr lang="es-CO"/>
          </a:p>
        </p:txBody>
      </p:sp>
    </p:spTree>
    <p:extLst>
      <p:ext uri="{BB962C8B-B14F-4D97-AF65-F5344CB8AC3E}">
        <p14:creationId xmlns:p14="http://schemas.microsoft.com/office/powerpoint/2010/main" val="41005395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O"/>
          </a:p>
        </p:txBody>
      </p:sp>
      <p:sp>
        <p:nvSpPr>
          <p:cNvPr id="4" name="Slide Number Placeholder 3"/>
          <p:cNvSpPr>
            <a:spLocks noGrp="1"/>
          </p:cNvSpPr>
          <p:nvPr>
            <p:ph type="sldNum" sz="quarter" idx="10"/>
          </p:nvPr>
        </p:nvSpPr>
        <p:spPr/>
        <p:txBody>
          <a:bodyPr/>
          <a:lstStyle/>
          <a:p>
            <a:fld id="{39CE3E00-5BD7-44D7-B945-08D1EB9B6B4C}" type="slidenum">
              <a:rPr lang="es-CO" smtClean="0"/>
              <a:t>7</a:t>
            </a:fld>
            <a:endParaRPr lang="es-CO"/>
          </a:p>
        </p:txBody>
      </p:sp>
    </p:spTree>
    <p:extLst>
      <p:ext uri="{BB962C8B-B14F-4D97-AF65-F5344CB8AC3E}">
        <p14:creationId xmlns:p14="http://schemas.microsoft.com/office/powerpoint/2010/main" val="3798615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58D5-1AFC-A48A-E2E5-746BB69467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48DE4-E5C5-A83F-F304-35FC7842BA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C9290F-66FD-5C8A-EA66-9A1D7D2D8F89}"/>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D73995E6-178B-3FB2-69B1-BBA938D15041}"/>
              </a:ext>
            </a:extLst>
          </p:cNvPr>
          <p:cNvSpPr>
            <a:spLocks noGrp="1"/>
          </p:cNvSpPr>
          <p:nvPr>
            <p:ph type="sldNum" sz="quarter" idx="10"/>
          </p:nvPr>
        </p:nvSpPr>
        <p:spPr/>
        <p:txBody>
          <a:bodyPr/>
          <a:lstStyle/>
          <a:p>
            <a:fld id="{39CE3E00-5BD7-44D7-B945-08D1EB9B6B4C}" type="slidenum">
              <a:rPr lang="es-CO" smtClean="0"/>
              <a:t>8</a:t>
            </a:fld>
            <a:endParaRPr lang="es-CO"/>
          </a:p>
        </p:txBody>
      </p:sp>
    </p:spTree>
    <p:extLst>
      <p:ext uri="{BB962C8B-B14F-4D97-AF65-F5344CB8AC3E}">
        <p14:creationId xmlns:p14="http://schemas.microsoft.com/office/powerpoint/2010/main" val="2523220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32D5C-5681-5913-684C-B61BD0BAE1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83CA1D-CFA9-07E0-4746-6EC7067510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21004E-04C8-71EF-A0B9-7211A91A5995}"/>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EFACF0AC-C7D6-2AE0-DC30-57BC491128CE}"/>
              </a:ext>
            </a:extLst>
          </p:cNvPr>
          <p:cNvSpPr>
            <a:spLocks noGrp="1"/>
          </p:cNvSpPr>
          <p:nvPr>
            <p:ph type="sldNum" sz="quarter" idx="10"/>
          </p:nvPr>
        </p:nvSpPr>
        <p:spPr/>
        <p:txBody>
          <a:bodyPr/>
          <a:lstStyle/>
          <a:p>
            <a:fld id="{39CE3E00-5BD7-44D7-B945-08D1EB9B6B4C}" type="slidenum">
              <a:rPr lang="es-CO" smtClean="0"/>
              <a:t>9</a:t>
            </a:fld>
            <a:endParaRPr lang="es-CO"/>
          </a:p>
        </p:txBody>
      </p:sp>
    </p:spTree>
    <p:extLst>
      <p:ext uri="{BB962C8B-B14F-4D97-AF65-F5344CB8AC3E}">
        <p14:creationId xmlns:p14="http://schemas.microsoft.com/office/powerpoint/2010/main" val="1230095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D85A5-CE0D-7BDE-CAEA-5068184805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F1379E-0229-2746-822A-51B1639EE7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6ADDDD-CEF2-9C05-4BE8-57C6396028BB}"/>
              </a:ext>
            </a:extLst>
          </p:cNvPr>
          <p:cNvSpPr>
            <a:spLocks noGrp="1"/>
          </p:cNvSpPr>
          <p:nvPr>
            <p:ph type="body" idx="1"/>
          </p:nvPr>
        </p:nvSpPr>
        <p:spPr/>
        <p:txBody>
          <a:bodyPr/>
          <a:lstStyle/>
          <a:p>
            <a:endParaRPr lang="es-CO"/>
          </a:p>
        </p:txBody>
      </p:sp>
      <p:sp>
        <p:nvSpPr>
          <p:cNvPr id="4" name="Slide Number Placeholder 3">
            <a:extLst>
              <a:ext uri="{FF2B5EF4-FFF2-40B4-BE49-F238E27FC236}">
                <a16:creationId xmlns:a16="http://schemas.microsoft.com/office/drawing/2014/main" id="{471E303A-0F04-5733-71AE-B888EB3173F5}"/>
              </a:ext>
            </a:extLst>
          </p:cNvPr>
          <p:cNvSpPr>
            <a:spLocks noGrp="1"/>
          </p:cNvSpPr>
          <p:nvPr>
            <p:ph type="sldNum" sz="quarter" idx="10"/>
          </p:nvPr>
        </p:nvSpPr>
        <p:spPr/>
        <p:txBody>
          <a:bodyPr/>
          <a:lstStyle/>
          <a:p>
            <a:fld id="{39CE3E00-5BD7-44D7-B945-08D1EB9B6B4C}" type="slidenum">
              <a:rPr lang="es-CO" smtClean="0"/>
              <a:t>10</a:t>
            </a:fld>
            <a:endParaRPr lang="es-CO"/>
          </a:p>
        </p:txBody>
      </p:sp>
    </p:spTree>
    <p:extLst>
      <p:ext uri="{BB962C8B-B14F-4D97-AF65-F5344CB8AC3E}">
        <p14:creationId xmlns:p14="http://schemas.microsoft.com/office/powerpoint/2010/main" val="1960022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chemeClr val="bg1"/>
        </a:solidFill>
        <a:effectLst/>
      </p:bgPr>
    </p:bg>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971600" y="2204864"/>
            <a:ext cx="7200800" cy="1800200"/>
          </a:xfrm>
        </p:spPr>
        <p:txBody>
          <a:bodyPr>
            <a:normAutofit/>
          </a:bodyPr>
          <a:lstStyle>
            <a:lvl1pPr marL="0" indent="0" algn="l">
              <a:buNone/>
              <a:defRPr sz="2200">
                <a:solidFill>
                  <a:srgbClr val="003E5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CO"/>
          </a:p>
        </p:txBody>
      </p:sp>
      <p:sp>
        <p:nvSpPr>
          <p:cNvPr id="6" name="5 Marcador de número de diapositiva"/>
          <p:cNvSpPr>
            <a:spLocks noGrp="1"/>
          </p:cNvSpPr>
          <p:nvPr>
            <p:ph type="sldNum" sz="quarter" idx="12"/>
          </p:nvPr>
        </p:nvSpPr>
        <p:spPr>
          <a:xfrm>
            <a:off x="7668344" y="6453336"/>
            <a:ext cx="1413520" cy="365125"/>
          </a:xfrm>
          <a:prstGeom prst="rect">
            <a:avLst/>
          </a:prstGeom>
        </p:spPr>
        <p:txBody>
          <a:bodyPr/>
          <a:lstStyle>
            <a:lvl1pPr>
              <a:defRPr sz="1400"/>
            </a:lvl1pPr>
          </a:lstStyle>
          <a:p>
            <a:fld id="{0AEE6DC9-5AC4-4174-887C-07A615CCC701}" type="slidenum">
              <a:rPr lang="es-CO" smtClean="0"/>
              <a:pPr/>
              <a:t>‹#›</a:t>
            </a:fld>
            <a:endParaRPr lang="es-CO"/>
          </a:p>
        </p:txBody>
      </p:sp>
      <p:pic>
        <p:nvPicPr>
          <p:cNvPr id="12"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91880" y="5301208"/>
            <a:ext cx="1763688" cy="754442"/>
          </a:xfrm>
          <a:prstGeom prst="rect">
            <a:avLst/>
          </a:prstGeom>
        </p:spPr>
      </p:pic>
      <p:sp>
        <p:nvSpPr>
          <p:cNvPr id="9" name="4 Marcador de pie de página"/>
          <p:cNvSpPr>
            <a:spLocks noGrp="1"/>
          </p:cNvSpPr>
          <p:nvPr>
            <p:ph type="ftr" sz="quarter" idx="3"/>
          </p:nvPr>
        </p:nvSpPr>
        <p:spPr>
          <a:xfrm>
            <a:off x="611560" y="6577837"/>
            <a:ext cx="6462551" cy="217922"/>
          </a:xfrm>
          <a:prstGeom prst="rect">
            <a:avLst/>
          </a:prstGeom>
        </p:spPr>
        <p:txBody>
          <a:bodyPr/>
          <a:lstStyle>
            <a:lvl1pPr>
              <a:defRPr sz="1100">
                <a:solidFill>
                  <a:schemeClr val="bg1">
                    <a:lumMod val="50000"/>
                  </a:schemeClr>
                </a:solidFill>
              </a:defRPr>
            </a:lvl1pPr>
          </a:lstStyle>
          <a:p>
            <a:r>
              <a:rPr lang="es-CO"/>
              <a:t>© 2019 - Universidad de Los Andes – Departamento de Sistemas y Computación  - Darío Correal</a:t>
            </a:r>
          </a:p>
        </p:txBody>
      </p:sp>
      <p:grpSp>
        <p:nvGrpSpPr>
          <p:cNvPr id="17" name="Group 16"/>
          <p:cNvGrpSpPr/>
          <p:nvPr userDrawn="1"/>
        </p:nvGrpSpPr>
        <p:grpSpPr>
          <a:xfrm>
            <a:off x="0" y="0"/>
            <a:ext cx="9144000" cy="946946"/>
            <a:chOff x="0" y="0"/>
            <a:chExt cx="9180512" cy="946946"/>
          </a:xfrm>
        </p:grpSpPr>
        <p:pic>
          <p:nvPicPr>
            <p:cNvPr id="10" name="Picture 2" descr="C:\Users\gj.osorio20\Desktop\universidaddelosandes-(2)-[Convertid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4" name="Rectangle 3"/>
            <p:cNvSpPr/>
            <p:nvPr userDrawn="1"/>
          </p:nvSpPr>
          <p:spPr>
            <a:xfrm>
              <a:off x="0" y="0"/>
              <a:ext cx="9180512" cy="94694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5" name="TextBox 4"/>
            <p:cNvSpPr txBox="1"/>
            <p:nvPr userDrawn="1"/>
          </p:nvSpPr>
          <p:spPr>
            <a:xfrm>
              <a:off x="100790" y="81482"/>
              <a:ext cx="4248472" cy="338554"/>
            </a:xfrm>
            <a:prstGeom prst="rect">
              <a:avLst/>
            </a:prstGeom>
            <a:noFill/>
          </p:spPr>
          <p:txBody>
            <a:bodyPr wrap="square" rtlCol="0">
              <a:spAutoFit/>
            </a:bodyPr>
            <a:lstStyle/>
            <a:p>
              <a:pPr algn="l"/>
              <a:r>
                <a:rPr lang="es-CO" sz="1600" u="none">
                  <a:solidFill>
                    <a:schemeClr val="bg1"/>
                  </a:solidFill>
                </a:rPr>
                <a:t>ARTI 4109 - Arquitecturas  de Software</a:t>
              </a:r>
            </a:p>
          </p:txBody>
        </p:sp>
        <p:sp>
          <p:nvSpPr>
            <p:cNvPr id="7" name="Rectangle 6"/>
            <p:cNvSpPr/>
            <p:nvPr userDrawn="1"/>
          </p:nvSpPr>
          <p:spPr>
            <a:xfrm>
              <a:off x="100790" y="452742"/>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1" name="Straight Connector 10"/>
            <p:cNvCxnSpPr/>
            <p:nvPr userDrawn="1"/>
          </p:nvCxnSpPr>
          <p:spPr>
            <a:xfrm>
              <a:off x="155591" y="406562"/>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31780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ido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8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3575050" y="2780928"/>
            <a:ext cx="4885382" cy="3528392"/>
          </a:xfrm>
        </p:spPr>
        <p:txBody>
          <a:bodyPr anchor="ctr">
            <a:normAutofit/>
          </a:bodyPr>
          <a:lstStyle>
            <a:lvl1pPr>
              <a:defRPr sz="2400">
                <a:solidFill>
                  <a:srgbClr val="003E52"/>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p:txBody>
      </p:sp>
      <p:sp>
        <p:nvSpPr>
          <p:cNvPr id="4" name="3 Marcador de texto"/>
          <p:cNvSpPr>
            <a:spLocks noGrp="1"/>
          </p:cNvSpPr>
          <p:nvPr>
            <p:ph type="body" sz="half" idx="2"/>
          </p:nvPr>
        </p:nvSpPr>
        <p:spPr>
          <a:xfrm>
            <a:off x="457200" y="2780928"/>
            <a:ext cx="3008313" cy="3528392"/>
          </a:xfrm>
        </p:spPr>
        <p:txBody>
          <a:bodyPr anchor="ctr">
            <a:normAutofit/>
          </a:bodyPr>
          <a:lstStyle>
            <a:lvl1pPr marL="0" indent="0">
              <a:buNone/>
              <a:defRPr sz="20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12360" y="6453336"/>
            <a:ext cx="136815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1979712"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839609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1_Contenido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8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780928"/>
            <a:ext cx="4906888" cy="3528392"/>
          </a:xfrm>
        </p:spPr>
        <p:txBody>
          <a:bodyPr anchor="ctr">
            <a:normAutofit/>
          </a:bodyPr>
          <a:lstStyle>
            <a:lvl1pPr>
              <a:defRPr sz="2400">
                <a:solidFill>
                  <a:srgbClr val="003E52"/>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p:txBody>
      </p:sp>
      <p:sp>
        <p:nvSpPr>
          <p:cNvPr id="4" name="3 Marcador de texto"/>
          <p:cNvSpPr>
            <a:spLocks noGrp="1"/>
          </p:cNvSpPr>
          <p:nvPr>
            <p:ph type="body" sz="half" idx="2"/>
          </p:nvPr>
        </p:nvSpPr>
        <p:spPr>
          <a:xfrm>
            <a:off x="5436097" y="2780928"/>
            <a:ext cx="3024336" cy="3528392"/>
          </a:xfrm>
        </p:spPr>
        <p:txBody>
          <a:bodyPr anchor="ctr">
            <a:normAutofit/>
          </a:bodyPr>
          <a:lstStyle>
            <a:lvl1pPr marL="0" indent="0">
              <a:buNone/>
              <a:defRPr sz="20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42384" y="6470889"/>
            <a:ext cx="129614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9119197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Imagen con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13032" cy="720000"/>
          </a:xfrm>
        </p:spPr>
        <p:txBody>
          <a:bodyPr anchor="ctr"/>
          <a:lstStyle>
            <a:lvl1pPr algn="l">
              <a:defRPr sz="3000" b="1">
                <a:solidFill>
                  <a:srgbClr val="003E52"/>
                </a:solidFill>
              </a:defRPr>
            </a:lvl1pPr>
          </a:lstStyle>
          <a:p>
            <a:r>
              <a:rPr lang="es-ES"/>
              <a:t>Haga clic para modificar el estilo de título del patrón</a:t>
            </a:r>
            <a:endParaRPr lang="es-CO"/>
          </a:p>
        </p:txBody>
      </p:sp>
      <p:sp>
        <p:nvSpPr>
          <p:cNvPr id="3" name="2 Marcador de posición de imagen"/>
          <p:cNvSpPr>
            <a:spLocks noGrp="1"/>
          </p:cNvSpPr>
          <p:nvPr>
            <p:ph type="pic" idx="1"/>
          </p:nvPr>
        </p:nvSpPr>
        <p:spPr>
          <a:xfrm>
            <a:off x="467544" y="2780928"/>
            <a:ext cx="7992888" cy="237626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3 Marcador de texto"/>
          <p:cNvSpPr>
            <a:spLocks noGrp="1"/>
          </p:cNvSpPr>
          <p:nvPr>
            <p:ph type="body" sz="half" idx="2"/>
          </p:nvPr>
        </p:nvSpPr>
        <p:spPr>
          <a:xfrm>
            <a:off x="467544" y="5301208"/>
            <a:ext cx="7992888" cy="1008112"/>
          </a:xfrm>
        </p:spPr>
        <p:txBody>
          <a:bodyPr/>
          <a:lstStyle>
            <a:lvl1pPr marL="0" indent="0">
              <a:buNone/>
              <a:defRPr sz="14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2051720"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68509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sz="3000"/>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780928"/>
            <a:ext cx="8003232" cy="3528392"/>
          </a:xfrm>
        </p:spPr>
        <p:txBody>
          <a:bodyPr anchor="ctr"/>
          <a:lstStyle>
            <a:lvl1pPr>
              <a:defRPr>
                <a:solidFill>
                  <a:srgbClr val="003E52"/>
                </a:solidFill>
              </a:defRPr>
            </a:lvl1pPr>
          </a:lstStyle>
          <a:p>
            <a:pPr lvl="0"/>
            <a:r>
              <a:rPr lang="es-ES"/>
              <a:t>Haga clic para modificar el estilo de texto del patrón</a:t>
            </a:r>
          </a:p>
        </p:txBody>
      </p:sp>
      <p:sp>
        <p:nvSpPr>
          <p:cNvPr id="7" name="5 Marcador de número de diapositiva"/>
          <p:cNvSpPr>
            <a:spLocks noGrp="1"/>
          </p:cNvSpPr>
          <p:nvPr>
            <p:ph type="sldNum" sz="quarter" idx="4"/>
          </p:nvPr>
        </p:nvSpPr>
        <p:spPr>
          <a:xfrm>
            <a:off x="7812360" y="6453336"/>
            <a:ext cx="129614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8"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1"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TextBox 12"/>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4" name="Rectangle 13"/>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5" name="Straight Connector 14"/>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395668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lvl1pPr>
          </a:lstStyle>
          <a:p>
            <a:r>
              <a:rPr lang="es-ES"/>
              <a:t>Haga clic para modificar el estilo de título del patrón</a:t>
            </a:r>
            <a:endParaRPr lang="es-CO"/>
          </a:p>
        </p:txBody>
      </p:sp>
      <p:sp>
        <p:nvSpPr>
          <p:cNvPr id="7" name="TextBox 15"/>
          <p:cNvSpPr txBox="1"/>
          <p:nvPr userDrawn="1"/>
        </p:nvSpPr>
        <p:spPr bwMode="gray">
          <a:xfrm>
            <a:off x="683568" y="2348880"/>
            <a:ext cx="426029"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8" name="TextBox 12"/>
          <p:cNvSpPr txBox="1"/>
          <p:nvPr userDrawn="1"/>
        </p:nvSpPr>
        <p:spPr bwMode="gray">
          <a:xfrm>
            <a:off x="7653582" y="3717032"/>
            <a:ext cx="446810"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10" name="Text Placeholder 3"/>
          <p:cNvSpPr>
            <a:spLocks noGrp="1"/>
          </p:cNvSpPr>
          <p:nvPr>
            <p:ph type="body" sz="half" idx="13"/>
          </p:nvPr>
        </p:nvSpPr>
        <p:spPr bwMode="gray">
          <a:xfrm>
            <a:off x="1401785" y="4829151"/>
            <a:ext cx="6340430" cy="342174"/>
          </a:xfrm>
        </p:spPr>
        <p:txBody>
          <a:bodyPr anchor="t">
            <a:noAutofit/>
          </a:bodyPr>
          <a:lstStyle>
            <a:lvl1pPr marL="0" indent="0">
              <a:buNone/>
              <a:defRPr lang="en-US" sz="1800" b="0" i="0" kern="1200" cap="small" dirty="0">
                <a:solidFill>
                  <a:srgbClr val="003E52"/>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3"/>
          <p:cNvSpPr>
            <a:spLocks noGrp="1"/>
          </p:cNvSpPr>
          <p:nvPr>
            <p:ph type="body" sz="half" idx="2"/>
          </p:nvPr>
        </p:nvSpPr>
        <p:spPr>
          <a:xfrm>
            <a:off x="1105164" y="5464680"/>
            <a:ext cx="6933673" cy="844640"/>
          </a:xfrm>
        </p:spPr>
        <p:txBody>
          <a:bodyPr anchor="ctr">
            <a:normAutofit/>
          </a:bodyPr>
          <a:lstStyle>
            <a:lvl1pPr marL="0" indent="0">
              <a:buNone/>
              <a:defRPr sz="18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13 Marcador de texto"/>
          <p:cNvSpPr>
            <a:spLocks noGrp="1"/>
          </p:cNvSpPr>
          <p:nvPr>
            <p:ph type="body" sz="quarter" idx="14"/>
          </p:nvPr>
        </p:nvSpPr>
        <p:spPr>
          <a:xfrm>
            <a:off x="1401763" y="2780928"/>
            <a:ext cx="6340475" cy="2015030"/>
          </a:xfrm>
        </p:spPr>
        <p:txBody>
          <a:bodyPr anchor="ctr">
            <a:normAutofit/>
          </a:bodyPr>
          <a:lstStyle>
            <a:lvl1pPr algn="l">
              <a:defRPr sz="4000">
                <a:solidFill>
                  <a:srgbClr val="003E52"/>
                </a:solidFill>
              </a:defRPr>
            </a:lvl1pPr>
          </a:lstStyle>
          <a:p>
            <a:pPr lvl="0"/>
            <a:r>
              <a:rPr lang="es-ES"/>
              <a:t>Haga clic para modificar el estilo de texto del patrón</a:t>
            </a:r>
          </a:p>
        </p:txBody>
      </p:sp>
      <p:sp>
        <p:nvSpPr>
          <p:cNvPr id="12"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5"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6" name="Group 15"/>
          <p:cNvGrpSpPr/>
          <p:nvPr userDrawn="1"/>
        </p:nvGrpSpPr>
        <p:grpSpPr>
          <a:xfrm>
            <a:off x="0" y="0"/>
            <a:ext cx="9180512" cy="1268760"/>
            <a:chOff x="0" y="0"/>
            <a:chExt cx="9180512" cy="1268760"/>
          </a:xfrm>
        </p:grpSpPr>
        <p:pic>
          <p:nvPicPr>
            <p:cNvPr id="17"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TextBox 18"/>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0" name="Rectangle 19"/>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1" name="Straight Connector 20"/>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7095309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lvl1pPr>
          </a:lstStyle>
          <a:p>
            <a:r>
              <a:rPr lang="es-ES"/>
              <a:t>Haga clic para modificar el estilo de título del patrón</a:t>
            </a:r>
            <a:endParaRPr lang="es-CO"/>
          </a:p>
        </p:txBody>
      </p:sp>
      <p:sp>
        <p:nvSpPr>
          <p:cNvPr id="7" name="TextBox 15"/>
          <p:cNvSpPr txBox="1"/>
          <p:nvPr userDrawn="1"/>
        </p:nvSpPr>
        <p:spPr bwMode="gray">
          <a:xfrm>
            <a:off x="683568" y="3476615"/>
            <a:ext cx="426029"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8" name="TextBox 12"/>
          <p:cNvSpPr txBox="1"/>
          <p:nvPr userDrawn="1"/>
        </p:nvSpPr>
        <p:spPr bwMode="gray">
          <a:xfrm>
            <a:off x="7653582" y="4844767"/>
            <a:ext cx="446810" cy="2400657"/>
          </a:xfrm>
          <a:prstGeom prst="rect">
            <a:avLst/>
          </a:prstGeom>
          <a:noFill/>
        </p:spPr>
        <p:txBody>
          <a:bodyPr wrap="square" rtlCol="0">
            <a:spAutoFit/>
          </a:bodyPr>
          <a:lstStyle/>
          <a:p>
            <a:pPr algn="l"/>
            <a:r>
              <a:rPr lang="en-US" sz="15000" b="0" i="0">
                <a:solidFill>
                  <a:srgbClr val="003E52"/>
                </a:solidFill>
                <a:latin typeface="Arial"/>
                <a:cs typeface="Arial"/>
              </a:rPr>
              <a:t>”</a:t>
            </a:r>
          </a:p>
        </p:txBody>
      </p:sp>
      <p:sp>
        <p:nvSpPr>
          <p:cNvPr id="10" name="Text Placeholder 3"/>
          <p:cNvSpPr>
            <a:spLocks noGrp="1"/>
          </p:cNvSpPr>
          <p:nvPr>
            <p:ph type="body" sz="half" idx="13"/>
          </p:nvPr>
        </p:nvSpPr>
        <p:spPr bwMode="gray">
          <a:xfrm>
            <a:off x="1401785" y="5956886"/>
            <a:ext cx="6340430" cy="342174"/>
          </a:xfrm>
        </p:spPr>
        <p:txBody>
          <a:bodyPr anchor="t">
            <a:noAutofit/>
          </a:bodyPr>
          <a:lstStyle>
            <a:lvl1pPr marL="0" indent="0">
              <a:buNone/>
              <a:defRPr lang="en-US" sz="2200" b="1" i="1" kern="1200" cap="small" dirty="0">
                <a:solidFill>
                  <a:srgbClr val="003E52"/>
                </a:solidFill>
                <a:latin typeface="Arial Black" panose="020B0A040201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3"/>
          <p:cNvSpPr>
            <a:spLocks noGrp="1"/>
          </p:cNvSpPr>
          <p:nvPr>
            <p:ph type="body" sz="half" idx="2"/>
          </p:nvPr>
        </p:nvSpPr>
        <p:spPr>
          <a:xfrm>
            <a:off x="755576" y="2781995"/>
            <a:ext cx="7632848" cy="844640"/>
          </a:xfrm>
        </p:spPr>
        <p:txBody>
          <a:bodyPr anchor="ctr">
            <a:normAutofit/>
          </a:bodyPr>
          <a:lstStyle>
            <a:lvl1pPr marL="0" indent="0">
              <a:buNone/>
              <a:defRPr sz="2400">
                <a:solidFill>
                  <a:srgbClr val="003E5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4" name="13 Marcador de texto"/>
          <p:cNvSpPr>
            <a:spLocks noGrp="1"/>
          </p:cNvSpPr>
          <p:nvPr>
            <p:ph type="body" sz="quarter" idx="14"/>
          </p:nvPr>
        </p:nvSpPr>
        <p:spPr>
          <a:xfrm>
            <a:off x="1401763" y="3908663"/>
            <a:ext cx="6340475" cy="2015030"/>
          </a:xfrm>
        </p:spPr>
        <p:txBody>
          <a:bodyPr anchor="ctr">
            <a:normAutofit/>
          </a:bodyPr>
          <a:lstStyle>
            <a:lvl1pPr algn="l">
              <a:defRPr sz="4000">
                <a:solidFill>
                  <a:srgbClr val="003E52"/>
                </a:solidFill>
              </a:defRPr>
            </a:lvl1pPr>
          </a:lstStyle>
          <a:p>
            <a:pPr lvl="0"/>
            <a:r>
              <a:rPr lang="es-ES"/>
              <a:t>Haga clic para modificar el estilo de texto del patrón</a:t>
            </a:r>
          </a:p>
        </p:txBody>
      </p:sp>
      <p:sp>
        <p:nvSpPr>
          <p:cNvPr id="12"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5"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6" name="Group 15"/>
          <p:cNvGrpSpPr/>
          <p:nvPr userDrawn="1"/>
        </p:nvGrpSpPr>
        <p:grpSpPr>
          <a:xfrm>
            <a:off x="0" y="0"/>
            <a:ext cx="9180512" cy="1268760"/>
            <a:chOff x="0" y="0"/>
            <a:chExt cx="9180512" cy="1268760"/>
          </a:xfrm>
        </p:grpSpPr>
        <p:pic>
          <p:nvPicPr>
            <p:cNvPr id="17"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8" name="Rectangle 17"/>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9" name="TextBox 18"/>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0" name="Rectangle 19"/>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1" name="Straight Connector 20"/>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2"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610876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12" name="Text Placeholder 3"/>
          <p:cNvSpPr>
            <a:spLocks noGrp="1"/>
          </p:cNvSpPr>
          <p:nvPr>
            <p:ph type="body" sz="half" idx="13"/>
          </p:nvPr>
        </p:nvSpPr>
        <p:spPr bwMode="gray">
          <a:xfrm>
            <a:off x="467573" y="5085184"/>
            <a:ext cx="7992831" cy="1224136"/>
          </a:xfrm>
        </p:spPr>
        <p:txBody>
          <a:bodyPr anchor="t">
            <a:noAutofit/>
          </a:bodyPr>
          <a:lstStyle>
            <a:lvl1pPr marL="0" indent="0">
              <a:buNone/>
              <a:defRPr lang="en-US" sz="2000" b="0" i="0" kern="1200" cap="small" dirty="0">
                <a:solidFill>
                  <a:srgbClr val="003E52"/>
                </a:solidFill>
                <a:latin typeface="Arial" panose="020B0604020202020204" pitchFamily="34" charset="0"/>
                <a:ea typeface="+mn-ea"/>
                <a:cs typeface="Arial" panose="020B0604020202020204"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3" name="13 Marcador de texto"/>
          <p:cNvSpPr>
            <a:spLocks noGrp="1"/>
          </p:cNvSpPr>
          <p:nvPr>
            <p:ph type="body" sz="quarter" idx="14"/>
          </p:nvPr>
        </p:nvSpPr>
        <p:spPr>
          <a:xfrm>
            <a:off x="467545" y="2746162"/>
            <a:ext cx="7992888" cy="2110959"/>
          </a:xfrm>
        </p:spPr>
        <p:txBody>
          <a:bodyPr anchor="ctr">
            <a:normAutofit/>
          </a:bodyPr>
          <a:lstStyle>
            <a:lvl1pPr>
              <a:defRPr sz="4000">
                <a:solidFill>
                  <a:srgbClr val="003E52"/>
                </a:solidFill>
              </a:defRPr>
            </a:lvl1pPr>
          </a:lstStyle>
          <a:p>
            <a:pPr lvl="0"/>
            <a:r>
              <a:rPr lang="es-ES"/>
              <a:t>Haga clic para modificar el estilo de texto del patrón</a:t>
            </a:r>
          </a:p>
        </p:txBody>
      </p:sp>
      <p:sp>
        <p:nvSpPr>
          <p:cNvPr id="8"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0"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1" name="Group 10"/>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58919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7" name="6 Marcador de texto"/>
          <p:cNvSpPr>
            <a:spLocks noGrp="1"/>
          </p:cNvSpPr>
          <p:nvPr>
            <p:ph type="body" sz="quarter" idx="13"/>
          </p:nvPr>
        </p:nvSpPr>
        <p:spPr>
          <a:xfrm>
            <a:off x="468314" y="2765306"/>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4" name="6 Marcador de texto"/>
          <p:cNvSpPr>
            <a:spLocks noGrp="1"/>
          </p:cNvSpPr>
          <p:nvPr>
            <p:ph type="body" sz="quarter" idx="14"/>
          </p:nvPr>
        </p:nvSpPr>
        <p:spPr>
          <a:xfrm>
            <a:off x="3275857" y="2765777"/>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5" name="6 Marcador de texto"/>
          <p:cNvSpPr>
            <a:spLocks noGrp="1"/>
          </p:cNvSpPr>
          <p:nvPr>
            <p:ph type="body" sz="quarter" idx="15"/>
          </p:nvPr>
        </p:nvSpPr>
        <p:spPr>
          <a:xfrm>
            <a:off x="6156177" y="2765777"/>
            <a:ext cx="2304256" cy="1250833"/>
          </a:xfrm>
        </p:spPr>
        <p:txBody>
          <a:bodyPr anchor="ctr">
            <a:noAutofit/>
          </a:bodyPr>
          <a:lstStyle>
            <a:lvl1pPr>
              <a:defRPr sz="2400">
                <a:solidFill>
                  <a:srgbClr val="003E52"/>
                </a:solidFill>
              </a:defRPr>
            </a:lvl1pPr>
          </a:lstStyle>
          <a:p>
            <a:pPr lvl="0"/>
            <a:r>
              <a:rPr lang="es-ES"/>
              <a:t>Haga clic para modificar el estilo de texto del patrón</a:t>
            </a:r>
            <a:endParaRPr lang="es-CO"/>
          </a:p>
        </p:txBody>
      </p:sp>
      <p:sp>
        <p:nvSpPr>
          <p:cNvPr id="16" name="6 Marcador de texto"/>
          <p:cNvSpPr>
            <a:spLocks noGrp="1"/>
          </p:cNvSpPr>
          <p:nvPr>
            <p:ph type="body" sz="quarter" idx="16"/>
          </p:nvPr>
        </p:nvSpPr>
        <p:spPr>
          <a:xfrm>
            <a:off x="467545" y="4148609"/>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7" name="6 Marcador de texto"/>
          <p:cNvSpPr>
            <a:spLocks noGrp="1"/>
          </p:cNvSpPr>
          <p:nvPr>
            <p:ph type="body" sz="quarter" idx="17"/>
          </p:nvPr>
        </p:nvSpPr>
        <p:spPr>
          <a:xfrm>
            <a:off x="3275088" y="4149080"/>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8" name="6 Marcador de texto"/>
          <p:cNvSpPr>
            <a:spLocks noGrp="1"/>
          </p:cNvSpPr>
          <p:nvPr>
            <p:ph type="body" sz="quarter" idx="18"/>
          </p:nvPr>
        </p:nvSpPr>
        <p:spPr>
          <a:xfrm>
            <a:off x="6155408" y="4149080"/>
            <a:ext cx="2304256" cy="2160240"/>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cxnSp>
        <p:nvCxnSpPr>
          <p:cNvPr id="9" name="8 Conector recto"/>
          <p:cNvCxnSpPr/>
          <p:nvPr userDrawn="1"/>
        </p:nvCxnSpPr>
        <p:spPr>
          <a:xfrm>
            <a:off x="3038400" y="2765306"/>
            <a:ext cx="0" cy="3543543"/>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5868145" y="2765306"/>
            <a:ext cx="0" cy="3543543"/>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5 Marcador de número de diapositiva"/>
          <p:cNvSpPr>
            <a:spLocks noGrp="1"/>
          </p:cNvSpPr>
          <p:nvPr>
            <p:ph type="sldNum" sz="quarter" idx="4"/>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22" name="4 Marcador de pie de página"/>
          <p:cNvSpPr>
            <a:spLocks noGrp="1"/>
          </p:cNvSpPr>
          <p:nvPr>
            <p:ph type="ftr" sz="quarter" idx="11"/>
          </p:nvPr>
        </p:nvSpPr>
        <p:spPr>
          <a:xfrm>
            <a:off x="2267744"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23" name="Group 22"/>
          <p:cNvGrpSpPr/>
          <p:nvPr userDrawn="1"/>
        </p:nvGrpSpPr>
        <p:grpSpPr>
          <a:xfrm>
            <a:off x="0" y="0"/>
            <a:ext cx="9180512" cy="1268760"/>
            <a:chOff x="0" y="0"/>
            <a:chExt cx="9180512" cy="1268760"/>
          </a:xfrm>
        </p:grpSpPr>
        <p:pic>
          <p:nvPicPr>
            <p:cNvPr id="2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angle 2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TextBox 2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7" name="Rectangle 2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8" name="Straight Connector 2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6242815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16" name="6 Marcador de texto"/>
          <p:cNvSpPr>
            <a:spLocks noGrp="1"/>
          </p:cNvSpPr>
          <p:nvPr>
            <p:ph type="body" sz="quarter" idx="16"/>
          </p:nvPr>
        </p:nvSpPr>
        <p:spPr>
          <a:xfrm>
            <a:off x="538783" y="4436641"/>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7" name="6 Marcador de texto"/>
          <p:cNvSpPr>
            <a:spLocks noGrp="1"/>
          </p:cNvSpPr>
          <p:nvPr>
            <p:ph type="body" sz="quarter" idx="17"/>
          </p:nvPr>
        </p:nvSpPr>
        <p:spPr>
          <a:xfrm>
            <a:off x="3419103" y="4437112"/>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sp>
        <p:nvSpPr>
          <p:cNvPr id="18" name="6 Marcador de texto"/>
          <p:cNvSpPr>
            <a:spLocks noGrp="1"/>
          </p:cNvSpPr>
          <p:nvPr>
            <p:ph type="body" sz="quarter" idx="18"/>
          </p:nvPr>
        </p:nvSpPr>
        <p:spPr>
          <a:xfrm>
            <a:off x="6227415" y="4437112"/>
            <a:ext cx="2305025" cy="1872208"/>
          </a:xfrm>
        </p:spPr>
        <p:txBody>
          <a:bodyPr anchor="t">
            <a:normAutofit/>
          </a:bodyPr>
          <a:lstStyle>
            <a:lvl1pPr>
              <a:defRPr sz="2000">
                <a:solidFill>
                  <a:srgbClr val="003E52"/>
                </a:solidFill>
              </a:defRPr>
            </a:lvl1pPr>
          </a:lstStyle>
          <a:p>
            <a:pPr lvl="0"/>
            <a:r>
              <a:rPr lang="es-ES"/>
              <a:t>Haga clic para modificar el estilo de texto del patrón</a:t>
            </a:r>
            <a:endParaRPr lang="es-CO"/>
          </a:p>
        </p:txBody>
      </p:sp>
      <p:cxnSp>
        <p:nvCxnSpPr>
          <p:cNvPr id="9" name="8 Conector recto"/>
          <p:cNvCxnSpPr/>
          <p:nvPr userDrawn="1"/>
        </p:nvCxnSpPr>
        <p:spPr>
          <a:xfrm>
            <a:off x="3124200" y="2779961"/>
            <a:ext cx="0" cy="352888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18 Conector recto"/>
          <p:cNvCxnSpPr/>
          <p:nvPr userDrawn="1"/>
        </p:nvCxnSpPr>
        <p:spPr>
          <a:xfrm>
            <a:off x="5979600" y="2779961"/>
            <a:ext cx="0" cy="3528888"/>
          </a:xfrm>
          <a:prstGeom prst="line">
            <a:avLst/>
          </a:prstGeom>
          <a:ln>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10 Marcador de posición de imagen"/>
          <p:cNvSpPr>
            <a:spLocks noGrp="1"/>
          </p:cNvSpPr>
          <p:nvPr>
            <p:ph type="pic" sz="quarter" idx="19"/>
          </p:nvPr>
        </p:nvSpPr>
        <p:spPr>
          <a:xfrm>
            <a:off x="720006" y="2779961"/>
            <a:ext cx="2016125" cy="1584325"/>
          </a:xfrm>
        </p:spPr>
        <p:txBody>
          <a:bodyPr/>
          <a:lstStyle>
            <a:lvl1pPr>
              <a:defRPr>
                <a:solidFill>
                  <a:srgbClr val="003E52"/>
                </a:solidFill>
              </a:defRPr>
            </a:lvl1pPr>
          </a:lstStyle>
          <a:p>
            <a:endParaRPr lang="es-CO"/>
          </a:p>
        </p:txBody>
      </p:sp>
      <p:sp>
        <p:nvSpPr>
          <p:cNvPr id="23" name="10 Marcador de posición de imagen"/>
          <p:cNvSpPr>
            <a:spLocks noGrp="1"/>
          </p:cNvSpPr>
          <p:nvPr>
            <p:ph type="pic" sz="quarter" idx="20"/>
          </p:nvPr>
        </p:nvSpPr>
        <p:spPr>
          <a:xfrm>
            <a:off x="3563987" y="2780779"/>
            <a:ext cx="2016125" cy="1584325"/>
          </a:xfrm>
        </p:spPr>
        <p:txBody>
          <a:bodyPr/>
          <a:lstStyle>
            <a:lvl1pPr>
              <a:defRPr>
                <a:solidFill>
                  <a:srgbClr val="003E52"/>
                </a:solidFill>
              </a:defRPr>
            </a:lvl1pPr>
          </a:lstStyle>
          <a:p>
            <a:endParaRPr lang="es-CO"/>
          </a:p>
        </p:txBody>
      </p:sp>
      <p:sp>
        <p:nvSpPr>
          <p:cNvPr id="24" name="10 Marcador de posición de imagen"/>
          <p:cNvSpPr>
            <a:spLocks noGrp="1"/>
          </p:cNvSpPr>
          <p:nvPr>
            <p:ph type="pic" sz="quarter" idx="21"/>
          </p:nvPr>
        </p:nvSpPr>
        <p:spPr>
          <a:xfrm>
            <a:off x="6372200" y="2780308"/>
            <a:ext cx="2016125" cy="1584325"/>
          </a:xfrm>
        </p:spPr>
        <p:txBody>
          <a:bodyPr/>
          <a:lstStyle>
            <a:lvl1pPr>
              <a:defRPr>
                <a:solidFill>
                  <a:srgbClr val="003E52"/>
                </a:solidFill>
              </a:defRPr>
            </a:lvl1pPr>
          </a:lstStyle>
          <a:p>
            <a:endParaRPr lang="es-CO"/>
          </a:p>
        </p:txBody>
      </p:sp>
      <p:sp>
        <p:nvSpPr>
          <p:cNvPr id="20" name="5 Marcador de número de diapositiva"/>
          <p:cNvSpPr>
            <a:spLocks noGrp="1"/>
          </p:cNvSpPr>
          <p:nvPr>
            <p:ph type="sldNum" sz="quarter" idx="4"/>
          </p:nvPr>
        </p:nvSpPr>
        <p:spPr>
          <a:xfrm>
            <a:off x="7884368" y="6453336"/>
            <a:ext cx="1269504"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21" name="4 Marcador de pie de página"/>
          <p:cNvSpPr>
            <a:spLocks noGrp="1"/>
          </p:cNvSpPr>
          <p:nvPr>
            <p:ph type="ftr" sz="quarter" idx="11"/>
          </p:nvPr>
        </p:nvSpPr>
        <p:spPr>
          <a:xfrm>
            <a:off x="1979712"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4" name="Group 13"/>
          <p:cNvGrpSpPr/>
          <p:nvPr userDrawn="1"/>
        </p:nvGrpSpPr>
        <p:grpSpPr>
          <a:xfrm>
            <a:off x="0" y="0"/>
            <a:ext cx="9180512" cy="1268760"/>
            <a:chOff x="0" y="0"/>
            <a:chExt cx="9180512" cy="1268760"/>
          </a:xfrm>
        </p:grpSpPr>
        <p:pic>
          <p:nvPicPr>
            <p:cNvPr id="2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5" name="Rectangle 2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6" name="TextBox 2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7" name="Rectangle 2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8" name="Straight Connector 2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75801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ítulo y texto vertical">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vertical"/>
          <p:cNvSpPr>
            <a:spLocks noGrp="1"/>
          </p:cNvSpPr>
          <p:nvPr>
            <p:ph type="body" orient="vert" idx="1"/>
          </p:nvPr>
        </p:nvSpPr>
        <p:spPr>
          <a:xfrm>
            <a:off x="457200" y="2780928"/>
            <a:ext cx="8003232" cy="3528392"/>
          </a:xfrm>
        </p:spPr>
        <p:txBody>
          <a:bodyPr vert="eaVert"/>
          <a:lstStyle>
            <a:lvl1pPr>
              <a:defRPr>
                <a:solidFill>
                  <a:srgbClr val="003E52"/>
                </a:solidFill>
              </a:defRPr>
            </a:lvl1pPr>
            <a:lvl2pPr>
              <a:defRPr>
                <a:solidFill>
                  <a:srgbClr val="003E52"/>
                </a:solidFill>
              </a:defRPr>
            </a:lvl2pPr>
            <a:lvl3pPr>
              <a:defRPr>
                <a:solidFill>
                  <a:srgbClr val="003E52"/>
                </a:solidFill>
              </a:defRPr>
            </a:lvl3pPr>
            <a:lvl4pPr>
              <a:defRPr>
                <a:solidFill>
                  <a:srgbClr val="003E52"/>
                </a:solidFill>
              </a:defRPr>
            </a:lvl4pPr>
            <a:lvl5pPr>
              <a:defRPr>
                <a:solidFill>
                  <a:srgbClr val="003E5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4"/>
          </p:nvPr>
        </p:nvSpPr>
        <p:spPr>
          <a:xfrm>
            <a:off x="7740352" y="6448251"/>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9" name="4 Marcador de pie de página"/>
          <p:cNvSpPr>
            <a:spLocks noGrp="1"/>
          </p:cNvSpPr>
          <p:nvPr>
            <p:ph type="ftr" sz="quarter" idx="11"/>
          </p:nvPr>
        </p:nvSpPr>
        <p:spPr>
          <a:xfrm>
            <a:off x="1907704"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1"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2" name="Rectangle 11"/>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3" name="TextBox 12"/>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4" name="Rectangle 13"/>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5" name="Straight Connector 14"/>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6"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2778897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sz="3000">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idx="1"/>
          </p:nvPr>
        </p:nvSpPr>
        <p:spPr>
          <a:xfrm>
            <a:off x="457200" y="2564904"/>
            <a:ext cx="8003232" cy="3528392"/>
          </a:xfrm>
        </p:spPr>
        <p:txBody>
          <a:bodyPr/>
          <a:lstStyle>
            <a:lvl1pPr>
              <a:defRPr>
                <a:solidFill>
                  <a:srgbClr val="003E52"/>
                </a:solidFill>
              </a:defRPr>
            </a:lvl1pPr>
            <a:lvl2pPr>
              <a:defRPr>
                <a:solidFill>
                  <a:srgbClr val="003E52"/>
                </a:solidFill>
              </a:defRPr>
            </a:lvl2pPr>
            <a:lvl3pPr>
              <a:defRPr>
                <a:solidFill>
                  <a:srgbClr val="003E52"/>
                </a:solidFill>
              </a:defRPr>
            </a:lvl3pPr>
            <a:lvl4pPr>
              <a:defRPr>
                <a:solidFill>
                  <a:srgbClr val="003E52"/>
                </a:solidFill>
              </a:defRPr>
            </a:lvl4pPr>
            <a:lvl5pPr>
              <a:defRPr>
                <a:solidFill>
                  <a:srgbClr val="003E52"/>
                </a:solidFill>
              </a:defRPr>
            </a:lvl5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número de diapositiva"/>
          <p:cNvSpPr>
            <a:spLocks noGrp="1"/>
          </p:cNvSpPr>
          <p:nvPr>
            <p:ph type="sldNum" sz="quarter" idx="4"/>
          </p:nvPr>
        </p:nvSpPr>
        <p:spPr>
          <a:xfrm>
            <a:off x="7596336" y="6448251"/>
            <a:ext cx="1296144" cy="365125"/>
          </a:xfrm>
          <a:prstGeom prst="rect">
            <a:avLst/>
          </a:prstGeom>
        </p:spPr>
        <p:txBody>
          <a:bodyPr vert="horz" lIns="91440" tIns="45720" rIns="91440" bIns="45720" rtlCol="0" anchor="ctr"/>
          <a:lstStyle>
            <a:lvl1pPr algn="ctr">
              <a:defRPr sz="12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cxnSp>
        <p:nvCxnSpPr>
          <p:cNvPr id="9" name="Straight Connector 8"/>
          <p:cNvCxnSpPr/>
          <p:nvPr userDrawn="1"/>
        </p:nvCxnSpPr>
        <p:spPr>
          <a:xfrm>
            <a:off x="0" y="6381328"/>
            <a:ext cx="9144000" cy="0"/>
          </a:xfrm>
          <a:prstGeom prst="line">
            <a:avLst/>
          </a:prstGeom>
          <a:ln w="9525" cmpd="sng">
            <a:solidFill>
              <a:srgbClr val="174970"/>
            </a:solidFill>
          </a:ln>
          <a:effectLst/>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C9F65980-D3DB-EC4C-A9F4-C3E67433CB3B}"/>
              </a:ext>
            </a:extLst>
          </p:cNvPr>
          <p:cNvGrpSpPr/>
          <p:nvPr userDrawn="1"/>
        </p:nvGrpSpPr>
        <p:grpSpPr>
          <a:xfrm>
            <a:off x="0" y="0"/>
            <a:ext cx="9144000" cy="946946"/>
            <a:chOff x="0" y="0"/>
            <a:chExt cx="9180512" cy="946946"/>
          </a:xfrm>
        </p:grpSpPr>
        <p:pic>
          <p:nvPicPr>
            <p:cNvPr id="18" name="Picture 2" descr="C:\Users\gj.osorio20\Desktop\universidaddelosandes-(2)-[Convertido].png">
              <a:extLst>
                <a:ext uri="{FF2B5EF4-FFF2-40B4-BE49-F238E27FC236}">
                  <a16:creationId xmlns:a16="http://schemas.microsoft.com/office/drawing/2014/main" id="{7A194D21-3739-B843-961B-E36D7D124D3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Rectangle 18">
              <a:extLst>
                <a:ext uri="{FF2B5EF4-FFF2-40B4-BE49-F238E27FC236}">
                  <a16:creationId xmlns:a16="http://schemas.microsoft.com/office/drawing/2014/main" id="{9CFD777A-6A1E-8C44-B102-CE84BF9D9A89}"/>
                </a:ext>
              </a:extLst>
            </p:cNvPr>
            <p:cNvSpPr/>
            <p:nvPr userDrawn="1"/>
          </p:nvSpPr>
          <p:spPr>
            <a:xfrm>
              <a:off x="0" y="0"/>
              <a:ext cx="9180512" cy="946946"/>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0" name="TextBox 19">
              <a:extLst>
                <a:ext uri="{FF2B5EF4-FFF2-40B4-BE49-F238E27FC236}">
                  <a16:creationId xmlns:a16="http://schemas.microsoft.com/office/drawing/2014/main" id="{D75C9490-6647-C342-8A82-2878FEF2B1A4}"/>
                </a:ext>
              </a:extLst>
            </p:cNvPr>
            <p:cNvSpPr txBox="1"/>
            <p:nvPr userDrawn="1"/>
          </p:nvSpPr>
          <p:spPr>
            <a:xfrm>
              <a:off x="100790" y="81482"/>
              <a:ext cx="4248472" cy="338554"/>
            </a:xfrm>
            <a:prstGeom prst="rect">
              <a:avLst/>
            </a:prstGeom>
            <a:noFill/>
          </p:spPr>
          <p:txBody>
            <a:bodyPr wrap="square" rtlCol="0">
              <a:spAutoFit/>
            </a:bodyPr>
            <a:lstStyle/>
            <a:p>
              <a:pPr algn="l"/>
              <a:r>
                <a:rPr lang="es-CO" sz="1600" u="none">
                  <a:solidFill>
                    <a:schemeClr val="bg1"/>
                  </a:solidFill>
                </a:rPr>
                <a:t>ARTI 4109 - Arquitecturas  de Software</a:t>
              </a:r>
            </a:p>
          </p:txBody>
        </p:sp>
        <p:sp>
          <p:nvSpPr>
            <p:cNvPr id="21" name="Rectangle 20">
              <a:extLst>
                <a:ext uri="{FF2B5EF4-FFF2-40B4-BE49-F238E27FC236}">
                  <a16:creationId xmlns:a16="http://schemas.microsoft.com/office/drawing/2014/main" id="{DCEF3873-8178-4C45-B296-BCD8ADD2BD69}"/>
                </a:ext>
              </a:extLst>
            </p:cNvPr>
            <p:cNvSpPr/>
            <p:nvPr userDrawn="1"/>
          </p:nvSpPr>
          <p:spPr>
            <a:xfrm>
              <a:off x="100790" y="452742"/>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2" name="Straight Connector 21">
              <a:extLst>
                <a:ext uri="{FF2B5EF4-FFF2-40B4-BE49-F238E27FC236}">
                  <a16:creationId xmlns:a16="http://schemas.microsoft.com/office/drawing/2014/main" id="{0E02DA40-E212-074F-A5B6-32A47DDAD331}"/>
                </a:ext>
              </a:extLst>
            </p:cNvPr>
            <p:cNvCxnSpPr/>
            <p:nvPr userDrawn="1"/>
          </p:nvCxnSpPr>
          <p:spPr>
            <a:xfrm>
              <a:off x="155591" y="406562"/>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4 Marcador de pie de página">
            <a:extLst>
              <a:ext uri="{FF2B5EF4-FFF2-40B4-BE49-F238E27FC236}">
                <a16:creationId xmlns:a16="http://schemas.microsoft.com/office/drawing/2014/main" id="{F91CEFB1-3719-7648-83F3-DB6738D3E325}"/>
              </a:ext>
            </a:extLst>
          </p:cNvPr>
          <p:cNvSpPr>
            <a:spLocks noGrp="1"/>
          </p:cNvSpPr>
          <p:nvPr>
            <p:ph type="ftr" sz="quarter" idx="3"/>
          </p:nvPr>
        </p:nvSpPr>
        <p:spPr>
          <a:xfrm>
            <a:off x="611560" y="6577837"/>
            <a:ext cx="6462551" cy="217922"/>
          </a:xfrm>
          <a:prstGeom prst="rect">
            <a:avLst/>
          </a:prstGeom>
        </p:spPr>
        <p:txBody>
          <a:bodyPr/>
          <a:lstStyle>
            <a:lvl1pPr>
              <a:defRPr sz="1100">
                <a:solidFill>
                  <a:schemeClr val="bg1">
                    <a:lumMod val="50000"/>
                  </a:schemeClr>
                </a:solidFill>
              </a:defRPr>
            </a:lvl1pPr>
          </a:lstStyle>
          <a:p>
            <a:r>
              <a:rPr lang="es-CO"/>
              <a:t>© 2019 - Universidad de Los Andes – Departamento de Sistemas y Computación  - Darío Correal</a:t>
            </a:r>
          </a:p>
        </p:txBody>
      </p:sp>
    </p:spTree>
    <p:extLst>
      <p:ext uri="{BB962C8B-B14F-4D97-AF65-F5344CB8AC3E}">
        <p14:creationId xmlns:p14="http://schemas.microsoft.com/office/powerpoint/2010/main" val="31080988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os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2780928"/>
            <a:ext cx="3610744" cy="3523497"/>
          </a:xfrm>
        </p:spPr>
        <p:txBody>
          <a:bodyPr anchor="ctr">
            <a:normAutofit/>
          </a:bodyPr>
          <a:lstStyle>
            <a:lvl1pPr>
              <a:defRPr sz="3600">
                <a:solidFill>
                  <a:srgbClr val="003E52"/>
                </a:solidFill>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a:t>Haga clic para modificar el estilo de texto del patrón</a:t>
            </a:r>
            <a:endParaRPr lang="es-CO"/>
          </a:p>
        </p:txBody>
      </p:sp>
      <p:sp>
        <p:nvSpPr>
          <p:cNvPr id="4" name="3 Marcador de contenido"/>
          <p:cNvSpPr>
            <a:spLocks noGrp="1"/>
          </p:cNvSpPr>
          <p:nvPr>
            <p:ph sz="half" idx="2"/>
          </p:nvPr>
        </p:nvSpPr>
        <p:spPr>
          <a:xfrm>
            <a:off x="4211960" y="2780928"/>
            <a:ext cx="4248472" cy="3523497"/>
          </a:xfrm>
        </p:spPr>
        <p:txBody>
          <a:bodyPr anchor="ctr">
            <a:normAutofit/>
          </a:bodyPr>
          <a:lstStyle>
            <a:lvl1pPr>
              <a:defRPr sz="2800">
                <a:solidFill>
                  <a:srgbClr val="003E52"/>
                </a:solidFill>
              </a:defRPr>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s-ES"/>
              <a:t>Haga clic para modificar el estilo de texto del patrón</a:t>
            </a:r>
          </a:p>
        </p:txBody>
      </p:sp>
      <p:sp>
        <p:nvSpPr>
          <p:cNvPr id="11" name="5 Marcador de número de diapositiva"/>
          <p:cNvSpPr>
            <a:spLocks noGrp="1"/>
          </p:cNvSpPr>
          <p:nvPr>
            <p:ph type="sldNum" sz="quarter" idx="4"/>
          </p:nvPr>
        </p:nvSpPr>
        <p:spPr>
          <a:xfrm>
            <a:off x="7596336" y="6448251"/>
            <a:ext cx="1296144" cy="365125"/>
          </a:xfrm>
          <a:prstGeom prst="rect">
            <a:avLst/>
          </a:prstGeom>
        </p:spPr>
        <p:txBody>
          <a:bodyPr vert="horz" lIns="91440" tIns="45720" rIns="91440" bIns="45720" rtlCol="0" anchor="ctr"/>
          <a:lstStyle>
            <a:lvl1pPr algn="ctr">
              <a:defRPr sz="12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a:spLocks noGrp="1"/>
          </p:cNvSpPr>
          <p:nvPr>
            <p:ph type="ftr" sz="quarter" idx="11"/>
          </p:nvPr>
        </p:nvSpPr>
        <p:spPr>
          <a:xfrm>
            <a:off x="2123728" y="6453336"/>
            <a:ext cx="5256584" cy="365125"/>
          </a:xfrm>
          <a:prstGeom prst="rect">
            <a:avLst/>
          </a:prstGeom>
        </p:spPr>
        <p:txBody>
          <a:bodyPr/>
          <a:lstStyle>
            <a:lvl1pPr>
              <a:defRPr>
                <a:solidFill>
                  <a:srgbClr val="174970"/>
                </a:solidFill>
              </a:defRPr>
            </a:lvl1pPr>
          </a:lstStyle>
          <a:p>
            <a:r>
              <a:rPr lang="es-ES"/>
              <a:t>© 2019 - Universidad de Los Andes – Departamento de Sistemas y Computación  - Darío Correal</a:t>
            </a:r>
            <a:endParaRPr lang="es-CO"/>
          </a:p>
        </p:txBody>
      </p:sp>
      <p:pic>
        <p:nvPicPr>
          <p:cNvPr id="13" name="Imagen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536" y="6381328"/>
            <a:ext cx="1010015" cy="432048"/>
          </a:xfrm>
          <a:prstGeom prst="rect">
            <a:avLst/>
          </a:prstGeom>
        </p:spPr>
      </p:pic>
      <p:cxnSp>
        <p:nvCxnSpPr>
          <p:cNvPr id="14" name="Straight Connector 13"/>
          <p:cNvCxnSpPr/>
          <p:nvPr userDrawn="1"/>
        </p:nvCxnSpPr>
        <p:spPr>
          <a:xfrm>
            <a:off x="0" y="6381328"/>
            <a:ext cx="9144000" cy="0"/>
          </a:xfrm>
          <a:prstGeom prst="line">
            <a:avLst/>
          </a:prstGeom>
          <a:ln w="9525" cmpd="sng">
            <a:solidFill>
              <a:srgbClr val="174970"/>
            </a:solidFill>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userDrawn="1"/>
        </p:nvGrpSpPr>
        <p:grpSpPr>
          <a:xfrm>
            <a:off x="0" y="0"/>
            <a:ext cx="9180512" cy="1268760"/>
            <a:chOff x="0" y="0"/>
            <a:chExt cx="9180512" cy="1268760"/>
          </a:xfrm>
        </p:grpSpPr>
        <p:pic>
          <p:nvPicPr>
            <p:cNvPr id="15" name="Picture 2" descr="C:\Users\gj.osorio20\Desktop\universidaddelosandes-(2)-[Convertido].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6" name="Rectangle 15"/>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7" name="TextBox 16"/>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8" name="Rectangle 17"/>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9" name="Straight Connector 18"/>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0" name="Imagen 6" descr="globe.png"/>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62478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os objetos">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contenido"/>
          <p:cNvSpPr>
            <a:spLocks noGrp="1"/>
          </p:cNvSpPr>
          <p:nvPr>
            <p:ph sz="half" idx="1"/>
          </p:nvPr>
        </p:nvSpPr>
        <p:spPr>
          <a:xfrm>
            <a:off x="457200" y="2780929"/>
            <a:ext cx="3970784" cy="3523496"/>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3 Marcador de contenido"/>
          <p:cNvSpPr>
            <a:spLocks noGrp="1"/>
          </p:cNvSpPr>
          <p:nvPr>
            <p:ph sz="half" idx="2"/>
          </p:nvPr>
        </p:nvSpPr>
        <p:spPr>
          <a:xfrm>
            <a:off x="4499992" y="2780929"/>
            <a:ext cx="3956248" cy="3523496"/>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8" name="5 Marcador de número de diapositiva"/>
          <p:cNvSpPr>
            <a:spLocks noGrp="1"/>
          </p:cNvSpPr>
          <p:nvPr>
            <p:ph type="sldNum" sz="quarter" idx="4"/>
          </p:nvPr>
        </p:nvSpPr>
        <p:spPr>
          <a:xfrm>
            <a:off x="7956376" y="6453336"/>
            <a:ext cx="1224136"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1" name="4 Marcador de pie de página"/>
          <p:cNvSpPr>
            <a:spLocks noGrp="1"/>
          </p:cNvSpPr>
          <p:nvPr>
            <p:ph type="ftr" sz="quarter" idx="3"/>
          </p:nvPr>
        </p:nvSpPr>
        <p:spPr>
          <a:xfrm>
            <a:off x="2123728" y="6448251"/>
            <a:ext cx="5256584" cy="365125"/>
          </a:xfrm>
          <a:prstGeom prst="rect">
            <a:avLst/>
          </a:prstGeom>
        </p:spPr>
        <p:txBody>
          <a:bodyPr/>
          <a:lstStyle>
            <a:lvl1pPr>
              <a:defRPr sz="1100">
                <a:solidFill>
                  <a:schemeClr val="bg1">
                    <a:lumMod val="50000"/>
                  </a:schemeClr>
                </a:solidFill>
              </a:defRPr>
            </a:lvl1pPr>
          </a:lstStyle>
          <a:p>
            <a:r>
              <a:rPr lang="es-ES"/>
              <a:t>© 2019 - Universidad de Los Andes – Departamento de Sistemas y Computación  - Darío Correal</a:t>
            </a:r>
            <a:endParaRPr lang="es-CO"/>
          </a:p>
        </p:txBody>
      </p:sp>
      <p:grpSp>
        <p:nvGrpSpPr>
          <p:cNvPr id="10" name="Group 9"/>
          <p:cNvGrpSpPr/>
          <p:nvPr userDrawn="1"/>
        </p:nvGrpSpPr>
        <p:grpSpPr>
          <a:xfrm>
            <a:off x="0" y="0"/>
            <a:ext cx="9180512" cy="1268760"/>
            <a:chOff x="0" y="0"/>
            <a:chExt cx="9180512" cy="1268760"/>
          </a:xfrm>
        </p:grpSpPr>
        <p:pic>
          <p:nvPicPr>
            <p:cNvPr id="12"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3" name="Rectangle 12"/>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4" name="TextBox 13"/>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5" name="Rectangle 14"/>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6" name="Straight Connector 15"/>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7"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481583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62490"/>
            <a:ext cx="3912545" cy="639762"/>
          </a:xfrm>
        </p:spPr>
        <p:txBody>
          <a:bodyPr anchor="b"/>
          <a:lstStyle>
            <a:lvl1pPr marL="0" indent="0">
              <a:buNone/>
              <a:defRPr sz="2400" b="0">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501008"/>
            <a:ext cx="3898776" cy="2808312"/>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582344" y="2762490"/>
            <a:ext cx="3877071" cy="639762"/>
          </a:xfrm>
        </p:spPr>
        <p:txBody>
          <a:bodyPr anchor="b"/>
          <a:lstStyle>
            <a:lvl1pPr marL="0" indent="0">
              <a:buNone/>
              <a:defRPr sz="2400" b="0">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572000" y="3501008"/>
            <a:ext cx="3887415" cy="280831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8028384" y="6453336"/>
            <a:ext cx="1152128"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3" name="Group 12"/>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277773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48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67117"/>
            <a:ext cx="3912545"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501008"/>
            <a:ext cx="3898776" cy="2808312"/>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4 Marcador de texto"/>
          <p:cNvSpPr>
            <a:spLocks noGrp="1"/>
          </p:cNvSpPr>
          <p:nvPr>
            <p:ph type="body" sz="quarter" idx="3"/>
          </p:nvPr>
        </p:nvSpPr>
        <p:spPr>
          <a:xfrm>
            <a:off x="4582344" y="2767117"/>
            <a:ext cx="3877071"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572000" y="3501008"/>
            <a:ext cx="3887415" cy="280831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a:spLocks noGrp="1"/>
          </p:cNvSpPr>
          <p:nvPr>
            <p:ph type="ftr" sz="quarter" idx="11"/>
          </p:nvPr>
        </p:nvSpPr>
        <p:spPr>
          <a:xfrm>
            <a:off x="2195736"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13" name="Group 12"/>
          <p:cNvGrpSpPr/>
          <p:nvPr userDrawn="1"/>
        </p:nvGrpSpPr>
        <p:grpSpPr>
          <a:xfrm>
            <a:off x="0" y="0"/>
            <a:ext cx="9180512" cy="1268760"/>
            <a:chOff x="0" y="0"/>
            <a:chExt cx="9180512" cy="1268760"/>
          </a:xfrm>
        </p:grpSpPr>
        <p:pic>
          <p:nvPicPr>
            <p:cNvPr id="14"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5" name="Rectangle 14"/>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6" name="TextBox 15"/>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7" name="Rectangle 16"/>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8" name="Straight Connector 17"/>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9"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872815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Comparación">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3" name="2 Marcador de texto"/>
          <p:cNvSpPr>
            <a:spLocks noGrp="1"/>
          </p:cNvSpPr>
          <p:nvPr>
            <p:ph type="body" idx="1"/>
          </p:nvPr>
        </p:nvSpPr>
        <p:spPr>
          <a:xfrm>
            <a:off x="467544" y="2780928"/>
            <a:ext cx="3912545" cy="639762"/>
          </a:xfrm>
        </p:spPr>
        <p:txBody>
          <a:bodyPr anchor="b">
            <a:noAutofit/>
          </a:bodyPr>
          <a:lstStyle>
            <a:lvl1pPr marL="0" indent="0">
              <a:buNone/>
              <a:defRPr sz="2200" b="1">
                <a:solidFill>
                  <a:srgbClr val="003E5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3467719"/>
            <a:ext cx="3898776" cy="2841601"/>
          </a:xfrm>
        </p:spPr>
        <p:txBody>
          <a:bodyPr>
            <a:normAutofit/>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5 Marcador de contenido"/>
          <p:cNvSpPr>
            <a:spLocks noGrp="1"/>
          </p:cNvSpPr>
          <p:nvPr>
            <p:ph sz="quarter" idx="4"/>
          </p:nvPr>
        </p:nvSpPr>
        <p:spPr>
          <a:xfrm>
            <a:off x="4572000" y="2780929"/>
            <a:ext cx="3887415" cy="3528392"/>
          </a:xfrm>
        </p:spPr>
        <p:txBody>
          <a:bodyPr/>
          <a:lstStyle>
            <a:lvl1pPr>
              <a:defRPr sz="2200">
                <a:solidFill>
                  <a:srgbClr val="003E52"/>
                </a:solidFill>
              </a:defRPr>
            </a:lvl1pPr>
            <a:lvl2pPr>
              <a:defRPr sz="2000">
                <a:solidFill>
                  <a:srgbClr val="003E52"/>
                </a:solidFill>
              </a:defRPr>
            </a:lvl2pPr>
            <a:lvl3pPr>
              <a:defRPr sz="1800">
                <a:solidFill>
                  <a:srgbClr val="003E52"/>
                </a:solidFill>
              </a:defRPr>
            </a:lvl3pPr>
            <a:lvl4pPr>
              <a:defRPr sz="1600">
                <a:solidFill>
                  <a:srgbClr val="003E52"/>
                </a:solidFill>
              </a:defRPr>
            </a:lvl4pPr>
            <a:lvl5pPr>
              <a:defRPr sz="1600">
                <a:solidFill>
                  <a:srgbClr val="003E52"/>
                </a:solidFill>
              </a:defRPr>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10" name="5 Marcador de número de diapositiva"/>
          <p:cNvSpPr>
            <a:spLocks noGrp="1"/>
          </p:cNvSpPr>
          <p:nvPr>
            <p:ph type="sldNum" sz="quarter" idx="12"/>
          </p:nvPr>
        </p:nvSpPr>
        <p:spPr>
          <a:xfrm>
            <a:off x="7812360" y="6453336"/>
            <a:ext cx="1341512"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12" name="4 Marcador de pie de página"/>
          <p:cNvSpPr txBox="1">
            <a:spLocks/>
          </p:cNvSpPr>
          <p:nvPr userDrawn="1"/>
        </p:nvSpPr>
        <p:spPr>
          <a:xfrm>
            <a:off x="1979712" y="6453336"/>
            <a:ext cx="5256584" cy="365125"/>
          </a:xfrm>
          <a:prstGeom prst="rect">
            <a:avLst/>
          </a:prstGeom>
        </p:spPr>
        <p:txBody>
          <a:bodyPr vert="horz" lIns="91440" tIns="45720" rIns="91440" bIns="45720" rtlCol="0" anchor="ctr"/>
          <a:lstStyle>
            <a:defPPr>
              <a:defRPr lang="es-CO"/>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 2016  - Universidad de Los Andes – Departamento de Sistemas y Computación   </a:t>
            </a:r>
          </a:p>
        </p:txBody>
      </p:sp>
      <p:grpSp>
        <p:nvGrpSpPr>
          <p:cNvPr id="19" name="Group 18"/>
          <p:cNvGrpSpPr/>
          <p:nvPr userDrawn="1"/>
        </p:nvGrpSpPr>
        <p:grpSpPr>
          <a:xfrm>
            <a:off x="0" y="0"/>
            <a:ext cx="9180512" cy="1268760"/>
            <a:chOff x="0" y="0"/>
            <a:chExt cx="9180512" cy="1268760"/>
          </a:xfrm>
        </p:grpSpPr>
        <p:pic>
          <p:nvPicPr>
            <p:cNvPr id="20"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21" name="Rectangle 20"/>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22" name="TextBox 21"/>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23" name="Rectangle 22"/>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24" name="Straight Connector 23"/>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25"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1192080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Sólo el título">
    <p:bg>
      <p:bgPr>
        <a:solidFill>
          <a:schemeClr val="bg1"/>
        </a:solidFill>
        <a:effectLst/>
      </p:bgPr>
    </p:bg>
    <p:spTree>
      <p:nvGrpSpPr>
        <p:cNvPr id="1" name=""/>
        <p:cNvGrpSpPr/>
        <p:nvPr/>
      </p:nvGrpSpPr>
      <p:grpSpPr>
        <a:xfrm>
          <a:off x="0" y="0"/>
          <a:ext cx="0" cy="0"/>
          <a:chOff x="0" y="0"/>
          <a:chExt cx="0" cy="0"/>
        </a:xfrm>
      </p:grpSpPr>
      <p:sp>
        <p:nvSpPr>
          <p:cNvPr id="2" name="1 Título"/>
          <p:cNvSpPr>
            <a:spLocks noGrp="1"/>
          </p:cNvSpPr>
          <p:nvPr>
            <p:ph type="title"/>
          </p:nvPr>
        </p:nvSpPr>
        <p:spPr>
          <a:xfrm>
            <a:off x="457200" y="1628800"/>
            <a:ext cx="8003232" cy="720000"/>
          </a:xfrm>
        </p:spPr>
        <p:txBody>
          <a:bodyPr/>
          <a:lstStyle>
            <a:lvl1pPr>
              <a:defRPr>
                <a:solidFill>
                  <a:srgbClr val="003E52"/>
                </a:solidFill>
              </a:defRPr>
            </a:lvl1pPr>
          </a:lstStyle>
          <a:p>
            <a:r>
              <a:rPr lang="es-ES"/>
              <a:t>Haga clic para modificar el estilo de título del patrón</a:t>
            </a:r>
            <a:endParaRPr lang="es-CO"/>
          </a:p>
        </p:txBody>
      </p:sp>
      <p:sp>
        <p:nvSpPr>
          <p:cNvPr id="6"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8" name="4 Marcador de pie de página"/>
          <p:cNvSpPr>
            <a:spLocks noGrp="1"/>
          </p:cNvSpPr>
          <p:nvPr>
            <p:ph type="ftr" sz="quarter" idx="11"/>
          </p:nvPr>
        </p:nvSpPr>
        <p:spPr>
          <a:xfrm>
            <a:off x="2195736" y="6448251"/>
            <a:ext cx="5256584" cy="365125"/>
          </a:xfrm>
          <a:prstGeom prst="rect">
            <a:avLst/>
          </a:prstGeom>
        </p:spPr>
        <p:txBody>
          <a:bodyPr/>
          <a:lstStyle/>
          <a:p>
            <a:r>
              <a:rPr lang="es-ES"/>
              <a:t>© 2019 - Universidad de Los Andes – Departamento de Sistemas y Computación  - Darío Correal</a:t>
            </a:r>
            <a:endParaRPr lang="es-CO"/>
          </a:p>
        </p:txBody>
      </p:sp>
      <p:grpSp>
        <p:nvGrpSpPr>
          <p:cNvPr id="9" name="Group 8"/>
          <p:cNvGrpSpPr/>
          <p:nvPr userDrawn="1"/>
        </p:nvGrpSpPr>
        <p:grpSpPr>
          <a:xfrm>
            <a:off x="0" y="0"/>
            <a:ext cx="9180512" cy="1268760"/>
            <a:chOff x="0" y="0"/>
            <a:chExt cx="9180512" cy="1268760"/>
          </a:xfrm>
        </p:grpSpPr>
        <p:pic>
          <p:nvPicPr>
            <p:cNvPr id="10"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2" name="TextBox 11"/>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3" name="Rectangle 12"/>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4" name="Straight Connector 13"/>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5"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819902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En blanco">
    <p:bg>
      <p:bgPr>
        <a:solidFill>
          <a:schemeClr val="bg1"/>
        </a:solidFill>
        <a:effectLst/>
      </p:bgPr>
    </p:bg>
    <p:spTree>
      <p:nvGrpSpPr>
        <p:cNvPr id="1" name=""/>
        <p:cNvGrpSpPr/>
        <p:nvPr/>
      </p:nvGrpSpPr>
      <p:grpSpPr>
        <a:xfrm>
          <a:off x="0" y="0"/>
          <a:ext cx="0" cy="0"/>
          <a:chOff x="0" y="0"/>
          <a:chExt cx="0" cy="0"/>
        </a:xfrm>
      </p:grpSpPr>
      <p:sp>
        <p:nvSpPr>
          <p:cNvPr id="5" name="5 Marcador de número de diapositiva"/>
          <p:cNvSpPr>
            <a:spLocks noGrp="1"/>
          </p:cNvSpPr>
          <p:nvPr>
            <p:ph type="sldNum" sz="quarter" idx="4"/>
          </p:nvPr>
        </p:nvSpPr>
        <p:spPr>
          <a:xfrm>
            <a:off x="7740352" y="6453336"/>
            <a:ext cx="1413520" cy="365125"/>
          </a:xfrm>
          <a:prstGeom prst="rect">
            <a:avLst/>
          </a:prstGeom>
        </p:spPr>
        <p:txBody>
          <a:bodyPr vert="horz" lIns="91440" tIns="45720" rIns="91440" bIns="45720" rtlCol="0" anchor="ctr"/>
          <a:lstStyle>
            <a:lvl1pPr algn="r">
              <a:defRPr sz="1100">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7" name="4 Marcador de pie de página"/>
          <p:cNvSpPr>
            <a:spLocks noGrp="1"/>
          </p:cNvSpPr>
          <p:nvPr>
            <p:ph type="ftr" sz="quarter" idx="11"/>
          </p:nvPr>
        </p:nvSpPr>
        <p:spPr>
          <a:xfrm>
            <a:off x="2123728" y="6453336"/>
            <a:ext cx="5256584" cy="365125"/>
          </a:xfrm>
          <a:prstGeom prst="rect">
            <a:avLst/>
          </a:prstGeom>
        </p:spPr>
        <p:txBody>
          <a:bodyPr/>
          <a:lstStyle/>
          <a:p>
            <a:r>
              <a:rPr lang="es-ES"/>
              <a:t>© 2019 - Universidad de Los Andes – Departamento de Sistemas y Computación  - Darío Correal</a:t>
            </a:r>
            <a:endParaRPr lang="es-CO"/>
          </a:p>
        </p:txBody>
      </p:sp>
      <p:grpSp>
        <p:nvGrpSpPr>
          <p:cNvPr id="8" name="Group 7"/>
          <p:cNvGrpSpPr/>
          <p:nvPr userDrawn="1"/>
        </p:nvGrpSpPr>
        <p:grpSpPr>
          <a:xfrm>
            <a:off x="0" y="0"/>
            <a:ext cx="9180512" cy="1268760"/>
            <a:chOff x="0" y="0"/>
            <a:chExt cx="9180512" cy="1268760"/>
          </a:xfrm>
        </p:grpSpPr>
        <p:pic>
          <p:nvPicPr>
            <p:cNvPr id="9" name="Picture 2" descr="C:\Users\gj.osorio20\Desktop\universidaddelosandes-(2)-[Convertido].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1520" y="332656"/>
              <a:ext cx="1747699" cy="614290"/>
            </a:xfrm>
            <a:prstGeom prst="rect">
              <a:avLst/>
            </a:prstGeom>
            <a:noFill/>
            <a:extLst>
              <a:ext uri="{909E8E84-426E-40dd-AFC4-6F175D3DCCD1}">
                <a14:hiddenFill xmlns:a14="http://schemas.microsoft.com/office/drawing/2010/main" xmlns="">
                  <a:solidFill>
                    <a:srgbClr val="FFFFFF"/>
                  </a:solidFill>
                </a14:hiddenFill>
              </a:ext>
            </a:extLst>
          </p:spPr>
        </p:pic>
        <p:sp>
          <p:nvSpPr>
            <p:cNvPr id="10" name="Rectangle 9"/>
            <p:cNvSpPr/>
            <p:nvPr userDrawn="1"/>
          </p:nvSpPr>
          <p:spPr>
            <a:xfrm>
              <a:off x="0" y="0"/>
              <a:ext cx="9180512" cy="1268760"/>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CO"/>
            </a:p>
          </p:txBody>
        </p:sp>
        <p:sp>
          <p:nvSpPr>
            <p:cNvPr id="11" name="TextBox 10"/>
            <p:cNvSpPr txBox="1"/>
            <p:nvPr userDrawn="1"/>
          </p:nvSpPr>
          <p:spPr>
            <a:xfrm>
              <a:off x="179512" y="332656"/>
              <a:ext cx="4248472" cy="338554"/>
            </a:xfrm>
            <a:prstGeom prst="rect">
              <a:avLst/>
            </a:prstGeom>
            <a:noFill/>
          </p:spPr>
          <p:txBody>
            <a:bodyPr wrap="square" rtlCol="0">
              <a:spAutoFit/>
            </a:bodyPr>
            <a:lstStyle/>
            <a:p>
              <a:pPr algn="l"/>
              <a:r>
                <a:rPr lang="es-CO" sz="1600" u="none">
                  <a:solidFill>
                    <a:schemeClr val="bg1"/>
                  </a:solidFill>
                </a:rPr>
                <a:t>Arquitecturas de Nueva Generación</a:t>
              </a:r>
            </a:p>
          </p:txBody>
        </p:sp>
        <p:sp>
          <p:nvSpPr>
            <p:cNvPr id="12" name="Rectangle 11"/>
            <p:cNvSpPr/>
            <p:nvPr userDrawn="1"/>
          </p:nvSpPr>
          <p:spPr>
            <a:xfrm>
              <a:off x="179512" y="764704"/>
              <a:ext cx="2612614" cy="276999"/>
            </a:xfrm>
            <a:prstGeom prst="rect">
              <a:avLst/>
            </a:prstGeom>
          </p:spPr>
          <p:txBody>
            <a:bodyPr wrap="none">
              <a:spAutoFit/>
            </a:bodyPr>
            <a:lstStyle/>
            <a:p>
              <a:pPr algn="l"/>
              <a:r>
                <a:rPr lang="es-CO" sz="1200" u="none">
                  <a:solidFill>
                    <a:schemeClr val="bg1">
                      <a:lumMod val="75000"/>
                    </a:schemeClr>
                  </a:solidFill>
                </a:rPr>
                <a:t>Maestría en Arquitecturas de TI - MATI</a:t>
              </a:r>
            </a:p>
          </p:txBody>
        </p:sp>
        <p:cxnSp>
          <p:nvCxnSpPr>
            <p:cNvPr id="13" name="Straight Connector 12"/>
            <p:cNvCxnSpPr/>
            <p:nvPr userDrawn="1"/>
          </p:nvCxnSpPr>
          <p:spPr>
            <a:xfrm>
              <a:off x="251520" y="692696"/>
              <a:ext cx="3384376" cy="0"/>
            </a:xfrm>
            <a:prstGeom prst="line">
              <a:avLst/>
            </a:prstGeom>
            <a:ln w="12700" cmpd="sng">
              <a:solidFill>
                <a:schemeClr val="accent1">
                  <a:lumMod val="60000"/>
                  <a:lumOff val="40000"/>
                </a:schemeClr>
              </a:solidFill>
            </a:ln>
            <a:effectLst/>
          </p:spPr>
          <p:style>
            <a:lnRef idx="2">
              <a:schemeClr val="accent1"/>
            </a:lnRef>
            <a:fillRef idx="0">
              <a:schemeClr val="accent1"/>
            </a:fillRef>
            <a:effectRef idx="1">
              <a:schemeClr val="accent1"/>
            </a:effectRef>
            <a:fontRef idx="minor">
              <a:schemeClr val="tx1"/>
            </a:fontRef>
          </p:style>
        </p:cxnSp>
        <p:pic>
          <p:nvPicPr>
            <p:cNvPr id="14" name="Imagen 6" descr="globe.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660232" y="188640"/>
              <a:ext cx="892795" cy="891480"/>
            </a:xfrm>
            <a:prstGeom prst="rect">
              <a:avLst/>
            </a:prstGeom>
          </p:spPr>
        </p:pic>
      </p:grpSp>
    </p:spTree>
    <p:extLst>
      <p:ext uri="{BB962C8B-B14F-4D97-AF65-F5344CB8AC3E}">
        <p14:creationId xmlns:p14="http://schemas.microsoft.com/office/powerpoint/2010/main" val="3241594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188720"/>
            <a:ext cx="8003232" cy="720000"/>
          </a:xfrm>
          <a:prstGeom prst="rect">
            <a:avLst/>
          </a:prstGeom>
        </p:spPr>
        <p:txBody>
          <a:bodyPr vert="horz" lIns="91440" tIns="45720" rIns="91440" bIns="45720" rtlCol="0" anchor="ctr">
            <a:noAutofit/>
          </a:bodyPr>
          <a:lstStyle/>
          <a:p>
            <a:r>
              <a:rPr lang="es-ES"/>
              <a:t>Haga clic para modificar el estilo de título del patrón</a:t>
            </a:r>
            <a:endParaRPr lang="es-CO"/>
          </a:p>
        </p:txBody>
      </p:sp>
      <p:sp>
        <p:nvSpPr>
          <p:cNvPr id="3" name="2 Marcador de texto"/>
          <p:cNvSpPr>
            <a:spLocks noGrp="1"/>
          </p:cNvSpPr>
          <p:nvPr>
            <p:ph type="body" idx="1"/>
          </p:nvPr>
        </p:nvSpPr>
        <p:spPr>
          <a:xfrm>
            <a:off x="457200" y="1484784"/>
            <a:ext cx="8003232" cy="4641379"/>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5 Marcador de número de diapositiva"/>
          <p:cNvSpPr>
            <a:spLocks noGrp="1"/>
          </p:cNvSpPr>
          <p:nvPr>
            <p:ph type="sldNum" sz="quarter" idx="4"/>
          </p:nvPr>
        </p:nvSpPr>
        <p:spPr>
          <a:xfrm>
            <a:off x="7039393" y="6492875"/>
            <a:ext cx="2133600" cy="365125"/>
          </a:xfrm>
          <a:prstGeom prst="rect">
            <a:avLst/>
          </a:prstGeom>
        </p:spPr>
        <p:txBody>
          <a:bodyPr vert="horz" lIns="91440" tIns="45720" rIns="91440" bIns="45720" rtlCol="0" anchor="ctr"/>
          <a:lstStyle>
            <a:lvl1pPr algn="r">
              <a:defRPr sz="1100" b="1">
                <a:solidFill>
                  <a:srgbClr val="174970"/>
                </a:solidFill>
                <a:latin typeface="Arial" panose="020B0604020202020204" pitchFamily="34" charset="0"/>
                <a:cs typeface="Arial" panose="020B0604020202020204" pitchFamily="34" charset="0"/>
              </a:defRPr>
            </a:lvl1pPr>
          </a:lstStyle>
          <a:p>
            <a:fld id="{0AEE6DC9-5AC4-4174-887C-07A615CCC701}" type="slidenum">
              <a:rPr lang="es-CO" smtClean="0"/>
              <a:pPr/>
              <a:t>‹#›</a:t>
            </a:fld>
            <a:endParaRPr lang="es-CO"/>
          </a:p>
        </p:txBody>
      </p:sp>
      <p:sp>
        <p:nvSpPr>
          <p:cNvPr id="8" name="4 Marcador de pie de página"/>
          <p:cNvSpPr>
            <a:spLocks noGrp="1"/>
          </p:cNvSpPr>
          <p:nvPr>
            <p:ph type="ftr" sz="quarter" idx="3"/>
          </p:nvPr>
        </p:nvSpPr>
        <p:spPr>
          <a:xfrm>
            <a:off x="971600" y="6520259"/>
            <a:ext cx="5256584" cy="365125"/>
          </a:xfrm>
          <a:prstGeom prst="rect">
            <a:avLst/>
          </a:prstGeom>
        </p:spPr>
        <p:txBody>
          <a:bodyPr/>
          <a:lstStyle>
            <a:lvl1pPr>
              <a:defRPr sz="1100">
                <a:solidFill>
                  <a:schemeClr val="bg1">
                    <a:lumMod val="50000"/>
                  </a:schemeClr>
                </a:solidFill>
              </a:defRPr>
            </a:lvl1pPr>
          </a:lstStyle>
          <a:p>
            <a:r>
              <a:rPr lang="es-ES"/>
              <a:t>© 2019 - Universidad de Los Andes – Departamento de Sistemas y Computación  - Darío Correal</a:t>
            </a:r>
            <a:endParaRPr lang="es-CO"/>
          </a:p>
        </p:txBody>
      </p:sp>
    </p:spTree>
    <p:extLst>
      <p:ext uri="{BB962C8B-B14F-4D97-AF65-F5344CB8AC3E}">
        <p14:creationId xmlns:p14="http://schemas.microsoft.com/office/powerpoint/2010/main" val="19813082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53" r:id="rId5"/>
    <p:sldLayoutId id="2147483667" r:id="rId6"/>
    <p:sldLayoutId id="2147483668" r:id="rId7"/>
    <p:sldLayoutId id="2147483654" r:id="rId8"/>
    <p:sldLayoutId id="2147483655" r:id="rId9"/>
    <p:sldLayoutId id="2147483656" r:id="rId10"/>
    <p:sldLayoutId id="2147483661" r:id="rId11"/>
    <p:sldLayoutId id="2147483657" r:id="rId12"/>
    <p:sldLayoutId id="2147483662" r:id="rId13"/>
    <p:sldLayoutId id="2147483663" r:id="rId14"/>
    <p:sldLayoutId id="2147483669" r:id="rId15"/>
    <p:sldLayoutId id="2147483664" r:id="rId16"/>
    <p:sldLayoutId id="2147483665" r:id="rId17"/>
    <p:sldLayoutId id="2147483666" r:id="rId18"/>
    <p:sldLayoutId id="2147483658" r:id="rId19"/>
  </p:sldLayoutIdLst>
  <p:hf hdr="0" dt="0"/>
  <p:txStyles>
    <p:titleStyle>
      <a:lvl1pPr algn="l" defTabSz="914400" rtl="0" eaLnBrk="1" latinLnBrk="0" hangingPunct="1">
        <a:lnSpc>
          <a:spcPct val="100000"/>
        </a:lnSpc>
        <a:spcBef>
          <a:spcPct val="0"/>
        </a:spcBef>
        <a:buNone/>
        <a:defRPr sz="3000" b="1" kern="1200">
          <a:solidFill>
            <a:srgbClr val="003E52"/>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spcBef>
          <a:spcPct val="20000"/>
        </a:spcBef>
        <a:buClr>
          <a:srgbClr val="174970"/>
        </a:buClr>
        <a:buSzPct val="100000"/>
        <a:buFont typeface="Arial" panose="020B0604020202020204" pitchFamily="34" charset="0"/>
        <a:buNone/>
        <a:defRPr sz="2200" kern="1200">
          <a:solidFill>
            <a:srgbClr val="003E52"/>
          </a:solidFill>
          <a:latin typeface="Arial" panose="020B0604020202020204" pitchFamily="34" charset="0"/>
          <a:ea typeface="+mn-ea"/>
          <a:cs typeface="Arial" panose="020B0604020202020204" pitchFamily="34" charset="0"/>
        </a:defRPr>
      </a:lvl1pPr>
      <a:lvl2pPr marL="457200" indent="0" algn="l" defTabSz="914400" rtl="0" eaLnBrk="1" latinLnBrk="0" hangingPunct="1">
        <a:spcBef>
          <a:spcPct val="20000"/>
        </a:spcBef>
        <a:buFont typeface="Arial" panose="020B0604020202020204" pitchFamily="34" charset="0"/>
        <a:buNone/>
        <a:defRPr sz="2000" kern="1200">
          <a:solidFill>
            <a:srgbClr val="003E52"/>
          </a:solidFill>
          <a:latin typeface="Arial" panose="020B0604020202020204" pitchFamily="34" charset="0"/>
          <a:ea typeface="+mn-ea"/>
          <a:cs typeface="Arial" panose="020B0604020202020204" pitchFamily="34" charset="0"/>
        </a:defRPr>
      </a:lvl2pPr>
      <a:lvl3pPr marL="914400" indent="0" algn="l" defTabSz="914400" rtl="0" eaLnBrk="1" latinLnBrk="0" hangingPunct="1">
        <a:spcBef>
          <a:spcPct val="20000"/>
        </a:spcBef>
        <a:buFont typeface="Arial" panose="020B0604020202020204" pitchFamily="34" charset="0"/>
        <a:buNone/>
        <a:defRPr sz="1800" kern="1200">
          <a:solidFill>
            <a:srgbClr val="003E52"/>
          </a:solidFill>
          <a:latin typeface="Arial" panose="020B0604020202020204" pitchFamily="34" charset="0"/>
          <a:ea typeface="+mn-ea"/>
          <a:cs typeface="Arial" panose="020B0604020202020204" pitchFamily="34" charset="0"/>
        </a:defRPr>
      </a:lvl3pPr>
      <a:lvl4pPr marL="1371600" indent="0" algn="l" defTabSz="914400" rtl="0" eaLnBrk="1" latinLnBrk="0" hangingPunct="1">
        <a:spcBef>
          <a:spcPct val="20000"/>
        </a:spcBef>
        <a:buFont typeface="Arial" panose="020B0604020202020204" pitchFamily="34" charset="0"/>
        <a:buNone/>
        <a:defRPr sz="1600" kern="1200">
          <a:solidFill>
            <a:srgbClr val="003E52"/>
          </a:solidFill>
          <a:latin typeface="Arial" panose="020B0604020202020204" pitchFamily="34" charset="0"/>
          <a:ea typeface="+mn-ea"/>
          <a:cs typeface="Arial" panose="020B0604020202020204" pitchFamily="34" charset="0"/>
        </a:defRPr>
      </a:lvl4pPr>
      <a:lvl5pPr marL="1828800" indent="0" algn="l" defTabSz="914400" rtl="0" eaLnBrk="1" latinLnBrk="0" hangingPunct="1">
        <a:spcBef>
          <a:spcPct val="20000"/>
        </a:spcBef>
        <a:buFont typeface="Arial" panose="020B0604020202020204" pitchFamily="34" charset="0"/>
        <a:buNone/>
        <a:defRPr sz="1600" kern="1200">
          <a:solidFill>
            <a:srgbClr val="003E5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juanforo31/Reto1_ASRs_Grupo5"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idx="4294967295"/>
          </p:nvPr>
        </p:nvSpPr>
        <p:spPr>
          <a:xfrm>
            <a:off x="827584" y="1052736"/>
            <a:ext cx="7714610" cy="698311"/>
          </a:xfrm>
        </p:spPr>
        <p:txBody>
          <a:bodyPr/>
          <a:lstStyle/>
          <a:p>
            <a:r>
              <a:rPr lang="es-CO" sz="2800"/>
              <a:t>ARTI 4109 -  Arquitecturas de Software</a:t>
            </a:r>
          </a:p>
        </p:txBody>
      </p:sp>
      <p:sp>
        <p:nvSpPr>
          <p:cNvPr id="3" name="Subtítulo 2"/>
          <p:cNvSpPr>
            <a:spLocks noGrp="1"/>
          </p:cNvSpPr>
          <p:nvPr>
            <p:ph type="subTitle" idx="1"/>
          </p:nvPr>
        </p:nvSpPr>
        <p:spPr>
          <a:xfrm>
            <a:off x="1298784" y="1844824"/>
            <a:ext cx="6120680" cy="792088"/>
          </a:xfrm>
        </p:spPr>
        <p:txBody>
          <a:bodyPr>
            <a:normAutofit lnSpcReduction="10000"/>
          </a:bodyPr>
          <a:lstStyle/>
          <a:p>
            <a:pPr algn="ctr"/>
            <a:r>
              <a:rPr lang="es-CO"/>
              <a:t>Cuaderno de Trabajo</a:t>
            </a:r>
          </a:p>
          <a:p>
            <a:pPr algn="ctr"/>
            <a:r>
              <a:rPr lang="es-CO"/>
              <a:t>Reto 1</a:t>
            </a:r>
          </a:p>
        </p:txBody>
      </p:sp>
      <p:sp>
        <p:nvSpPr>
          <p:cNvPr id="4" name="Subtítulo 2">
            <a:extLst>
              <a:ext uri="{FF2B5EF4-FFF2-40B4-BE49-F238E27FC236}">
                <a16:creationId xmlns:a16="http://schemas.microsoft.com/office/drawing/2014/main" id="{4562C3EC-D7CA-2F3A-3FC1-65FAB7734B07}"/>
              </a:ext>
            </a:extLst>
          </p:cNvPr>
          <p:cNvSpPr txBox="1">
            <a:spLocks/>
          </p:cNvSpPr>
          <p:nvPr/>
        </p:nvSpPr>
        <p:spPr>
          <a:xfrm>
            <a:off x="1298784" y="3068960"/>
            <a:ext cx="6120680" cy="1872207"/>
          </a:xfrm>
          <a:prstGeom prst="rect">
            <a:avLst/>
          </a:prstGeom>
        </p:spPr>
        <p:txBody>
          <a:bodyPr vert="horz" lIns="91440" tIns="45720" rIns="91440" bIns="45720" rtlCol="0">
            <a:normAutofit fontScale="85000" lnSpcReduction="20000"/>
          </a:bodyPr>
          <a:lstStyle>
            <a:lvl1pPr marL="0" indent="0" algn="l" defTabSz="914400" rtl="0" eaLnBrk="1" latinLnBrk="0" hangingPunct="1">
              <a:spcBef>
                <a:spcPct val="20000"/>
              </a:spcBef>
              <a:buClr>
                <a:srgbClr val="174970"/>
              </a:buClr>
              <a:buSzPct val="100000"/>
              <a:buFont typeface="Arial" panose="020B0604020202020204" pitchFamily="34" charset="0"/>
              <a:buNone/>
              <a:defRPr sz="2200" kern="1200">
                <a:solidFill>
                  <a:srgbClr val="003E52"/>
                </a:solidFill>
                <a:latin typeface="Arial" panose="020B0604020202020204" pitchFamily="34" charset="0"/>
                <a:ea typeface="+mn-ea"/>
                <a:cs typeface="Arial" panose="020B060402020202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Arial" panose="020B0604020202020204" pitchFamily="34" charset="0"/>
                <a:ea typeface="+mn-ea"/>
                <a:cs typeface="Arial" panose="020B060402020202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Arial" panose="020B0604020202020204" pitchFamily="34" charset="0"/>
                <a:ea typeface="+mn-ea"/>
                <a:cs typeface="Arial" panose="020B060402020202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Arial" panose="020B0604020202020204" pitchFamily="34" charset="0"/>
                <a:ea typeface="+mn-ea"/>
                <a:cs typeface="Arial" panose="020B060402020202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ctr"/>
            <a:r>
              <a:rPr lang="es-CO" b="1"/>
              <a:t>Grupo 5</a:t>
            </a:r>
          </a:p>
          <a:p>
            <a:pPr algn="ctr"/>
            <a:r>
              <a:rPr lang="es-CO"/>
              <a:t>Camilo Alejandro </a:t>
            </a:r>
            <a:r>
              <a:rPr lang="es-CO" err="1"/>
              <a:t>Nossa</a:t>
            </a:r>
            <a:r>
              <a:rPr lang="es-CO"/>
              <a:t> Calderón</a:t>
            </a:r>
          </a:p>
          <a:p>
            <a:pPr algn="ctr"/>
            <a:r>
              <a:rPr lang="es-CO"/>
              <a:t>Brayan Felipe Rojas Bernal</a:t>
            </a:r>
          </a:p>
          <a:p>
            <a:pPr algn="ctr"/>
            <a:r>
              <a:rPr lang="es-CO" err="1"/>
              <a:t>Elmar</a:t>
            </a:r>
            <a:r>
              <a:rPr lang="es-CO"/>
              <a:t> Santofimio Suarez</a:t>
            </a:r>
          </a:p>
          <a:p>
            <a:pPr algn="ctr"/>
            <a:r>
              <a:rPr lang="es-CO"/>
              <a:t>Juan David Forero Rodríguez</a:t>
            </a:r>
          </a:p>
          <a:p>
            <a:pPr algn="ctr"/>
            <a:r>
              <a:rPr lang="es-CO"/>
              <a:t>Carlos Fidel Rodríguez Alarcón</a:t>
            </a:r>
          </a:p>
          <a:p>
            <a:pPr algn="ctr"/>
            <a:endParaRPr lang="es-CO" b="1"/>
          </a:p>
          <a:p>
            <a:pPr algn="ctr"/>
            <a:endParaRPr lang="es-CO" b="1"/>
          </a:p>
          <a:p>
            <a:pPr algn="ctr"/>
            <a:endParaRPr lang="es-CO" b="1"/>
          </a:p>
          <a:p>
            <a:pPr algn="ctr"/>
            <a:endParaRPr lang="es-CO"/>
          </a:p>
          <a:p>
            <a:pPr algn="ctr"/>
            <a:endParaRPr lang="es-CO"/>
          </a:p>
        </p:txBody>
      </p:sp>
    </p:spTree>
    <p:extLst>
      <p:ext uri="{BB962C8B-B14F-4D97-AF65-F5344CB8AC3E}">
        <p14:creationId xmlns:p14="http://schemas.microsoft.com/office/powerpoint/2010/main" val="40696422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7A9F6-02C7-B26A-F3E1-48C1CE7AA13A}"/>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76E181F6-6537-7D49-8C9A-9F9A29FA6AF5}"/>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397324E0-3A90-E635-8D8B-F11FA11A342A}"/>
              </a:ext>
            </a:extLst>
          </p:cNvPr>
          <p:cNvSpPr>
            <a:spLocks noGrp="1"/>
          </p:cNvSpPr>
          <p:nvPr>
            <p:ph type="sldNum" sz="quarter" idx="4"/>
          </p:nvPr>
        </p:nvSpPr>
        <p:spPr/>
        <p:txBody>
          <a:bodyPr/>
          <a:lstStyle/>
          <a:p>
            <a:fld id="{0AEE6DC9-5AC4-4174-887C-07A615CCC701}" type="slidenum">
              <a:rPr lang="es-ES_tradnl" smtClean="0"/>
              <a:pPr/>
              <a:t>10</a:t>
            </a:fld>
            <a:endParaRPr lang="es-ES_tradnl"/>
          </a:p>
        </p:txBody>
      </p:sp>
      <p:sp>
        <p:nvSpPr>
          <p:cNvPr id="6" name="Footer Placeholder 5">
            <a:extLst>
              <a:ext uri="{FF2B5EF4-FFF2-40B4-BE49-F238E27FC236}">
                <a16:creationId xmlns:a16="http://schemas.microsoft.com/office/drawing/2014/main" id="{3EA5C80D-F3F4-376C-7839-3CA49A144F0E}"/>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F91FE3CB-71C2-C8C8-CB6B-CA9639EE4765}"/>
              </a:ext>
            </a:extLst>
          </p:cNvPr>
          <p:cNvGraphicFramePr>
            <a:graphicFrameLocks noGrp="1"/>
          </p:cNvGraphicFramePr>
          <p:nvPr/>
        </p:nvGraphicFramePr>
        <p:xfrm>
          <a:off x="642367" y="2887616"/>
          <a:ext cx="8075152" cy="116840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Consulta en un libro de órdenes</a:t>
                      </a:r>
                      <a:endParaRPr lang="es-ES_tradnl" sz="1100" b="1" noProof="0">
                        <a:solidFill>
                          <a:srgbClr val="000000"/>
                        </a:solidFill>
                      </a:endParaRP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(1000 usuarios)</a:t>
                      </a:r>
                      <a:endParaRPr lang="en-US"/>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El usuario selecciona un libro de órdenes, realiza una consulta y el sistema retorna el resultado de la consulta.</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80FD592C-542B-CBBD-8B93-CA886C3BCC6C}"/>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0.5 Segundos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8C1FC8B9-3108-78A1-9ABC-1D528C83D2A8}"/>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Consultas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10.000/minuto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5FC562B6-E266-D28B-4C01-4C0B9314C763}"/>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B9A125AD-7FD2-859A-4B88-96903AAA8502}"/>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5C89FEDC-79BE-579D-1217-DF44A21A4197}"/>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B9F2A7B4-CD4E-7794-2944-0B1179F1EC13}"/>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BD6F1FCB-2564-98D8-8E69-8D7E3C33ABD4}"/>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56DB6131-B250-C892-E826-15632896ADDD}"/>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427033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E916-B3A2-A202-3914-363F37A38204}"/>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331AD4F6-A241-9EB9-2974-E8A0C100A616}"/>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50A9A475-6E2D-4DA3-4813-0E9FC5FE6828}"/>
              </a:ext>
            </a:extLst>
          </p:cNvPr>
          <p:cNvSpPr>
            <a:spLocks noGrp="1"/>
          </p:cNvSpPr>
          <p:nvPr>
            <p:ph type="sldNum" sz="quarter" idx="4"/>
          </p:nvPr>
        </p:nvSpPr>
        <p:spPr/>
        <p:txBody>
          <a:bodyPr/>
          <a:lstStyle/>
          <a:p>
            <a:fld id="{0AEE6DC9-5AC4-4174-887C-07A615CCC701}" type="slidenum">
              <a:rPr lang="es-ES_tradnl" smtClean="0"/>
              <a:pPr/>
              <a:t>11</a:t>
            </a:fld>
            <a:endParaRPr lang="es-ES_tradnl"/>
          </a:p>
        </p:txBody>
      </p:sp>
      <p:sp>
        <p:nvSpPr>
          <p:cNvPr id="6" name="Footer Placeholder 5">
            <a:extLst>
              <a:ext uri="{FF2B5EF4-FFF2-40B4-BE49-F238E27FC236}">
                <a16:creationId xmlns:a16="http://schemas.microsoft.com/office/drawing/2014/main" id="{35216345-02F6-7734-35C5-F97889F0ED44}"/>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7FBEE2C3-E1B8-FF38-D0F8-8C0938B14F98}"/>
              </a:ext>
            </a:extLst>
          </p:cNvPr>
          <p:cNvGraphicFramePr>
            <a:graphicFrameLocks noGrp="1"/>
          </p:cNvGraphicFramePr>
          <p:nvPr/>
        </p:nvGraphicFramePr>
        <p:xfrm>
          <a:off x="642367" y="2887616"/>
          <a:ext cx="8075152" cy="139192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con suscripción normal</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Evento (ofertas de órdenes de compra y venta) ocurrido en un libro de órdenes de interés al usuario.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(1300 eventos/min)</a:t>
                      </a:r>
                      <a:endParaRPr lang="en-US" b="1"/>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El sistema envía a sus usuarios con suscripción normal una notificación del evento ocurrido en tiempo con retardo.</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21D04810-CC2F-04E5-04C8-35E5E7B10C10}"/>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1.5 </a:t>
                      </a:r>
                      <a:r>
                        <a:rPr lang="es-ES" sz="1100" b="0" i="0" u="none" strike="noStrike" noProof="0">
                          <a:solidFill>
                            <a:srgbClr val="000000"/>
                          </a:solidFill>
                          <a:latin typeface="Calibri"/>
                        </a:rPr>
                        <a:t>Segundos</a:t>
                      </a:r>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56AB98D4-C914-0325-8185-4E7E70AA5DC2}"/>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Consultas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6500/minuto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F77CEBC7-B4C4-6350-25F2-0357CDD6412D}"/>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69EA03-2EF3-F685-6B20-866B141B18C1}"/>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E97207A-73DA-49B2-80D9-6E82DFCBB88A}"/>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E1188BC7-B36C-BF36-2D3F-15E47234C295}"/>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9686B305-04B9-491F-0A24-138016C7499B}"/>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80D7C09D-270A-3E10-D048-6C2C51639473}"/>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551976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A90D2-C1E6-FE98-127D-A952FD6F3BFE}"/>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7BED98F2-4D8B-21E8-A91C-9BA73D39F4BB}"/>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BE5EAA74-636F-F5FC-B8DF-EDC1C4DF0AA1}"/>
              </a:ext>
            </a:extLst>
          </p:cNvPr>
          <p:cNvSpPr>
            <a:spLocks noGrp="1"/>
          </p:cNvSpPr>
          <p:nvPr>
            <p:ph type="sldNum" sz="quarter" idx="4"/>
          </p:nvPr>
        </p:nvSpPr>
        <p:spPr/>
        <p:txBody>
          <a:bodyPr/>
          <a:lstStyle/>
          <a:p>
            <a:fld id="{0AEE6DC9-5AC4-4174-887C-07A615CCC701}" type="slidenum">
              <a:rPr lang="es-ES_tradnl" smtClean="0"/>
              <a:pPr/>
              <a:t>12</a:t>
            </a:fld>
            <a:endParaRPr lang="es-ES_tradnl"/>
          </a:p>
        </p:txBody>
      </p:sp>
      <p:sp>
        <p:nvSpPr>
          <p:cNvPr id="6" name="Footer Placeholder 5">
            <a:extLst>
              <a:ext uri="{FF2B5EF4-FFF2-40B4-BE49-F238E27FC236}">
                <a16:creationId xmlns:a16="http://schemas.microsoft.com/office/drawing/2014/main" id="{9CC30711-8BFF-9FC4-E0A1-07872BF12785}"/>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A18DC7B3-3A78-10F3-9731-E3D588BF29D5}"/>
              </a:ext>
            </a:extLst>
          </p:cNvPr>
          <p:cNvGraphicFramePr>
            <a:graphicFrameLocks noGrp="1"/>
          </p:cNvGraphicFramePr>
          <p:nvPr/>
        </p:nvGraphicFramePr>
        <p:xfrm>
          <a:off x="642367" y="2887616"/>
          <a:ext cx="8075152" cy="122428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(comprador)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Compra de una suscripción (tipo estocástico) </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(100 suscripciones/min)</a:t>
                      </a:r>
                      <a:endParaRPr lang="en-US" b="1"/>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Un usuario adquiere una suscripción y obtiene los beneficios de las notificaciones </a:t>
                      </a:r>
                      <a:r>
                        <a:rPr lang="es-ES_tradnl" sz="1100" b="1" noProof="0" err="1">
                          <a:solidFill>
                            <a:srgbClr val="000000"/>
                          </a:solidFill>
                        </a:rPr>
                        <a:t>despúes</a:t>
                      </a:r>
                      <a:r>
                        <a:rPr lang="es-ES_tradnl" sz="1100" b="1" noProof="0">
                          <a:solidFill>
                            <a:srgbClr val="000000"/>
                          </a:solidFill>
                        </a:rPr>
                        <a:t> de haber pagado con un tiempo de 1 minuto</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AA5E8DA-F7EF-F787-5366-6572B61055B9}"/>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1 minuto</a:t>
                      </a:r>
                      <a:endParaRPr lang="es-ES" sz="1100" b="0" i="0" u="none" strike="noStrike" noProof="0">
                        <a:solidFill>
                          <a:srgbClr val="000000"/>
                        </a:solidFill>
                        <a:latin typeface="Calibri"/>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D75559C6-81C4-570C-9931-5B2324872BD8}"/>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Suscripciones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250/minuto * 120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017A5F95-CB03-491A-CDF6-D8B4A2C51D84}"/>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D3B895C1-33C9-198D-4D61-AD309FC078EF}"/>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95F287DA-CC6B-484D-AF15-DB6E865BA088}"/>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CEB005FF-C0DD-C96D-F48C-CF0B1A53EE80}"/>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5953F4FC-70F7-C98B-C364-9B7E57039EAD}"/>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F332F88E-158D-3BF1-B00F-B045A0600EB4}"/>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9634427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13</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C3D3238E-BFF1-0144-9BB0-70A30A33FF08}"/>
              </a:ext>
            </a:extLst>
          </p:cNvPr>
          <p:cNvSpPr txBox="1"/>
          <p:nvPr/>
        </p:nvSpPr>
        <p:spPr>
          <a:xfrm>
            <a:off x="323528" y="1124744"/>
            <a:ext cx="8280920" cy="461665"/>
          </a:xfrm>
          <a:prstGeom prst="rect">
            <a:avLst/>
          </a:prstGeom>
          <a:solidFill>
            <a:schemeClr val="bg1">
              <a:lumMod val="85000"/>
            </a:schemeClr>
          </a:solidFill>
        </p:spPr>
        <p:txBody>
          <a:bodyPr wrap="square" rtlCol="0">
            <a:spAutoFit/>
          </a:bodyPr>
          <a:lstStyle/>
          <a:p>
            <a:r>
              <a:rPr lang="es-ES_tradnl" sz="1200" b="1"/>
              <a:t>Paso 2- Establecer los motivadores de la iteración: </a:t>
            </a:r>
            <a:r>
              <a:rPr lang="es-ES_tradnl" sz="1200"/>
              <a:t>Una ronda de diseño debe tener un objetivo alcanzable, permite decidir un criterio de terminación de la ronda y estable las actividades de diseño que comprenden la ronda</a:t>
            </a:r>
          </a:p>
        </p:txBody>
      </p:sp>
      <p:graphicFrame>
        <p:nvGraphicFramePr>
          <p:cNvPr id="9" name="Table 8">
            <a:extLst>
              <a:ext uri="{FF2B5EF4-FFF2-40B4-BE49-F238E27FC236}">
                <a16:creationId xmlns:a16="http://schemas.microsoft.com/office/drawing/2014/main" id="{674E3414-D2BA-3D41-BAEC-BDDF5879A1D8}"/>
              </a:ext>
            </a:extLst>
          </p:cNvPr>
          <p:cNvGraphicFramePr>
            <a:graphicFrameLocks noGrp="1"/>
          </p:cNvGraphicFramePr>
          <p:nvPr>
            <p:extLst>
              <p:ext uri="{D42A27DB-BD31-4B8C-83A1-F6EECF244321}">
                <p14:modId xmlns:p14="http://schemas.microsoft.com/office/powerpoint/2010/main" val="1096963848"/>
              </p:ext>
            </p:extLst>
          </p:nvPr>
        </p:nvGraphicFramePr>
        <p:xfrm>
          <a:off x="323528" y="2204864"/>
          <a:ext cx="8280920" cy="375412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370840">
                <a:tc>
                  <a:txBody>
                    <a:bodyPr/>
                    <a:lstStyle/>
                    <a:p>
                      <a:r>
                        <a:rPr lang="es-ES_tradnl" sz="1200" noProof="0"/>
                        <a:t>Motivador</a:t>
                      </a:r>
                    </a:p>
                  </a:txBody>
                  <a:tcPr/>
                </a:tc>
                <a:tc>
                  <a:txBody>
                    <a:bodyPr/>
                    <a:lstStyle/>
                    <a:p>
                      <a:r>
                        <a:rPr lang="es-ES_tradnl" sz="1200" noProof="0"/>
                        <a:t>Descripción</a:t>
                      </a:r>
                    </a:p>
                  </a:txBody>
                  <a:tcPr/>
                </a:tc>
                <a:extLst>
                  <a:ext uri="{0D108BD9-81ED-4DB2-BD59-A6C34878D82A}">
                    <a16:rowId xmlns:a16="http://schemas.microsoft.com/office/drawing/2014/main" val="42196298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noProof="0"/>
                        <a:t>Emparejamiento (de ordenes de venta y compra)</a:t>
                      </a:r>
                    </a:p>
                    <a:p>
                      <a:endParaRPr lang="es-ES_tradnl" sz="1200" noProof="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b="0" i="0" u="none" strike="noStrike" noProof="0">
                          <a:latin typeface="+mn-lt"/>
                        </a:rPr>
                        <a:t>Este proceso, busca en cada libro de órdenes y trata de encontrar la forma de satisfacer las diferentes órdenes de venta y de compra, que cumplan con las reglas establecidas. Este proceso se puede llevar a cabo, cada vez que una orden es registrada en un libro de órdenes, o de forma periódica, haciendo el </a:t>
                      </a:r>
                      <a:r>
                        <a:rPr lang="es-ES_tradnl" sz="1200" b="0" i="0" u="none" strike="noStrike" noProof="0" err="1">
                          <a:latin typeface="+mn-lt"/>
                        </a:rPr>
                        <a:t>matching</a:t>
                      </a:r>
                      <a:r>
                        <a:rPr lang="es-ES_tradnl" sz="1200" b="0" i="0" u="none" strike="noStrike" noProof="0">
                          <a:latin typeface="+mn-lt"/>
                        </a:rPr>
                        <a:t> sobre todos los libros de órdenes.</a:t>
                      </a:r>
                      <a:endParaRPr lang="en-US" sz="1200"/>
                    </a:p>
                    <a:p>
                      <a:endParaRPr lang="es-ES_tradnl" sz="1200" noProof="0"/>
                    </a:p>
                  </a:txBody>
                  <a:tcPr/>
                </a:tc>
                <a:extLst>
                  <a:ext uri="{0D108BD9-81ED-4DB2-BD59-A6C34878D82A}">
                    <a16:rowId xmlns:a16="http://schemas.microsoft.com/office/drawing/2014/main" val="1158400812"/>
                  </a:ext>
                </a:extLst>
              </a:tr>
              <a:tr h="370840">
                <a:tc>
                  <a:txBody>
                    <a:bodyPr/>
                    <a:lstStyle/>
                    <a:p>
                      <a:r>
                        <a:rPr lang="es-ES_tradnl" sz="1200" noProof="0"/>
                        <a:t>Servidor de notificaciones</a:t>
                      </a:r>
                    </a:p>
                  </a:txBody>
                  <a:tcPr/>
                </a:tc>
                <a:tc>
                  <a:txBody>
                    <a:bodyPr/>
                    <a:lstStyle/>
                    <a:p>
                      <a:r>
                        <a:rPr lang="es-ES_tradnl" sz="1200" noProof="0"/>
                        <a:t>Se busca generar la notificación sobre las nuevas ofertas que se den por parte de los usuarios vendedores/compradores, manteniendo a los usuarios premium informados en tiempo cercano al real sobre las transacciones realizadas en el sistema y a los usuarios estándar con un retraso en la recepción de la notificación. </a:t>
                      </a:r>
                      <a:endParaRPr lang="en-US"/>
                    </a:p>
                  </a:txBody>
                  <a:tcPr/>
                </a:tc>
                <a:extLst>
                  <a:ext uri="{0D108BD9-81ED-4DB2-BD59-A6C34878D82A}">
                    <a16:rowId xmlns:a16="http://schemas.microsoft.com/office/drawing/2014/main" val="1304802258"/>
                  </a:ext>
                </a:extLst>
              </a:tr>
              <a:tr h="370840">
                <a:tc>
                  <a:txBody>
                    <a:bodyPr/>
                    <a:lstStyle/>
                    <a:p>
                      <a:r>
                        <a:rPr lang="es-ES_tradnl" sz="1200" noProof="0"/>
                        <a:t>Analítica (Consulta)</a:t>
                      </a:r>
                    </a:p>
                  </a:txBody>
                  <a:tcPr/>
                </a:tc>
                <a:tc>
                  <a:txBody>
                    <a:bodyPr/>
                    <a:lstStyle/>
                    <a:p>
                      <a:r>
                        <a:rPr lang="es-ES_tradnl" sz="1200" noProof="0"/>
                        <a:t>Se detalla la rapidez y capacidad del motor para traer la información de un libro, reflejando el comportamiento de los activos en las ordenes, dándole valor agregado a la subscripción informando al usuario de tendencias.</a:t>
                      </a:r>
                    </a:p>
                  </a:txBody>
                  <a:tcPr/>
                </a:tc>
                <a:extLst>
                  <a:ext uri="{0D108BD9-81ED-4DB2-BD59-A6C34878D82A}">
                    <a16:rowId xmlns:a16="http://schemas.microsoft.com/office/drawing/2014/main" val="1028424541"/>
                  </a:ext>
                </a:extLst>
              </a:tr>
            </a:tbl>
          </a:graphicData>
        </a:graphic>
      </p:graphicFrame>
    </p:spTree>
    <p:extLst>
      <p:ext uri="{BB962C8B-B14F-4D97-AF65-F5344CB8AC3E}">
        <p14:creationId xmlns:p14="http://schemas.microsoft.com/office/powerpoint/2010/main" val="198856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14</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1C462AAE-AD58-564A-B4FE-835D503699CA}"/>
              </a:ext>
            </a:extLst>
          </p:cNvPr>
          <p:cNvSpPr txBox="1"/>
          <p:nvPr/>
        </p:nvSpPr>
        <p:spPr>
          <a:xfrm>
            <a:off x="179512" y="1052736"/>
            <a:ext cx="8784976" cy="461665"/>
          </a:xfrm>
          <a:prstGeom prst="rect">
            <a:avLst/>
          </a:prstGeom>
          <a:solidFill>
            <a:schemeClr val="bg1">
              <a:lumMod val="85000"/>
            </a:schemeClr>
          </a:solidFill>
        </p:spPr>
        <p:txBody>
          <a:bodyPr wrap="square" rtlCol="0">
            <a:spAutoFit/>
          </a:bodyPr>
          <a:lstStyle/>
          <a:p>
            <a:r>
              <a:rPr lang="es-ES_tradnl" sz="1200" b="1"/>
              <a:t>Paso 3- Escoger uno o mas elementos del sistema para refinar:  </a:t>
            </a:r>
            <a:r>
              <a:rPr lang="es-ES_tradnl" sz="1200"/>
              <a:t>Defina la granularidad de los elementos de arquitectura. Se siguen principios de descomposición Top-Down / </a:t>
            </a:r>
            <a:r>
              <a:rPr lang="es-ES_tradnl" sz="1200" err="1"/>
              <a:t>Bottom</a:t>
            </a:r>
            <a:r>
              <a:rPr lang="es-ES_tradnl" sz="1200"/>
              <a:t>-Up. Los elementos seleccionados deben buscar satisfacer un requerimiento específico</a:t>
            </a:r>
          </a:p>
        </p:txBody>
      </p:sp>
      <p:graphicFrame>
        <p:nvGraphicFramePr>
          <p:cNvPr id="9" name="Table 8">
            <a:extLst>
              <a:ext uri="{FF2B5EF4-FFF2-40B4-BE49-F238E27FC236}">
                <a16:creationId xmlns:a16="http://schemas.microsoft.com/office/drawing/2014/main" id="{E87D49B9-FEFB-D845-87E4-39A147340360}"/>
              </a:ext>
            </a:extLst>
          </p:cNvPr>
          <p:cNvGraphicFramePr>
            <a:graphicFrameLocks noGrp="1"/>
          </p:cNvGraphicFramePr>
          <p:nvPr>
            <p:extLst>
              <p:ext uri="{D42A27DB-BD31-4B8C-83A1-F6EECF244321}">
                <p14:modId xmlns:p14="http://schemas.microsoft.com/office/powerpoint/2010/main" val="360832431"/>
              </p:ext>
            </p:extLst>
          </p:nvPr>
        </p:nvGraphicFramePr>
        <p:xfrm>
          <a:off x="323528" y="2204864"/>
          <a:ext cx="8280920" cy="1656080"/>
        </p:xfrm>
        <a:graphic>
          <a:graphicData uri="http://schemas.openxmlformats.org/drawingml/2006/table">
            <a:tbl>
              <a:tblPr firstRow="1" bandRow="1">
                <a:tableStyleId>{5C22544A-7EE6-4342-B048-85BDC9FD1C3A}</a:tableStyleId>
              </a:tblPr>
              <a:tblGrid>
                <a:gridCol w="2880320">
                  <a:extLst>
                    <a:ext uri="{9D8B030D-6E8A-4147-A177-3AD203B41FA5}">
                      <a16:colId xmlns:a16="http://schemas.microsoft.com/office/drawing/2014/main" val="578614097"/>
                    </a:ext>
                  </a:extLst>
                </a:gridCol>
                <a:gridCol w="5400600">
                  <a:extLst>
                    <a:ext uri="{9D8B030D-6E8A-4147-A177-3AD203B41FA5}">
                      <a16:colId xmlns:a16="http://schemas.microsoft.com/office/drawing/2014/main" val="3337781360"/>
                    </a:ext>
                  </a:extLst>
                </a:gridCol>
              </a:tblGrid>
              <a:tr h="370840">
                <a:tc>
                  <a:txBody>
                    <a:bodyPr/>
                    <a:lstStyle/>
                    <a:p>
                      <a:r>
                        <a:rPr lang="es-ES_tradnl" sz="1200" noProof="0"/>
                        <a:t>Elemento a Refinar</a:t>
                      </a:r>
                    </a:p>
                  </a:txBody>
                  <a:tcPr/>
                </a:tc>
                <a:tc>
                  <a:txBody>
                    <a:bodyPr/>
                    <a:lstStyle/>
                    <a:p>
                      <a:endParaRPr lang="es-ES_tradnl" sz="1200" noProof="0"/>
                    </a:p>
                  </a:txBody>
                  <a:tcPr/>
                </a:tc>
                <a:extLst>
                  <a:ext uri="{0D108BD9-81ED-4DB2-BD59-A6C34878D82A}">
                    <a16:rowId xmlns:a16="http://schemas.microsoft.com/office/drawing/2014/main" val="421962987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noProof="0"/>
                        <a:t>Componentes Identificados</a:t>
                      </a:r>
                    </a:p>
                  </a:txBody>
                  <a:tcPr/>
                </a:tc>
                <a:tc>
                  <a:txBody>
                    <a:bodyPr/>
                    <a:lstStyle/>
                    <a:p>
                      <a:r>
                        <a:rPr lang="es-ES_tradnl" sz="1200" noProof="0"/>
                        <a:t>Descripción</a:t>
                      </a:r>
                    </a:p>
                  </a:txBody>
                  <a:tcPr/>
                </a:tc>
                <a:extLst>
                  <a:ext uri="{0D108BD9-81ED-4DB2-BD59-A6C34878D82A}">
                    <a16:rowId xmlns:a16="http://schemas.microsoft.com/office/drawing/2014/main" val="1158400812"/>
                  </a:ext>
                </a:extLst>
              </a:tr>
              <a:tr h="370840">
                <a:tc>
                  <a:txBody>
                    <a:bodyPr/>
                    <a:lstStyle/>
                    <a:p>
                      <a:pPr lvl="0">
                        <a:buNone/>
                      </a:pPr>
                      <a:r>
                        <a:rPr lang="es-ES_tradnl" sz="1200" noProof="0"/>
                        <a:t>Sistema/servicio de notificaciones </a:t>
                      </a:r>
                      <a:endParaRPr lang="en-US"/>
                    </a:p>
                  </a:txBody>
                  <a:tcPr/>
                </a:tc>
                <a:tc>
                  <a:txBody>
                    <a:bodyPr/>
                    <a:lstStyle/>
                    <a:p>
                      <a:r>
                        <a:rPr lang="es-ES_tradnl" sz="1200" noProof="0"/>
                        <a:t>Se implementará un filtro para priorizar a los usuarios premium, esto se puede lograr a través de un cache que contenga los </a:t>
                      </a:r>
                      <a:r>
                        <a:rPr lang="es-ES_tradnl" sz="1200" noProof="0" err="1"/>
                        <a:t>ID's</a:t>
                      </a:r>
                      <a:r>
                        <a:rPr lang="es-ES_tradnl" sz="1200" noProof="0"/>
                        <a:t> de los usuarios premium. </a:t>
                      </a:r>
                    </a:p>
                  </a:txBody>
                  <a:tcPr/>
                </a:tc>
                <a:extLst>
                  <a:ext uri="{0D108BD9-81ED-4DB2-BD59-A6C34878D82A}">
                    <a16:rowId xmlns:a16="http://schemas.microsoft.com/office/drawing/2014/main" val="1304802258"/>
                  </a:ext>
                </a:extLst>
              </a:tr>
              <a:tr h="370840">
                <a:tc>
                  <a:txBody>
                    <a:bodyPr/>
                    <a:lstStyle/>
                    <a:p>
                      <a:pPr lvl="0">
                        <a:buNone/>
                      </a:pPr>
                      <a:r>
                        <a:rPr lang="es-ES" sz="1200" b="0" i="0" u="none" strike="noStrike" noProof="0">
                          <a:solidFill>
                            <a:srgbClr val="174970"/>
                          </a:solidFill>
                          <a:latin typeface="Calibri"/>
                        </a:rPr>
                        <a:t>Broker</a:t>
                      </a:r>
                      <a:endParaRPr lang="en-US" err="1"/>
                    </a:p>
                  </a:txBody>
                  <a:tcPr/>
                </a:tc>
                <a:tc>
                  <a:txBody>
                    <a:bodyPr/>
                    <a:lstStyle/>
                    <a:p>
                      <a:r>
                        <a:rPr lang="es-ES_tradnl" sz="1200" noProof="0"/>
                        <a:t>Se añadirán colas en este servicio, para usuario premium,  para que disminuya la latencia en la generación de notificaciones.</a:t>
                      </a:r>
                    </a:p>
                  </a:txBody>
                  <a:tcPr/>
                </a:tc>
                <a:extLst>
                  <a:ext uri="{0D108BD9-81ED-4DB2-BD59-A6C34878D82A}">
                    <a16:rowId xmlns:a16="http://schemas.microsoft.com/office/drawing/2014/main" val="1028424541"/>
                  </a:ext>
                </a:extLst>
              </a:tr>
            </a:tbl>
          </a:graphicData>
        </a:graphic>
      </p:graphicFrame>
    </p:spTree>
    <p:extLst>
      <p:ext uri="{BB962C8B-B14F-4D97-AF65-F5344CB8AC3E}">
        <p14:creationId xmlns:p14="http://schemas.microsoft.com/office/powerpoint/2010/main" val="2607037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15</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CADBD53D-A10F-E145-93D3-622DCD3576F1}"/>
              </a:ext>
            </a:extLst>
          </p:cNvPr>
          <p:cNvSpPr txBox="1"/>
          <p:nvPr/>
        </p:nvSpPr>
        <p:spPr>
          <a:xfrm>
            <a:off x="395536" y="1052736"/>
            <a:ext cx="8208912" cy="461665"/>
          </a:xfrm>
          <a:prstGeom prst="rect">
            <a:avLst/>
          </a:prstGeom>
          <a:solidFill>
            <a:schemeClr val="bg1">
              <a:lumMod val="85000"/>
            </a:schemeClr>
          </a:solidFill>
        </p:spPr>
        <p:txBody>
          <a:bodyPr wrap="square" rtlCol="0">
            <a:spAutoFit/>
          </a:bodyPr>
          <a:lstStyle/>
          <a:p>
            <a:r>
              <a:rPr lang="es-ES_tradnl" sz="1200" b="1"/>
              <a:t>Paso 4- Seleccione conceptos que satisfagan los motivadores:  </a:t>
            </a:r>
            <a:r>
              <a:rPr lang="es-ES_tradnl" sz="1200"/>
              <a:t>Establecer alternativas de diseño. Seleccionar estilos, patrones y tácticas a ser utilizados</a:t>
            </a:r>
          </a:p>
        </p:txBody>
      </p:sp>
      <p:graphicFrame>
        <p:nvGraphicFramePr>
          <p:cNvPr id="9" name="Table 8">
            <a:extLst>
              <a:ext uri="{FF2B5EF4-FFF2-40B4-BE49-F238E27FC236}">
                <a16:creationId xmlns:a16="http://schemas.microsoft.com/office/drawing/2014/main" id="{D84B17D5-B0EF-B74B-B55E-CE7F2B338D40}"/>
              </a:ext>
            </a:extLst>
          </p:cNvPr>
          <p:cNvGraphicFramePr>
            <a:graphicFrameLocks noGrp="1"/>
          </p:cNvGraphicFramePr>
          <p:nvPr>
            <p:extLst>
              <p:ext uri="{D42A27DB-BD31-4B8C-83A1-F6EECF244321}">
                <p14:modId xmlns:p14="http://schemas.microsoft.com/office/powerpoint/2010/main" val="508422096"/>
              </p:ext>
            </p:extLst>
          </p:nvPr>
        </p:nvGraphicFramePr>
        <p:xfrm>
          <a:off x="360647" y="2694200"/>
          <a:ext cx="8280920" cy="1474469"/>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285749">
                <a:tc>
                  <a:txBody>
                    <a:bodyPr/>
                    <a:lstStyle/>
                    <a:p>
                      <a:r>
                        <a:rPr lang="es-ES_tradnl" sz="1200" noProof="0"/>
                        <a:t>Estilo Arquitectura </a:t>
                      </a:r>
                    </a:p>
                  </a:txBody>
                  <a:tcPr/>
                </a:tc>
                <a:tc>
                  <a:txBody>
                    <a:bodyPr/>
                    <a:lstStyle/>
                    <a:p>
                      <a:r>
                        <a:rPr lang="es-ES_tradnl" sz="1200" noProof="0"/>
                        <a:t>Justificación</a:t>
                      </a:r>
                    </a:p>
                  </a:txBody>
                  <a:tcPr/>
                </a:tc>
                <a:extLst>
                  <a:ext uri="{0D108BD9-81ED-4DB2-BD59-A6C34878D82A}">
                    <a16:rowId xmlns:a16="http://schemas.microsoft.com/office/drawing/2014/main" val="4219629872"/>
                  </a:ext>
                </a:extLst>
              </a:tr>
              <a:tr h="1042595">
                <a:tc>
                  <a:txBody>
                    <a:bodyPr/>
                    <a:lstStyle/>
                    <a:p>
                      <a:endParaRPr lang="es-ES_tradnl" sz="1200" noProof="0"/>
                    </a:p>
                    <a:p>
                      <a:endParaRPr lang="es-ES_tradnl" sz="1200" noProof="0"/>
                    </a:p>
                    <a:p>
                      <a:r>
                        <a:rPr lang="es-ES_tradnl" sz="1200" noProof="0"/>
                        <a:t>Arquitectura basada en eventos </a:t>
                      </a:r>
                    </a:p>
                    <a:p>
                      <a:endParaRPr lang="es-ES_tradnl" sz="1200" noProof="0"/>
                    </a:p>
                  </a:txBody>
                  <a:tcPr/>
                </a:tc>
                <a:tc>
                  <a:txBody>
                    <a:bodyPr/>
                    <a:lstStyle/>
                    <a:p>
                      <a:r>
                        <a:rPr lang="es-ES_tradnl" sz="1200" noProof="0"/>
                        <a:t> 1.  El uso de colas nos permite priorizar eventos respecto al tipo de cliente, premium o estándar.</a:t>
                      </a:r>
                      <a:endParaRPr lang="en-US"/>
                    </a:p>
                    <a:p>
                      <a:pPr lvl="0">
                        <a:buNone/>
                      </a:pPr>
                      <a:endParaRPr lang="es-ES_tradnl" sz="1200" noProof="0"/>
                    </a:p>
                    <a:p>
                      <a:pPr lvl="0">
                        <a:buNone/>
                      </a:pPr>
                      <a:r>
                        <a:rPr lang="es-ES_tradnl" sz="1200" noProof="0"/>
                        <a:t>2. Al tener desacoplamiento entre componentes, permite que cada uno pueda escalar de manera independiente y responder de manera satisfactoria ante eventos estocásticos </a:t>
                      </a:r>
                    </a:p>
                  </a:txBody>
                  <a:tcPr/>
                </a:tc>
                <a:extLst>
                  <a:ext uri="{0D108BD9-81ED-4DB2-BD59-A6C34878D82A}">
                    <a16:rowId xmlns:a16="http://schemas.microsoft.com/office/drawing/2014/main" val="1158400812"/>
                  </a:ext>
                </a:extLst>
              </a:tr>
            </a:tbl>
          </a:graphicData>
        </a:graphic>
      </p:graphicFrame>
    </p:spTree>
    <p:extLst>
      <p:ext uri="{BB962C8B-B14F-4D97-AF65-F5344CB8AC3E}">
        <p14:creationId xmlns:p14="http://schemas.microsoft.com/office/powerpoint/2010/main" val="263947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5E352-5276-61DE-30A1-08263092652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B8BE3E8-9DE4-0B3F-9B66-9427C57A43A7}"/>
              </a:ext>
            </a:extLst>
          </p:cNvPr>
          <p:cNvSpPr>
            <a:spLocks noGrp="1"/>
          </p:cNvSpPr>
          <p:nvPr>
            <p:ph type="sldNum" sz="quarter" idx="4"/>
          </p:nvPr>
        </p:nvSpPr>
        <p:spPr/>
        <p:txBody>
          <a:bodyPr/>
          <a:lstStyle/>
          <a:p>
            <a:fld id="{0AEE6DC9-5AC4-4174-887C-07A615CCC701}" type="slidenum">
              <a:rPr lang="es-CO" smtClean="0"/>
              <a:pPr/>
              <a:t>16</a:t>
            </a:fld>
            <a:endParaRPr lang="es-CO"/>
          </a:p>
        </p:txBody>
      </p:sp>
      <p:sp>
        <p:nvSpPr>
          <p:cNvPr id="6" name="Footer Placeholder 5">
            <a:extLst>
              <a:ext uri="{FF2B5EF4-FFF2-40B4-BE49-F238E27FC236}">
                <a16:creationId xmlns:a16="http://schemas.microsoft.com/office/drawing/2014/main" id="{5B242774-D1A1-3E00-4E0A-677B321A4D7E}"/>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A6C0EF8E-7505-030A-4A30-D18A8EDEAEE5}"/>
              </a:ext>
            </a:extLst>
          </p:cNvPr>
          <p:cNvSpPr txBox="1"/>
          <p:nvPr/>
        </p:nvSpPr>
        <p:spPr>
          <a:xfrm>
            <a:off x="395536" y="1052736"/>
            <a:ext cx="8208912" cy="461665"/>
          </a:xfrm>
          <a:prstGeom prst="rect">
            <a:avLst/>
          </a:prstGeom>
          <a:solidFill>
            <a:schemeClr val="bg1">
              <a:lumMod val="85000"/>
            </a:schemeClr>
          </a:solidFill>
        </p:spPr>
        <p:txBody>
          <a:bodyPr wrap="square" rtlCol="0">
            <a:spAutoFit/>
          </a:bodyPr>
          <a:lstStyle/>
          <a:p>
            <a:r>
              <a:rPr lang="es-ES_tradnl" sz="1200" b="1"/>
              <a:t>Paso 4- Seleccione conceptos que satisfagan los motivadores:  </a:t>
            </a:r>
            <a:r>
              <a:rPr lang="es-ES_tradnl" sz="1200"/>
              <a:t>Establecer alternativas de diseño. Seleccionar estilos, patrones y tácticas a ser utilizados</a:t>
            </a:r>
          </a:p>
        </p:txBody>
      </p:sp>
      <p:graphicFrame>
        <p:nvGraphicFramePr>
          <p:cNvPr id="10" name="Table 9">
            <a:extLst>
              <a:ext uri="{FF2B5EF4-FFF2-40B4-BE49-F238E27FC236}">
                <a16:creationId xmlns:a16="http://schemas.microsoft.com/office/drawing/2014/main" id="{2085E113-1210-4373-C25B-4076BE22FF45}"/>
              </a:ext>
            </a:extLst>
          </p:cNvPr>
          <p:cNvGraphicFramePr>
            <a:graphicFrameLocks noGrp="1"/>
          </p:cNvGraphicFramePr>
          <p:nvPr>
            <p:extLst>
              <p:ext uri="{D42A27DB-BD31-4B8C-83A1-F6EECF244321}">
                <p14:modId xmlns:p14="http://schemas.microsoft.com/office/powerpoint/2010/main" val="350695815"/>
              </p:ext>
            </p:extLst>
          </p:nvPr>
        </p:nvGraphicFramePr>
        <p:xfrm>
          <a:off x="359532" y="1994822"/>
          <a:ext cx="8280920" cy="2992120"/>
        </p:xfrm>
        <a:graphic>
          <a:graphicData uri="http://schemas.openxmlformats.org/drawingml/2006/table">
            <a:tbl>
              <a:tblPr firstRow="1" bandRow="1">
                <a:tableStyleId>{5C22544A-7EE6-4342-B048-85BDC9FD1C3A}</a:tableStyleId>
              </a:tblPr>
              <a:tblGrid>
                <a:gridCol w="4140460">
                  <a:extLst>
                    <a:ext uri="{9D8B030D-6E8A-4147-A177-3AD203B41FA5}">
                      <a16:colId xmlns:a16="http://schemas.microsoft.com/office/drawing/2014/main" val="578614097"/>
                    </a:ext>
                  </a:extLst>
                </a:gridCol>
                <a:gridCol w="4140460">
                  <a:extLst>
                    <a:ext uri="{9D8B030D-6E8A-4147-A177-3AD203B41FA5}">
                      <a16:colId xmlns:a16="http://schemas.microsoft.com/office/drawing/2014/main" val="3337781360"/>
                    </a:ext>
                  </a:extLst>
                </a:gridCol>
              </a:tblGrid>
              <a:tr h="370840">
                <a:tc>
                  <a:txBody>
                    <a:bodyPr/>
                    <a:lstStyle/>
                    <a:p>
                      <a:r>
                        <a:rPr lang="es-ES_tradnl" sz="1200" noProof="0"/>
                        <a:t>Tácticas de Arquitectura </a:t>
                      </a:r>
                    </a:p>
                  </a:txBody>
                  <a:tcPr/>
                </a:tc>
                <a:tc>
                  <a:txBody>
                    <a:bodyPr/>
                    <a:lstStyle/>
                    <a:p>
                      <a:r>
                        <a:rPr lang="es-ES_tradnl" sz="1200" noProof="0"/>
                        <a:t>Justificación</a:t>
                      </a:r>
                    </a:p>
                  </a:txBody>
                  <a:tcPr/>
                </a:tc>
                <a:extLst>
                  <a:ext uri="{0D108BD9-81ED-4DB2-BD59-A6C34878D82A}">
                    <a16:rowId xmlns:a16="http://schemas.microsoft.com/office/drawing/2014/main" val="4219629872"/>
                  </a:ext>
                </a:extLst>
              </a:tr>
              <a:tr h="370840">
                <a:tc>
                  <a:txBody>
                    <a:bodyPr/>
                    <a:lstStyle/>
                    <a:p>
                      <a:endParaRPr lang="es-ES_tradnl" sz="1200" noProof="0"/>
                    </a:p>
                    <a:p>
                      <a:pPr lvl="0">
                        <a:buNone/>
                      </a:pPr>
                      <a:r>
                        <a:rPr lang="es-ES_tradnl" sz="1200" b="0" i="0" u="none" strike="noStrike" noProof="0">
                          <a:latin typeface="Calibri"/>
                        </a:rPr>
                        <a:t>Mantener múltiples copias de computación</a:t>
                      </a:r>
                      <a:endParaRPr lang="es-ES_tradnl"/>
                    </a:p>
                    <a:p>
                      <a:endParaRPr lang="es-ES_tradnl" sz="1200" noProof="0"/>
                    </a:p>
                  </a:txBody>
                  <a:tcPr/>
                </a:tc>
                <a:tc>
                  <a:txBody>
                    <a:bodyPr/>
                    <a:lstStyle/>
                    <a:p>
                      <a:pPr marL="0" lvl="0" indent="0" algn="l">
                        <a:lnSpc>
                          <a:spcPct val="100000"/>
                        </a:lnSpc>
                        <a:spcBef>
                          <a:spcPts val="0"/>
                        </a:spcBef>
                        <a:spcAft>
                          <a:spcPts val="0"/>
                        </a:spcAft>
                        <a:buNone/>
                      </a:pPr>
                      <a:r>
                        <a:rPr lang="es-CO" sz="1100" b="0" i="0" u="none" strike="noStrike" noProof="0">
                          <a:solidFill>
                            <a:srgbClr val="174970"/>
                          </a:solidFill>
                          <a:latin typeface="Calibri"/>
                        </a:rPr>
                        <a:t>Esta táctica arquitectónica permite escalar automáticamente el sistema mediante la ejecución simultánea de múltiples copias del proceso de cómputo, sin necesidad de gestionar servidores ni infraestructura adicional, esto se logra por la capacidad de auto-escalado que nos provee el servicio Lambda de AWS.</a:t>
                      </a:r>
                      <a:endParaRPr lang="en-US"/>
                    </a:p>
                  </a:txBody>
                  <a:tcPr/>
                </a:tc>
                <a:extLst>
                  <a:ext uri="{0D108BD9-81ED-4DB2-BD59-A6C34878D82A}">
                    <a16:rowId xmlns:a16="http://schemas.microsoft.com/office/drawing/2014/main" val="1158400812"/>
                  </a:ext>
                </a:extLst>
              </a:tr>
              <a:tr h="370840">
                <a:tc>
                  <a:txBody>
                    <a:bodyPr/>
                    <a:lstStyle/>
                    <a:p>
                      <a:endParaRPr lang="es-ES_tradnl" sz="1200" noProof="0"/>
                    </a:p>
                    <a:p>
                      <a:pPr lvl="0">
                        <a:buNone/>
                      </a:pPr>
                      <a:r>
                        <a:rPr lang="es-ES" sz="1200" b="0" i="0" u="none" strike="noStrike" noProof="0">
                          <a:solidFill>
                            <a:srgbClr val="174970"/>
                          </a:solidFill>
                          <a:latin typeface="Calibri"/>
                        </a:rPr>
                        <a:t>Priorización de eventos</a:t>
                      </a:r>
                      <a:endParaRPr lang="es-ES_tradnl"/>
                    </a:p>
                    <a:p>
                      <a:endParaRPr lang="es-CO" sz="1200" noProof="0"/>
                    </a:p>
                  </a:txBody>
                  <a:tcPr/>
                </a:tc>
                <a:tc>
                  <a:txBody>
                    <a:bodyPr/>
                    <a:lstStyle/>
                    <a:p>
                      <a:pPr lvl="0">
                        <a:buNone/>
                      </a:pPr>
                      <a:r>
                        <a:rPr lang="es-ES" sz="1100" b="0" i="0" u="none" strike="noStrike" noProof="0">
                          <a:solidFill>
                            <a:srgbClr val="174970"/>
                          </a:solidFill>
                          <a:latin typeface="Calibri"/>
                        </a:rPr>
                        <a:t>La priorización de eventos permite establecer un orden lógico y estratégico en el procesamiento de mensajes, garantizando que aquellos de mayor relevancia como las notificaciones dirigidas a usuarios premium se atiendan primero.</a:t>
                      </a:r>
                      <a:endParaRPr lang="en-US"/>
                    </a:p>
                  </a:txBody>
                  <a:tcPr/>
                </a:tc>
                <a:extLst>
                  <a:ext uri="{0D108BD9-81ED-4DB2-BD59-A6C34878D82A}">
                    <a16:rowId xmlns:a16="http://schemas.microsoft.com/office/drawing/2014/main" val="1304802258"/>
                  </a:ext>
                </a:extLst>
              </a:tr>
              <a:tr h="370839">
                <a:tc>
                  <a:txBody>
                    <a:bodyPr/>
                    <a:lstStyle/>
                    <a:p>
                      <a:pPr lvl="0">
                        <a:buNone/>
                      </a:pPr>
                      <a:r>
                        <a:rPr lang="es-CO" sz="1200" noProof="0"/>
                        <a:t>Reducción de muestreo</a:t>
                      </a:r>
                      <a:endParaRPr lang="en-US"/>
                    </a:p>
                  </a:txBody>
                  <a:tcPr/>
                </a:tc>
                <a:tc>
                  <a:txBody>
                    <a:bodyPr/>
                    <a:lstStyle/>
                    <a:p>
                      <a:pPr lvl="0">
                        <a:buNone/>
                      </a:pPr>
                      <a:r>
                        <a:rPr lang="es-ES" sz="1100" b="0" i="0" u="none" strike="noStrike" noProof="0">
                          <a:solidFill>
                            <a:srgbClr val="174970"/>
                          </a:solidFill>
                        </a:rPr>
                        <a:t>Esta táctica nos permite acceder a los datos de una manera más rápida, reduciendo la demanda de procesamiento y el almacenamiento. Esto lo logramos implementando un cache donde se consultarán los </a:t>
                      </a:r>
                      <a:r>
                        <a:rPr lang="es-ES" sz="1100" b="0" i="0" u="none" strike="noStrike" noProof="0" err="1">
                          <a:solidFill>
                            <a:srgbClr val="174970"/>
                          </a:solidFill>
                        </a:rPr>
                        <a:t>ID's</a:t>
                      </a:r>
                      <a:r>
                        <a:rPr lang="es-ES" sz="1100" b="0" i="0" u="none" strike="noStrike" noProof="0">
                          <a:solidFill>
                            <a:srgbClr val="174970"/>
                          </a:solidFill>
                        </a:rPr>
                        <a:t> de los clientes premium  a los que se les generara la notificación.</a:t>
                      </a:r>
                      <a:endParaRPr lang="en-US"/>
                    </a:p>
                  </a:txBody>
                  <a:tcPr/>
                </a:tc>
                <a:extLst>
                  <a:ext uri="{0D108BD9-81ED-4DB2-BD59-A6C34878D82A}">
                    <a16:rowId xmlns:a16="http://schemas.microsoft.com/office/drawing/2014/main" val="124917175"/>
                  </a:ext>
                </a:extLst>
              </a:tr>
            </a:tbl>
          </a:graphicData>
        </a:graphic>
      </p:graphicFrame>
    </p:spTree>
    <p:extLst>
      <p:ext uri="{BB962C8B-B14F-4D97-AF65-F5344CB8AC3E}">
        <p14:creationId xmlns:p14="http://schemas.microsoft.com/office/powerpoint/2010/main" val="15295576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17</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87D32488-77A6-0549-A84C-A889395C0726}"/>
              </a:ext>
            </a:extLst>
          </p:cNvPr>
          <p:cNvSpPr txBox="1"/>
          <p:nvPr/>
        </p:nvSpPr>
        <p:spPr>
          <a:xfrm>
            <a:off x="244844" y="2044005"/>
            <a:ext cx="8638314" cy="2492990"/>
          </a:xfrm>
          <a:prstGeom prst="rect">
            <a:avLst/>
          </a:prstGeom>
          <a:solidFill>
            <a:schemeClr val="bg1">
              <a:lumMod val="85000"/>
            </a:schemeClr>
          </a:solidFill>
        </p:spPr>
        <p:txBody>
          <a:bodyPr wrap="square" rtlCol="0">
            <a:spAutoFit/>
          </a:bodyPr>
          <a:lstStyle/>
          <a:p>
            <a:r>
              <a:rPr lang="es-ES_tradnl" sz="1200" b="1"/>
              <a:t>Paso 5- Instanciar elementos de arquitectura, asigne responsabilidades y defina interfaces: </a:t>
            </a:r>
            <a:r>
              <a:rPr lang="es-ES_tradnl" sz="1200"/>
              <a:t>Materializar los conceptos de diseño del paso 4 en elementos concretos de la arquitectura. Dejar claras las responsabilidades de dichos elementos. Definir las relaciones entre los componentes identificados.</a:t>
            </a:r>
          </a:p>
          <a:p>
            <a:endParaRPr lang="es-ES_tradnl" sz="1200"/>
          </a:p>
          <a:p>
            <a:r>
              <a:rPr lang="es-ES_tradnl" sz="1200" b="1"/>
              <a:t>Paso 6- Diseñe bosquejos iniciales de vistas y de conocimiento: </a:t>
            </a:r>
            <a:r>
              <a:rPr lang="es-ES_tradnl" sz="1200"/>
              <a:t>Revisar la coherencia y completitud de las vistas de arquitectura. Este proceso ocurre varias veces de forma iterativa, la coherencia se va logrando con las iteraciones.</a:t>
            </a:r>
          </a:p>
          <a:p>
            <a:endParaRPr lang="es-ES_tradnl" sz="1200"/>
          </a:p>
          <a:p>
            <a:endParaRPr lang="es-ES_tradnl" sz="1200"/>
          </a:p>
          <a:p>
            <a:endParaRPr lang="es-ES_tradnl" sz="1200"/>
          </a:p>
          <a:p>
            <a:endParaRPr lang="es-ES_tradnl" sz="1200"/>
          </a:p>
          <a:p>
            <a:endParaRPr lang="es-ES_tradnl" sz="1200"/>
          </a:p>
          <a:p>
            <a:r>
              <a:rPr lang="es-ES_tradnl" sz="1200"/>
              <a:t>Utilizar la herramienta </a:t>
            </a:r>
            <a:r>
              <a:rPr lang="es-ES_tradnl" sz="1200" err="1"/>
              <a:t>Lucidchart</a:t>
            </a:r>
            <a:r>
              <a:rPr lang="es-ES_tradnl" sz="1200"/>
              <a:t> (usuario </a:t>
            </a:r>
            <a:r>
              <a:rPr lang="es-ES_tradnl" sz="1200" err="1"/>
              <a:t>uniandes</a:t>
            </a:r>
            <a:r>
              <a:rPr lang="es-ES_tradnl" sz="1200"/>
              <a:t>) para diseñar la arquitectura del sistema.  Organice sus modelos en las vistas estudiadas en clase.</a:t>
            </a:r>
          </a:p>
        </p:txBody>
      </p:sp>
      <p:sp>
        <p:nvSpPr>
          <p:cNvPr id="9" name="TextBox 8">
            <a:extLst>
              <a:ext uri="{FF2B5EF4-FFF2-40B4-BE49-F238E27FC236}">
                <a16:creationId xmlns:a16="http://schemas.microsoft.com/office/drawing/2014/main" id="{F30E763C-7C9F-E94E-B202-10F8D1BCD37F}"/>
              </a:ext>
            </a:extLst>
          </p:cNvPr>
          <p:cNvSpPr txBox="1"/>
          <p:nvPr/>
        </p:nvSpPr>
        <p:spPr>
          <a:xfrm>
            <a:off x="462699" y="1052736"/>
            <a:ext cx="8460760" cy="276999"/>
          </a:xfrm>
          <a:prstGeom prst="rect">
            <a:avLst/>
          </a:prstGeom>
          <a:solidFill>
            <a:schemeClr val="bg1">
              <a:lumMod val="85000"/>
            </a:schemeClr>
          </a:solidFill>
        </p:spPr>
        <p:txBody>
          <a:bodyPr wrap="square" rtlCol="0">
            <a:spAutoFit/>
          </a:bodyPr>
          <a:lstStyle/>
          <a:p>
            <a:endParaRPr lang="es-ES_tradnl" sz="1200"/>
          </a:p>
        </p:txBody>
      </p:sp>
    </p:spTree>
    <p:extLst>
      <p:ext uri="{BB962C8B-B14F-4D97-AF65-F5344CB8AC3E}">
        <p14:creationId xmlns:p14="http://schemas.microsoft.com/office/powerpoint/2010/main" val="2681110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7DFE1-7DC0-7457-72EE-4C270C879D0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EE26B2-4AE6-79BD-C527-B7010BE395E2}"/>
              </a:ext>
            </a:extLst>
          </p:cNvPr>
          <p:cNvSpPr>
            <a:spLocks noGrp="1"/>
          </p:cNvSpPr>
          <p:nvPr>
            <p:ph type="sldNum" sz="quarter" idx="4"/>
          </p:nvPr>
        </p:nvSpPr>
        <p:spPr/>
        <p:txBody>
          <a:bodyPr/>
          <a:lstStyle/>
          <a:p>
            <a:fld id="{0AEE6DC9-5AC4-4174-887C-07A615CCC701}" type="slidenum">
              <a:rPr lang="es-CO" smtClean="0"/>
              <a:pPr/>
              <a:t>18</a:t>
            </a:fld>
            <a:endParaRPr lang="es-CO"/>
          </a:p>
        </p:txBody>
      </p:sp>
      <p:sp>
        <p:nvSpPr>
          <p:cNvPr id="6" name="Footer Placeholder 5">
            <a:extLst>
              <a:ext uri="{FF2B5EF4-FFF2-40B4-BE49-F238E27FC236}">
                <a16:creationId xmlns:a16="http://schemas.microsoft.com/office/drawing/2014/main" id="{01D5541D-A8C9-EA32-1B1A-FD491360A22A}"/>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A48D04CD-0C51-1E0C-5CF6-5EFF745B7754}"/>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de Contexto – Modelo de Contexto</a:t>
            </a:r>
            <a:endParaRPr lang="es-ES_tradnl" sz="1200"/>
          </a:p>
        </p:txBody>
      </p:sp>
      <p:pic>
        <p:nvPicPr>
          <p:cNvPr id="4" name="Picture 3" descr="A diagram of a company&#10;&#10;AI-generated content may be incorrect.">
            <a:extLst>
              <a:ext uri="{FF2B5EF4-FFF2-40B4-BE49-F238E27FC236}">
                <a16:creationId xmlns:a16="http://schemas.microsoft.com/office/drawing/2014/main" id="{BE86A1AE-A961-01E0-E00E-35B644B550C4}"/>
              </a:ext>
            </a:extLst>
          </p:cNvPr>
          <p:cNvPicPr>
            <a:picLocks noChangeAspect="1"/>
          </p:cNvPicPr>
          <p:nvPr/>
        </p:nvPicPr>
        <p:blipFill>
          <a:blip r:embed="rId3"/>
          <a:stretch>
            <a:fillRect/>
          </a:stretch>
        </p:blipFill>
        <p:spPr>
          <a:xfrm>
            <a:off x="993913" y="1475250"/>
            <a:ext cx="6748669" cy="4802022"/>
          </a:xfrm>
          <a:prstGeom prst="rect">
            <a:avLst/>
          </a:prstGeom>
        </p:spPr>
      </p:pic>
    </p:spTree>
    <p:extLst>
      <p:ext uri="{BB962C8B-B14F-4D97-AF65-F5344CB8AC3E}">
        <p14:creationId xmlns:p14="http://schemas.microsoft.com/office/powerpoint/2010/main" val="4257641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BDD8-1C0A-0296-93E5-85A2474250A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F535B3C-0033-82EE-A496-0605AC91D0BF}"/>
              </a:ext>
            </a:extLst>
          </p:cNvPr>
          <p:cNvSpPr>
            <a:spLocks noGrp="1"/>
          </p:cNvSpPr>
          <p:nvPr>
            <p:ph type="sldNum" sz="quarter" idx="4"/>
          </p:nvPr>
        </p:nvSpPr>
        <p:spPr/>
        <p:txBody>
          <a:bodyPr/>
          <a:lstStyle/>
          <a:p>
            <a:fld id="{0AEE6DC9-5AC4-4174-887C-07A615CCC701}" type="slidenum">
              <a:rPr lang="es-CO" smtClean="0"/>
              <a:pPr/>
              <a:t>19</a:t>
            </a:fld>
            <a:endParaRPr lang="es-CO"/>
          </a:p>
        </p:txBody>
      </p:sp>
      <p:sp>
        <p:nvSpPr>
          <p:cNvPr id="6" name="Footer Placeholder 5">
            <a:extLst>
              <a:ext uri="{FF2B5EF4-FFF2-40B4-BE49-F238E27FC236}">
                <a16:creationId xmlns:a16="http://schemas.microsoft.com/office/drawing/2014/main" id="{B79279AE-449A-7D8C-06E9-4A8FCBE1175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218E002B-5F16-AF8E-D18E-6539578CE088}"/>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err="1"/>
              <a:t>Hipotesis</a:t>
            </a:r>
            <a:r>
              <a:rPr lang="es-ES_tradnl" sz="1200" b="1"/>
              <a:t> de experimento</a:t>
            </a:r>
            <a:endParaRPr lang="en-US"/>
          </a:p>
        </p:txBody>
      </p:sp>
      <p:sp>
        <p:nvSpPr>
          <p:cNvPr id="5" name="TextBox 4">
            <a:extLst>
              <a:ext uri="{FF2B5EF4-FFF2-40B4-BE49-F238E27FC236}">
                <a16:creationId xmlns:a16="http://schemas.microsoft.com/office/drawing/2014/main" id="{EE6175E9-961D-2162-0E1C-025BD8DF3580}"/>
              </a:ext>
            </a:extLst>
          </p:cNvPr>
          <p:cNvSpPr txBox="1"/>
          <p:nvPr/>
        </p:nvSpPr>
        <p:spPr>
          <a:xfrm>
            <a:off x="246902" y="1598650"/>
            <a:ext cx="865069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ct val="0"/>
              </a:spcBef>
            </a:pPr>
            <a:r>
              <a:rPr lang="en-US" err="1">
                <a:ea typeface="Calibri"/>
                <a:cs typeface="Calibri"/>
              </a:rPr>
              <a:t>Comprobar</a:t>
            </a:r>
            <a:r>
              <a:rPr lang="en-US">
                <a:ea typeface="Calibri"/>
                <a:cs typeface="Calibri"/>
              </a:rPr>
              <a:t> que </a:t>
            </a:r>
            <a:r>
              <a:rPr lang="en-US" err="1">
                <a:ea typeface="Calibri"/>
                <a:cs typeface="Calibri"/>
              </a:rPr>
              <a:t>una</a:t>
            </a:r>
            <a:r>
              <a:rPr lang="en-US">
                <a:ea typeface="Calibri"/>
                <a:cs typeface="Calibri"/>
              </a:rPr>
              <a:t> </a:t>
            </a:r>
            <a:r>
              <a:rPr lang="en-US" err="1">
                <a:ea typeface="Calibri"/>
                <a:cs typeface="Calibri"/>
              </a:rPr>
              <a:t>arquitectura</a:t>
            </a:r>
            <a:r>
              <a:rPr lang="en-US">
                <a:ea typeface="Calibri"/>
                <a:cs typeface="Calibri"/>
              </a:rPr>
              <a:t> </a:t>
            </a:r>
            <a:r>
              <a:rPr lang="en-US" err="1">
                <a:ea typeface="Calibri"/>
                <a:cs typeface="Calibri"/>
              </a:rPr>
              <a:t>basada</a:t>
            </a:r>
            <a:r>
              <a:rPr lang="en-US">
                <a:ea typeface="Calibri"/>
                <a:cs typeface="Calibri"/>
              </a:rPr>
              <a:t> </a:t>
            </a:r>
            <a:r>
              <a:rPr lang="en-US" err="1">
                <a:ea typeface="Calibri"/>
                <a:cs typeface="Calibri"/>
              </a:rPr>
              <a:t>en</a:t>
            </a:r>
            <a:r>
              <a:rPr lang="en-US">
                <a:ea typeface="Calibri"/>
                <a:cs typeface="Calibri"/>
              </a:rPr>
              <a:t> </a:t>
            </a:r>
            <a:r>
              <a:rPr lang="en-US" err="1">
                <a:ea typeface="Calibri"/>
                <a:cs typeface="Calibri"/>
              </a:rPr>
              <a:t>eventos</a:t>
            </a:r>
            <a:r>
              <a:rPr lang="en-US">
                <a:ea typeface="Calibri"/>
                <a:cs typeface="Calibri"/>
              </a:rPr>
              <a:t> con las </a:t>
            </a:r>
            <a:r>
              <a:rPr lang="en-US" err="1">
                <a:ea typeface="Calibri"/>
                <a:cs typeface="Calibri"/>
              </a:rPr>
              <a:t>siguientes</a:t>
            </a:r>
            <a:r>
              <a:rPr lang="en-US">
                <a:ea typeface="Calibri"/>
                <a:cs typeface="Calibri"/>
              </a:rPr>
              <a:t> </a:t>
            </a:r>
            <a:r>
              <a:rPr lang="en-US" err="1">
                <a:ea typeface="Calibri"/>
                <a:cs typeface="Calibri"/>
              </a:rPr>
              <a:t>tacticas</a:t>
            </a:r>
            <a:r>
              <a:rPr lang="en-US">
                <a:ea typeface="Calibri"/>
                <a:cs typeface="Calibri"/>
              </a:rPr>
              <a:t>:</a:t>
            </a:r>
          </a:p>
          <a:p>
            <a:pPr>
              <a:spcBef>
                <a:spcPct val="0"/>
              </a:spcBef>
            </a:pPr>
            <a:endParaRPr lang="en-US">
              <a:ea typeface="Calibri"/>
              <a:cs typeface="Calibri"/>
            </a:endParaRPr>
          </a:p>
          <a:p>
            <a:pPr marL="342900" indent="-342900">
              <a:buAutoNum type="arabicPeriod"/>
            </a:pPr>
            <a:r>
              <a:rPr lang="en-US">
                <a:ea typeface="Calibri"/>
                <a:cs typeface="Calibri"/>
              </a:rPr>
              <a:t>Multiples </a:t>
            </a:r>
            <a:r>
              <a:rPr lang="en-US" err="1">
                <a:ea typeface="Calibri"/>
                <a:cs typeface="Calibri"/>
              </a:rPr>
              <a:t>copias</a:t>
            </a:r>
            <a:r>
              <a:rPr lang="en-US">
                <a:ea typeface="Calibri"/>
                <a:cs typeface="Calibri"/>
              </a:rPr>
              <a:t> de </a:t>
            </a:r>
            <a:r>
              <a:rPr lang="en-US" err="1">
                <a:ea typeface="Calibri"/>
                <a:cs typeface="Calibri"/>
              </a:rPr>
              <a:t>computación</a:t>
            </a:r>
            <a:endParaRPr lang="en-US">
              <a:ea typeface="Calibri"/>
              <a:cs typeface="Calibri"/>
            </a:endParaRPr>
          </a:p>
          <a:p>
            <a:pPr marL="342900" indent="-342900">
              <a:buAutoNum type="arabicPeriod"/>
            </a:pPr>
            <a:r>
              <a:rPr lang="en-US" err="1">
                <a:ea typeface="Calibri"/>
                <a:cs typeface="Calibri"/>
              </a:rPr>
              <a:t>Priorización</a:t>
            </a:r>
            <a:r>
              <a:rPr lang="en-US">
                <a:ea typeface="Calibri"/>
                <a:cs typeface="Calibri"/>
              </a:rPr>
              <a:t> de </a:t>
            </a:r>
            <a:r>
              <a:rPr lang="en-US" err="1">
                <a:ea typeface="Calibri"/>
                <a:cs typeface="Calibri"/>
              </a:rPr>
              <a:t>eventos</a:t>
            </a:r>
          </a:p>
          <a:p>
            <a:pPr marL="342900" indent="-342900">
              <a:buAutoNum type="arabicPeriod"/>
            </a:pPr>
            <a:r>
              <a:rPr lang="en-US" err="1">
                <a:ea typeface="Calibri"/>
                <a:cs typeface="Calibri"/>
              </a:rPr>
              <a:t>Reducción</a:t>
            </a:r>
            <a:r>
              <a:rPr lang="en-US">
                <a:ea typeface="Calibri"/>
                <a:cs typeface="Calibri"/>
              </a:rPr>
              <a:t> </a:t>
            </a:r>
            <a:r>
              <a:rPr lang="en-US" err="1">
                <a:ea typeface="Calibri"/>
                <a:cs typeface="Calibri"/>
              </a:rPr>
              <a:t>en</a:t>
            </a:r>
            <a:r>
              <a:rPr lang="en-US">
                <a:ea typeface="Calibri"/>
                <a:cs typeface="Calibri"/>
              </a:rPr>
              <a:t> la </a:t>
            </a:r>
            <a:r>
              <a:rPr lang="en-US" err="1">
                <a:ea typeface="Calibri"/>
                <a:cs typeface="Calibri"/>
              </a:rPr>
              <a:t>tasa</a:t>
            </a:r>
            <a:r>
              <a:rPr lang="en-US">
                <a:ea typeface="Calibri"/>
                <a:cs typeface="Calibri"/>
              </a:rPr>
              <a:t> de </a:t>
            </a:r>
            <a:r>
              <a:rPr lang="en-US" err="1">
                <a:ea typeface="Calibri"/>
                <a:cs typeface="Calibri"/>
              </a:rPr>
              <a:t>muestreo</a:t>
            </a:r>
          </a:p>
          <a:p>
            <a:pPr marL="342900" indent="-342900">
              <a:buAutoNum type="arabicPeriod"/>
            </a:pPr>
            <a:endParaRPr lang="en-US">
              <a:ea typeface="Calibri"/>
              <a:cs typeface="Calibri"/>
            </a:endParaRPr>
          </a:p>
          <a:p>
            <a:r>
              <a:rPr lang="en-US" err="1">
                <a:ea typeface="Calibri"/>
                <a:cs typeface="Calibri"/>
              </a:rPr>
              <a:t>Logran</a:t>
            </a:r>
            <a:r>
              <a:rPr lang="en-US">
                <a:ea typeface="Calibri"/>
                <a:cs typeface="Calibri"/>
              </a:rPr>
              <a:t> que </a:t>
            </a:r>
            <a:r>
              <a:rPr lang="en-US" err="1">
                <a:ea typeface="Calibri"/>
                <a:cs typeface="Calibri"/>
              </a:rPr>
              <a:t>nuestros</a:t>
            </a:r>
            <a:r>
              <a:rPr lang="en-US">
                <a:ea typeface="Calibri"/>
                <a:cs typeface="Calibri"/>
              </a:rPr>
              <a:t> ASRs </a:t>
            </a:r>
            <a:r>
              <a:rPr lang="en-US" err="1">
                <a:ea typeface="Calibri"/>
                <a:cs typeface="Calibri"/>
              </a:rPr>
              <a:t>en</a:t>
            </a:r>
            <a:r>
              <a:rPr lang="en-US">
                <a:ea typeface="Calibri"/>
                <a:cs typeface="Calibri"/>
              </a:rPr>
              <a:t> </a:t>
            </a:r>
            <a:r>
              <a:rPr lang="en-US" err="1">
                <a:ea typeface="Calibri"/>
                <a:cs typeface="Calibri"/>
              </a:rPr>
              <a:t>el</a:t>
            </a:r>
            <a:r>
              <a:rPr lang="en-US">
                <a:ea typeface="Calibri"/>
                <a:cs typeface="Calibri"/>
              </a:rPr>
              <a:t> punto de </a:t>
            </a:r>
            <a:r>
              <a:rPr lang="en-US" err="1">
                <a:ea typeface="Calibri"/>
                <a:cs typeface="Calibri"/>
              </a:rPr>
              <a:t>sensibilidad</a:t>
            </a:r>
            <a:r>
              <a:rPr lang="en-US">
                <a:ea typeface="Calibri"/>
                <a:cs typeface="Calibri"/>
              </a:rPr>
              <a:t> </a:t>
            </a:r>
            <a:r>
              <a:rPr lang="en-US" err="1">
                <a:ea typeface="Calibri"/>
                <a:cs typeface="Calibri"/>
              </a:rPr>
              <a:t>cumplan</a:t>
            </a:r>
            <a:r>
              <a:rPr lang="en-US">
                <a:ea typeface="Calibri"/>
                <a:cs typeface="Calibri"/>
              </a:rPr>
              <a:t> con lo </a:t>
            </a:r>
            <a:r>
              <a:rPr lang="en-US" err="1">
                <a:ea typeface="Calibri"/>
                <a:cs typeface="Calibri"/>
              </a:rPr>
              <a:t>pactado</a:t>
            </a:r>
            <a:r>
              <a:rPr lang="en-US">
                <a:ea typeface="Calibri"/>
                <a:cs typeface="Calibri"/>
              </a:rPr>
              <a:t>.</a:t>
            </a:r>
          </a:p>
        </p:txBody>
      </p:sp>
    </p:spTree>
    <p:extLst>
      <p:ext uri="{BB962C8B-B14F-4D97-AF65-F5344CB8AC3E}">
        <p14:creationId xmlns:p14="http://schemas.microsoft.com/office/powerpoint/2010/main" val="2983963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570384" y="1484784"/>
            <a:ext cx="8003232" cy="720000"/>
          </a:xfrm>
        </p:spPr>
        <p:txBody>
          <a:bodyPr/>
          <a:lstStyle/>
          <a:p>
            <a:pPr algn="ctr"/>
            <a:r>
              <a:rPr lang="es-CO" sz="2800"/>
              <a:t>Trabajo en Grupo</a:t>
            </a:r>
          </a:p>
        </p:txBody>
      </p:sp>
      <p:sp>
        <p:nvSpPr>
          <p:cNvPr id="3" name="Slide Number Placeholder 2"/>
          <p:cNvSpPr>
            <a:spLocks noGrp="1"/>
          </p:cNvSpPr>
          <p:nvPr>
            <p:ph type="sldNum" sz="quarter" idx="4"/>
          </p:nvPr>
        </p:nvSpPr>
        <p:spPr/>
        <p:txBody>
          <a:bodyPr/>
          <a:lstStyle/>
          <a:p>
            <a:fld id="{0AEE6DC9-5AC4-4174-887C-07A615CCC701}" type="slidenum">
              <a:rPr lang="es-CO" smtClean="0"/>
              <a:pPr/>
              <a:t>2</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5E7C9193-4386-3145-B2C4-38ABC0C27A3A}"/>
              </a:ext>
            </a:extLst>
          </p:cNvPr>
          <p:cNvSpPr txBox="1"/>
          <p:nvPr/>
        </p:nvSpPr>
        <p:spPr>
          <a:xfrm>
            <a:off x="251520" y="2780928"/>
            <a:ext cx="8640960" cy="646331"/>
          </a:xfrm>
          <a:prstGeom prst="rect">
            <a:avLst/>
          </a:prstGeom>
          <a:solidFill>
            <a:schemeClr val="bg1">
              <a:lumMod val="85000"/>
            </a:schemeClr>
          </a:solidFill>
        </p:spPr>
        <p:txBody>
          <a:bodyPr wrap="square" rtlCol="0">
            <a:spAutoFit/>
          </a:bodyPr>
          <a:lstStyle/>
          <a:p>
            <a:r>
              <a:rPr lang="es-ES_tradnl" sz="1200"/>
              <a:t>El propósito de este trabajo es identificar los requerimientos arquitecturalmente significativos del reto 1, producir un diseño para satisfacer dichos requerimientos, utilizando estilos y tácticas de arquitectura asociadas al desempeño y experimentar dichas decisiones. </a:t>
            </a:r>
          </a:p>
          <a:p>
            <a:endParaRPr lang="es-ES_tradnl" sz="1200"/>
          </a:p>
        </p:txBody>
      </p:sp>
    </p:spTree>
    <p:extLst>
      <p:ext uri="{BB962C8B-B14F-4D97-AF65-F5344CB8AC3E}">
        <p14:creationId xmlns:p14="http://schemas.microsoft.com/office/powerpoint/2010/main" val="24830346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61FB0-7959-D802-FDA1-629C10903A5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C25BF37-A636-2208-1BEC-55A3AE4129FD}"/>
              </a:ext>
            </a:extLst>
          </p:cNvPr>
          <p:cNvSpPr>
            <a:spLocks noGrp="1"/>
          </p:cNvSpPr>
          <p:nvPr>
            <p:ph type="sldNum" sz="quarter" idx="4"/>
          </p:nvPr>
        </p:nvSpPr>
        <p:spPr/>
        <p:txBody>
          <a:bodyPr/>
          <a:lstStyle/>
          <a:p>
            <a:fld id="{0AEE6DC9-5AC4-4174-887C-07A615CCC701}" type="slidenum">
              <a:rPr lang="es-CO" smtClean="0"/>
              <a:pPr/>
              <a:t>20</a:t>
            </a:fld>
            <a:endParaRPr lang="es-CO"/>
          </a:p>
        </p:txBody>
      </p:sp>
      <p:sp>
        <p:nvSpPr>
          <p:cNvPr id="6" name="Footer Placeholder 5">
            <a:extLst>
              <a:ext uri="{FF2B5EF4-FFF2-40B4-BE49-F238E27FC236}">
                <a16:creationId xmlns:a16="http://schemas.microsoft.com/office/drawing/2014/main" id="{52491E41-78F3-552E-1F6A-7575459CEAF0}"/>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521CF45E-FFFC-502F-347D-EA542C593FE7}"/>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Funcional -  Diagrama de componentes</a:t>
            </a:r>
            <a:endParaRPr lang="es-ES_tradnl" sz="1200"/>
          </a:p>
        </p:txBody>
      </p:sp>
      <p:pic>
        <p:nvPicPr>
          <p:cNvPr id="2" name="Picture 1" descr="A screenshot of a computer&#10;&#10;AI-generated content may be incorrect.">
            <a:extLst>
              <a:ext uri="{FF2B5EF4-FFF2-40B4-BE49-F238E27FC236}">
                <a16:creationId xmlns:a16="http://schemas.microsoft.com/office/drawing/2014/main" id="{B66222CF-5CF5-1F4B-9F1D-2CB652D06581}"/>
              </a:ext>
            </a:extLst>
          </p:cNvPr>
          <p:cNvPicPr>
            <a:picLocks noChangeAspect="1"/>
          </p:cNvPicPr>
          <p:nvPr/>
        </p:nvPicPr>
        <p:blipFill>
          <a:blip r:embed="rId3"/>
          <a:stretch>
            <a:fillRect/>
          </a:stretch>
        </p:blipFill>
        <p:spPr>
          <a:xfrm>
            <a:off x="1329705" y="1452278"/>
            <a:ext cx="6648527" cy="4891525"/>
          </a:xfrm>
          <a:prstGeom prst="rect">
            <a:avLst/>
          </a:prstGeom>
        </p:spPr>
      </p:pic>
    </p:spTree>
    <p:extLst>
      <p:ext uri="{BB962C8B-B14F-4D97-AF65-F5344CB8AC3E}">
        <p14:creationId xmlns:p14="http://schemas.microsoft.com/office/powerpoint/2010/main" val="40387745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FCB96F-D263-2B1A-0319-41EA7D5FE6B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174E474-DF78-E19D-620A-4E572C6D1979}"/>
              </a:ext>
            </a:extLst>
          </p:cNvPr>
          <p:cNvSpPr>
            <a:spLocks noGrp="1"/>
          </p:cNvSpPr>
          <p:nvPr>
            <p:ph type="sldNum" sz="quarter" idx="4"/>
          </p:nvPr>
        </p:nvSpPr>
        <p:spPr/>
        <p:txBody>
          <a:bodyPr/>
          <a:lstStyle/>
          <a:p>
            <a:fld id="{0AEE6DC9-5AC4-4174-887C-07A615CCC701}" type="slidenum">
              <a:rPr lang="es-CO" smtClean="0"/>
              <a:pPr/>
              <a:t>21</a:t>
            </a:fld>
            <a:endParaRPr lang="es-CO"/>
          </a:p>
        </p:txBody>
      </p:sp>
      <p:sp>
        <p:nvSpPr>
          <p:cNvPr id="6" name="Footer Placeholder 5">
            <a:extLst>
              <a:ext uri="{FF2B5EF4-FFF2-40B4-BE49-F238E27FC236}">
                <a16:creationId xmlns:a16="http://schemas.microsoft.com/office/drawing/2014/main" id="{838A1317-4957-013E-6C7F-736CE5320A22}"/>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41C6BBC5-5165-DD93-7C47-E4782F971239}"/>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Funcional -  Diagrama de componentes – Zoom de componente de Notificaciones</a:t>
            </a:r>
            <a:endParaRPr lang="es-ES_tradnl" sz="1200"/>
          </a:p>
        </p:txBody>
      </p:sp>
      <p:pic>
        <p:nvPicPr>
          <p:cNvPr id="5" name="Picture 4" descr="A diagram of a company&#10;&#10;AI-generated content may be incorrect.">
            <a:extLst>
              <a:ext uri="{FF2B5EF4-FFF2-40B4-BE49-F238E27FC236}">
                <a16:creationId xmlns:a16="http://schemas.microsoft.com/office/drawing/2014/main" id="{F0CF9183-C7B9-06C1-B57B-BE10C0D44AB0}"/>
              </a:ext>
            </a:extLst>
          </p:cNvPr>
          <p:cNvPicPr>
            <a:picLocks noChangeAspect="1"/>
          </p:cNvPicPr>
          <p:nvPr/>
        </p:nvPicPr>
        <p:blipFill>
          <a:blip r:embed="rId3"/>
          <a:stretch>
            <a:fillRect/>
          </a:stretch>
        </p:blipFill>
        <p:spPr>
          <a:xfrm>
            <a:off x="1125415" y="1337702"/>
            <a:ext cx="6699739" cy="4587043"/>
          </a:xfrm>
          <a:prstGeom prst="rect">
            <a:avLst/>
          </a:prstGeom>
        </p:spPr>
      </p:pic>
    </p:spTree>
    <p:extLst>
      <p:ext uri="{BB962C8B-B14F-4D97-AF65-F5344CB8AC3E}">
        <p14:creationId xmlns:p14="http://schemas.microsoft.com/office/powerpoint/2010/main" val="430426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D8EE0-4DC6-096B-D34B-CD99884C705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8D06B53-9801-43FF-3C5D-DCAD0DB3165D}"/>
              </a:ext>
            </a:extLst>
          </p:cNvPr>
          <p:cNvSpPr>
            <a:spLocks noGrp="1"/>
          </p:cNvSpPr>
          <p:nvPr>
            <p:ph type="sldNum" sz="quarter" idx="4"/>
          </p:nvPr>
        </p:nvSpPr>
        <p:spPr/>
        <p:txBody>
          <a:bodyPr/>
          <a:lstStyle/>
          <a:p>
            <a:fld id="{0AEE6DC9-5AC4-4174-887C-07A615CCC701}" type="slidenum">
              <a:rPr lang="es-CO" smtClean="0"/>
              <a:pPr/>
              <a:t>22</a:t>
            </a:fld>
            <a:endParaRPr lang="es-CO"/>
          </a:p>
        </p:txBody>
      </p:sp>
      <p:sp>
        <p:nvSpPr>
          <p:cNvPr id="6" name="Footer Placeholder 5">
            <a:extLst>
              <a:ext uri="{FF2B5EF4-FFF2-40B4-BE49-F238E27FC236}">
                <a16:creationId xmlns:a16="http://schemas.microsoft.com/office/drawing/2014/main" id="{E1292BA6-9E4A-705B-71DB-740DAA32174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6C2A64F7-21DA-14DB-83BC-306E861DB0B1}"/>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de concurrencia -  Diagrama de concurrencia</a:t>
            </a:r>
            <a:endParaRPr lang="es-ES_tradnl" sz="1200"/>
          </a:p>
        </p:txBody>
      </p:sp>
      <p:pic>
        <p:nvPicPr>
          <p:cNvPr id="2" name="Picture 1" descr="A diagram of a computer process&#10;&#10;AI-generated content may be incorrect.">
            <a:extLst>
              <a:ext uri="{FF2B5EF4-FFF2-40B4-BE49-F238E27FC236}">
                <a16:creationId xmlns:a16="http://schemas.microsoft.com/office/drawing/2014/main" id="{F4A48EC1-A620-0F43-7392-63891325E29E}"/>
              </a:ext>
            </a:extLst>
          </p:cNvPr>
          <p:cNvPicPr>
            <a:picLocks noChangeAspect="1"/>
          </p:cNvPicPr>
          <p:nvPr/>
        </p:nvPicPr>
        <p:blipFill>
          <a:blip r:embed="rId3"/>
          <a:stretch>
            <a:fillRect/>
          </a:stretch>
        </p:blipFill>
        <p:spPr>
          <a:xfrm>
            <a:off x="1119352" y="1430022"/>
            <a:ext cx="6474374" cy="4817763"/>
          </a:xfrm>
          <a:prstGeom prst="rect">
            <a:avLst/>
          </a:prstGeom>
        </p:spPr>
      </p:pic>
    </p:spTree>
    <p:extLst>
      <p:ext uri="{BB962C8B-B14F-4D97-AF65-F5344CB8AC3E}">
        <p14:creationId xmlns:p14="http://schemas.microsoft.com/office/powerpoint/2010/main" val="14463564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643349-5028-2BE5-9680-144B720D522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9060AE-609F-F52A-4A9B-A5E3086B928C}"/>
              </a:ext>
            </a:extLst>
          </p:cNvPr>
          <p:cNvSpPr>
            <a:spLocks noGrp="1"/>
          </p:cNvSpPr>
          <p:nvPr>
            <p:ph type="sldNum" sz="quarter" idx="4"/>
          </p:nvPr>
        </p:nvSpPr>
        <p:spPr/>
        <p:txBody>
          <a:bodyPr/>
          <a:lstStyle/>
          <a:p>
            <a:fld id="{0AEE6DC9-5AC4-4174-887C-07A615CCC701}" type="slidenum">
              <a:rPr lang="es-CO" smtClean="0"/>
              <a:pPr/>
              <a:t>23</a:t>
            </a:fld>
            <a:endParaRPr lang="es-CO"/>
          </a:p>
        </p:txBody>
      </p:sp>
      <p:sp>
        <p:nvSpPr>
          <p:cNvPr id="6" name="Footer Placeholder 5">
            <a:extLst>
              <a:ext uri="{FF2B5EF4-FFF2-40B4-BE49-F238E27FC236}">
                <a16:creationId xmlns:a16="http://schemas.microsoft.com/office/drawing/2014/main" id="{DB3EF75D-B9AA-3588-C206-CC277DA9DCE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2DBED479-FB19-E089-1C6E-2AE0B82F2A0C}"/>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t>Vista de Despliegue -  Diagrama de despliegue</a:t>
            </a:r>
            <a:endParaRPr lang="es-ES_tradnl" sz="1200"/>
          </a:p>
        </p:txBody>
      </p:sp>
      <p:pic>
        <p:nvPicPr>
          <p:cNvPr id="2" name="Picture 1" descr="A diagram of a company&#10;&#10;AI-generated content may be incorrect.">
            <a:extLst>
              <a:ext uri="{FF2B5EF4-FFF2-40B4-BE49-F238E27FC236}">
                <a16:creationId xmlns:a16="http://schemas.microsoft.com/office/drawing/2014/main" id="{AD3AA7F8-2435-2C58-A64C-3B56FC936E93}"/>
              </a:ext>
            </a:extLst>
          </p:cNvPr>
          <p:cNvPicPr>
            <a:picLocks noChangeAspect="1"/>
          </p:cNvPicPr>
          <p:nvPr/>
        </p:nvPicPr>
        <p:blipFill>
          <a:blip r:embed="rId3"/>
          <a:stretch>
            <a:fillRect/>
          </a:stretch>
        </p:blipFill>
        <p:spPr>
          <a:xfrm>
            <a:off x="2481409" y="1429407"/>
            <a:ext cx="4160161" cy="4887311"/>
          </a:xfrm>
          <a:prstGeom prst="rect">
            <a:avLst/>
          </a:prstGeom>
        </p:spPr>
      </p:pic>
    </p:spTree>
    <p:extLst>
      <p:ext uri="{BB962C8B-B14F-4D97-AF65-F5344CB8AC3E}">
        <p14:creationId xmlns:p14="http://schemas.microsoft.com/office/powerpoint/2010/main" val="4288963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C1304-EC7C-3465-C8D5-8A867F34F3C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FD3BE9D-5E68-2516-64BA-2EB3E481097B}"/>
              </a:ext>
            </a:extLst>
          </p:cNvPr>
          <p:cNvSpPr>
            <a:spLocks noGrp="1"/>
          </p:cNvSpPr>
          <p:nvPr>
            <p:ph type="sldNum" sz="quarter" idx="4"/>
          </p:nvPr>
        </p:nvSpPr>
        <p:spPr/>
        <p:txBody>
          <a:bodyPr/>
          <a:lstStyle/>
          <a:p>
            <a:fld id="{0AEE6DC9-5AC4-4174-887C-07A615CCC701}" type="slidenum">
              <a:rPr lang="es-CO" smtClean="0"/>
              <a:pPr/>
              <a:t>24</a:t>
            </a:fld>
            <a:endParaRPr lang="es-CO"/>
          </a:p>
        </p:txBody>
      </p:sp>
      <p:sp>
        <p:nvSpPr>
          <p:cNvPr id="6" name="Footer Placeholder 5">
            <a:extLst>
              <a:ext uri="{FF2B5EF4-FFF2-40B4-BE49-F238E27FC236}">
                <a16:creationId xmlns:a16="http://schemas.microsoft.com/office/drawing/2014/main" id="{AD2D6B8F-36F9-FEB6-5D3F-E03A16D33BFC}"/>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73586764-63CB-3ADF-CD3D-11C4C5934109}"/>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Costos de arquitectura (AWS)</a:t>
            </a:r>
          </a:p>
        </p:txBody>
      </p:sp>
      <p:pic>
        <p:nvPicPr>
          <p:cNvPr id="4" name="Picture 3" descr="SQS | AWS Certified Developer Associate | Medium">
            <a:extLst>
              <a:ext uri="{FF2B5EF4-FFF2-40B4-BE49-F238E27FC236}">
                <a16:creationId xmlns:a16="http://schemas.microsoft.com/office/drawing/2014/main" id="{E11A69F9-AC45-8757-A752-CAAC1F087278}"/>
              </a:ext>
            </a:extLst>
          </p:cNvPr>
          <p:cNvPicPr>
            <a:picLocks noChangeAspect="1"/>
          </p:cNvPicPr>
          <p:nvPr/>
        </p:nvPicPr>
        <p:blipFill>
          <a:blip r:embed="rId3"/>
          <a:stretch>
            <a:fillRect/>
          </a:stretch>
        </p:blipFill>
        <p:spPr>
          <a:xfrm>
            <a:off x="956549" y="2081040"/>
            <a:ext cx="715340" cy="724595"/>
          </a:xfrm>
          <a:prstGeom prst="rect">
            <a:avLst/>
          </a:prstGeom>
        </p:spPr>
      </p:pic>
      <p:sp>
        <p:nvSpPr>
          <p:cNvPr id="5" name="TextBox 4">
            <a:extLst>
              <a:ext uri="{FF2B5EF4-FFF2-40B4-BE49-F238E27FC236}">
                <a16:creationId xmlns:a16="http://schemas.microsoft.com/office/drawing/2014/main" id="{04D6D7A0-AB61-A42D-10A1-8E400683B3B6}"/>
              </a:ext>
            </a:extLst>
          </p:cNvPr>
          <p:cNvSpPr txBox="1"/>
          <p:nvPr/>
        </p:nvSpPr>
        <p:spPr>
          <a:xfrm>
            <a:off x="1676293" y="2257280"/>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Amazon SQS</a:t>
            </a:r>
            <a:endParaRPr lang="en-US"/>
          </a:p>
        </p:txBody>
      </p:sp>
      <p:sp>
        <p:nvSpPr>
          <p:cNvPr id="8" name="TextBox 7">
            <a:extLst>
              <a:ext uri="{FF2B5EF4-FFF2-40B4-BE49-F238E27FC236}">
                <a16:creationId xmlns:a16="http://schemas.microsoft.com/office/drawing/2014/main" id="{41FCA9EC-2B4F-61E0-2120-7AEB26B1810B}"/>
              </a:ext>
            </a:extLst>
          </p:cNvPr>
          <p:cNvSpPr txBox="1"/>
          <p:nvPr/>
        </p:nvSpPr>
        <p:spPr>
          <a:xfrm>
            <a:off x="3944745" y="1490008"/>
            <a:ext cx="4938413"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sz="1200" b="1" noProof="0">
                <a:ea typeface="Calibri"/>
                <a:cs typeface="Calibri"/>
              </a:rPr>
              <a:t>Nivel gratuito</a:t>
            </a:r>
            <a:r>
              <a:rPr lang="es-CO" sz="1200" noProof="0">
                <a:ea typeface="Calibri"/>
                <a:cs typeface="Calibri"/>
              </a:rPr>
              <a:t>: 1 millón de solicitudes al mes.</a:t>
            </a:r>
          </a:p>
          <a:p>
            <a:r>
              <a:rPr lang="es-CO" sz="1200" b="1" noProof="0">
                <a:ea typeface="Calibri"/>
                <a:cs typeface="Calibri"/>
              </a:rPr>
              <a:t>Precio estándar</a:t>
            </a:r>
            <a:r>
              <a:rPr lang="es-CO" sz="1200" noProof="0">
                <a:ea typeface="Calibri"/>
                <a:cs typeface="Calibri"/>
              </a:rPr>
              <a:t>:</a:t>
            </a:r>
          </a:p>
          <a:p>
            <a:pPr marL="285750" indent="-285750">
              <a:buFont typeface="Arial"/>
              <a:buChar char="•"/>
            </a:pPr>
            <a:r>
              <a:rPr lang="es-CO" sz="1200" noProof="0">
                <a:ea typeface="Calibri"/>
                <a:cs typeface="Calibri"/>
              </a:rPr>
              <a:t>USD 0.40 por cada 1 millón de solicitudes adicionales.</a:t>
            </a:r>
          </a:p>
          <a:p>
            <a:pPr marL="285750" indent="-285750">
              <a:buFont typeface="Arial"/>
              <a:buChar char="•"/>
            </a:pPr>
            <a:r>
              <a:rPr lang="es-CO" sz="1200" noProof="0">
                <a:ea typeface="Calibri"/>
                <a:cs typeface="Calibri"/>
              </a:rPr>
              <a:t>Cada llamada a la API que envía, recibe o elimina mensajes cuenta como 1 solicitud, con hasta 10 mensajes y 256 KB totales.</a:t>
            </a:r>
          </a:p>
          <a:p>
            <a:pPr marL="285750" indent="-285750">
              <a:buFont typeface="Arial"/>
              <a:buChar char="•"/>
            </a:pPr>
            <a:r>
              <a:rPr lang="es-CO" sz="1200" noProof="0">
                <a:ea typeface="Calibri"/>
                <a:cs typeface="Calibri"/>
              </a:rPr>
              <a:t>Cada fragmento de 64 KB se cobra como 1 solicitud (por ejemplo, 256 KB = 4solicitudes).</a:t>
            </a:r>
          </a:p>
          <a:p>
            <a:r>
              <a:rPr lang="es-CO" sz="1200" b="1" noProof="0">
                <a:ea typeface="Calibri"/>
                <a:cs typeface="Calibri"/>
              </a:rPr>
              <a:t>Transferencia de datos</a:t>
            </a:r>
            <a:r>
              <a:rPr lang="es-CO" sz="1200" noProof="0">
                <a:ea typeface="Calibri"/>
                <a:cs typeface="Calibri"/>
              </a:rPr>
              <a:t>: sin cargos cuando los recursos están en la misma región.</a:t>
            </a:r>
            <a:endParaRPr lang="es-CO" sz="1200" noProof="0"/>
          </a:p>
        </p:txBody>
      </p:sp>
      <p:pic>
        <p:nvPicPr>
          <p:cNvPr id="9" name="Picture 8" descr="Iconos, Logos, Símbolos de Aws lambda logo - Descarga Gratuita PNG, SVG">
            <a:extLst>
              <a:ext uri="{FF2B5EF4-FFF2-40B4-BE49-F238E27FC236}">
                <a16:creationId xmlns:a16="http://schemas.microsoft.com/office/drawing/2014/main" id="{3469077E-C23B-2D38-7388-720161B77886}"/>
              </a:ext>
            </a:extLst>
          </p:cNvPr>
          <p:cNvPicPr>
            <a:picLocks noChangeAspect="1"/>
          </p:cNvPicPr>
          <p:nvPr/>
        </p:nvPicPr>
        <p:blipFill>
          <a:blip r:embed="rId4"/>
          <a:stretch>
            <a:fillRect/>
          </a:stretch>
        </p:blipFill>
        <p:spPr>
          <a:xfrm>
            <a:off x="845489" y="4107897"/>
            <a:ext cx="946716" cy="955971"/>
          </a:xfrm>
          <a:prstGeom prst="rect">
            <a:avLst/>
          </a:prstGeom>
        </p:spPr>
      </p:pic>
      <p:sp>
        <p:nvSpPr>
          <p:cNvPr id="11" name="TextBox 10">
            <a:extLst>
              <a:ext uri="{FF2B5EF4-FFF2-40B4-BE49-F238E27FC236}">
                <a16:creationId xmlns:a16="http://schemas.microsoft.com/office/drawing/2014/main" id="{5970FF15-17EE-688D-60A1-46F3556D1E95}"/>
              </a:ext>
            </a:extLst>
          </p:cNvPr>
          <p:cNvSpPr txBox="1"/>
          <p:nvPr/>
        </p:nvSpPr>
        <p:spPr>
          <a:xfrm>
            <a:off x="1796608" y="4404453"/>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Amazon Lambda</a:t>
            </a:r>
            <a:endParaRPr lang="en-US"/>
          </a:p>
        </p:txBody>
      </p:sp>
      <p:sp>
        <p:nvSpPr>
          <p:cNvPr id="13" name="TextBox 12">
            <a:extLst>
              <a:ext uri="{FF2B5EF4-FFF2-40B4-BE49-F238E27FC236}">
                <a16:creationId xmlns:a16="http://schemas.microsoft.com/office/drawing/2014/main" id="{626C37F4-9D86-0FEF-A0F1-88711818FE14}"/>
              </a:ext>
            </a:extLst>
          </p:cNvPr>
          <p:cNvSpPr txBox="1"/>
          <p:nvPr/>
        </p:nvSpPr>
        <p:spPr>
          <a:xfrm>
            <a:off x="3954067" y="3965361"/>
            <a:ext cx="4938413"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sz="1200" b="1" noProof="0">
                <a:ea typeface="Calibri"/>
                <a:cs typeface="Calibri"/>
              </a:rPr>
              <a:t>Nivel gratuito</a:t>
            </a:r>
            <a:r>
              <a:rPr lang="es-CO" sz="1200" noProof="0">
                <a:ea typeface="Calibri"/>
                <a:cs typeface="Calibri"/>
              </a:rPr>
              <a:t>:</a:t>
            </a:r>
          </a:p>
          <a:p>
            <a:pPr marL="285750" indent="-285750">
              <a:buFont typeface="Arial"/>
              <a:buChar char="•"/>
            </a:pPr>
            <a:r>
              <a:rPr lang="es-CO" sz="1200" noProof="0">
                <a:ea typeface="Calibri"/>
                <a:cs typeface="Calibri"/>
              </a:rPr>
              <a:t>1 millón de invocaciones al mes.</a:t>
            </a:r>
          </a:p>
          <a:p>
            <a:pPr marL="285750" indent="-285750">
              <a:buFont typeface="Arial"/>
              <a:buChar char="•"/>
            </a:pPr>
            <a:r>
              <a:rPr lang="es-CO" sz="1200" noProof="0">
                <a:ea typeface="Calibri"/>
                <a:cs typeface="Calibri"/>
              </a:rPr>
              <a:t>400 000 GB-segundos de tiempo de cómputo al mes.</a:t>
            </a:r>
          </a:p>
          <a:p>
            <a:r>
              <a:rPr lang="es-CO" sz="1200" b="1" noProof="0">
                <a:ea typeface="Calibri"/>
                <a:cs typeface="Calibri"/>
              </a:rPr>
              <a:t>Precio por invocaciones</a:t>
            </a:r>
            <a:r>
              <a:rPr lang="es-CO" sz="1200" noProof="0">
                <a:ea typeface="Calibri"/>
                <a:cs typeface="Calibri"/>
              </a:rPr>
              <a:t>: USD 0.20 por cada 1 millón de invocaciones adicionales.</a:t>
            </a:r>
          </a:p>
          <a:p>
            <a:r>
              <a:rPr lang="es-CO" sz="1200" b="1" noProof="0">
                <a:ea typeface="Calibri"/>
                <a:cs typeface="Calibri"/>
              </a:rPr>
              <a:t>Precio por tiempo de ejecución</a:t>
            </a:r>
            <a:r>
              <a:rPr lang="es-CO" sz="1200" noProof="0">
                <a:ea typeface="Calibri"/>
                <a:cs typeface="Calibri"/>
              </a:rPr>
              <a:t>: USD 0.0000166667 por GB-segundo consumido.</a:t>
            </a:r>
          </a:p>
          <a:p>
            <a:pPr marL="285750" indent="-285750">
              <a:buFont typeface="Arial"/>
              <a:buChar char="•"/>
            </a:pPr>
            <a:r>
              <a:rPr lang="es-CO" sz="1200" noProof="0">
                <a:ea typeface="Calibri"/>
                <a:cs typeface="Calibri"/>
              </a:rPr>
              <a:t>Se calcula como (memoria asignada en GB) × (duración en segundos) × (tarifa GB-s).</a:t>
            </a:r>
            <a:endParaRPr lang="es-CO" sz="1000" noProof="0">
              <a:ea typeface="Calibri"/>
              <a:cs typeface="Calibri"/>
            </a:endParaRPr>
          </a:p>
        </p:txBody>
      </p:sp>
    </p:spTree>
    <p:extLst>
      <p:ext uri="{BB962C8B-B14F-4D97-AF65-F5344CB8AC3E}">
        <p14:creationId xmlns:p14="http://schemas.microsoft.com/office/powerpoint/2010/main" val="1316333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37BCD-25EB-72D8-FDB5-7BCF9810BF0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6FC83C-0D8D-4065-9DC8-B8E895E0DE0C}"/>
              </a:ext>
            </a:extLst>
          </p:cNvPr>
          <p:cNvSpPr>
            <a:spLocks noGrp="1"/>
          </p:cNvSpPr>
          <p:nvPr>
            <p:ph type="sldNum" sz="quarter" idx="4"/>
          </p:nvPr>
        </p:nvSpPr>
        <p:spPr/>
        <p:txBody>
          <a:bodyPr/>
          <a:lstStyle/>
          <a:p>
            <a:fld id="{0AEE6DC9-5AC4-4174-887C-07A615CCC701}" type="slidenum">
              <a:rPr lang="es-CO" smtClean="0"/>
              <a:pPr/>
              <a:t>25</a:t>
            </a:fld>
            <a:endParaRPr lang="es-CO"/>
          </a:p>
        </p:txBody>
      </p:sp>
      <p:sp>
        <p:nvSpPr>
          <p:cNvPr id="6" name="Footer Placeholder 5">
            <a:extLst>
              <a:ext uri="{FF2B5EF4-FFF2-40B4-BE49-F238E27FC236}">
                <a16:creationId xmlns:a16="http://schemas.microsoft.com/office/drawing/2014/main" id="{7176AC43-EC52-5D7A-8BF1-B6C2F61D2A81}"/>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A6E73766-348F-CF6F-F643-B8507989A05B}"/>
              </a:ext>
            </a:extLst>
          </p:cNvPr>
          <p:cNvSpPr txBox="1"/>
          <p:nvPr/>
        </p:nvSpPr>
        <p:spPr>
          <a:xfrm>
            <a:off x="244844" y="1063769"/>
            <a:ext cx="8638314"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Costos de arquitectura (AWS)</a:t>
            </a:r>
          </a:p>
        </p:txBody>
      </p:sp>
      <p:graphicFrame>
        <p:nvGraphicFramePr>
          <p:cNvPr id="4" name="Table 3">
            <a:extLst>
              <a:ext uri="{FF2B5EF4-FFF2-40B4-BE49-F238E27FC236}">
                <a16:creationId xmlns:a16="http://schemas.microsoft.com/office/drawing/2014/main" id="{A8882CF8-1E77-AB86-B778-762B5A44C351}"/>
              </a:ext>
            </a:extLst>
          </p:cNvPr>
          <p:cNvGraphicFramePr>
            <a:graphicFrameLocks noGrp="1"/>
          </p:cNvGraphicFramePr>
          <p:nvPr>
            <p:extLst>
              <p:ext uri="{D42A27DB-BD31-4B8C-83A1-F6EECF244321}">
                <p14:modId xmlns:p14="http://schemas.microsoft.com/office/powerpoint/2010/main" val="3208141571"/>
              </p:ext>
            </p:extLst>
          </p:nvPr>
        </p:nvGraphicFramePr>
        <p:xfrm>
          <a:off x="265575" y="1563624"/>
          <a:ext cx="6548204" cy="1381760"/>
        </p:xfrm>
        <a:graphic>
          <a:graphicData uri="http://schemas.openxmlformats.org/drawingml/2006/table">
            <a:tbl>
              <a:tblPr firstRow="1" bandRow="1">
                <a:tableStyleId>{5C22544A-7EE6-4342-B048-85BDC9FD1C3A}</a:tableStyleId>
              </a:tblPr>
              <a:tblGrid>
                <a:gridCol w="1637051">
                  <a:extLst>
                    <a:ext uri="{9D8B030D-6E8A-4147-A177-3AD203B41FA5}">
                      <a16:colId xmlns:a16="http://schemas.microsoft.com/office/drawing/2014/main" val="49743644"/>
                    </a:ext>
                  </a:extLst>
                </a:gridCol>
                <a:gridCol w="1637051">
                  <a:extLst>
                    <a:ext uri="{9D8B030D-6E8A-4147-A177-3AD203B41FA5}">
                      <a16:colId xmlns:a16="http://schemas.microsoft.com/office/drawing/2014/main" val="115988410"/>
                    </a:ext>
                  </a:extLst>
                </a:gridCol>
                <a:gridCol w="1637051">
                  <a:extLst>
                    <a:ext uri="{9D8B030D-6E8A-4147-A177-3AD203B41FA5}">
                      <a16:colId xmlns:a16="http://schemas.microsoft.com/office/drawing/2014/main" val="1437927417"/>
                    </a:ext>
                  </a:extLst>
                </a:gridCol>
                <a:gridCol w="1637051">
                  <a:extLst>
                    <a:ext uri="{9D8B030D-6E8A-4147-A177-3AD203B41FA5}">
                      <a16:colId xmlns:a16="http://schemas.microsoft.com/office/drawing/2014/main" val="2830040104"/>
                    </a:ext>
                  </a:extLst>
                </a:gridCol>
              </a:tblGrid>
              <a:tr h="370840">
                <a:tc>
                  <a:txBody>
                    <a:bodyPr/>
                    <a:lstStyle/>
                    <a:p>
                      <a:pPr lvl="0">
                        <a:buNone/>
                      </a:pPr>
                      <a:r>
                        <a:rPr lang="es-CO" noProof="0"/>
                        <a:t>Escenario</a:t>
                      </a:r>
                    </a:p>
                  </a:txBody>
                  <a:tcPr/>
                </a:tc>
                <a:tc>
                  <a:txBody>
                    <a:bodyPr/>
                    <a:lstStyle/>
                    <a:p>
                      <a:r>
                        <a:rPr lang="es-CO" noProof="0"/>
                        <a:t>Mensajes/min</a:t>
                      </a:r>
                    </a:p>
                  </a:txBody>
                  <a:tcPr/>
                </a:tc>
                <a:tc>
                  <a:txBody>
                    <a:bodyPr/>
                    <a:lstStyle/>
                    <a:p>
                      <a:r>
                        <a:rPr lang="es-CO" noProof="0"/>
                        <a:t>Duración</a:t>
                      </a:r>
                    </a:p>
                  </a:txBody>
                  <a:tcPr/>
                </a:tc>
                <a:tc>
                  <a:txBody>
                    <a:bodyPr/>
                    <a:lstStyle/>
                    <a:p>
                      <a:r>
                        <a:rPr lang="es-CO" noProof="0"/>
                        <a:t>Total mensajes</a:t>
                      </a:r>
                    </a:p>
                  </a:txBody>
                  <a:tcPr/>
                </a:tc>
                <a:extLst>
                  <a:ext uri="{0D108BD9-81ED-4DB2-BD59-A6C34878D82A}">
                    <a16:rowId xmlns:a16="http://schemas.microsoft.com/office/drawing/2014/main" val="1892702807"/>
                  </a:ext>
                </a:extLst>
              </a:tr>
              <a:tr h="370840">
                <a:tc>
                  <a:txBody>
                    <a:bodyPr/>
                    <a:lstStyle/>
                    <a:p>
                      <a:r>
                        <a:rPr lang="es-CO" noProof="0"/>
                        <a:t>Operación normal</a:t>
                      </a:r>
                    </a:p>
                  </a:txBody>
                  <a:tcPr/>
                </a:tc>
                <a:tc>
                  <a:txBody>
                    <a:bodyPr/>
                    <a:lstStyle/>
                    <a:p>
                      <a:r>
                        <a:rPr lang="es-CO" noProof="0"/>
                        <a:t>1300</a:t>
                      </a:r>
                    </a:p>
                  </a:txBody>
                  <a:tcPr/>
                </a:tc>
                <a:tc>
                  <a:txBody>
                    <a:bodyPr/>
                    <a:lstStyle/>
                    <a:p>
                      <a:r>
                        <a:rPr lang="es-CO" noProof="0"/>
                        <a:t>30 días</a:t>
                      </a:r>
                    </a:p>
                  </a:txBody>
                  <a:tcPr/>
                </a:tc>
                <a:tc>
                  <a:txBody>
                    <a:bodyPr/>
                    <a:lstStyle/>
                    <a:p>
                      <a:pPr algn="r"/>
                      <a:r>
                        <a:rPr lang="es-CO" noProof="0"/>
                        <a:t>56'160.000</a:t>
                      </a:r>
                    </a:p>
                  </a:txBody>
                  <a:tcPr/>
                </a:tc>
                <a:extLst>
                  <a:ext uri="{0D108BD9-81ED-4DB2-BD59-A6C34878D82A}">
                    <a16:rowId xmlns:a16="http://schemas.microsoft.com/office/drawing/2014/main" val="44277637"/>
                  </a:ext>
                </a:extLst>
              </a:tr>
              <a:tr h="370840">
                <a:tc>
                  <a:txBody>
                    <a:bodyPr/>
                    <a:lstStyle/>
                    <a:p>
                      <a:r>
                        <a:rPr lang="es-CO" noProof="0"/>
                        <a:t>Pico de gestión</a:t>
                      </a:r>
                    </a:p>
                  </a:txBody>
                  <a:tcPr/>
                </a:tc>
                <a:tc>
                  <a:txBody>
                    <a:bodyPr/>
                    <a:lstStyle/>
                    <a:p>
                      <a:r>
                        <a:rPr lang="es-CO" noProof="0"/>
                        <a:t>6500</a:t>
                      </a:r>
                    </a:p>
                  </a:txBody>
                  <a:tcPr/>
                </a:tc>
                <a:tc>
                  <a:txBody>
                    <a:bodyPr/>
                    <a:lstStyle/>
                    <a:p>
                      <a:r>
                        <a:rPr lang="es-CO" noProof="0"/>
                        <a:t>30 min</a:t>
                      </a:r>
                    </a:p>
                  </a:txBody>
                  <a:tcPr/>
                </a:tc>
                <a:tc>
                  <a:txBody>
                    <a:bodyPr/>
                    <a:lstStyle/>
                    <a:p>
                      <a:pPr algn="r"/>
                      <a:r>
                        <a:rPr lang="es-CO" noProof="0"/>
                        <a:t>195.000</a:t>
                      </a:r>
                    </a:p>
                  </a:txBody>
                  <a:tcPr/>
                </a:tc>
                <a:extLst>
                  <a:ext uri="{0D108BD9-81ED-4DB2-BD59-A6C34878D82A}">
                    <a16:rowId xmlns:a16="http://schemas.microsoft.com/office/drawing/2014/main" val="2221718794"/>
                  </a:ext>
                </a:extLst>
              </a:tr>
            </a:tbl>
          </a:graphicData>
        </a:graphic>
      </p:graphicFrame>
      <p:graphicFrame>
        <p:nvGraphicFramePr>
          <p:cNvPr id="11" name="Table 10">
            <a:extLst>
              <a:ext uri="{FF2B5EF4-FFF2-40B4-BE49-F238E27FC236}">
                <a16:creationId xmlns:a16="http://schemas.microsoft.com/office/drawing/2014/main" id="{397AAC81-FA65-F154-A098-59C5A8D748B5}"/>
              </a:ext>
            </a:extLst>
          </p:cNvPr>
          <p:cNvGraphicFramePr>
            <a:graphicFrameLocks noGrp="1"/>
          </p:cNvGraphicFramePr>
          <p:nvPr>
            <p:extLst>
              <p:ext uri="{D42A27DB-BD31-4B8C-83A1-F6EECF244321}">
                <p14:modId xmlns:p14="http://schemas.microsoft.com/office/powerpoint/2010/main" val="3640269783"/>
              </p:ext>
            </p:extLst>
          </p:nvPr>
        </p:nvGraphicFramePr>
        <p:xfrm>
          <a:off x="269528" y="3174445"/>
          <a:ext cx="8385058" cy="2225033"/>
        </p:xfrm>
        <a:graphic>
          <a:graphicData uri="http://schemas.openxmlformats.org/drawingml/2006/table">
            <a:tbl>
              <a:tblPr firstRow="1" bandRow="1">
                <a:tableStyleId>{5C22544A-7EE6-4342-B048-85BDC9FD1C3A}</a:tableStyleId>
              </a:tblPr>
              <a:tblGrid>
                <a:gridCol w="2096265">
                  <a:extLst>
                    <a:ext uri="{9D8B030D-6E8A-4147-A177-3AD203B41FA5}">
                      <a16:colId xmlns:a16="http://schemas.microsoft.com/office/drawing/2014/main" val="3776627405"/>
                    </a:ext>
                  </a:extLst>
                </a:gridCol>
                <a:gridCol w="1736960">
                  <a:extLst>
                    <a:ext uri="{9D8B030D-6E8A-4147-A177-3AD203B41FA5}">
                      <a16:colId xmlns:a16="http://schemas.microsoft.com/office/drawing/2014/main" val="2027233701"/>
                    </a:ext>
                  </a:extLst>
                </a:gridCol>
                <a:gridCol w="3214375">
                  <a:extLst>
                    <a:ext uri="{9D8B030D-6E8A-4147-A177-3AD203B41FA5}">
                      <a16:colId xmlns:a16="http://schemas.microsoft.com/office/drawing/2014/main" val="3925490738"/>
                    </a:ext>
                  </a:extLst>
                </a:gridCol>
                <a:gridCol w="1337458">
                  <a:extLst>
                    <a:ext uri="{9D8B030D-6E8A-4147-A177-3AD203B41FA5}">
                      <a16:colId xmlns:a16="http://schemas.microsoft.com/office/drawing/2014/main" val="511350753"/>
                    </a:ext>
                  </a:extLst>
                </a:gridCol>
              </a:tblGrid>
              <a:tr h="370840">
                <a:tc>
                  <a:txBody>
                    <a:bodyPr/>
                    <a:lstStyle/>
                    <a:p>
                      <a:r>
                        <a:rPr lang="es-CO" noProof="0"/>
                        <a:t>Servicio</a:t>
                      </a:r>
                    </a:p>
                  </a:txBody>
                  <a:tcPr/>
                </a:tc>
                <a:tc>
                  <a:txBody>
                    <a:bodyPr/>
                    <a:lstStyle/>
                    <a:p>
                      <a:r>
                        <a:rPr lang="es-CO" noProof="0"/>
                        <a:t>Concepto</a:t>
                      </a:r>
                    </a:p>
                  </a:txBody>
                  <a:tcPr/>
                </a:tc>
                <a:tc>
                  <a:txBody>
                    <a:bodyPr/>
                    <a:lstStyle/>
                    <a:p>
                      <a:r>
                        <a:rPr lang="es-CO" noProof="0"/>
                        <a:t>Cálculo</a:t>
                      </a:r>
                    </a:p>
                  </a:txBody>
                  <a:tcPr/>
                </a:tc>
                <a:tc>
                  <a:txBody>
                    <a:bodyPr/>
                    <a:lstStyle/>
                    <a:p>
                      <a:pPr lvl="0">
                        <a:buNone/>
                      </a:pPr>
                      <a:r>
                        <a:rPr lang="es-CO" noProof="0"/>
                        <a:t>Costo (USD)</a:t>
                      </a:r>
                    </a:p>
                  </a:txBody>
                  <a:tcPr/>
                </a:tc>
                <a:extLst>
                  <a:ext uri="{0D108BD9-81ED-4DB2-BD59-A6C34878D82A}">
                    <a16:rowId xmlns:a16="http://schemas.microsoft.com/office/drawing/2014/main" val="559056789"/>
                  </a:ext>
                </a:extLst>
              </a:tr>
              <a:tr h="370840">
                <a:tc rowSpan="2">
                  <a:txBody>
                    <a:bodyPr/>
                    <a:lstStyle/>
                    <a:p>
                      <a:r>
                        <a:rPr lang="es-CO" noProof="0"/>
                        <a:t>Lambda</a:t>
                      </a:r>
                    </a:p>
                  </a:txBody>
                  <a:tcPr/>
                </a:tc>
                <a:tc>
                  <a:txBody>
                    <a:bodyPr/>
                    <a:lstStyle/>
                    <a:p>
                      <a:r>
                        <a:rPr lang="es-CO" noProof="0"/>
                        <a:t>Invocaciones</a:t>
                      </a:r>
                    </a:p>
                  </a:txBody>
                  <a:tcPr/>
                </a:tc>
                <a:tc>
                  <a:txBody>
                    <a:bodyPr/>
                    <a:lstStyle/>
                    <a:p>
                      <a:r>
                        <a:rPr lang="es-CO" noProof="0"/>
                        <a:t>(55.16 M /1M) * 0.20 USD</a:t>
                      </a:r>
                    </a:p>
                  </a:txBody>
                  <a:tcPr/>
                </a:tc>
                <a:tc>
                  <a:txBody>
                    <a:bodyPr/>
                    <a:lstStyle/>
                    <a:p>
                      <a:pPr lvl="0" algn="r">
                        <a:buNone/>
                      </a:pPr>
                      <a:r>
                        <a:rPr lang="es-CO" noProof="0"/>
                        <a:t>$11.03</a:t>
                      </a:r>
                    </a:p>
                  </a:txBody>
                  <a:tcPr/>
                </a:tc>
                <a:extLst>
                  <a:ext uri="{0D108BD9-81ED-4DB2-BD59-A6C34878D82A}">
                    <a16:rowId xmlns:a16="http://schemas.microsoft.com/office/drawing/2014/main" val="260762539"/>
                  </a:ext>
                </a:extLst>
              </a:tr>
              <a:tr h="370839">
                <a:tc vMerge="1">
                  <a:txBody>
                    <a:bodyPr/>
                    <a:lstStyle/>
                    <a:p>
                      <a:endParaRPr lang="en-US"/>
                    </a:p>
                  </a:txBody>
                  <a:tcPr/>
                </a:tc>
                <a:tc>
                  <a:txBody>
                    <a:bodyPr/>
                    <a:lstStyle/>
                    <a:p>
                      <a:pPr lvl="0">
                        <a:buNone/>
                      </a:pPr>
                      <a:r>
                        <a:rPr lang="es-CO" noProof="0"/>
                        <a:t>Cómputo</a:t>
                      </a:r>
                    </a:p>
                  </a:txBody>
                  <a:tcPr/>
                </a:tc>
                <a:tc>
                  <a:txBody>
                    <a:bodyPr/>
                    <a:lstStyle/>
                    <a:p>
                      <a:pPr lvl="0">
                        <a:buNone/>
                      </a:pPr>
                      <a:r>
                        <a:rPr lang="es-CO" noProof="0"/>
                        <a:t>56.16M * 0.00000125 USD/INV</a:t>
                      </a:r>
                    </a:p>
                  </a:txBody>
                  <a:tcPr/>
                </a:tc>
                <a:tc>
                  <a:txBody>
                    <a:bodyPr/>
                    <a:lstStyle/>
                    <a:p>
                      <a:pPr lvl="0" algn="r">
                        <a:buNone/>
                      </a:pPr>
                      <a:r>
                        <a:rPr lang="es-CO" noProof="0"/>
                        <a:t>$70.20</a:t>
                      </a:r>
                    </a:p>
                  </a:txBody>
                  <a:tcPr/>
                </a:tc>
                <a:extLst>
                  <a:ext uri="{0D108BD9-81ED-4DB2-BD59-A6C34878D82A}">
                    <a16:rowId xmlns:a16="http://schemas.microsoft.com/office/drawing/2014/main" val="2177507827"/>
                  </a:ext>
                </a:extLst>
              </a:tr>
              <a:tr h="370838">
                <a:tc rowSpan="2">
                  <a:txBody>
                    <a:bodyPr/>
                    <a:lstStyle/>
                    <a:p>
                      <a:pPr lvl="0">
                        <a:buNone/>
                      </a:pPr>
                      <a:r>
                        <a:rPr lang="es-CO" noProof="0"/>
                        <a:t>SQS</a:t>
                      </a:r>
                    </a:p>
                  </a:txBody>
                  <a:tcPr/>
                </a:tc>
                <a:tc>
                  <a:txBody>
                    <a:bodyPr/>
                    <a:lstStyle/>
                    <a:p>
                      <a:pPr lvl="0">
                        <a:buNone/>
                      </a:pPr>
                      <a:r>
                        <a:rPr lang="es-CO" noProof="0"/>
                        <a:t>Mensajes ON</a:t>
                      </a:r>
                    </a:p>
                  </a:txBody>
                  <a:tcPr/>
                </a:tc>
                <a:tc>
                  <a:txBody>
                    <a:bodyPr/>
                    <a:lstStyle/>
                    <a:p>
                      <a:pPr lvl="0">
                        <a:buNone/>
                      </a:pPr>
                      <a:r>
                        <a:rPr lang="es-CO" noProof="0"/>
                        <a:t>(56'160.000 * 2) -1'000.000</a:t>
                      </a:r>
                    </a:p>
                  </a:txBody>
                  <a:tcPr/>
                </a:tc>
                <a:tc>
                  <a:txBody>
                    <a:bodyPr/>
                    <a:lstStyle/>
                    <a:p>
                      <a:pPr lvl="0" algn="r">
                        <a:buNone/>
                      </a:pPr>
                      <a:r>
                        <a:rPr lang="es-CO" noProof="0"/>
                        <a:t>$ 44.53</a:t>
                      </a:r>
                    </a:p>
                  </a:txBody>
                  <a:tcPr/>
                </a:tc>
                <a:extLst>
                  <a:ext uri="{0D108BD9-81ED-4DB2-BD59-A6C34878D82A}">
                    <a16:rowId xmlns:a16="http://schemas.microsoft.com/office/drawing/2014/main" val="2143071507"/>
                  </a:ext>
                </a:extLst>
              </a:tr>
              <a:tr h="370838">
                <a:tc vMerge="1">
                  <a:txBody>
                    <a:bodyPr/>
                    <a:lstStyle/>
                    <a:p>
                      <a:endParaRPr lang="en-US"/>
                    </a:p>
                  </a:txBody>
                  <a:tcPr/>
                </a:tc>
                <a:tc>
                  <a:txBody>
                    <a:bodyPr/>
                    <a:lstStyle/>
                    <a:p>
                      <a:pPr lvl="0">
                        <a:buNone/>
                      </a:pPr>
                      <a:r>
                        <a:rPr lang="es-CO" noProof="0"/>
                        <a:t>Mensajes pico</a:t>
                      </a:r>
                    </a:p>
                  </a:txBody>
                  <a:tcPr/>
                </a:tc>
                <a:tc>
                  <a:txBody>
                    <a:bodyPr/>
                    <a:lstStyle/>
                    <a:p>
                      <a:pPr lvl="0">
                        <a:buNone/>
                      </a:pPr>
                      <a:r>
                        <a:rPr lang="es-CO" noProof="0"/>
                        <a:t>(195.000 </a:t>
                      </a:r>
                      <a:r>
                        <a:rPr lang="es-CO" noProof="0" err="1"/>
                        <a:t>msj</a:t>
                      </a:r>
                      <a:r>
                        <a:rPr lang="es-CO" noProof="0"/>
                        <a:t> * 2) - 1'000.000</a:t>
                      </a:r>
                    </a:p>
                  </a:txBody>
                  <a:tcPr/>
                </a:tc>
                <a:tc>
                  <a:txBody>
                    <a:bodyPr/>
                    <a:lstStyle/>
                    <a:p>
                      <a:pPr lvl="0" algn="r">
                        <a:buNone/>
                      </a:pPr>
                      <a:r>
                        <a:rPr lang="es-CO" noProof="0"/>
                        <a:t>$ 0.16</a:t>
                      </a:r>
                    </a:p>
                  </a:txBody>
                  <a:tcPr/>
                </a:tc>
                <a:extLst>
                  <a:ext uri="{0D108BD9-81ED-4DB2-BD59-A6C34878D82A}">
                    <a16:rowId xmlns:a16="http://schemas.microsoft.com/office/drawing/2014/main" val="3949413370"/>
                  </a:ext>
                </a:extLst>
              </a:tr>
              <a:tr h="370838">
                <a:tc>
                  <a:txBody>
                    <a:bodyPr/>
                    <a:lstStyle/>
                    <a:p>
                      <a:pPr lvl="0">
                        <a:buNone/>
                      </a:pPr>
                      <a:r>
                        <a:rPr lang="es-CO" noProof="0"/>
                        <a:t>Total</a:t>
                      </a:r>
                    </a:p>
                  </a:txBody>
                  <a:tcPr/>
                </a:tc>
                <a:tc>
                  <a:txBody>
                    <a:bodyPr/>
                    <a:lstStyle/>
                    <a:p>
                      <a:pPr lvl="0">
                        <a:buNone/>
                      </a:pPr>
                      <a:endParaRPr lang="es-CO" noProof="0"/>
                    </a:p>
                  </a:txBody>
                  <a:tcPr/>
                </a:tc>
                <a:tc>
                  <a:txBody>
                    <a:bodyPr/>
                    <a:lstStyle/>
                    <a:p>
                      <a:pPr lvl="0">
                        <a:buNone/>
                      </a:pPr>
                      <a:endParaRPr lang="es-CO" noProof="0"/>
                    </a:p>
                  </a:txBody>
                  <a:tcPr/>
                </a:tc>
                <a:tc>
                  <a:txBody>
                    <a:bodyPr/>
                    <a:lstStyle/>
                    <a:p>
                      <a:pPr lvl="0" algn="r">
                        <a:buNone/>
                      </a:pPr>
                      <a:r>
                        <a:rPr lang="es-CO" noProof="0"/>
                        <a:t>$125.25</a:t>
                      </a:r>
                    </a:p>
                  </a:txBody>
                  <a:tcPr/>
                </a:tc>
                <a:extLst>
                  <a:ext uri="{0D108BD9-81ED-4DB2-BD59-A6C34878D82A}">
                    <a16:rowId xmlns:a16="http://schemas.microsoft.com/office/drawing/2014/main" val="2136171873"/>
                  </a:ext>
                </a:extLst>
              </a:tr>
            </a:tbl>
          </a:graphicData>
        </a:graphic>
      </p:graphicFrame>
      <p:sp>
        <p:nvSpPr>
          <p:cNvPr id="13" name="TextBox 12">
            <a:extLst>
              <a:ext uri="{FF2B5EF4-FFF2-40B4-BE49-F238E27FC236}">
                <a16:creationId xmlns:a16="http://schemas.microsoft.com/office/drawing/2014/main" id="{FDF11067-DB84-C2A9-7FC9-6B8D8C7A3E1D}"/>
              </a:ext>
            </a:extLst>
          </p:cNvPr>
          <p:cNvSpPr txBox="1"/>
          <p:nvPr/>
        </p:nvSpPr>
        <p:spPr>
          <a:xfrm>
            <a:off x="7022910" y="1717343"/>
            <a:ext cx="1996248"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sz="1100" noProof="0">
                <a:ea typeface="Calibri"/>
                <a:cs typeface="Calibri"/>
              </a:rPr>
              <a:t>*1300 </a:t>
            </a:r>
            <a:r>
              <a:rPr lang="es-CO" sz="1100" noProof="0" err="1">
                <a:ea typeface="Calibri"/>
                <a:cs typeface="Calibri"/>
              </a:rPr>
              <a:t>event</a:t>
            </a:r>
            <a:r>
              <a:rPr lang="es-CO" sz="1100" noProof="0">
                <a:ea typeface="Calibri"/>
                <a:cs typeface="Calibri"/>
              </a:rPr>
              <a:t>/min continuas </a:t>
            </a:r>
          </a:p>
          <a:p>
            <a:pPr>
              <a:spcBef>
                <a:spcPct val="0"/>
              </a:spcBef>
            </a:pPr>
            <a:r>
              <a:rPr lang="es-CO" sz="1100" noProof="0">
                <a:ea typeface="Calibri"/>
                <a:cs typeface="Calibri"/>
              </a:rPr>
              <a:t>*6500 </a:t>
            </a:r>
            <a:r>
              <a:rPr lang="es-CO" sz="1100" noProof="0" err="1">
                <a:ea typeface="Calibri"/>
                <a:cs typeface="Calibri"/>
              </a:rPr>
              <a:t>event</a:t>
            </a:r>
            <a:r>
              <a:rPr lang="es-CO" sz="1100" noProof="0">
                <a:ea typeface="Calibri"/>
                <a:cs typeface="Calibri"/>
              </a:rPr>
              <a:t>/min x 30 min</a:t>
            </a:r>
            <a:br>
              <a:rPr lang="es-CO" sz="1100" noProof="0">
                <a:ea typeface="Calibri"/>
                <a:cs typeface="Calibri"/>
              </a:rPr>
            </a:br>
            <a:br>
              <a:rPr lang="es-CO" sz="1100" noProof="0">
                <a:ea typeface="Calibri"/>
                <a:cs typeface="Calibri"/>
              </a:rPr>
            </a:br>
            <a:r>
              <a:rPr lang="es-CO" sz="1100" noProof="0">
                <a:ea typeface="Calibri"/>
                <a:cs typeface="Calibri"/>
              </a:rPr>
              <a:t>*Memoria asignada: 512 MB</a:t>
            </a:r>
          </a:p>
          <a:p>
            <a:r>
              <a:rPr lang="es-CO" sz="1100" noProof="0">
                <a:ea typeface="Calibri"/>
                <a:cs typeface="Calibri"/>
              </a:rPr>
              <a:t>*Duración 0.15seg</a:t>
            </a:r>
            <a:endParaRPr lang="es-CO" noProof="0"/>
          </a:p>
        </p:txBody>
      </p:sp>
    </p:spTree>
    <p:extLst>
      <p:ext uri="{BB962C8B-B14F-4D97-AF65-F5344CB8AC3E}">
        <p14:creationId xmlns:p14="http://schemas.microsoft.com/office/powerpoint/2010/main" val="866889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26</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2" name="Rectangle 1">
            <a:extLst>
              <a:ext uri="{FF2B5EF4-FFF2-40B4-BE49-F238E27FC236}">
                <a16:creationId xmlns:a16="http://schemas.microsoft.com/office/drawing/2014/main" id="{EB03BDBB-7E41-844C-9D92-41F809FBBBE4}"/>
              </a:ext>
            </a:extLst>
          </p:cNvPr>
          <p:cNvSpPr/>
          <p:nvPr/>
        </p:nvSpPr>
        <p:spPr>
          <a:xfrm>
            <a:off x="287524" y="1268760"/>
            <a:ext cx="8568952" cy="600164"/>
          </a:xfrm>
          <a:prstGeom prst="rect">
            <a:avLst/>
          </a:prstGeom>
          <a:solidFill>
            <a:schemeClr val="bg1">
              <a:lumMod val="85000"/>
            </a:schemeClr>
          </a:solidFill>
        </p:spPr>
        <p:txBody>
          <a:bodyPr wrap="square">
            <a:spAutoFit/>
          </a:bodyPr>
          <a:lstStyle/>
          <a:p>
            <a:r>
              <a:rPr lang="es-ES_tradnl" sz="1100" b="1"/>
              <a:t>Paso 7- Validar el cumplimiento de los motivadores y analizar el diseño producido: </a:t>
            </a:r>
            <a:r>
              <a:rPr lang="es-ES_tradnl" sz="1100"/>
              <a:t>Validar con los </a:t>
            </a:r>
            <a:r>
              <a:rPr lang="es-ES_tradnl" sz="1100" err="1"/>
              <a:t>stakeholders</a:t>
            </a:r>
            <a:r>
              <a:rPr lang="es-ES_tradnl" sz="1100"/>
              <a:t> los objetivos cumplidos al final de una iteración o ronda de diseño. Revisión de pares. Decidir si el número de iteraciones y revisiones de diseño son suficientes o se debe refinar algún elemento</a:t>
            </a:r>
          </a:p>
        </p:txBody>
      </p:sp>
      <p:graphicFrame>
        <p:nvGraphicFramePr>
          <p:cNvPr id="10" name="Content Placeholder 5">
            <a:extLst>
              <a:ext uri="{FF2B5EF4-FFF2-40B4-BE49-F238E27FC236}">
                <a16:creationId xmlns:a16="http://schemas.microsoft.com/office/drawing/2014/main" id="{936F00B5-C18A-254E-9723-C4AE215E98DD}"/>
              </a:ext>
            </a:extLst>
          </p:cNvPr>
          <p:cNvGraphicFramePr>
            <a:graphicFrameLocks noGrp="1"/>
          </p:cNvGraphicFramePr>
          <p:nvPr>
            <p:ph idx="1"/>
            <p:extLst>
              <p:ext uri="{D42A27DB-BD31-4B8C-83A1-F6EECF244321}">
                <p14:modId xmlns:p14="http://schemas.microsoft.com/office/powerpoint/2010/main" val="1800444504"/>
              </p:ext>
            </p:extLst>
          </p:nvPr>
        </p:nvGraphicFramePr>
        <p:xfrm>
          <a:off x="267882" y="2340398"/>
          <a:ext cx="8556608" cy="2910297"/>
        </p:xfrm>
        <a:graphic>
          <a:graphicData uri="http://schemas.openxmlformats.org/drawingml/2006/table">
            <a:tbl>
              <a:tblPr firstRow="1" firstCol="1" bandRow="1">
                <a:tableStyleId>{5C22544A-7EE6-4342-B048-85BDC9FD1C3A}</a:tableStyleId>
              </a:tblPr>
              <a:tblGrid>
                <a:gridCol w="1657835">
                  <a:extLst>
                    <a:ext uri="{9D8B030D-6E8A-4147-A177-3AD203B41FA5}">
                      <a16:colId xmlns:a16="http://schemas.microsoft.com/office/drawing/2014/main" val="20000"/>
                    </a:ext>
                  </a:extLst>
                </a:gridCol>
                <a:gridCol w="6898773">
                  <a:extLst>
                    <a:ext uri="{9D8B030D-6E8A-4147-A177-3AD203B41FA5}">
                      <a16:colId xmlns:a16="http://schemas.microsoft.com/office/drawing/2014/main" val="20001"/>
                    </a:ext>
                  </a:extLst>
                </a:gridCol>
              </a:tblGrid>
              <a:tr h="330019">
                <a:tc>
                  <a:txBody>
                    <a:bodyPr/>
                    <a:lstStyle/>
                    <a:p>
                      <a:r>
                        <a:rPr lang="es-CO" sz="1200"/>
                        <a:t>Título del experimento</a:t>
                      </a:r>
                    </a:p>
                  </a:txBody>
                  <a:tcPr/>
                </a:tc>
                <a:tc>
                  <a:txBody>
                    <a:bodyPr/>
                    <a:lstStyle/>
                    <a:p>
                      <a:pPr lvl="0">
                        <a:buNone/>
                      </a:pPr>
                      <a:r>
                        <a:rPr lang="es-CO" sz="1400" b="1" i="0" u="none" strike="noStrike" baseline="0" noProof="0">
                          <a:solidFill>
                            <a:srgbClr val="FFFFFF"/>
                          </a:solidFill>
                          <a:latin typeface="Calibri"/>
                        </a:rPr>
                        <a:t>Latencia en la creación y envío de notificación a la cola</a:t>
                      </a:r>
                      <a:endParaRPr lang="en-US"/>
                    </a:p>
                  </a:txBody>
                  <a:tcPr/>
                </a:tc>
                <a:extLst>
                  <a:ext uri="{0D108BD9-81ED-4DB2-BD59-A6C34878D82A}">
                    <a16:rowId xmlns:a16="http://schemas.microsoft.com/office/drawing/2014/main" val="10000"/>
                  </a:ext>
                </a:extLst>
              </a:tr>
              <a:tr h="330019">
                <a:tc>
                  <a:txBody>
                    <a:bodyPr/>
                    <a:lstStyle/>
                    <a:p>
                      <a:r>
                        <a:rPr lang="es-CO" sz="1200"/>
                        <a:t>Propósito</a:t>
                      </a:r>
                    </a:p>
                  </a:txBody>
                  <a:tcPr/>
                </a:tc>
                <a:tc>
                  <a:txBody>
                    <a:bodyPr/>
                    <a:lstStyle/>
                    <a:p>
                      <a:pPr marL="0" lvl="0" indent="0" algn="l">
                        <a:lnSpc>
                          <a:spcPct val="100000"/>
                        </a:lnSpc>
                        <a:buNone/>
                      </a:pPr>
                      <a:r>
                        <a:rPr lang="es-CO" sz="1200" b="0" i="0" u="none" strike="noStrike" baseline="0" noProof="0">
                          <a:solidFill>
                            <a:srgbClr val="174970"/>
                          </a:solidFill>
                          <a:latin typeface="Calibri"/>
                        </a:rPr>
                        <a:t>Medir el tiempo transcurrido desde que la función Lambda recibe un mensaje una orden hasta que publica en una cola de notificaciones.</a:t>
                      </a:r>
                    </a:p>
                    <a:p>
                      <a:pPr lvl="0">
                        <a:buNone/>
                      </a:pPr>
                      <a:endParaRPr lang="es-CO" sz="1200" b="0" i="0" u="none" strike="noStrike" baseline="0" noProof="0">
                        <a:latin typeface="Calibri"/>
                      </a:endParaRPr>
                    </a:p>
                  </a:txBody>
                  <a:tcPr/>
                </a:tc>
                <a:extLst>
                  <a:ext uri="{0D108BD9-81ED-4DB2-BD59-A6C34878D82A}">
                    <a16:rowId xmlns:a16="http://schemas.microsoft.com/office/drawing/2014/main" val="10001"/>
                  </a:ext>
                </a:extLst>
              </a:tr>
              <a:tr h="330019">
                <a:tc>
                  <a:txBody>
                    <a:bodyPr/>
                    <a:lstStyle/>
                    <a:p>
                      <a:r>
                        <a:rPr lang="es-CO" sz="1200"/>
                        <a:t>Resultados esperados</a:t>
                      </a:r>
                    </a:p>
                  </a:txBody>
                  <a:tcPr/>
                </a:tc>
                <a:tc>
                  <a:txBody>
                    <a:bodyPr/>
                    <a:lstStyle/>
                    <a:p>
                      <a:r>
                        <a:rPr lang="es-CO" sz="1200"/>
                        <a:t>Se espera que al tomar la información generarla y enviarla a la cola de notificaciones tenga un tiempo de duración de 0.15 segundos .</a:t>
                      </a:r>
                    </a:p>
                  </a:txBody>
                  <a:tcPr/>
                </a:tc>
                <a:extLst>
                  <a:ext uri="{0D108BD9-81ED-4DB2-BD59-A6C34878D82A}">
                    <a16:rowId xmlns:a16="http://schemas.microsoft.com/office/drawing/2014/main" val="10002"/>
                  </a:ext>
                </a:extLst>
              </a:tr>
              <a:tr h="330019">
                <a:tc>
                  <a:txBody>
                    <a:bodyPr/>
                    <a:lstStyle/>
                    <a:p>
                      <a:r>
                        <a:rPr lang="es-CO" sz="1200"/>
                        <a:t>Recursos requeridos</a:t>
                      </a:r>
                    </a:p>
                  </a:txBody>
                  <a:tcPr/>
                </a:tc>
                <a:tc>
                  <a:txBody>
                    <a:bodyPr/>
                    <a:lstStyle/>
                    <a:p>
                      <a:r>
                        <a:rPr lang="es-CO" sz="1200"/>
                        <a:t>Se requiere tener acceso a AWS y a la lambda creada con las colas correspondientes.</a:t>
                      </a:r>
                    </a:p>
                  </a:txBody>
                  <a:tcPr/>
                </a:tc>
                <a:extLst>
                  <a:ext uri="{0D108BD9-81ED-4DB2-BD59-A6C34878D82A}">
                    <a16:rowId xmlns:a16="http://schemas.microsoft.com/office/drawing/2014/main" val="10003"/>
                  </a:ext>
                </a:extLst>
              </a:tr>
              <a:tr h="330019">
                <a:tc>
                  <a:txBody>
                    <a:bodyPr/>
                    <a:lstStyle/>
                    <a:p>
                      <a:r>
                        <a:rPr lang="es-CO" sz="1200"/>
                        <a:t>Elementos de arquitectura involucrados</a:t>
                      </a:r>
                    </a:p>
                  </a:txBody>
                  <a:tcPr/>
                </a:tc>
                <a:tc>
                  <a:txBody>
                    <a:bodyPr/>
                    <a:lstStyle/>
                    <a:p>
                      <a:pPr lvl="0">
                        <a:buNone/>
                      </a:pPr>
                      <a:r>
                        <a:rPr lang="es-CO" sz="1200"/>
                        <a:t>El ASR asociado requiere que una notificación sea generada y enviada a la cola de notificaciones en un tiempo de 0.15 segundos, por lo que se buscara hacer uso de tácticas como múltiples copias de cómputo y priorización de eventos, ya que tenemos como punto de sensibilidad la lógica de creación de la notificación y llamada a la cola de destino.</a:t>
                      </a:r>
                    </a:p>
                  </a:txBody>
                  <a:tcPr/>
                </a:tc>
                <a:extLst>
                  <a:ext uri="{0D108BD9-81ED-4DB2-BD59-A6C34878D82A}">
                    <a16:rowId xmlns:a16="http://schemas.microsoft.com/office/drawing/2014/main" val="10004"/>
                  </a:ext>
                </a:extLst>
              </a:tr>
              <a:tr h="330019">
                <a:tc>
                  <a:txBody>
                    <a:bodyPr/>
                    <a:lstStyle/>
                    <a:p>
                      <a:r>
                        <a:rPr lang="es-CO" sz="1200"/>
                        <a:t>Esfuerzo estimado</a:t>
                      </a:r>
                    </a:p>
                  </a:txBody>
                  <a:tcPr/>
                </a:tc>
                <a:tc>
                  <a:txBody>
                    <a:bodyPr/>
                    <a:lstStyle/>
                    <a:p>
                      <a:r>
                        <a:rPr lang="es-CO" sz="1200"/>
                        <a:t>48 horas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119887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27</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2" name="Rectangle 1">
            <a:extLst>
              <a:ext uri="{FF2B5EF4-FFF2-40B4-BE49-F238E27FC236}">
                <a16:creationId xmlns:a16="http://schemas.microsoft.com/office/drawing/2014/main" id="{EB03BDBB-7E41-844C-9D92-41F809FBBBE4}"/>
              </a:ext>
            </a:extLst>
          </p:cNvPr>
          <p:cNvSpPr/>
          <p:nvPr/>
        </p:nvSpPr>
        <p:spPr>
          <a:xfrm>
            <a:off x="287524" y="1268760"/>
            <a:ext cx="8568952" cy="600164"/>
          </a:xfrm>
          <a:prstGeom prst="rect">
            <a:avLst/>
          </a:prstGeom>
          <a:solidFill>
            <a:schemeClr val="bg1">
              <a:lumMod val="85000"/>
            </a:schemeClr>
          </a:solidFill>
        </p:spPr>
        <p:txBody>
          <a:bodyPr wrap="square">
            <a:spAutoFit/>
          </a:bodyPr>
          <a:lstStyle/>
          <a:p>
            <a:r>
              <a:rPr lang="es-ES_tradnl" sz="1100" b="1"/>
              <a:t>Paso 7- Validar el cumplimiento de los motivadores y analizar el diseño producido: </a:t>
            </a:r>
            <a:r>
              <a:rPr lang="es-ES_tradnl" sz="1100"/>
              <a:t>Validar con los </a:t>
            </a:r>
            <a:r>
              <a:rPr lang="es-ES_tradnl" sz="1100" err="1"/>
              <a:t>stakeholders</a:t>
            </a:r>
            <a:r>
              <a:rPr lang="es-ES_tradnl" sz="1100"/>
              <a:t> los objetivos cumplidos al final de una iteración o ronda de diseño. Revisión de pares. Decidir si el número de iteraciones y revisiones de diseño son suficientes o se debe refinar algún elemento</a:t>
            </a:r>
          </a:p>
        </p:txBody>
      </p:sp>
      <p:graphicFrame>
        <p:nvGraphicFramePr>
          <p:cNvPr id="10" name="Content Placeholder 5">
            <a:extLst>
              <a:ext uri="{FF2B5EF4-FFF2-40B4-BE49-F238E27FC236}">
                <a16:creationId xmlns:a16="http://schemas.microsoft.com/office/drawing/2014/main" id="{936F00B5-C18A-254E-9723-C4AE215E98DD}"/>
              </a:ext>
            </a:extLst>
          </p:cNvPr>
          <p:cNvGraphicFramePr>
            <a:graphicFrameLocks noGrp="1"/>
          </p:cNvGraphicFramePr>
          <p:nvPr>
            <p:ph idx="1"/>
            <p:extLst>
              <p:ext uri="{D42A27DB-BD31-4B8C-83A1-F6EECF244321}">
                <p14:modId xmlns:p14="http://schemas.microsoft.com/office/powerpoint/2010/main" val="3028630679"/>
              </p:ext>
            </p:extLst>
          </p:nvPr>
        </p:nvGraphicFramePr>
        <p:xfrm>
          <a:off x="267882" y="2340398"/>
          <a:ext cx="8568952" cy="3093177"/>
        </p:xfrm>
        <a:graphic>
          <a:graphicData uri="http://schemas.openxmlformats.org/drawingml/2006/table">
            <a:tbl>
              <a:tblPr firstRow="1" firstCol="1" bandRow="1">
                <a:tableStyleId>{5C22544A-7EE6-4342-B048-85BDC9FD1C3A}</a:tableStyleId>
              </a:tblPr>
              <a:tblGrid>
                <a:gridCol w="1670179">
                  <a:extLst>
                    <a:ext uri="{9D8B030D-6E8A-4147-A177-3AD203B41FA5}">
                      <a16:colId xmlns:a16="http://schemas.microsoft.com/office/drawing/2014/main" val="20000"/>
                    </a:ext>
                  </a:extLst>
                </a:gridCol>
                <a:gridCol w="6898773">
                  <a:extLst>
                    <a:ext uri="{9D8B030D-6E8A-4147-A177-3AD203B41FA5}">
                      <a16:colId xmlns:a16="http://schemas.microsoft.com/office/drawing/2014/main" val="20001"/>
                    </a:ext>
                  </a:extLst>
                </a:gridCol>
              </a:tblGrid>
              <a:tr h="330019">
                <a:tc>
                  <a:txBody>
                    <a:bodyPr/>
                    <a:lstStyle/>
                    <a:p>
                      <a:r>
                        <a:rPr lang="es-CO" sz="1200"/>
                        <a:t>Título del experimento</a:t>
                      </a:r>
                    </a:p>
                  </a:txBody>
                  <a:tcPr/>
                </a:tc>
                <a:tc>
                  <a:txBody>
                    <a:bodyPr/>
                    <a:lstStyle/>
                    <a:p>
                      <a:r>
                        <a:rPr lang="es-CO" sz="1400"/>
                        <a:t>Escalabilidad en la creación de mensajes a una alta demanda</a:t>
                      </a:r>
                    </a:p>
                  </a:txBody>
                  <a:tcPr/>
                </a:tc>
                <a:extLst>
                  <a:ext uri="{0D108BD9-81ED-4DB2-BD59-A6C34878D82A}">
                    <a16:rowId xmlns:a16="http://schemas.microsoft.com/office/drawing/2014/main" val="10000"/>
                  </a:ext>
                </a:extLst>
              </a:tr>
              <a:tr h="330019">
                <a:tc>
                  <a:txBody>
                    <a:bodyPr/>
                    <a:lstStyle/>
                    <a:p>
                      <a:r>
                        <a:rPr lang="es-CO" sz="1200"/>
                        <a:t>Propósito</a:t>
                      </a:r>
                    </a:p>
                  </a:txBody>
                  <a:tcPr/>
                </a:tc>
                <a:tc>
                  <a:txBody>
                    <a:bodyPr/>
                    <a:lstStyle/>
                    <a:p>
                      <a:r>
                        <a:rPr lang="es-CO" sz="1200" b="0" i="0" u="none" strike="noStrike" noProof="0">
                          <a:latin typeface="Calibri"/>
                        </a:rPr>
                        <a:t>Evaluar la capacidad del sistema para generar y enviar simultáneamente 6500 notificaciones por minuto durante 30 minutos, midiendo cómo AWS Lambda escala en concurrencia bajo condiciones de carga elevada.</a:t>
                      </a:r>
                      <a:endParaRPr lang="es-CO"/>
                    </a:p>
                  </a:txBody>
                  <a:tcPr/>
                </a:tc>
                <a:extLst>
                  <a:ext uri="{0D108BD9-81ED-4DB2-BD59-A6C34878D82A}">
                    <a16:rowId xmlns:a16="http://schemas.microsoft.com/office/drawing/2014/main" val="10001"/>
                  </a:ext>
                </a:extLst>
              </a:tr>
              <a:tr h="330019">
                <a:tc>
                  <a:txBody>
                    <a:bodyPr/>
                    <a:lstStyle/>
                    <a:p>
                      <a:r>
                        <a:rPr lang="es-CO" sz="1200"/>
                        <a:t>Resultados esperados</a:t>
                      </a:r>
                    </a:p>
                  </a:txBody>
                  <a:tcPr/>
                </a:tc>
                <a:tc>
                  <a:txBody>
                    <a:bodyPr/>
                    <a:lstStyle/>
                    <a:p>
                      <a:r>
                        <a:rPr lang="es-CO" sz="1200" b="0" i="0" u="none" strike="noStrike" noProof="0">
                          <a:latin typeface="Calibri"/>
                        </a:rPr>
                        <a:t>El sistema debe procesar al 1300 mensaje por minuto en una operación normal mientras que en una operación máxima, este debe tener la capacidad de generar 6500 mensajes por minuto en un tiempo de 30 minutos sin experimentar errores. Se esperan curvas de concurrencia que muestren un escalado lineal hasta el límite de configuraciones de Lambda</a:t>
                      </a:r>
                      <a:endParaRPr lang="es-CO"/>
                    </a:p>
                  </a:txBody>
                  <a:tcPr/>
                </a:tc>
                <a:extLst>
                  <a:ext uri="{0D108BD9-81ED-4DB2-BD59-A6C34878D82A}">
                    <a16:rowId xmlns:a16="http://schemas.microsoft.com/office/drawing/2014/main" val="10002"/>
                  </a:ext>
                </a:extLst>
              </a:tr>
              <a:tr h="330019">
                <a:tc>
                  <a:txBody>
                    <a:bodyPr/>
                    <a:lstStyle/>
                    <a:p>
                      <a:r>
                        <a:rPr lang="es-CO" sz="1200"/>
                        <a:t>Recursos requeridos</a:t>
                      </a:r>
                    </a:p>
                  </a:txBody>
                  <a:tcPr/>
                </a:tc>
                <a:tc>
                  <a:txBody>
                    <a:bodyPr/>
                    <a:lstStyle/>
                    <a:p>
                      <a:pPr lvl="0">
                        <a:buNone/>
                      </a:pPr>
                      <a:r>
                        <a:rPr lang="es-CO" sz="1200" b="0" i="0" u="none" strike="noStrike" noProof="0">
                          <a:solidFill>
                            <a:srgbClr val="174970"/>
                          </a:solidFill>
                          <a:latin typeface="Calibri"/>
                        </a:rPr>
                        <a:t>Se requiere tener acceso a AWS y a la lambda creada con las colas correspondientes.</a:t>
                      </a:r>
                      <a:endParaRPr lang="en-US"/>
                    </a:p>
                  </a:txBody>
                  <a:tcPr/>
                </a:tc>
                <a:extLst>
                  <a:ext uri="{0D108BD9-81ED-4DB2-BD59-A6C34878D82A}">
                    <a16:rowId xmlns:a16="http://schemas.microsoft.com/office/drawing/2014/main" val="10003"/>
                  </a:ext>
                </a:extLst>
              </a:tr>
              <a:tr h="330019">
                <a:tc>
                  <a:txBody>
                    <a:bodyPr/>
                    <a:lstStyle/>
                    <a:p>
                      <a:r>
                        <a:rPr lang="es-CO" sz="1200"/>
                        <a:t>Elementos de arquitectura involucrados</a:t>
                      </a:r>
                    </a:p>
                  </a:txBody>
                  <a:tcPr/>
                </a:tc>
                <a:tc>
                  <a:txBody>
                    <a:bodyPr/>
                    <a:lstStyle/>
                    <a:p>
                      <a:r>
                        <a:rPr lang="es-CO" sz="1200" b="0" i="0" u="none" strike="noStrike" noProof="0">
                          <a:solidFill>
                            <a:srgbClr val="174970"/>
                          </a:solidFill>
                          <a:latin typeface="Calibri"/>
                        </a:rPr>
                        <a:t>El ASR asociado requiere generar 6500 notificaciones de maneras estocástica por minuto en 30 minutos , por lo que se buscara hacer uso de tácticas como múltiples copias de cómputo, haciendo uso de los beneficios que dan las lambdas al copiarse para poder procesar grandes cantidades de notificaciones.</a:t>
                      </a:r>
                    </a:p>
                  </a:txBody>
                  <a:tcPr/>
                </a:tc>
                <a:extLst>
                  <a:ext uri="{0D108BD9-81ED-4DB2-BD59-A6C34878D82A}">
                    <a16:rowId xmlns:a16="http://schemas.microsoft.com/office/drawing/2014/main" val="10004"/>
                  </a:ext>
                </a:extLst>
              </a:tr>
              <a:tr h="330019">
                <a:tc>
                  <a:txBody>
                    <a:bodyPr/>
                    <a:lstStyle/>
                    <a:p>
                      <a:r>
                        <a:rPr lang="es-CO" sz="1200"/>
                        <a:t>Esfuerzo estimado</a:t>
                      </a:r>
                    </a:p>
                  </a:txBody>
                  <a:tcPr/>
                </a:tc>
                <a:tc>
                  <a:txBody>
                    <a:bodyPr/>
                    <a:lstStyle/>
                    <a:p>
                      <a:r>
                        <a:rPr lang="es-CO" sz="1200"/>
                        <a:t>48 horas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6734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B8EA3-699C-3723-02F8-7039FFF8939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411DA12-A2A1-2BEA-F0F2-2C12B1E970C4}"/>
              </a:ext>
            </a:extLst>
          </p:cNvPr>
          <p:cNvSpPr>
            <a:spLocks noGrp="1"/>
          </p:cNvSpPr>
          <p:nvPr>
            <p:ph type="sldNum" sz="quarter" idx="4"/>
          </p:nvPr>
        </p:nvSpPr>
        <p:spPr/>
        <p:txBody>
          <a:bodyPr/>
          <a:lstStyle/>
          <a:p>
            <a:fld id="{0AEE6DC9-5AC4-4174-887C-07A615CCC701}" type="slidenum">
              <a:rPr lang="es-CO" smtClean="0"/>
              <a:pPr/>
              <a:t>28</a:t>
            </a:fld>
            <a:endParaRPr lang="es-CO"/>
          </a:p>
        </p:txBody>
      </p:sp>
      <p:sp>
        <p:nvSpPr>
          <p:cNvPr id="6" name="Footer Placeholder 5">
            <a:extLst>
              <a:ext uri="{FF2B5EF4-FFF2-40B4-BE49-F238E27FC236}">
                <a16:creationId xmlns:a16="http://schemas.microsoft.com/office/drawing/2014/main" id="{827E4AFA-9F02-5852-42E0-5B849FA92E52}"/>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5BCE38A4-A098-7918-7E8E-769238A17DB9}"/>
              </a:ext>
            </a:extLst>
          </p:cNvPr>
          <p:cNvSpPr txBox="1"/>
          <p:nvPr/>
        </p:nvSpPr>
        <p:spPr>
          <a:xfrm>
            <a:off x="429543" y="1251175"/>
            <a:ext cx="8460760"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Graficas del experimento </a:t>
            </a:r>
          </a:p>
        </p:txBody>
      </p:sp>
      <p:sp>
        <p:nvSpPr>
          <p:cNvPr id="2" name="TextBox 1">
            <a:extLst>
              <a:ext uri="{FF2B5EF4-FFF2-40B4-BE49-F238E27FC236}">
                <a16:creationId xmlns:a16="http://schemas.microsoft.com/office/drawing/2014/main" id="{E93686AA-B7DE-56D0-5EED-DE77719283F2}"/>
              </a:ext>
            </a:extLst>
          </p:cNvPr>
          <p:cNvSpPr txBox="1"/>
          <p:nvPr/>
        </p:nvSpPr>
        <p:spPr>
          <a:xfrm>
            <a:off x="525452" y="1815090"/>
            <a:ext cx="44313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1300 event / min (Operacion Normal)</a:t>
            </a:r>
            <a:endParaRPr lang="en-GB"/>
          </a:p>
        </p:txBody>
      </p:sp>
      <p:sp>
        <p:nvSpPr>
          <p:cNvPr id="5" name="TextBox 4">
            <a:extLst>
              <a:ext uri="{FF2B5EF4-FFF2-40B4-BE49-F238E27FC236}">
                <a16:creationId xmlns:a16="http://schemas.microsoft.com/office/drawing/2014/main" id="{445317F2-A079-7D07-5B27-3EC465DDAD9C}"/>
              </a:ext>
            </a:extLst>
          </p:cNvPr>
          <p:cNvSpPr txBox="1"/>
          <p:nvPr/>
        </p:nvSpPr>
        <p:spPr>
          <a:xfrm>
            <a:off x="852406" y="4831597"/>
            <a:ext cx="32468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noProof="0">
                <a:ea typeface="Calibri"/>
                <a:cs typeface="Calibri"/>
              </a:rPr>
              <a:t>Latencia Esperada &lt;= 0.15seg </a:t>
            </a:r>
          </a:p>
          <a:p>
            <a:r>
              <a:rPr lang="es-CO" noProof="0">
                <a:ea typeface="Calibri"/>
                <a:cs typeface="Calibri"/>
              </a:rPr>
              <a:t>Latencia Obtenida =   0.0095seg </a:t>
            </a:r>
          </a:p>
        </p:txBody>
      </p:sp>
      <p:pic>
        <p:nvPicPr>
          <p:cNvPr id="7" name="Picture 6" descr="A graph with numbers and a line&#10;&#10;AI-generated content may be incorrect.">
            <a:extLst>
              <a:ext uri="{FF2B5EF4-FFF2-40B4-BE49-F238E27FC236}">
                <a16:creationId xmlns:a16="http://schemas.microsoft.com/office/drawing/2014/main" id="{9AFC4D02-B2C8-B46D-17DB-C2943FB3B317}"/>
              </a:ext>
            </a:extLst>
          </p:cNvPr>
          <p:cNvPicPr>
            <a:picLocks noChangeAspect="1"/>
          </p:cNvPicPr>
          <p:nvPr/>
        </p:nvPicPr>
        <p:blipFill>
          <a:blip r:embed="rId3"/>
          <a:stretch>
            <a:fillRect/>
          </a:stretch>
        </p:blipFill>
        <p:spPr>
          <a:xfrm>
            <a:off x="703385" y="2403314"/>
            <a:ext cx="7535008" cy="2051373"/>
          </a:xfrm>
          <a:prstGeom prst="rect">
            <a:avLst/>
          </a:prstGeom>
        </p:spPr>
      </p:pic>
    </p:spTree>
    <p:extLst>
      <p:ext uri="{BB962C8B-B14F-4D97-AF65-F5344CB8AC3E}">
        <p14:creationId xmlns:p14="http://schemas.microsoft.com/office/powerpoint/2010/main" val="2874359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02500-6DF9-5673-E2FD-40A6707DC5E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6DB538D-45EE-12F3-AD90-7B99571BFA8A}"/>
              </a:ext>
            </a:extLst>
          </p:cNvPr>
          <p:cNvSpPr>
            <a:spLocks noGrp="1"/>
          </p:cNvSpPr>
          <p:nvPr>
            <p:ph type="sldNum" sz="quarter" idx="4"/>
          </p:nvPr>
        </p:nvSpPr>
        <p:spPr/>
        <p:txBody>
          <a:bodyPr/>
          <a:lstStyle/>
          <a:p>
            <a:fld id="{0AEE6DC9-5AC4-4174-887C-07A615CCC701}" type="slidenum">
              <a:rPr lang="es-CO" smtClean="0"/>
              <a:pPr/>
              <a:t>29</a:t>
            </a:fld>
            <a:endParaRPr lang="es-CO"/>
          </a:p>
        </p:txBody>
      </p:sp>
      <p:sp>
        <p:nvSpPr>
          <p:cNvPr id="6" name="Footer Placeholder 5">
            <a:extLst>
              <a:ext uri="{FF2B5EF4-FFF2-40B4-BE49-F238E27FC236}">
                <a16:creationId xmlns:a16="http://schemas.microsoft.com/office/drawing/2014/main" id="{8D418DFE-FA62-94C9-BAC3-29E2AC5946A3}"/>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434FF1EB-CDA4-7693-D563-7E49C1BE11EB}"/>
              </a:ext>
            </a:extLst>
          </p:cNvPr>
          <p:cNvSpPr txBox="1"/>
          <p:nvPr/>
        </p:nvSpPr>
        <p:spPr>
          <a:xfrm>
            <a:off x="429543" y="1251175"/>
            <a:ext cx="8460760"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Graficas del experimento </a:t>
            </a:r>
          </a:p>
        </p:txBody>
      </p:sp>
      <p:sp>
        <p:nvSpPr>
          <p:cNvPr id="2" name="TextBox 1">
            <a:extLst>
              <a:ext uri="{FF2B5EF4-FFF2-40B4-BE49-F238E27FC236}">
                <a16:creationId xmlns:a16="http://schemas.microsoft.com/office/drawing/2014/main" id="{B8B14F63-CAD9-AE0D-AD0E-F1130C2226B0}"/>
              </a:ext>
            </a:extLst>
          </p:cNvPr>
          <p:cNvSpPr txBox="1"/>
          <p:nvPr/>
        </p:nvSpPr>
        <p:spPr>
          <a:xfrm>
            <a:off x="525452" y="1815090"/>
            <a:ext cx="443132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Calibri"/>
                <a:cs typeface="Calibri"/>
              </a:rPr>
              <a:t>6500 event / min * 30 min (Pico)</a:t>
            </a:r>
            <a:endParaRPr lang="en-GB"/>
          </a:p>
        </p:txBody>
      </p:sp>
      <p:sp>
        <p:nvSpPr>
          <p:cNvPr id="5" name="TextBox 4">
            <a:extLst>
              <a:ext uri="{FF2B5EF4-FFF2-40B4-BE49-F238E27FC236}">
                <a16:creationId xmlns:a16="http://schemas.microsoft.com/office/drawing/2014/main" id="{F83E3757-A971-21EE-2A57-3A0C9A67F263}"/>
              </a:ext>
            </a:extLst>
          </p:cNvPr>
          <p:cNvSpPr txBox="1"/>
          <p:nvPr/>
        </p:nvSpPr>
        <p:spPr>
          <a:xfrm>
            <a:off x="852406" y="4831597"/>
            <a:ext cx="324689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noProof="0">
                <a:ea typeface="Calibri"/>
                <a:cs typeface="Calibri"/>
              </a:rPr>
              <a:t>Latencia Esperada &lt;= 0.15seg </a:t>
            </a:r>
          </a:p>
          <a:p>
            <a:r>
              <a:rPr lang="es-CO" noProof="0">
                <a:ea typeface="Calibri"/>
                <a:cs typeface="Calibri"/>
              </a:rPr>
              <a:t>Latencia Obtenida =   0.014 </a:t>
            </a:r>
            <a:r>
              <a:rPr lang="es-CO" noProof="0" err="1">
                <a:ea typeface="Calibri"/>
                <a:cs typeface="Calibri"/>
              </a:rPr>
              <a:t>seg</a:t>
            </a:r>
            <a:r>
              <a:rPr lang="es-CO" noProof="0">
                <a:ea typeface="Calibri"/>
                <a:cs typeface="Calibri"/>
              </a:rPr>
              <a:t> </a:t>
            </a:r>
          </a:p>
        </p:txBody>
      </p:sp>
      <p:pic>
        <p:nvPicPr>
          <p:cNvPr id="9" name="Picture 8" descr="A graph with a line&#10;&#10;AI-generated content may be incorrect.">
            <a:extLst>
              <a:ext uri="{FF2B5EF4-FFF2-40B4-BE49-F238E27FC236}">
                <a16:creationId xmlns:a16="http://schemas.microsoft.com/office/drawing/2014/main" id="{CC66C2B4-C286-F1E8-D22A-57A07291ED64}"/>
              </a:ext>
            </a:extLst>
          </p:cNvPr>
          <p:cNvPicPr>
            <a:picLocks noChangeAspect="1"/>
          </p:cNvPicPr>
          <p:nvPr/>
        </p:nvPicPr>
        <p:blipFill>
          <a:blip r:embed="rId3"/>
          <a:stretch>
            <a:fillRect/>
          </a:stretch>
        </p:blipFill>
        <p:spPr>
          <a:xfrm>
            <a:off x="694592" y="2287841"/>
            <a:ext cx="6066693" cy="2273523"/>
          </a:xfrm>
          <a:prstGeom prst="rect">
            <a:avLst/>
          </a:prstGeom>
        </p:spPr>
      </p:pic>
    </p:spTree>
    <p:extLst>
      <p:ext uri="{BB962C8B-B14F-4D97-AF65-F5344CB8AC3E}">
        <p14:creationId xmlns:p14="http://schemas.microsoft.com/office/powerpoint/2010/main" val="1698789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3</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7" name="TextBox 6">
            <a:extLst>
              <a:ext uri="{FF2B5EF4-FFF2-40B4-BE49-F238E27FC236}">
                <a16:creationId xmlns:a16="http://schemas.microsoft.com/office/drawing/2014/main" id="{5E7C9193-4386-3145-B2C4-38ABC0C27A3A}"/>
              </a:ext>
            </a:extLst>
          </p:cNvPr>
          <p:cNvSpPr txBox="1"/>
          <p:nvPr/>
        </p:nvSpPr>
        <p:spPr>
          <a:xfrm>
            <a:off x="262833" y="2636912"/>
            <a:ext cx="8640960" cy="1169551"/>
          </a:xfrm>
          <a:prstGeom prst="rect">
            <a:avLst/>
          </a:prstGeom>
          <a:solidFill>
            <a:schemeClr val="bg1">
              <a:lumMod val="85000"/>
            </a:schemeClr>
          </a:solidFill>
        </p:spPr>
        <p:txBody>
          <a:bodyPr wrap="square" rtlCol="0">
            <a:spAutoFit/>
          </a:bodyPr>
          <a:lstStyle/>
          <a:p>
            <a:r>
              <a:rPr lang="es-ES_tradnl" sz="1400" b="1"/>
              <a:t>Paso 1- Revisar las entradas: </a:t>
            </a:r>
            <a:r>
              <a:rPr lang="es-ES_tradnl" sz="1400"/>
              <a:t>Tener claro el propósito del diseño a realizar, tener claros los requerimientos funcionales y tener claras las restricciones.</a:t>
            </a:r>
          </a:p>
          <a:p>
            <a:endParaRPr lang="es-ES_tradnl" sz="1400"/>
          </a:p>
          <a:p>
            <a:endParaRPr lang="es-ES_tradnl" sz="1400"/>
          </a:p>
          <a:p>
            <a:r>
              <a:rPr lang="es-ES_tradnl" sz="1400"/>
              <a:t>Utilice el formato de requerimientos de calidad para completar al menos 4 </a:t>
            </a:r>
            <a:r>
              <a:rPr lang="es-ES_tradnl" sz="1400" err="1"/>
              <a:t>ASRs</a:t>
            </a:r>
            <a:r>
              <a:rPr lang="es-ES_tradnl" sz="1400"/>
              <a:t> asociados al reto 1</a:t>
            </a:r>
          </a:p>
        </p:txBody>
      </p:sp>
    </p:spTree>
    <p:extLst>
      <p:ext uri="{BB962C8B-B14F-4D97-AF65-F5344CB8AC3E}">
        <p14:creationId xmlns:p14="http://schemas.microsoft.com/office/powerpoint/2010/main" val="29708122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8B5C4-62A4-35FC-012F-04E45D2F43B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66716D4-A6AC-D1F9-3179-531F56141341}"/>
              </a:ext>
            </a:extLst>
          </p:cNvPr>
          <p:cNvSpPr>
            <a:spLocks noGrp="1"/>
          </p:cNvSpPr>
          <p:nvPr>
            <p:ph type="sldNum" sz="quarter" idx="4"/>
          </p:nvPr>
        </p:nvSpPr>
        <p:spPr/>
        <p:txBody>
          <a:bodyPr/>
          <a:lstStyle/>
          <a:p>
            <a:fld id="{0AEE6DC9-5AC4-4174-887C-07A615CCC701}" type="slidenum">
              <a:rPr lang="es-CO" smtClean="0"/>
              <a:pPr/>
              <a:t>30</a:t>
            </a:fld>
            <a:endParaRPr lang="es-CO"/>
          </a:p>
        </p:txBody>
      </p:sp>
      <p:sp>
        <p:nvSpPr>
          <p:cNvPr id="6" name="Footer Placeholder 5">
            <a:extLst>
              <a:ext uri="{FF2B5EF4-FFF2-40B4-BE49-F238E27FC236}">
                <a16:creationId xmlns:a16="http://schemas.microsoft.com/office/drawing/2014/main" id="{272E41E5-EF7C-7C5F-0101-2A27321C0339}"/>
              </a:ext>
            </a:extLst>
          </p:cNvPr>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A142ED0A-408E-CCD9-2393-C7A4F4E31159}"/>
              </a:ext>
            </a:extLst>
          </p:cNvPr>
          <p:cNvSpPr txBox="1"/>
          <p:nvPr/>
        </p:nvSpPr>
        <p:spPr>
          <a:xfrm>
            <a:off x="429543" y="1251175"/>
            <a:ext cx="8460760" cy="276999"/>
          </a:xfrm>
          <a:prstGeom prst="rect">
            <a:avLst/>
          </a:prstGeom>
          <a:solidFill>
            <a:schemeClr val="bg1">
              <a:lumMod val="85000"/>
            </a:schemeClr>
          </a:solidFill>
        </p:spPr>
        <p:txBody>
          <a:bodyPr wrap="square" lIns="91440" tIns="45720" rIns="91440" bIns="45720" rtlCol="0" anchor="t">
            <a:spAutoFit/>
          </a:bodyPr>
          <a:lstStyle/>
          <a:p>
            <a:r>
              <a:rPr lang="es-ES_tradnl" sz="1200" b="1">
                <a:ea typeface="Calibri"/>
                <a:cs typeface="Calibri"/>
              </a:rPr>
              <a:t>Graficas del experimento </a:t>
            </a:r>
          </a:p>
        </p:txBody>
      </p:sp>
      <p:sp>
        <p:nvSpPr>
          <p:cNvPr id="2" name="TextBox 1">
            <a:extLst>
              <a:ext uri="{FF2B5EF4-FFF2-40B4-BE49-F238E27FC236}">
                <a16:creationId xmlns:a16="http://schemas.microsoft.com/office/drawing/2014/main" id="{E1F09712-A89D-1541-61A9-49B6702BDCF9}"/>
              </a:ext>
            </a:extLst>
          </p:cNvPr>
          <p:cNvSpPr txBox="1"/>
          <p:nvPr/>
        </p:nvSpPr>
        <p:spPr>
          <a:xfrm>
            <a:off x="525452" y="1815090"/>
            <a:ext cx="67524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ea typeface="Calibri"/>
                <a:cs typeface="Calibri"/>
              </a:rPr>
              <a:t>Punto de Inflexion</a:t>
            </a:r>
            <a:endParaRPr lang="es-CO" dirty="0" err="1">
              <a:ea typeface="Calibri"/>
              <a:cs typeface="Calibri"/>
            </a:endParaRPr>
          </a:p>
        </p:txBody>
      </p:sp>
      <p:sp>
        <p:nvSpPr>
          <p:cNvPr id="5" name="TextBox 4">
            <a:extLst>
              <a:ext uri="{FF2B5EF4-FFF2-40B4-BE49-F238E27FC236}">
                <a16:creationId xmlns:a16="http://schemas.microsoft.com/office/drawing/2014/main" id="{1E9056A3-DBFA-5E11-BA32-85101EB60EF2}"/>
              </a:ext>
            </a:extLst>
          </p:cNvPr>
          <p:cNvSpPr txBox="1"/>
          <p:nvPr/>
        </p:nvSpPr>
        <p:spPr>
          <a:xfrm>
            <a:off x="4808944" y="4462320"/>
            <a:ext cx="324689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dirty="0">
                <a:ea typeface="Calibri"/>
                <a:cs typeface="Calibri"/>
              </a:rPr>
              <a:t>El punto de inflexión es cuando tuvimos 25000 eventos * min / 30 min, ya que la latencia es superior al ASR propuesto </a:t>
            </a:r>
            <a:endParaRPr lang="es-CO" noProof="0" dirty="0">
              <a:ea typeface="Calibri"/>
              <a:cs typeface="Calibri"/>
            </a:endParaRPr>
          </a:p>
        </p:txBody>
      </p:sp>
      <p:pic>
        <p:nvPicPr>
          <p:cNvPr id="7" name="Picture 6" descr="A table with numbers and text&#10;&#10;AI-generated content may be incorrect.">
            <a:extLst>
              <a:ext uri="{FF2B5EF4-FFF2-40B4-BE49-F238E27FC236}">
                <a16:creationId xmlns:a16="http://schemas.microsoft.com/office/drawing/2014/main" id="{711EBFF9-783E-CCD0-4BC4-42F26AD5F9E2}"/>
              </a:ext>
            </a:extLst>
          </p:cNvPr>
          <p:cNvPicPr>
            <a:picLocks noChangeAspect="1"/>
          </p:cNvPicPr>
          <p:nvPr/>
        </p:nvPicPr>
        <p:blipFill>
          <a:blip r:embed="rId3"/>
          <a:stretch>
            <a:fillRect/>
          </a:stretch>
        </p:blipFill>
        <p:spPr>
          <a:xfrm>
            <a:off x="4811590" y="3077674"/>
            <a:ext cx="3600450" cy="1247775"/>
          </a:xfrm>
          <a:prstGeom prst="rect">
            <a:avLst/>
          </a:prstGeom>
        </p:spPr>
      </p:pic>
      <p:pic>
        <p:nvPicPr>
          <p:cNvPr id="10" name="Picture 9" descr="A graph with a line going up&#10;&#10;AI-generated content may be incorrect.">
            <a:extLst>
              <a:ext uri="{FF2B5EF4-FFF2-40B4-BE49-F238E27FC236}">
                <a16:creationId xmlns:a16="http://schemas.microsoft.com/office/drawing/2014/main" id="{C5EE3875-829E-13CF-3FFF-C5389B446112}"/>
              </a:ext>
            </a:extLst>
          </p:cNvPr>
          <p:cNvPicPr>
            <a:picLocks noChangeAspect="1"/>
          </p:cNvPicPr>
          <p:nvPr/>
        </p:nvPicPr>
        <p:blipFill>
          <a:blip r:embed="rId4"/>
          <a:stretch>
            <a:fillRect/>
          </a:stretch>
        </p:blipFill>
        <p:spPr>
          <a:xfrm>
            <a:off x="430823" y="2696980"/>
            <a:ext cx="4220308" cy="2527908"/>
          </a:xfrm>
          <a:prstGeom prst="rect">
            <a:avLst/>
          </a:prstGeom>
        </p:spPr>
      </p:pic>
    </p:spTree>
    <p:extLst>
      <p:ext uri="{BB962C8B-B14F-4D97-AF65-F5344CB8AC3E}">
        <p14:creationId xmlns:p14="http://schemas.microsoft.com/office/powerpoint/2010/main" val="22997843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0AEE6DC9-5AC4-4174-887C-07A615CCC701}" type="slidenum">
              <a:rPr lang="es-CO" smtClean="0"/>
              <a:pPr/>
              <a:t>31</a:t>
            </a:fld>
            <a:endParaRPr lang="es-CO"/>
          </a:p>
        </p:txBody>
      </p:sp>
      <p:sp>
        <p:nvSpPr>
          <p:cNvPr id="6" name="Footer Placeholder 5"/>
          <p:cNvSpPr>
            <a:spLocks noGrp="1"/>
          </p:cNvSpPr>
          <p:nvPr>
            <p:ph type="ftr" sz="quarter" idx="11"/>
          </p:nvPr>
        </p:nvSpPr>
        <p:spPr>
          <a:xfrm>
            <a:off x="2123728" y="6453336"/>
            <a:ext cx="5256584" cy="365125"/>
          </a:xfrm>
          <a:prstGeom prst="rect">
            <a:avLst/>
          </a:prstGeom>
        </p:spPr>
        <p:txBody>
          <a:bodyPr/>
          <a:lstStyle>
            <a:defPPr>
              <a:defRPr lang="es-CO"/>
            </a:defPPr>
            <a:lvl1pPr marL="0" algn="l" defTabSz="914400" rtl="0" eaLnBrk="1" latinLnBrk="0" hangingPunct="1">
              <a:defRPr sz="1100" kern="1200">
                <a:solidFill>
                  <a:srgbClr val="17497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CO"/>
              <a:t>© 2018 - Universidad de Los Andes – Departamento de Sistemas y Computación</a:t>
            </a:r>
            <a:endParaRPr lang="es-CO" noProof="0"/>
          </a:p>
        </p:txBody>
      </p:sp>
      <p:sp>
        <p:nvSpPr>
          <p:cNvPr id="8" name="TextBox 7">
            <a:extLst>
              <a:ext uri="{FF2B5EF4-FFF2-40B4-BE49-F238E27FC236}">
                <a16:creationId xmlns:a16="http://schemas.microsoft.com/office/drawing/2014/main" id="{EB73D295-E43F-AD4E-8201-88046EF1E27D}"/>
              </a:ext>
            </a:extLst>
          </p:cNvPr>
          <p:cNvSpPr txBox="1"/>
          <p:nvPr/>
        </p:nvSpPr>
        <p:spPr>
          <a:xfrm>
            <a:off x="341620" y="1268760"/>
            <a:ext cx="8460760" cy="461665"/>
          </a:xfrm>
          <a:prstGeom prst="rect">
            <a:avLst/>
          </a:prstGeom>
          <a:solidFill>
            <a:schemeClr val="bg1">
              <a:lumMod val="85000"/>
            </a:schemeClr>
          </a:solidFill>
        </p:spPr>
        <p:txBody>
          <a:bodyPr wrap="square" rtlCol="0">
            <a:spAutoFit/>
          </a:bodyPr>
          <a:lstStyle/>
          <a:p>
            <a:r>
              <a:rPr lang="es-ES_tradnl" sz="1200" b="1"/>
              <a:t>Paso 8- Iterar si es necesario: </a:t>
            </a:r>
            <a:r>
              <a:rPr lang="es-ES_tradnl" sz="1200"/>
              <a:t>Repita los pasos 2 a 7 de ser necesario. Use el riesgo como una medida para decidir si parar o continuar con una iteración más.</a:t>
            </a:r>
          </a:p>
        </p:txBody>
      </p:sp>
      <p:sp>
        <p:nvSpPr>
          <p:cNvPr id="4" name="TextBox 3">
            <a:extLst>
              <a:ext uri="{FF2B5EF4-FFF2-40B4-BE49-F238E27FC236}">
                <a16:creationId xmlns:a16="http://schemas.microsoft.com/office/drawing/2014/main" id="{BC0C3729-CC7E-DC9C-AEAA-35048142B5F3}"/>
              </a:ext>
            </a:extLst>
          </p:cNvPr>
          <p:cNvSpPr txBox="1"/>
          <p:nvPr/>
        </p:nvSpPr>
        <p:spPr>
          <a:xfrm>
            <a:off x="313162" y="1862556"/>
            <a:ext cx="8475403" cy="276999"/>
          </a:xfrm>
          <a:prstGeom prst="rect">
            <a:avLst/>
          </a:prstGeom>
          <a:solidFill>
            <a:schemeClr val="bg1">
              <a:lumMod val="85000"/>
            </a:schemeClr>
          </a:solidFill>
        </p:spPr>
        <p:txBody>
          <a:bodyPr wrap="square" lIns="91440" tIns="45720" rIns="91440" bIns="45720" rtlCol="0" anchor="t">
            <a:spAutoFit/>
          </a:bodyPr>
          <a:lstStyle/>
          <a:p>
            <a:r>
              <a:rPr lang="es-CO" sz="1200" b="1"/>
              <a:t>Conclusión</a:t>
            </a:r>
            <a:r>
              <a:rPr lang="es-CO" sz="1200"/>
              <a:t> </a:t>
            </a:r>
            <a:r>
              <a:rPr lang="es-CO" sz="1200" b="1"/>
              <a:t>del</a:t>
            </a:r>
            <a:r>
              <a:rPr lang="es-CO" sz="1200"/>
              <a:t> </a:t>
            </a:r>
            <a:r>
              <a:rPr lang="es-ES_tradnl" sz="1200" b="1"/>
              <a:t>experimento</a:t>
            </a:r>
            <a:endParaRPr lang="en-US"/>
          </a:p>
        </p:txBody>
      </p:sp>
      <p:sp>
        <p:nvSpPr>
          <p:cNvPr id="5" name="TextBox 4">
            <a:extLst>
              <a:ext uri="{FF2B5EF4-FFF2-40B4-BE49-F238E27FC236}">
                <a16:creationId xmlns:a16="http://schemas.microsoft.com/office/drawing/2014/main" id="{C6B7CD31-A9C3-7C42-2C00-33BA41D168BE}"/>
              </a:ext>
            </a:extLst>
          </p:cNvPr>
          <p:cNvSpPr txBox="1"/>
          <p:nvPr/>
        </p:nvSpPr>
        <p:spPr>
          <a:xfrm>
            <a:off x="330365" y="2361025"/>
            <a:ext cx="8460052"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O" sz="1200" dirty="0">
                <a:ea typeface="Calibri"/>
                <a:cs typeface="Calibri"/>
              </a:rPr>
              <a:t>Los resultados confirman la hipótesis de diseño: el uso de colas de prioridad, múltiples instancias de cómputo y cache de usuarios premium permite que el sistema cumpla con los atributos de calidad definidos (latencia y escalabilidad). </a:t>
            </a:r>
          </a:p>
          <a:p>
            <a:endParaRPr lang="es-CO" sz="1200">
              <a:ea typeface="Calibri"/>
              <a:cs typeface="Calibri"/>
            </a:endParaRPr>
          </a:p>
          <a:p>
            <a:r>
              <a:rPr lang="es-ES" sz="1200" dirty="0"/>
              <a:t>La arquitectura basada en eventos con AWS Lambda y SQS validó los </a:t>
            </a:r>
            <a:r>
              <a:rPr lang="es-ES" sz="1200" dirty="0" err="1"/>
              <a:t>ASRs</a:t>
            </a:r>
            <a:r>
              <a:rPr lang="es-ES" sz="1200" dirty="0"/>
              <a:t> de latencia y escalabilidad. Se alcanzaron latencias muy por debajo de 0.15 s (0.0095 s normal y 0.014 s en pico) y el sistema soportó 6500 notificaciones/min durante 30 min sin degradación.</a:t>
            </a:r>
            <a:endParaRPr lang="es-CO" sz="1200" dirty="0">
              <a:ea typeface="Calibri"/>
              <a:cs typeface="Calibri"/>
            </a:endParaRPr>
          </a:p>
          <a:p>
            <a:endParaRPr lang="es-CO" sz="1200">
              <a:ea typeface="Calibri"/>
              <a:cs typeface="Calibri"/>
            </a:endParaRPr>
          </a:p>
          <a:p>
            <a:r>
              <a:rPr lang="es-CO" sz="1200" dirty="0">
                <a:ea typeface="Calibri"/>
                <a:cs typeface="Calibri"/>
              </a:rPr>
              <a:t>El punto de inflexión encontrado es de 25000 eventos * min / 30 min debido a que la latencia es mayor a lo pactado en el ASR de latencia.</a:t>
            </a:r>
          </a:p>
          <a:p>
            <a:endParaRPr lang="es-CO" sz="1200" dirty="0">
              <a:ea typeface="Calibri"/>
              <a:cs typeface="Calibri"/>
            </a:endParaRPr>
          </a:p>
          <a:p>
            <a:r>
              <a:rPr lang="es-CO" sz="1200" dirty="0">
                <a:ea typeface="Calibri"/>
                <a:cs typeface="Calibri"/>
              </a:rPr>
              <a:t>La decisión arquitectónica de emplear una arquitectura basada en eventos con AWS Lambda y Amazon SQS es adecuada para dar solución a los </a:t>
            </a:r>
            <a:r>
              <a:rPr lang="es-CO" sz="1200" dirty="0" err="1">
                <a:ea typeface="Calibri"/>
                <a:cs typeface="Calibri"/>
              </a:rPr>
              <a:t>ASRs</a:t>
            </a:r>
            <a:r>
              <a:rPr lang="es-CO" sz="1200" dirty="0">
                <a:ea typeface="Calibri"/>
                <a:cs typeface="Calibri"/>
              </a:rPr>
              <a:t> planteados.</a:t>
            </a:r>
            <a:endParaRPr lang="es-CO">
              <a:ea typeface="Calibri"/>
              <a:cs typeface="Calibri"/>
            </a:endParaRPr>
          </a:p>
          <a:p>
            <a:endParaRPr lang="es-CO" sz="1200" dirty="0">
              <a:ea typeface="Calibri"/>
              <a:cs typeface="Calibri"/>
            </a:endParaRPr>
          </a:p>
          <a:p>
            <a:endParaRPr lang="es-CO" sz="1200" dirty="0">
              <a:ea typeface="Calibri"/>
              <a:cs typeface="Calibri"/>
            </a:endParaRPr>
          </a:p>
        </p:txBody>
      </p:sp>
      <p:sp>
        <p:nvSpPr>
          <p:cNvPr id="2" name="CuadroTexto 1">
            <a:extLst>
              <a:ext uri="{FF2B5EF4-FFF2-40B4-BE49-F238E27FC236}">
                <a16:creationId xmlns:a16="http://schemas.microsoft.com/office/drawing/2014/main" id="{A6F17D20-69B6-4DA0-53E9-A8BB313DD24F}"/>
              </a:ext>
            </a:extLst>
          </p:cNvPr>
          <p:cNvSpPr txBox="1"/>
          <p:nvPr/>
        </p:nvSpPr>
        <p:spPr>
          <a:xfrm>
            <a:off x="341620" y="5338796"/>
            <a:ext cx="7467600" cy="523220"/>
          </a:xfrm>
          <a:prstGeom prst="rect">
            <a:avLst/>
          </a:prstGeom>
          <a:noFill/>
        </p:spPr>
        <p:txBody>
          <a:bodyPr wrap="square" lIns="91440" tIns="45720" rIns="91440" bIns="45720" rtlCol="0" anchor="t">
            <a:spAutoFit/>
          </a:bodyPr>
          <a:lstStyle/>
          <a:p>
            <a:r>
              <a:rPr lang="es-CO" sz="1400" b="1" dirty="0"/>
              <a:t>NOTA: </a:t>
            </a:r>
            <a:r>
              <a:rPr lang="es-CO" sz="1400" dirty="0"/>
              <a:t>Se pueden ver en este repositorio </a:t>
            </a:r>
            <a:r>
              <a:rPr lang="es-CO" sz="1400" dirty="0">
                <a:hlinkClick r:id="rId3"/>
              </a:rPr>
              <a:t>https://github.com/juanforo31/Reto1_ASRs_Grupo5</a:t>
            </a:r>
            <a:r>
              <a:rPr lang="es-CO" sz="1400" dirty="0"/>
              <a:t> </a:t>
            </a:r>
            <a:endParaRPr lang="en-US" dirty="0"/>
          </a:p>
          <a:p>
            <a:r>
              <a:rPr lang="es-CO" sz="1400" dirty="0"/>
              <a:t>los archivos, video del experimento, diagramas, código, entre otros.</a:t>
            </a:r>
            <a:endParaRPr lang="es-CO" dirty="0"/>
          </a:p>
        </p:txBody>
      </p:sp>
    </p:spTree>
    <p:extLst>
      <p:ext uri="{BB962C8B-B14F-4D97-AF65-F5344CB8AC3E}">
        <p14:creationId xmlns:p14="http://schemas.microsoft.com/office/powerpoint/2010/main" val="1957387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A0494-C8AC-D4DE-CA83-5EF6932B152B}"/>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476C7C65-5A98-BF64-8286-457F361796C9}"/>
              </a:ext>
            </a:extLst>
          </p:cNvPr>
          <p:cNvSpPr>
            <a:spLocks noGrp="1"/>
          </p:cNvSpPr>
          <p:nvPr>
            <p:ph type="title"/>
          </p:nvPr>
        </p:nvSpPr>
        <p:spPr>
          <a:xfrm>
            <a:off x="4499992" y="188640"/>
            <a:ext cx="3312368" cy="504056"/>
          </a:xfrm>
        </p:spPr>
        <p:txBody>
          <a:bodyPr/>
          <a:lstStyle/>
          <a:p>
            <a:pPr algn="ctr"/>
            <a:r>
              <a:rPr lang="es-ES_tradnl" err="1">
                <a:solidFill>
                  <a:schemeClr val="bg1"/>
                </a:solidFill>
                <a:latin typeface="Arial"/>
                <a:cs typeface="Arial"/>
              </a:rPr>
              <a:t>ASRs</a:t>
            </a:r>
            <a:r>
              <a:rPr lang="es-ES_tradnl">
                <a:solidFill>
                  <a:schemeClr val="bg1"/>
                </a:solidFill>
                <a:latin typeface="Arial"/>
                <a:cs typeface="Arial"/>
              </a:rPr>
              <a:t> ⭐</a:t>
            </a:r>
            <a:endParaRPr lang="es-ES_tradnl">
              <a:solidFill>
                <a:schemeClr val="bg1"/>
              </a:solidFill>
            </a:endParaRPr>
          </a:p>
        </p:txBody>
      </p:sp>
      <p:sp>
        <p:nvSpPr>
          <p:cNvPr id="3" name="Slide Number Placeholder 2">
            <a:extLst>
              <a:ext uri="{FF2B5EF4-FFF2-40B4-BE49-F238E27FC236}">
                <a16:creationId xmlns:a16="http://schemas.microsoft.com/office/drawing/2014/main" id="{13A09A72-8CB6-5562-3381-A56AF01D8964}"/>
              </a:ext>
            </a:extLst>
          </p:cNvPr>
          <p:cNvSpPr>
            <a:spLocks noGrp="1"/>
          </p:cNvSpPr>
          <p:nvPr>
            <p:ph type="sldNum" sz="quarter" idx="4"/>
          </p:nvPr>
        </p:nvSpPr>
        <p:spPr/>
        <p:txBody>
          <a:bodyPr/>
          <a:lstStyle/>
          <a:p>
            <a:fld id="{0AEE6DC9-5AC4-4174-887C-07A615CCC701}" type="slidenum">
              <a:rPr lang="es-ES_tradnl" smtClean="0"/>
              <a:pPr/>
              <a:t>4</a:t>
            </a:fld>
            <a:endParaRPr lang="es-ES_tradnl"/>
          </a:p>
        </p:txBody>
      </p:sp>
      <p:sp>
        <p:nvSpPr>
          <p:cNvPr id="6" name="Footer Placeholder 5">
            <a:extLst>
              <a:ext uri="{FF2B5EF4-FFF2-40B4-BE49-F238E27FC236}">
                <a16:creationId xmlns:a16="http://schemas.microsoft.com/office/drawing/2014/main" id="{2F656EDB-E93E-4150-F59A-1013B86B989C}"/>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8E3EA33B-4F1D-1D8D-2655-02AF6C8C3BB7}"/>
              </a:ext>
            </a:extLst>
          </p:cNvPr>
          <p:cNvGraphicFramePr>
            <a:graphicFrameLocks noGrp="1"/>
          </p:cNvGraphicFramePr>
          <p:nvPr>
            <p:extLst>
              <p:ext uri="{D42A27DB-BD31-4B8C-83A1-F6EECF244321}">
                <p14:modId xmlns:p14="http://schemas.microsoft.com/office/powerpoint/2010/main" val="1912928984"/>
              </p:ext>
            </p:extLst>
          </p:nvPr>
        </p:nvGraphicFramePr>
        <p:xfrm>
          <a:off x="642367" y="2887616"/>
          <a:ext cx="8075152" cy="139192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Usuario con suscripción premium</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 sz="1100" b="1" noProof="0">
                          <a:solidFill>
                            <a:srgbClr val="000000"/>
                          </a:solidFill>
                        </a:rPr>
                        <a:t>Evento (ofertas de órdenes de compra y venta) ocurrido en un libro de órdenes de interés al usuario.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(1300 eventos/min)</a:t>
                      </a:r>
                      <a:endParaRPr lang="es-ES_tradnl" sz="1100" b="1" noProof="0">
                        <a:solidFill>
                          <a:srgbClr val="FF0000"/>
                        </a:solidFill>
                      </a:endParaRP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Sistema</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pPr lvl="0">
                        <a:buNone/>
                      </a:pPr>
                      <a:r>
                        <a:rPr lang="es-ES_tradnl" sz="1100" b="1" kern="1200" noProof="0">
                          <a:solidFill>
                            <a:srgbClr val="000000"/>
                          </a:solidFill>
                          <a:latin typeface="+mn-lt"/>
                          <a:ea typeface="+mn-ea"/>
                          <a:cs typeface="+mn-cs"/>
                        </a:rPr>
                        <a:t>El sistema genera la notificación y las envia a la cola de entrega en 0,15 segundos a los usuarios con suscripción premium.</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E833C5EF-FBD9-2B4E-E6F7-AC71C0760243}"/>
              </a:ext>
            </a:extLst>
          </p:cNvPr>
          <p:cNvGraphicFramePr>
            <a:graphicFrameLocks noGrp="1"/>
          </p:cNvGraphicFramePr>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Latencia</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0.15 </a:t>
                      </a:r>
                      <a:r>
                        <a:rPr lang="es-ES" sz="1100" b="0" i="0" u="none" strike="noStrike" noProof="0">
                          <a:solidFill>
                            <a:srgbClr val="000000"/>
                          </a:solidFill>
                          <a:latin typeface="Calibri"/>
                        </a:rPr>
                        <a:t>Segundos</a:t>
                      </a:r>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B2657318-CE98-EE19-89B2-C1F7160E121F}"/>
              </a:ext>
            </a:extLst>
          </p:cNvPr>
          <p:cNvGraphicFramePr>
            <a:graphicFrameLocks noGrp="1"/>
          </p:cNvGraphicFramePr>
          <p:nvPr/>
        </p:nvGraphicFramePr>
        <p:xfrm>
          <a:off x="3357495" y="1383584"/>
          <a:ext cx="2592288" cy="1194736"/>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Escalabilidad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 de eventos / minuto) * minutos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6500/minuto * 30 minutos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D660B063-8C58-E99E-44DB-3CF3EDD9EFF7}"/>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endParaRPr lang="es-ES_tradnl" sz="1100" b="0" noProof="0">
                        <a:solidFill>
                          <a:srgbClr val="000000"/>
                        </a:solidFill>
                      </a:endParaRP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502190BB-CBFB-C2FF-C363-855B4C22F5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F73DAA3F-AF89-C555-27FF-0985DB323C92}"/>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D1D77F1C-B890-684D-7C8A-EA312B1ABBB3}"/>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48C5B24B-6EAD-2C31-AF1E-50610C2ADD7E}"/>
              </a:ext>
            </a:extLst>
          </p:cNvPr>
          <p:cNvGraphicFramePr>
            <a:graphicFrameLocks noGrp="1"/>
          </p:cNvGraphicFramePr>
          <p:nvPr/>
        </p:nvGraphicFramePr>
        <p:xfrm>
          <a:off x="3437047" y="4551447"/>
          <a:ext cx="2429228" cy="1023888"/>
        </p:xfrm>
        <a:graphic>
          <a:graphicData uri="http://schemas.openxmlformats.org/drawingml/2006/table">
            <a:tbl>
              <a:tblPr firstRow="1" bandRow="1">
                <a:tableStyleId>{5C22544A-7EE6-4342-B048-85BDC9FD1C3A}</a:tableStyleId>
              </a:tblPr>
              <a:tblGrid>
                <a:gridCol w="836990">
                  <a:extLst>
                    <a:ext uri="{9D8B030D-6E8A-4147-A177-3AD203B41FA5}">
                      <a16:colId xmlns:a16="http://schemas.microsoft.com/office/drawing/2014/main" val="3074122083"/>
                    </a:ext>
                  </a:extLst>
                </a:gridCol>
                <a:gridCol w="1592238">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CCA9DA9C-C8D3-E28B-D770-76A8FC51FD27}"/>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 name="CuadroTexto 1">
            <a:extLst>
              <a:ext uri="{FF2B5EF4-FFF2-40B4-BE49-F238E27FC236}">
                <a16:creationId xmlns:a16="http://schemas.microsoft.com/office/drawing/2014/main" id="{64595BA3-335B-ADDC-0BA7-189E3C02448A}"/>
              </a:ext>
            </a:extLst>
          </p:cNvPr>
          <p:cNvSpPr txBox="1"/>
          <p:nvPr/>
        </p:nvSpPr>
        <p:spPr>
          <a:xfrm>
            <a:off x="469670" y="838536"/>
            <a:ext cx="8863428" cy="553998"/>
          </a:xfrm>
          <a:prstGeom prst="rect">
            <a:avLst/>
          </a:prstGeom>
          <a:noFill/>
        </p:spPr>
        <p:txBody>
          <a:bodyPr wrap="square" lIns="91440" tIns="45720" rIns="91440" bIns="45720" rtlCol="0" anchor="t">
            <a:spAutoFit/>
          </a:bodyPr>
          <a:lstStyle/>
          <a:p>
            <a:r>
              <a:rPr lang="es-ES" sz="3000" b="1">
                <a:solidFill>
                  <a:schemeClr val="bg1"/>
                </a:solidFill>
                <a:latin typeface="Arial"/>
                <a:cs typeface="Arial"/>
              </a:rPr>
              <a:t>⭐</a:t>
            </a:r>
            <a:r>
              <a:rPr lang="es-CO" b="1" err="1"/>
              <a:t>ASRs</a:t>
            </a:r>
            <a:r>
              <a:rPr lang="es-CO" b="1"/>
              <a:t> seleccionados de latencia y escalabilidad para la realización del experimento</a:t>
            </a:r>
            <a:endParaRPr lang="en-US"/>
          </a:p>
        </p:txBody>
      </p:sp>
    </p:spTree>
    <p:extLst>
      <p:ext uri="{BB962C8B-B14F-4D97-AF65-F5344CB8AC3E}">
        <p14:creationId xmlns:p14="http://schemas.microsoft.com/office/powerpoint/2010/main" val="592874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5</a:t>
            </a:fld>
            <a:endParaRPr lang="es-ES_tradnl"/>
          </a:p>
        </p:txBody>
      </p:sp>
      <p:sp>
        <p:nvSpPr>
          <p:cNvPr id="6" name="Footer Placeholder 5"/>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581211228"/>
              </p:ext>
            </p:extLst>
          </p:nvPr>
        </p:nvGraphicFramePr>
        <p:xfrm>
          <a:off x="642367" y="2887616"/>
          <a:ext cx="8075152" cy="133604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0" noProof="0">
                          <a:solidFill>
                            <a:srgbClr val="000000"/>
                          </a:solidFill>
                        </a:rPr>
                        <a:t>Propietario (vendedor)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Registro de oferta de venta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0" noProof="0">
                          <a:solidFill>
                            <a:srgbClr val="000000"/>
                          </a:solidFill>
                        </a:rPr>
                        <a:t>Operación normal (500 órdenes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0" noProof="0">
                          <a:solidFill>
                            <a:srgbClr val="000000"/>
                          </a:solidFill>
                        </a:rPr>
                        <a:t>Receptor de ofertas de venta | 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 sz="1100" b="0" noProof="0">
                          <a:solidFill>
                            <a:srgbClr val="000000"/>
                          </a:solidFill>
                        </a:rPr>
                        <a:t>Registra en el libro de operaciones/ordenes</a:t>
                      </a:r>
                    </a:p>
                    <a:p>
                      <a:r>
                        <a:rPr lang="es-ES" sz="1100" b="0" noProof="0">
                          <a:solidFill>
                            <a:srgbClr val="000000"/>
                          </a:solidFill>
                        </a:rPr>
                        <a:t>Notifica a todos los interesados sobre la oferta disponible</a:t>
                      </a:r>
                    </a:p>
                    <a:p>
                      <a:endParaRPr lang="es-ES_tradnl" sz="1100" b="0" noProof="0">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3983803648"/>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0.5</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7CDB3C3A-16CB-0F45-87C4-1AA85DE5445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72F3B43-15C6-8349-AD4D-DBE2ED3CF416}"/>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851EBD17-7116-314F-BF7E-28E67EF0EC2F}"/>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3F4014D-A70E-AB4A-A0D1-E274C2D58CC0}"/>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22CD12B4-DA05-2B46-97AF-2F1C5E972089}"/>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945014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6</a:t>
            </a:fld>
            <a:endParaRPr lang="es-ES_tradnl"/>
          </a:p>
        </p:txBody>
      </p:sp>
      <p:sp>
        <p:nvSpPr>
          <p:cNvPr id="6" name="Footer Placeholder 5"/>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4128623675"/>
              </p:ext>
            </p:extLst>
          </p:nvPr>
        </p:nvGraphicFramePr>
        <p:xfrm>
          <a:off x="642367" y="2887616"/>
          <a:ext cx="8075152" cy="122428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0" noProof="0">
                          <a:solidFill>
                            <a:srgbClr val="000000"/>
                          </a:solidFill>
                        </a:rPr>
                        <a:t>Interesado/Comprador</a:t>
                      </a:r>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Registro oferta de compra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Operación normal</a:t>
                      </a:r>
                    </a:p>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800 órdenes de compra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Intermediario | ME</a:t>
                      </a:r>
                      <a:endParaRPr lang="es-ES_tradnl" sz="1100" b="1" noProof="0">
                        <a:solidFill>
                          <a:srgbClr val="000000"/>
                        </a:solidFill>
                      </a:endParaRP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0" noProof="0">
                          <a:solidFill>
                            <a:srgbClr val="000000"/>
                          </a:solidFill>
                        </a:rPr>
                        <a:t>Registro de la oferta de compra | solicitud de compra en el libro de ordenes</a:t>
                      </a:r>
                    </a:p>
                    <a:p>
                      <a:endParaRPr lang="es-ES_tradnl" sz="1100" b="1" noProof="0">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1394287126"/>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0.3</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7CDB3C3A-16CB-0F45-87C4-1AA85DE5445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72F3B43-15C6-8349-AD4D-DBE2ED3CF416}"/>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851EBD17-7116-314F-BF7E-28E67EF0EC2F}"/>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3F4014D-A70E-AB4A-A0D1-E274C2D58CC0}"/>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22CD12B4-DA05-2B46-97AF-2F1C5E972089}"/>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1229161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p:cNvSpPr>
            <a:spLocks noGrp="1"/>
          </p:cNvSpPr>
          <p:nvPr>
            <p:ph type="sldNum" sz="quarter" idx="4"/>
          </p:nvPr>
        </p:nvSpPr>
        <p:spPr/>
        <p:txBody>
          <a:bodyPr/>
          <a:lstStyle/>
          <a:p>
            <a:fld id="{0AEE6DC9-5AC4-4174-887C-07A615CCC701}" type="slidenum">
              <a:rPr lang="es-ES_tradnl" smtClean="0"/>
              <a:pPr/>
              <a:t>7</a:t>
            </a:fld>
            <a:endParaRPr lang="es-ES_tradnl"/>
          </a:p>
        </p:txBody>
      </p:sp>
      <p:sp>
        <p:nvSpPr>
          <p:cNvPr id="6" name="Footer Placeholder 5"/>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230A1B0D-8327-D242-8DF2-31F7E0959762}"/>
              </a:ext>
            </a:extLst>
          </p:cNvPr>
          <p:cNvGraphicFramePr>
            <a:graphicFrameLocks noGrp="1"/>
          </p:cNvGraphicFramePr>
          <p:nvPr>
            <p:extLst>
              <p:ext uri="{D42A27DB-BD31-4B8C-83A1-F6EECF244321}">
                <p14:modId xmlns:p14="http://schemas.microsoft.com/office/powerpoint/2010/main" val="3533955037"/>
              </p:ext>
            </p:extLst>
          </p:nvPr>
        </p:nvGraphicFramePr>
        <p:xfrm>
          <a:off x="642367" y="2887616"/>
          <a:ext cx="8075152" cy="128016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Intermediario | ME</a:t>
                      </a:r>
                      <a:endParaRPr lang="es-ES_tradnl" sz="1100" b="1" noProof="0">
                        <a:solidFill>
                          <a:srgbClr val="000000"/>
                        </a:solidFill>
                      </a:endParaRPr>
                    </a:p>
                    <a:p>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Emparejamiento  (tipo estocástico)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0" noProof="0">
                          <a:solidFill>
                            <a:srgbClr val="000000"/>
                          </a:solidFill>
                        </a:rPr>
                        <a:t>Operación normal</a:t>
                      </a:r>
                    </a:p>
                    <a:p>
                      <a:r>
                        <a:rPr lang="es-ES_tradnl" sz="1100" b="0" noProof="0">
                          <a:solidFill>
                            <a:srgbClr val="000000"/>
                          </a:solidFill>
                        </a:rPr>
                        <a:t>1000 emparejamientos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0" noProof="0">
                          <a:solidFill>
                            <a:srgbClr val="000000"/>
                          </a:solidFill>
                        </a:rPr>
                        <a:t>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0" noProof="0" err="1">
                          <a:solidFill>
                            <a:srgbClr val="000000"/>
                          </a:solidFill>
                        </a:rPr>
                        <a:t>Matching</a:t>
                      </a:r>
                      <a:r>
                        <a:rPr lang="es-ES_tradnl" sz="1100" b="0" noProof="0">
                          <a:solidFill>
                            <a:srgbClr val="000000"/>
                          </a:solidFill>
                        </a:rPr>
                        <a:t> exitoso</a:t>
                      </a:r>
                    </a:p>
                    <a:p>
                      <a:r>
                        <a:rPr lang="es-ES_tradnl" sz="1100" b="0" noProof="0">
                          <a:solidFill>
                            <a:srgbClr val="000000"/>
                          </a:solidFill>
                        </a:rPr>
                        <a:t>Orden se empareja y confirma</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9E789EE6-CC44-D44E-A8C7-308277751914}"/>
              </a:ext>
            </a:extLst>
          </p:cNvPr>
          <p:cNvGraphicFramePr>
            <a:graphicFrameLocks noGrp="1"/>
          </p:cNvGraphicFramePr>
          <p:nvPr>
            <p:extLst>
              <p:ext uri="{D42A27DB-BD31-4B8C-83A1-F6EECF244321}">
                <p14:modId xmlns:p14="http://schemas.microsoft.com/office/powerpoint/2010/main" val="1373494610"/>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0.2 (200 milisegundos)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6F50BC3F-9DB5-3140-BC39-23C3627DA81A}"/>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7CDB3C3A-16CB-0F45-87C4-1AA85DE5445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6A0B33B5-B00A-2E4B-BEE2-7F1CB955B7BD}"/>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872F3B43-15C6-8349-AD4D-DBE2ED3CF416}"/>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851EBD17-7116-314F-BF7E-28E67EF0EC2F}"/>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23F4014D-A70E-AB4A-A0D1-E274C2D58CC0}"/>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22CD12B4-DA05-2B46-97AF-2F1C5E972089}"/>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762069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CC14A-AE62-0876-96EA-9D2297B54F2C}"/>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D42D386F-1551-76F2-6B3F-D9AC71CF2C9B}"/>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CDF27B11-8321-12CB-347E-CD7E449BC6D3}"/>
              </a:ext>
            </a:extLst>
          </p:cNvPr>
          <p:cNvSpPr>
            <a:spLocks noGrp="1"/>
          </p:cNvSpPr>
          <p:nvPr>
            <p:ph type="sldNum" sz="quarter" idx="4"/>
          </p:nvPr>
        </p:nvSpPr>
        <p:spPr/>
        <p:txBody>
          <a:bodyPr/>
          <a:lstStyle/>
          <a:p>
            <a:fld id="{0AEE6DC9-5AC4-4174-887C-07A615CCC701}" type="slidenum">
              <a:rPr lang="es-ES_tradnl" smtClean="0"/>
              <a:pPr/>
              <a:t>8</a:t>
            </a:fld>
            <a:endParaRPr lang="es-ES_tradnl"/>
          </a:p>
        </p:txBody>
      </p:sp>
      <p:sp>
        <p:nvSpPr>
          <p:cNvPr id="6" name="Footer Placeholder 5">
            <a:extLst>
              <a:ext uri="{FF2B5EF4-FFF2-40B4-BE49-F238E27FC236}">
                <a16:creationId xmlns:a16="http://schemas.microsoft.com/office/drawing/2014/main" id="{2ADD08FE-EC59-A28E-27CA-8D968E54D36C}"/>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7B9AB089-0E0B-51B5-4822-999CDCE8E753}"/>
              </a:ext>
            </a:extLst>
          </p:cNvPr>
          <p:cNvGraphicFramePr>
            <a:graphicFrameLocks noGrp="1"/>
          </p:cNvGraphicFramePr>
          <p:nvPr>
            <p:extLst>
              <p:ext uri="{D42A27DB-BD31-4B8C-83A1-F6EECF244321}">
                <p14:modId xmlns:p14="http://schemas.microsoft.com/office/powerpoint/2010/main" val="661581297"/>
              </p:ext>
            </p:extLst>
          </p:nvPr>
        </p:nvGraphicFramePr>
        <p:xfrm>
          <a:off x="642367" y="2887616"/>
          <a:ext cx="8075152" cy="144780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100" b="0" noProof="0">
                          <a:solidFill>
                            <a:srgbClr val="000000"/>
                          </a:solidFill>
                        </a:rPr>
                        <a:t>Intermediario | ME</a:t>
                      </a:r>
                      <a:endParaRPr lang="es-ES_tradnl" sz="1100" b="1" noProof="0">
                        <a:solidFill>
                          <a:srgbClr val="000000"/>
                        </a:solidFill>
                      </a:endParaRPr>
                    </a:p>
                    <a:p>
                      <a:endParaRPr lang="es-ES_tradnl" sz="1100" b="1" noProof="0">
                        <a:solidFill>
                          <a:srgbClr val="000000"/>
                        </a:solidFill>
                      </a:endParaRP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0" noProof="0">
                          <a:solidFill>
                            <a:srgbClr val="000000"/>
                          </a:solidFill>
                        </a:rPr>
                        <a:t>Emparejamiento</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0" noProof="0">
                          <a:solidFill>
                            <a:srgbClr val="000000"/>
                          </a:solidFill>
                        </a:rPr>
                        <a:t>Operación normal</a:t>
                      </a:r>
                    </a:p>
                    <a:p>
                      <a:r>
                        <a:rPr lang="es-ES_tradnl" sz="1100" b="0" noProof="0">
                          <a:solidFill>
                            <a:srgbClr val="000000"/>
                          </a:solidFill>
                        </a:rPr>
                        <a:t>500 ordenes de venta por minuto</a:t>
                      </a:r>
                    </a:p>
                    <a:p>
                      <a:r>
                        <a:rPr lang="es-ES_tradnl" sz="1100" b="0" noProof="0">
                          <a:solidFill>
                            <a:srgbClr val="000000"/>
                          </a:solidFill>
                        </a:rPr>
                        <a:t>800 ordenes de compra por 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0" noProof="0">
                          <a:solidFill>
                            <a:srgbClr val="000000"/>
                          </a:solidFill>
                        </a:rPr>
                        <a:t>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0" noProof="0" err="1">
                          <a:solidFill>
                            <a:srgbClr val="000000"/>
                          </a:solidFill>
                        </a:rPr>
                        <a:t>Matching</a:t>
                      </a:r>
                      <a:endParaRPr lang="es-ES_tradnl" sz="1100" b="0" noProof="0">
                        <a:solidFill>
                          <a:srgbClr val="000000"/>
                        </a:solidFill>
                      </a:endParaRPr>
                    </a:p>
                    <a:p>
                      <a:r>
                        <a:rPr lang="es-ES_tradnl" sz="1100" b="0" noProof="0">
                          <a:solidFill>
                            <a:srgbClr val="000000"/>
                          </a:solidFill>
                        </a:rPr>
                        <a:t>Se procesan y se confirman las ordenes</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3951A1C3-BA93-3728-9BD8-5EA99F54A0C8}"/>
              </a:ext>
            </a:extLst>
          </p:cNvPr>
          <p:cNvGraphicFramePr>
            <a:graphicFrameLocks noGrp="1"/>
          </p:cNvGraphicFramePr>
          <p:nvPr>
            <p:extLst>
              <p:ext uri="{D42A27DB-BD31-4B8C-83A1-F6EECF244321}">
                <p14:modId xmlns:p14="http://schemas.microsoft.com/office/powerpoint/2010/main" val="25651172"/>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Minuto</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&lt;= 1000 emparejamientos</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C028A2A0-5B57-2500-BEC4-69A405D908D2}"/>
              </a:ext>
            </a:extLst>
          </p:cNvPr>
          <p:cNvGraphicFramePr>
            <a:graphicFrameLocks noGrp="1"/>
          </p:cNvGraphicFramePr>
          <p:nvPr>
            <p:extLst>
              <p:ext uri="{D42A27DB-BD31-4B8C-83A1-F6EECF244321}">
                <p14:modId xmlns:p14="http://schemas.microsoft.com/office/powerpoint/2010/main" val="451582106"/>
              </p:ext>
            </p:extLst>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Minuto</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800 </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DB4691DE-002C-80B0-C8F7-95C18B2280EA}"/>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1F8C125D-C62C-4A13-369B-9147B31FF8BA}"/>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6C03AB38-2218-DF27-3B87-10E406582339}"/>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FD6BBF60-42AF-81EA-91C1-6DA34B4ACDC9}"/>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EE9BFBE7-03F5-3B23-29F3-F1B964DC03D3}"/>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A62539A4-D5F0-6996-5EB4-2BFBFD5BF280}"/>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935873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659A6-FCED-BCAF-772A-BD0D02E5813D}"/>
            </a:ext>
          </a:extLst>
        </p:cNvPr>
        <p:cNvGrpSpPr/>
        <p:nvPr/>
      </p:nvGrpSpPr>
      <p:grpSpPr>
        <a:xfrm>
          <a:off x="0" y="0"/>
          <a:ext cx="0" cy="0"/>
          <a:chOff x="0" y="0"/>
          <a:chExt cx="0" cy="0"/>
        </a:xfrm>
      </p:grpSpPr>
      <p:sp>
        <p:nvSpPr>
          <p:cNvPr id="5" name="Título 4">
            <a:extLst>
              <a:ext uri="{FF2B5EF4-FFF2-40B4-BE49-F238E27FC236}">
                <a16:creationId xmlns:a16="http://schemas.microsoft.com/office/drawing/2014/main" id="{6C7A0938-5CCB-0964-0250-F8B06B2517A0}"/>
              </a:ext>
            </a:extLst>
          </p:cNvPr>
          <p:cNvSpPr>
            <a:spLocks noGrp="1"/>
          </p:cNvSpPr>
          <p:nvPr>
            <p:ph type="title"/>
          </p:nvPr>
        </p:nvSpPr>
        <p:spPr>
          <a:xfrm>
            <a:off x="4499992" y="188640"/>
            <a:ext cx="3312368" cy="504056"/>
          </a:xfrm>
        </p:spPr>
        <p:txBody>
          <a:bodyPr/>
          <a:lstStyle/>
          <a:p>
            <a:pPr algn="ctr"/>
            <a:r>
              <a:rPr lang="es-ES_tradnl" err="1">
                <a:solidFill>
                  <a:schemeClr val="bg1"/>
                </a:solidFill>
              </a:rPr>
              <a:t>ASRs</a:t>
            </a:r>
            <a:endParaRPr lang="es-ES_tradnl">
              <a:solidFill>
                <a:schemeClr val="bg1"/>
              </a:solidFill>
            </a:endParaRPr>
          </a:p>
        </p:txBody>
      </p:sp>
      <p:sp>
        <p:nvSpPr>
          <p:cNvPr id="3" name="Slide Number Placeholder 2">
            <a:extLst>
              <a:ext uri="{FF2B5EF4-FFF2-40B4-BE49-F238E27FC236}">
                <a16:creationId xmlns:a16="http://schemas.microsoft.com/office/drawing/2014/main" id="{DD622C23-F289-C2CD-4E8E-C5DB86A66065}"/>
              </a:ext>
            </a:extLst>
          </p:cNvPr>
          <p:cNvSpPr>
            <a:spLocks noGrp="1"/>
          </p:cNvSpPr>
          <p:nvPr>
            <p:ph type="sldNum" sz="quarter" idx="4"/>
          </p:nvPr>
        </p:nvSpPr>
        <p:spPr/>
        <p:txBody>
          <a:bodyPr/>
          <a:lstStyle/>
          <a:p>
            <a:fld id="{0AEE6DC9-5AC4-4174-887C-07A615CCC701}" type="slidenum">
              <a:rPr lang="es-ES_tradnl" smtClean="0"/>
              <a:pPr/>
              <a:t>9</a:t>
            </a:fld>
            <a:endParaRPr lang="es-ES_tradnl"/>
          </a:p>
        </p:txBody>
      </p:sp>
      <p:sp>
        <p:nvSpPr>
          <p:cNvPr id="6" name="Footer Placeholder 5">
            <a:extLst>
              <a:ext uri="{FF2B5EF4-FFF2-40B4-BE49-F238E27FC236}">
                <a16:creationId xmlns:a16="http://schemas.microsoft.com/office/drawing/2014/main" id="{A6281D5F-729C-0206-EF39-734EB3AA4B96}"/>
              </a:ext>
            </a:extLst>
          </p:cNvPr>
          <p:cNvSpPr>
            <a:spLocks noGrp="1"/>
          </p:cNvSpPr>
          <p:nvPr>
            <p:ph type="ftr" sz="quarter" idx="3"/>
          </p:nvPr>
        </p:nvSpPr>
        <p:spPr>
          <a:xfrm>
            <a:off x="467544" y="6453336"/>
            <a:ext cx="6912768" cy="365125"/>
          </a:xfrm>
        </p:spPr>
        <p:txBody>
          <a:bodyPr/>
          <a:lstStyle/>
          <a:p>
            <a:r>
              <a:rPr lang="es-ES_tradnl"/>
              <a:t>© 2019 - Universidad de Los Andes – Departamento de Sistemas y Computación  - Darío Correal</a:t>
            </a:r>
          </a:p>
        </p:txBody>
      </p:sp>
      <p:graphicFrame>
        <p:nvGraphicFramePr>
          <p:cNvPr id="8" name="Table 7">
            <a:extLst>
              <a:ext uri="{FF2B5EF4-FFF2-40B4-BE49-F238E27FC236}">
                <a16:creationId xmlns:a16="http://schemas.microsoft.com/office/drawing/2014/main" id="{47409F1C-9441-4803-D575-F35DD1A472F2}"/>
              </a:ext>
            </a:extLst>
          </p:cNvPr>
          <p:cNvGraphicFramePr>
            <a:graphicFrameLocks noGrp="1"/>
          </p:cNvGraphicFramePr>
          <p:nvPr>
            <p:extLst>
              <p:ext uri="{D42A27DB-BD31-4B8C-83A1-F6EECF244321}">
                <p14:modId xmlns:p14="http://schemas.microsoft.com/office/powerpoint/2010/main" val="275658326"/>
              </p:ext>
            </p:extLst>
          </p:nvPr>
        </p:nvGraphicFramePr>
        <p:xfrm>
          <a:off x="642367" y="2887616"/>
          <a:ext cx="8075152" cy="1224280"/>
        </p:xfrm>
        <a:graphic>
          <a:graphicData uri="http://schemas.openxmlformats.org/drawingml/2006/table">
            <a:tbl>
              <a:tblPr firstRow="1" bandRow="1">
                <a:tableStyleId>{5C22544A-7EE6-4342-B048-85BDC9FD1C3A}</a:tableStyleId>
              </a:tblPr>
              <a:tblGrid>
                <a:gridCol w="1271369">
                  <a:extLst>
                    <a:ext uri="{9D8B030D-6E8A-4147-A177-3AD203B41FA5}">
                      <a16:colId xmlns:a16="http://schemas.microsoft.com/office/drawing/2014/main" val="364204572"/>
                    </a:ext>
                  </a:extLst>
                </a:gridCol>
                <a:gridCol w="2766207">
                  <a:extLst>
                    <a:ext uri="{9D8B030D-6E8A-4147-A177-3AD203B41FA5}">
                      <a16:colId xmlns:a16="http://schemas.microsoft.com/office/drawing/2014/main" val="4055417734"/>
                    </a:ext>
                  </a:extLst>
                </a:gridCol>
                <a:gridCol w="1271369">
                  <a:extLst>
                    <a:ext uri="{9D8B030D-6E8A-4147-A177-3AD203B41FA5}">
                      <a16:colId xmlns:a16="http://schemas.microsoft.com/office/drawing/2014/main" val="2134725910"/>
                    </a:ext>
                  </a:extLst>
                </a:gridCol>
                <a:gridCol w="2766207">
                  <a:extLst>
                    <a:ext uri="{9D8B030D-6E8A-4147-A177-3AD203B41FA5}">
                      <a16:colId xmlns:a16="http://schemas.microsoft.com/office/drawing/2014/main" val="36188974"/>
                    </a:ext>
                  </a:extLst>
                </a:gridCol>
              </a:tblGrid>
              <a:tr h="370840">
                <a:tc>
                  <a:txBody>
                    <a:bodyPr/>
                    <a:lstStyle/>
                    <a:p>
                      <a:r>
                        <a:rPr lang="es-ES_tradnl" sz="1100" b="1" noProof="0">
                          <a:solidFill>
                            <a:srgbClr val="000000"/>
                          </a:solidFill>
                        </a:rPr>
                        <a:t>Actor:</a:t>
                      </a:r>
                    </a:p>
                  </a:txBody>
                  <a:tcPr>
                    <a:solidFill>
                      <a:schemeClr val="bg1">
                        <a:lumMod val="75000"/>
                      </a:schemeClr>
                    </a:solidFill>
                  </a:tcPr>
                </a:tc>
                <a:tc>
                  <a:txBody>
                    <a:bodyPr/>
                    <a:lstStyle/>
                    <a:p>
                      <a:r>
                        <a:rPr lang="es-ES_tradnl" sz="1100" b="1" noProof="0">
                          <a:solidFill>
                            <a:srgbClr val="000000"/>
                          </a:solidFill>
                        </a:rPr>
                        <a:t>Vendedor</a:t>
                      </a:r>
                    </a:p>
                  </a:txBody>
                  <a:tcPr>
                    <a:solidFill>
                      <a:schemeClr val="bg1">
                        <a:lumMod val="75000"/>
                      </a:schemeClr>
                    </a:solidFill>
                  </a:tcPr>
                </a:tc>
                <a:tc>
                  <a:txBody>
                    <a:bodyPr/>
                    <a:lstStyle/>
                    <a:p>
                      <a:r>
                        <a:rPr lang="es-ES_tradnl" sz="1100" b="1" noProof="0">
                          <a:solidFill>
                            <a:srgbClr val="000000"/>
                          </a:solidFill>
                        </a:rPr>
                        <a:t>Estímulo:</a:t>
                      </a:r>
                    </a:p>
                  </a:txBody>
                  <a:tcPr>
                    <a:solidFill>
                      <a:schemeClr val="bg1">
                        <a:lumMod val="75000"/>
                      </a:schemeClr>
                    </a:solidFill>
                  </a:tcPr>
                </a:tc>
                <a:tc>
                  <a:txBody>
                    <a:bodyPr/>
                    <a:lstStyle/>
                    <a:p>
                      <a:r>
                        <a:rPr lang="es-ES_tradnl" sz="1100" b="1" noProof="0">
                          <a:solidFill>
                            <a:srgbClr val="000000"/>
                          </a:solidFill>
                        </a:rPr>
                        <a:t>Envía una orden de venta</a:t>
                      </a:r>
                    </a:p>
                  </a:txBody>
                  <a:tcPr>
                    <a:solidFill>
                      <a:schemeClr val="bg1">
                        <a:lumMod val="75000"/>
                      </a:schemeClr>
                    </a:solidFill>
                  </a:tcPr>
                </a:tc>
                <a:extLst>
                  <a:ext uri="{0D108BD9-81ED-4DB2-BD59-A6C34878D82A}">
                    <a16:rowId xmlns:a16="http://schemas.microsoft.com/office/drawing/2014/main" val="4024722904"/>
                  </a:ext>
                </a:extLst>
              </a:tr>
              <a:tr h="370840">
                <a:tc>
                  <a:txBody>
                    <a:bodyPr/>
                    <a:lstStyle/>
                    <a:p>
                      <a:r>
                        <a:rPr lang="es-ES_tradnl" sz="1100" b="1" noProof="0">
                          <a:solidFill>
                            <a:srgbClr val="000000"/>
                          </a:solidFill>
                        </a:rPr>
                        <a:t>Ambiente:</a:t>
                      </a:r>
                    </a:p>
                  </a:txBody>
                  <a:tcPr>
                    <a:solidFill>
                      <a:schemeClr val="bg1">
                        <a:lumMod val="75000"/>
                      </a:schemeClr>
                    </a:solidFill>
                  </a:tcPr>
                </a:tc>
                <a:tc>
                  <a:txBody>
                    <a:bodyPr/>
                    <a:lstStyle/>
                    <a:p>
                      <a:r>
                        <a:rPr lang="es-ES_tradnl" sz="1100" b="1" noProof="0">
                          <a:solidFill>
                            <a:srgbClr val="000000"/>
                          </a:solidFill>
                        </a:rPr>
                        <a:t>Operación normal (500 órdenes de venta/minuto)</a:t>
                      </a:r>
                    </a:p>
                  </a:txBody>
                  <a:tcPr>
                    <a:solidFill>
                      <a:schemeClr val="bg1">
                        <a:lumMod val="75000"/>
                      </a:schemeClr>
                    </a:solidFill>
                  </a:tcPr>
                </a:tc>
                <a:tc>
                  <a:txBody>
                    <a:bodyPr/>
                    <a:lstStyle/>
                    <a:p>
                      <a:r>
                        <a:rPr lang="es-ES_tradnl" sz="1100" b="1" noProof="0">
                          <a:solidFill>
                            <a:srgbClr val="000000"/>
                          </a:solidFill>
                        </a:rPr>
                        <a:t>Artefacto</a:t>
                      </a:r>
                    </a:p>
                  </a:txBody>
                  <a:tcPr>
                    <a:solidFill>
                      <a:schemeClr val="bg1">
                        <a:lumMod val="75000"/>
                      </a:schemeClr>
                    </a:solidFill>
                  </a:tcPr>
                </a:tc>
                <a:tc>
                  <a:txBody>
                    <a:bodyPr/>
                    <a:lstStyle/>
                    <a:p>
                      <a:r>
                        <a:rPr lang="es-ES_tradnl" sz="1100" b="1" noProof="0">
                          <a:solidFill>
                            <a:srgbClr val="000000"/>
                          </a:solidFill>
                        </a:rPr>
                        <a:t>ME</a:t>
                      </a:r>
                    </a:p>
                  </a:txBody>
                  <a:tcPr>
                    <a:solidFill>
                      <a:schemeClr val="bg1">
                        <a:lumMod val="75000"/>
                      </a:schemeClr>
                    </a:solidFill>
                  </a:tcPr>
                </a:tc>
                <a:extLst>
                  <a:ext uri="{0D108BD9-81ED-4DB2-BD59-A6C34878D82A}">
                    <a16:rowId xmlns:a16="http://schemas.microsoft.com/office/drawing/2014/main" val="3947952321"/>
                  </a:ext>
                </a:extLst>
              </a:tr>
              <a:tr h="370840">
                <a:tc>
                  <a:txBody>
                    <a:bodyPr/>
                    <a:lstStyle/>
                    <a:p>
                      <a:r>
                        <a:rPr lang="es-ES_tradnl" sz="1100" b="1" noProof="0">
                          <a:solidFill>
                            <a:srgbClr val="000000"/>
                          </a:solidFill>
                        </a:rPr>
                        <a:t>Respuesta esperada:</a:t>
                      </a:r>
                    </a:p>
                  </a:txBody>
                  <a:tcPr>
                    <a:solidFill>
                      <a:schemeClr val="bg1">
                        <a:lumMod val="75000"/>
                      </a:schemeClr>
                    </a:solidFill>
                  </a:tcPr>
                </a:tc>
                <a:tc gridSpan="3">
                  <a:txBody>
                    <a:bodyPr/>
                    <a:lstStyle/>
                    <a:p>
                      <a:r>
                        <a:rPr lang="es-ES_tradnl" sz="1100" b="1" noProof="0">
                          <a:solidFill>
                            <a:srgbClr val="000000"/>
                          </a:solidFill>
                        </a:rPr>
                        <a:t>Se registra </a:t>
                      </a: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tc hMerge="1">
                  <a:txBody>
                    <a:bodyPr/>
                    <a:lstStyle/>
                    <a:p>
                      <a:endParaRPr lang="en-US" sz="1100" b="1">
                        <a:solidFill>
                          <a:srgbClr val="000000"/>
                        </a:solidFill>
                      </a:endParaRPr>
                    </a:p>
                  </a:txBody>
                  <a:tcPr>
                    <a:solidFill>
                      <a:schemeClr val="bg1">
                        <a:lumMod val="75000"/>
                      </a:schemeClr>
                    </a:solidFill>
                  </a:tcPr>
                </a:tc>
                <a:extLst>
                  <a:ext uri="{0D108BD9-81ED-4DB2-BD59-A6C34878D82A}">
                    <a16:rowId xmlns:a16="http://schemas.microsoft.com/office/drawing/2014/main" val="2565655683"/>
                  </a:ext>
                </a:extLst>
              </a:tr>
            </a:tbl>
          </a:graphicData>
        </a:graphic>
      </p:graphicFrame>
      <p:graphicFrame>
        <p:nvGraphicFramePr>
          <p:cNvPr id="14" name="Table 13">
            <a:extLst>
              <a:ext uri="{FF2B5EF4-FFF2-40B4-BE49-F238E27FC236}">
                <a16:creationId xmlns:a16="http://schemas.microsoft.com/office/drawing/2014/main" id="{872016E3-AC7D-0D18-D493-40138ABBB9BB}"/>
              </a:ext>
            </a:extLst>
          </p:cNvPr>
          <p:cNvGraphicFramePr>
            <a:graphicFrameLocks noGrp="1"/>
          </p:cNvGraphicFramePr>
          <p:nvPr>
            <p:extLst>
              <p:ext uri="{D42A27DB-BD31-4B8C-83A1-F6EECF244321}">
                <p14:modId xmlns:p14="http://schemas.microsoft.com/office/powerpoint/2010/main" val="2690255100"/>
              </p:ext>
            </p:extLst>
          </p:nvPr>
        </p:nvGraphicFramePr>
        <p:xfrm>
          <a:off x="642367" y="1389328"/>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r>
                        <a:rPr lang="es-ES_tradnl" sz="1100" noProof="0">
                          <a:solidFill>
                            <a:srgbClr val="000000"/>
                          </a:solidFill>
                        </a:rPr>
                        <a:t>Tiempo en segundos</a:t>
                      </a: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r>
                        <a:rPr lang="es-ES_tradnl" sz="1100" noProof="0">
                          <a:solidFill>
                            <a:srgbClr val="000000"/>
                          </a:solidFill>
                        </a:rPr>
                        <a:t>Tiempo de confirmación &lt;= 500</a:t>
                      </a: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5" name="Table 14">
            <a:extLst>
              <a:ext uri="{FF2B5EF4-FFF2-40B4-BE49-F238E27FC236}">
                <a16:creationId xmlns:a16="http://schemas.microsoft.com/office/drawing/2014/main" id="{52ED9146-7F68-7946-EA06-286D4C17CE1C}"/>
              </a:ext>
            </a:extLst>
          </p:cNvPr>
          <p:cNvGraphicFramePr>
            <a:graphicFrameLocks noGrp="1"/>
          </p:cNvGraphicFramePr>
          <p:nvPr/>
        </p:nvGraphicFramePr>
        <p:xfrm>
          <a:off x="3357495"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16" name="Table 15">
            <a:extLst>
              <a:ext uri="{FF2B5EF4-FFF2-40B4-BE49-F238E27FC236}">
                <a16:creationId xmlns:a16="http://schemas.microsoft.com/office/drawing/2014/main" id="{17B6011D-CC9B-CF9B-4177-0F560AD8134F}"/>
              </a:ext>
            </a:extLst>
          </p:cNvPr>
          <p:cNvGraphicFramePr>
            <a:graphicFrameLocks noGrp="1"/>
          </p:cNvGraphicFramePr>
          <p:nvPr/>
        </p:nvGraphicFramePr>
        <p:xfrm>
          <a:off x="6125231" y="1383584"/>
          <a:ext cx="2592288" cy="1109312"/>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rgbClr val="92D050"/>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Unidad: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
        <p:nvSpPr>
          <p:cNvPr id="20" name="TextBox 19">
            <a:extLst>
              <a:ext uri="{FF2B5EF4-FFF2-40B4-BE49-F238E27FC236}">
                <a16:creationId xmlns:a16="http://schemas.microsoft.com/office/drawing/2014/main" id="{F40D86DE-3A8B-B7ED-008A-CC6387DAD8B7}"/>
              </a:ext>
            </a:extLst>
          </p:cNvPr>
          <p:cNvSpPr txBox="1"/>
          <p:nvPr/>
        </p:nvSpPr>
        <p:spPr>
          <a:xfrm>
            <a:off x="82463" y="1661899"/>
            <a:ext cx="490840" cy="830997"/>
          </a:xfrm>
          <a:prstGeom prst="rect">
            <a:avLst/>
          </a:prstGeom>
          <a:noFill/>
        </p:spPr>
        <p:txBody>
          <a:bodyPr wrap="none" rtlCol="0">
            <a:spAutoFit/>
          </a:bodyPr>
          <a:lstStyle/>
          <a:p>
            <a:r>
              <a:rPr lang="es-ES_tradnl" sz="4800">
                <a:solidFill>
                  <a:srgbClr val="00B050"/>
                </a:solidFill>
              </a:rPr>
              <a:t>+</a:t>
            </a:r>
          </a:p>
        </p:txBody>
      </p:sp>
      <p:sp>
        <p:nvSpPr>
          <p:cNvPr id="21" name="TextBox 20">
            <a:extLst>
              <a:ext uri="{FF2B5EF4-FFF2-40B4-BE49-F238E27FC236}">
                <a16:creationId xmlns:a16="http://schemas.microsoft.com/office/drawing/2014/main" id="{6372BAAC-6EF1-3B56-16B8-FEE64AB55E3F}"/>
              </a:ext>
            </a:extLst>
          </p:cNvPr>
          <p:cNvSpPr txBox="1"/>
          <p:nvPr/>
        </p:nvSpPr>
        <p:spPr>
          <a:xfrm>
            <a:off x="90519" y="4685349"/>
            <a:ext cx="373820" cy="830997"/>
          </a:xfrm>
          <a:prstGeom prst="rect">
            <a:avLst/>
          </a:prstGeom>
          <a:noFill/>
        </p:spPr>
        <p:txBody>
          <a:bodyPr wrap="none" rtlCol="0">
            <a:spAutoFit/>
          </a:bodyPr>
          <a:lstStyle/>
          <a:p>
            <a:r>
              <a:rPr lang="es-ES_tradnl" sz="4800">
                <a:solidFill>
                  <a:srgbClr val="C00000"/>
                </a:solidFill>
              </a:rPr>
              <a:t>-</a:t>
            </a:r>
          </a:p>
        </p:txBody>
      </p:sp>
      <p:graphicFrame>
        <p:nvGraphicFramePr>
          <p:cNvPr id="22" name="Table 21">
            <a:extLst>
              <a:ext uri="{FF2B5EF4-FFF2-40B4-BE49-F238E27FC236}">
                <a16:creationId xmlns:a16="http://schemas.microsoft.com/office/drawing/2014/main" id="{CA2641D7-1006-7957-5CD7-F0478AD4D403}"/>
              </a:ext>
            </a:extLst>
          </p:cNvPr>
          <p:cNvGraphicFramePr>
            <a:graphicFrameLocks noGrp="1"/>
          </p:cNvGraphicFramePr>
          <p:nvPr/>
        </p:nvGraphicFramePr>
        <p:xfrm>
          <a:off x="611560" y="4551936"/>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3" name="Table 22">
            <a:extLst>
              <a:ext uri="{FF2B5EF4-FFF2-40B4-BE49-F238E27FC236}">
                <a16:creationId xmlns:a16="http://schemas.microsoft.com/office/drawing/2014/main" id="{9684019D-060F-AFBF-0B04-7D87269EB6EC}"/>
              </a:ext>
            </a:extLst>
          </p:cNvPr>
          <p:cNvGraphicFramePr>
            <a:graphicFrameLocks noGrp="1"/>
          </p:cNvGraphicFramePr>
          <p:nvPr/>
        </p:nvGraphicFramePr>
        <p:xfrm>
          <a:off x="3326688" y="4546192"/>
          <a:ext cx="2592288" cy="102388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41296">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41296">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41296">
                <a:tc>
                  <a:txBody>
                    <a:bodyPr/>
                    <a:lstStyle/>
                    <a:p>
                      <a:r>
                        <a:rPr lang="es-ES_tradnl" sz="1100" noProof="0">
                          <a:solidFill>
                            <a:srgbClr val="000000"/>
                          </a:solidFill>
                        </a:rPr>
                        <a:t>Impacto</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graphicFrame>
        <p:nvGraphicFramePr>
          <p:cNvPr id="24" name="Table 23">
            <a:extLst>
              <a:ext uri="{FF2B5EF4-FFF2-40B4-BE49-F238E27FC236}">
                <a16:creationId xmlns:a16="http://schemas.microsoft.com/office/drawing/2014/main" id="{795BE8DD-CE41-0CE9-6ECE-7AA2D07979AC}"/>
              </a:ext>
            </a:extLst>
          </p:cNvPr>
          <p:cNvGraphicFramePr>
            <a:graphicFrameLocks noGrp="1"/>
          </p:cNvGraphicFramePr>
          <p:nvPr/>
        </p:nvGraphicFramePr>
        <p:xfrm>
          <a:off x="6094424" y="4546192"/>
          <a:ext cx="2592288" cy="1056748"/>
        </p:xfrm>
        <a:graphic>
          <a:graphicData uri="http://schemas.openxmlformats.org/drawingml/2006/table">
            <a:tbl>
              <a:tblPr firstRow="1" bandRow="1">
                <a:tableStyleId>{5C22544A-7EE6-4342-B048-85BDC9FD1C3A}</a:tableStyleId>
              </a:tblPr>
              <a:tblGrid>
                <a:gridCol w="856876">
                  <a:extLst>
                    <a:ext uri="{9D8B030D-6E8A-4147-A177-3AD203B41FA5}">
                      <a16:colId xmlns:a16="http://schemas.microsoft.com/office/drawing/2014/main" val="3074122083"/>
                    </a:ext>
                  </a:extLst>
                </a:gridCol>
                <a:gridCol w="1735412">
                  <a:extLst>
                    <a:ext uri="{9D8B030D-6E8A-4147-A177-3AD203B41FA5}">
                      <a16:colId xmlns:a16="http://schemas.microsoft.com/office/drawing/2014/main" val="1104832515"/>
                    </a:ext>
                  </a:extLst>
                </a:gridCol>
              </a:tblGrid>
              <a:tr h="315014">
                <a:tc gridSpan="2">
                  <a:txBody>
                    <a:bodyPr/>
                    <a:lstStyle/>
                    <a:p>
                      <a:pPr algn="ctr"/>
                      <a:r>
                        <a:rPr lang="es-ES_tradnl" sz="1100" b="0" noProof="0">
                          <a:solidFill>
                            <a:srgbClr val="000000"/>
                          </a:solidFill>
                        </a:rPr>
                        <a:t>Atributo de calidad</a:t>
                      </a:r>
                    </a:p>
                  </a:txBody>
                  <a:tcPr>
                    <a:solidFill>
                      <a:schemeClr val="accent6">
                        <a:lumMod val="60000"/>
                        <a:lumOff val="40000"/>
                      </a:schemeClr>
                    </a:solidFill>
                  </a:tcPr>
                </a:tc>
                <a:tc hMerge="1">
                  <a:txBody>
                    <a:bodyPr/>
                    <a:lstStyle/>
                    <a:p>
                      <a:endParaRPr lang="en-US"/>
                    </a:p>
                  </a:txBody>
                  <a:tcPr>
                    <a:solidFill>
                      <a:schemeClr val="tx1">
                        <a:lumMod val="40000"/>
                        <a:lumOff val="60000"/>
                      </a:schemeClr>
                    </a:solidFill>
                  </a:tcPr>
                </a:tc>
                <a:extLst>
                  <a:ext uri="{0D108BD9-81ED-4DB2-BD59-A6C34878D82A}">
                    <a16:rowId xmlns:a16="http://schemas.microsoft.com/office/drawing/2014/main" val="2684417783"/>
                  </a:ext>
                </a:extLst>
              </a:tr>
              <a:tr h="315014">
                <a:tc>
                  <a:txBody>
                    <a:bodyPr/>
                    <a:lstStyle/>
                    <a:p>
                      <a:r>
                        <a:rPr lang="es-ES_tradnl" sz="1100" noProof="0">
                          <a:solidFill>
                            <a:srgbClr val="000000"/>
                          </a:solidFill>
                        </a:rPr>
                        <a:t>Prioridad</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509062101"/>
                  </a:ext>
                </a:extLst>
              </a:tr>
              <a:tr h="393860">
                <a:tc>
                  <a:txBody>
                    <a:bodyPr/>
                    <a:lstStyle/>
                    <a:p>
                      <a:r>
                        <a:rPr lang="es-ES_tradnl" sz="1100" noProof="0">
                          <a:solidFill>
                            <a:srgbClr val="000000"/>
                          </a:solidFill>
                        </a:rPr>
                        <a:t>Respuesta esperada:</a:t>
                      </a:r>
                    </a:p>
                  </a:txBody>
                  <a:tcPr>
                    <a:solidFill>
                      <a:schemeClr val="tx1">
                        <a:lumMod val="40000"/>
                        <a:lumOff val="60000"/>
                      </a:schemeClr>
                    </a:solidFill>
                  </a:tcPr>
                </a:tc>
                <a:tc>
                  <a:txBody>
                    <a:bodyPr/>
                    <a:lstStyle/>
                    <a:p>
                      <a:endParaRPr lang="es-ES_tradnl" sz="1100" noProof="0">
                        <a:solidFill>
                          <a:srgbClr val="000000"/>
                        </a:solidFill>
                      </a:endParaRPr>
                    </a:p>
                  </a:txBody>
                  <a:tcPr>
                    <a:solidFill>
                      <a:schemeClr val="tx1">
                        <a:lumMod val="40000"/>
                        <a:lumOff val="60000"/>
                      </a:schemeClr>
                    </a:solidFill>
                  </a:tcPr>
                </a:tc>
                <a:extLst>
                  <a:ext uri="{0D108BD9-81ED-4DB2-BD59-A6C34878D82A}">
                    <a16:rowId xmlns:a16="http://schemas.microsoft.com/office/drawing/2014/main" val="2522535118"/>
                  </a:ext>
                </a:extLst>
              </a:tr>
            </a:tbl>
          </a:graphicData>
        </a:graphic>
      </p:graphicFrame>
    </p:spTree>
    <p:extLst>
      <p:ext uri="{BB962C8B-B14F-4D97-AF65-F5344CB8AC3E}">
        <p14:creationId xmlns:p14="http://schemas.microsoft.com/office/powerpoint/2010/main" val="2157404733"/>
      </p:ext>
    </p:extLst>
  </p:cSld>
  <p:clrMapOvr>
    <a:masterClrMapping/>
  </p:clrMapOvr>
</p:sld>
</file>

<file path=ppt/theme/theme1.xml><?xml version="1.0" encoding="utf-8"?>
<a:theme xmlns:a="http://schemas.openxmlformats.org/drawingml/2006/main" name="Tema de Office">
  <a:themeElements>
    <a:clrScheme name="Personalizado 11">
      <a:dk1>
        <a:srgbClr val="174970"/>
      </a:dk1>
      <a:lt1>
        <a:sysClr val="window" lastClr="FFFFFF"/>
      </a:lt1>
      <a:dk2>
        <a:srgbClr val="3B3059"/>
      </a:dk2>
      <a:lt2>
        <a:srgbClr val="EEECE1"/>
      </a:lt2>
      <a:accent1>
        <a:srgbClr val="2F4A6E"/>
      </a:accent1>
      <a:accent2>
        <a:srgbClr val="B31166"/>
      </a:accent2>
      <a:accent3>
        <a:srgbClr val="E45F3C"/>
      </a:accent3>
      <a:accent4>
        <a:srgbClr val="E9943A"/>
      </a:accent4>
      <a:accent5>
        <a:srgbClr val="9B6BF2"/>
      </a:accent5>
      <a:accent6>
        <a:srgbClr val="FF000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ba872fe-ebe7-44ee-97e3-5e5488f75d03">
      <Terms xmlns="http://schemas.microsoft.com/office/infopath/2007/PartnerControls"/>
    </lcf76f155ced4ddcb4097134ff3c332f>
    <TaxCatchAll xmlns="7e18fa01-6860-4b34-97e3-8e9dc06f10c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E2E172189CFDDE4FB147DB9702EB0992" ma:contentTypeVersion="10" ma:contentTypeDescription="Crear nuevo documento." ma:contentTypeScope="" ma:versionID="8bffd5056adeb583f08db9c0ab44cec9">
  <xsd:schema xmlns:xsd="http://www.w3.org/2001/XMLSchema" xmlns:xs="http://www.w3.org/2001/XMLSchema" xmlns:p="http://schemas.microsoft.com/office/2006/metadata/properties" xmlns:ns2="9ba872fe-ebe7-44ee-97e3-5e5488f75d03" xmlns:ns3="7e18fa01-6860-4b34-97e3-8e9dc06f10c0" targetNamespace="http://schemas.microsoft.com/office/2006/metadata/properties" ma:root="true" ma:fieldsID="4ef55a70788877dc3b8f117c25f3c4da" ns2:_="" ns3:_="">
    <xsd:import namespace="9ba872fe-ebe7-44ee-97e3-5e5488f75d03"/>
    <xsd:import namespace="7e18fa01-6860-4b34-97e3-8e9dc06f10c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a872fe-ebe7-44ee-97e3-5e5488f75d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a38e7027-190f-4f90-8839-9f8250567d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e18fa01-6860-4b34-97e3-8e9dc06f10c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489992b0-b469-4b26-ba9f-1c5bc1d60123}" ma:internalName="TaxCatchAll" ma:showField="CatchAllData" ma:web="7e18fa01-6860-4b34-97e3-8e9dc06f10c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CA0C8D-3EA7-4A0C-80B3-EF1E0352A135}">
  <ds:schemaRefs>
    <ds:schemaRef ds:uri="7e18fa01-6860-4b34-97e3-8e9dc06f10c0"/>
    <ds:schemaRef ds:uri="9ba872fe-ebe7-44ee-97e3-5e5488f75d0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CA4D230-105D-45B6-8A67-6D4D3A8A3BDD}">
  <ds:schemaRefs>
    <ds:schemaRef ds:uri="7e18fa01-6860-4b34-97e3-8e9dc06f10c0"/>
    <ds:schemaRef ds:uri="9ba872fe-ebe7-44ee-97e3-5e5488f75d0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02517A-88C4-48A3-B2D7-76CABA5DA0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Tema1</Template>
  <Application>Microsoft Office PowerPoint</Application>
  <PresentationFormat>On-screen Show (4:3)</PresentationFormat>
  <Slides>31</Slides>
  <Notes>30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Tema de Office</vt:lpstr>
      <vt:lpstr>ARTI 4109 -  Arquitecturas de Software</vt:lpstr>
      <vt:lpstr>Trabajo en Grupo</vt:lpstr>
      <vt:lpstr>PowerPoint Presentation</vt:lpstr>
      <vt:lpstr>ASRs ⭐</vt:lpstr>
      <vt:lpstr>ASRs</vt:lpstr>
      <vt:lpstr>ASRs</vt:lpstr>
      <vt:lpstr>ASRs</vt:lpstr>
      <vt:lpstr>ASRs</vt:lpstr>
      <vt:lpstr>ASRs</vt:lpstr>
      <vt:lpstr>ASRs</vt:lpstr>
      <vt:lpstr>ASRs</vt:lpstr>
      <vt:lpstr>ASRs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Universidad de los Andes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MISO4206</dc:title>
  <dc:subject/>
  <dc:creator>Dario Correal</dc:creator>
  <cp:keywords/>
  <dc:description/>
  <cp:revision>279</cp:revision>
  <dcterms:created xsi:type="dcterms:W3CDTF">2015-03-17T14:11:57Z</dcterms:created>
  <dcterms:modified xsi:type="dcterms:W3CDTF">2025-09-03T04:12:24Z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0x010100E2E172189CFDDE4FB147DB9702EB0992</vt:lpwstr>
  </property>
  <property fmtid="{D5CDD505-2E9C-101B-9397-08002B2CF9AE}" pid="3" name="MediaServiceImageTags">
    <vt:lpwstr/>
  </property>
</Properties>
</file>