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D06FC-3A9D-400E-BD3B-04EDB634C06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3BDC-94C6-44AA-9818-AD7701B7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Manhattan Distance between two points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(X1, Y1)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and (X2, Y2) is given by |X1 – X2| + |Y1 – Y2|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53BDC-94C6-44AA-9818-AD7701B749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8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DE20-602B-42C3-946C-7558FA9E7B7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5710-EAD9-4DA6-89F0-6627F1ED0F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ford.edu/class/ee103/visualizations/kmeans/kmean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4.png"/><Relationship Id="rId7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6.png"/><Relationship Id="rId4" Type="http://schemas.openxmlformats.org/officeDocument/2006/relationships/image" Target="../media/image79.png"/><Relationship Id="rId9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6.png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4.png"/><Relationship Id="rId7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6.png"/><Relationship Id="rId4" Type="http://schemas.openxmlformats.org/officeDocument/2006/relationships/image" Target="../media/image83.png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4.png"/><Relationship Id="rId7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6.png"/><Relationship Id="rId4" Type="http://schemas.openxmlformats.org/officeDocument/2006/relationships/image" Target="../media/image84.png"/><Relationship Id="rId9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2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33" Type="http://schemas.openxmlformats.org/officeDocument/2006/relationships/image" Target="../media/image120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32" Type="http://schemas.openxmlformats.org/officeDocument/2006/relationships/image" Target="../media/image119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31" Type="http://schemas.openxmlformats.org/officeDocument/2006/relationships/image" Target="../media/image118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6.jpe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Reduction and Similarities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449" y="480313"/>
            <a:ext cx="63154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942" y="480313"/>
            <a:ext cx="1295781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8263" y="480313"/>
            <a:ext cx="640689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8557" y="480313"/>
            <a:ext cx="5708015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932" y="2001394"/>
            <a:ext cx="8534360" cy="44975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2738" y="2864104"/>
            <a:ext cx="1981200" cy="1273175"/>
          </a:xfrm>
          <a:custGeom>
            <a:avLst/>
            <a:gdLst/>
            <a:ahLst/>
            <a:cxnLst/>
            <a:rect l="l" t="t" r="r" b="b"/>
            <a:pathLst>
              <a:path w="1981200" h="1273175">
                <a:moveTo>
                  <a:pt x="0" y="636270"/>
                </a:moveTo>
                <a:lnTo>
                  <a:pt x="6664" y="562066"/>
                </a:lnTo>
                <a:lnTo>
                  <a:pt x="26161" y="490376"/>
                </a:lnTo>
                <a:lnTo>
                  <a:pt x="57748" y="421679"/>
                </a:lnTo>
                <a:lnTo>
                  <a:pt x="77843" y="388602"/>
                </a:lnTo>
                <a:lnTo>
                  <a:pt x="100681" y="356451"/>
                </a:lnTo>
                <a:lnTo>
                  <a:pt x="126171" y="325287"/>
                </a:lnTo>
                <a:lnTo>
                  <a:pt x="154218" y="295170"/>
                </a:lnTo>
                <a:lnTo>
                  <a:pt x="184731" y="266158"/>
                </a:lnTo>
                <a:lnTo>
                  <a:pt x="217616" y="238312"/>
                </a:lnTo>
                <a:lnTo>
                  <a:pt x="252780" y="211692"/>
                </a:lnTo>
                <a:lnTo>
                  <a:pt x="290131" y="186356"/>
                </a:lnTo>
                <a:lnTo>
                  <a:pt x="329575" y="162365"/>
                </a:lnTo>
                <a:lnTo>
                  <a:pt x="371020" y="139779"/>
                </a:lnTo>
                <a:lnTo>
                  <a:pt x="414373" y="118656"/>
                </a:lnTo>
                <a:lnTo>
                  <a:pt x="459540" y="99057"/>
                </a:lnTo>
                <a:lnTo>
                  <a:pt x="506430" y="81042"/>
                </a:lnTo>
                <a:lnTo>
                  <a:pt x="554949" y="64670"/>
                </a:lnTo>
                <a:lnTo>
                  <a:pt x="605004" y="50000"/>
                </a:lnTo>
                <a:lnTo>
                  <a:pt x="656502" y="37092"/>
                </a:lnTo>
                <a:lnTo>
                  <a:pt x="709351" y="26007"/>
                </a:lnTo>
                <a:lnTo>
                  <a:pt x="763457" y="16803"/>
                </a:lnTo>
                <a:lnTo>
                  <a:pt x="818728" y="9541"/>
                </a:lnTo>
                <a:lnTo>
                  <a:pt x="875070" y="4280"/>
                </a:lnTo>
                <a:lnTo>
                  <a:pt x="932392" y="1080"/>
                </a:lnTo>
                <a:lnTo>
                  <a:pt x="990600" y="0"/>
                </a:lnTo>
                <a:lnTo>
                  <a:pt x="1048807" y="1080"/>
                </a:lnTo>
                <a:lnTo>
                  <a:pt x="1106129" y="4280"/>
                </a:lnTo>
                <a:lnTo>
                  <a:pt x="1162471" y="9541"/>
                </a:lnTo>
                <a:lnTo>
                  <a:pt x="1217742" y="16803"/>
                </a:lnTo>
                <a:lnTo>
                  <a:pt x="1271848" y="26007"/>
                </a:lnTo>
                <a:lnTo>
                  <a:pt x="1324697" y="37092"/>
                </a:lnTo>
                <a:lnTo>
                  <a:pt x="1376195" y="50000"/>
                </a:lnTo>
                <a:lnTo>
                  <a:pt x="1426250" y="64670"/>
                </a:lnTo>
                <a:lnTo>
                  <a:pt x="1474769" y="81042"/>
                </a:lnTo>
                <a:lnTo>
                  <a:pt x="1521659" y="99057"/>
                </a:lnTo>
                <a:lnTo>
                  <a:pt x="1566826" y="118656"/>
                </a:lnTo>
                <a:lnTo>
                  <a:pt x="1610179" y="139779"/>
                </a:lnTo>
                <a:lnTo>
                  <a:pt x="1651624" y="162365"/>
                </a:lnTo>
                <a:lnTo>
                  <a:pt x="1691068" y="186356"/>
                </a:lnTo>
                <a:lnTo>
                  <a:pt x="1728419" y="211692"/>
                </a:lnTo>
                <a:lnTo>
                  <a:pt x="1763583" y="238312"/>
                </a:lnTo>
                <a:lnTo>
                  <a:pt x="1796468" y="266158"/>
                </a:lnTo>
                <a:lnTo>
                  <a:pt x="1826981" y="295170"/>
                </a:lnTo>
                <a:lnTo>
                  <a:pt x="1855028" y="325287"/>
                </a:lnTo>
                <a:lnTo>
                  <a:pt x="1880518" y="356451"/>
                </a:lnTo>
                <a:lnTo>
                  <a:pt x="1903356" y="388602"/>
                </a:lnTo>
                <a:lnTo>
                  <a:pt x="1923451" y="421679"/>
                </a:lnTo>
                <a:lnTo>
                  <a:pt x="1955038" y="490376"/>
                </a:lnTo>
                <a:lnTo>
                  <a:pt x="1974535" y="562066"/>
                </a:lnTo>
                <a:lnTo>
                  <a:pt x="1981200" y="636270"/>
                </a:lnTo>
                <a:lnTo>
                  <a:pt x="1979518" y="673656"/>
                </a:lnTo>
                <a:lnTo>
                  <a:pt x="1966344" y="746666"/>
                </a:lnTo>
                <a:lnTo>
                  <a:pt x="1940710" y="816926"/>
                </a:lnTo>
                <a:lnTo>
                  <a:pt x="1903356" y="883957"/>
                </a:lnTo>
                <a:lnTo>
                  <a:pt x="1880518" y="916113"/>
                </a:lnTo>
                <a:lnTo>
                  <a:pt x="1855028" y="947283"/>
                </a:lnTo>
                <a:lnTo>
                  <a:pt x="1826981" y="977406"/>
                </a:lnTo>
                <a:lnTo>
                  <a:pt x="1796468" y="1006424"/>
                </a:lnTo>
                <a:lnTo>
                  <a:pt x="1763583" y="1034277"/>
                </a:lnTo>
                <a:lnTo>
                  <a:pt x="1728419" y="1060904"/>
                </a:lnTo>
                <a:lnTo>
                  <a:pt x="1691068" y="1086246"/>
                </a:lnTo>
                <a:lnTo>
                  <a:pt x="1651624" y="1110244"/>
                </a:lnTo>
                <a:lnTo>
                  <a:pt x="1610179" y="1132837"/>
                </a:lnTo>
                <a:lnTo>
                  <a:pt x="1566826" y="1153966"/>
                </a:lnTo>
                <a:lnTo>
                  <a:pt x="1521659" y="1173572"/>
                </a:lnTo>
                <a:lnTo>
                  <a:pt x="1474769" y="1191593"/>
                </a:lnTo>
                <a:lnTo>
                  <a:pt x="1426250" y="1207971"/>
                </a:lnTo>
                <a:lnTo>
                  <a:pt x="1376195" y="1222646"/>
                </a:lnTo>
                <a:lnTo>
                  <a:pt x="1324697" y="1235559"/>
                </a:lnTo>
                <a:lnTo>
                  <a:pt x="1271848" y="1246648"/>
                </a:lnTo>
                <a:lnTo>
                  <a:pt x="1217742" y="1255855"/>
                </a:lnTo>
                <a:lnTo>
                  <a:pt x="1162471" y="1263121"/>
                </a:lnTo>
                <a:lnTo>
                  <a:pt x="1106129" y="1268384"/>
                </a:lnTo>
                <a:lnTo>
                  <a:pt x="1048807" y="1271586"/>
                </a:lnTo>
                <a:lnTo>
                  <a:pt x="990600" y="1272667"/>
                </a:lnTo>
                <a:lnTo>
                  <a:pt x="932392" y="1271586"/>
                </a:lnTo>
                <a:lnTo>
                  <a:pt x="875070" y="1268384"/>
                </a:lnTo>
                <a:lnTo>
                  <a:pt x="818728" y="1263121"/>
                </a:lnTo>
                <a:lnTo>
                  <a:pt x="763457" y="1255855"/>
                </a:lnTo>
                <a:lnTo>
                  <a:pt x="709351" y="1246648"/>
                </a:lnTo>
                <a:lnTo>
                  <a:pt x="656502" y="1235559"/>
                </a:lnTo>
                <a:lnTo>
                  <a:pt x="605004" y="1222646"/>
                </a:lnTo>
                <a:lnTo>
                  <a:pt x="554949" y="1207971"/>
                </a:lnTo>
                <a:lnTo>
                  <a:pt x="506430" y="1191593"/>
                </a:lnTo>
                <a:lnTo>
                  <a:pt x="459540" y="1173572"/>
                </a:lnTo>
                <a:lnTo>
                  <a:pt x="414373" y="1153966"/>
                </a:lnTo>
                <a:lnTo>
                  <a:pt x="371020" y="1132837"/>
                </a:lnTo>
                <a:lnTo>
                  <a:pt x="329575" y="1110244"/>
                </a:lnTo>
                <a:lnTo>
                  <a:pt x="290131" y="1086246"/>
                </a:lnTo>
                <a:lnTo>
                  <a:pt x="252780" y="1060904"/>
                </a:lnTo>
                <a:lnTo>
                  <a:pt x="217616" y="1034277"/>
                </a:lnTo>
                <a:lnTo>
                  <a:pt x="184731" y="1006424"/>
                </a:lnTo>
                <a:lnTo>
                  <a:pt x="154218" y="977406"/>
                </a:lnTo>
                <a:lnTo>
                  <a:pt x="126171" y="947283"/>
                </a:lnTo>
                <a:lnTo>
                  <a:pt x="100681" y="916113"/>
                </a:lnTo>
                <a:lnTo>
                  <a:pt x="77843" y="883957"/>
                </a:lnTo>
                <a:lnTo>
                  <a:pt x="57748" y="850875"/>
                </a:lnTo>
                <a:lnTo>
                  <a:pt x="26161" y="782170"/>
                </a:lnTo>
                <a:lnTo>
                  <a:pt x="6664" y="710475"/>
                </a:lnTo>
                <a:lnTo>
                  <a:pt x="0" y="636270"/>
                </a:lnTo>
                <a:close/>
              </a:path>
            </a:pathLst>
          </a:custGeom>
          <a:ln w="6667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64178" y="1594484"/>
            <a:ext cx="2329180" cy="6280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522605">
              <a:lnSpc>
                <a:spcPts val="2340"/>
              </a:lnSpc>
              <a:spcBef>
                <a:spcPts val="229"/>
              </a:spcBef>
            </a:pPr>
            <a:r>
              <a:rPr sz="2000" spc="-85" dirty="0">
                <a:latin typeface="Noto Sans"/>
                <a:cs typeface="Noto Sans"/>
              </a:rPr>
              <a:t>needs </a:t>
            </a:r>
            <a:r>
              <a:rPr sz="2000" spc="-40" dirty="0">
                <a:latin typeface="Noto Sans"/>
                <a:cs typeface="Noto Sans"/>
              </a:rPr>
              <a:t>to </a:t>
            </a:r>
            <a:r>
              <a:rPr sz="2000" spc="-70" dirty="0">
                <a:latin typeface="Noto Sans"/>
                <a:cs typeface="Noto Sans"/>
              </a:rPr>
              <a:t>be  </a:t>
            </a:r>
            <a:r>
              <a:rPr sz="2000" spc="-75" dirty="0">
                <a:latin typeface="Noto Sans"/>
                <a:cs typeface="Noto Sans"/>
              </a:rPr>
              <a:t>accurately</a:t>
            </a:r>
            <a:r>
              <a:rPr sz="2000" spc="-30" dirty="0">
                <a:latin typeface="Noto Sans"/>
                <a:cs typeface="Noto Sans"/>
              </a:rPr>
              <a:t> </a:t>
            </a:r>
            <a:r>
              <a:rPr sz="2000" spc="-105" dirty="0">
                <a:latin typeface="Noto Sans"/>
                <a:cs typeface="Noto Sans"/>
              </a:rPr>
              <a:t>measured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8953" y="2274697"/>
            <a:ext cx="111760" cy="437515"/>
          </a:xfrm>
          <a:custGeom>
            <a:avLst/>
            <a:gdLst/>
            <a:ahLst/>
            <a:cxnLst/>
            <a:rect l="l" t="t" r="r" b="b"/>
            <a:pathLst>
              <a:path w="111760" h="437514">
                <a:moveTo>
                  <a:pt x="0" y="355345"/>
                </a:moveTo>
                <a:lnTo>
                  <a:pt x="24384" y="437006"/>
                </a:lnTo>
                <a:lnTo>
                  <a:pt x="69322" y="376300"/>
                </a:lnTo>
                <a:lnTo>
                  <a:pt x="46228" y="376300"/>
                </a:lnTo>
                <a:lnTo>
                  <a:pt x="24384" y="372490"/>
                </a:lnTo>
                <a:lnTo>
                  <a:pt x="26569" y="360021"/>
                </a:lnTo>
                <a:lnTo>
                  <a:pt x="0" y="355345"/>
                </a:lnTo>
                <a:close/>
              </a:path>
              <a:path w="111760" h="437514">
                <a:moveTo>
                  <a:pt x="26569" y="360021"/>
                </a:moveTo>
                <a:lnTo>
                  <a:pt x="24384" y="372490"/>
                </a:lnTo>
                <a:lnTo>
                  <a:pt x="46228" y="376300"/>
                </a:lnTo>
                <a:lnTo>
                  <a:pt x="48407" y="363864"/>
                </a:lnTo>
                <a:lnTo>
                  <a:pt x="26569" y="360021"/>
                </a:lnTo>
                <a:close/>
              </a:path>
              <a:path w="111760" h="437514">
                <a:moveTo>
                  <a:pt x="48407" y="363864"/>
                </a:moveTo>
                <a:lnTo>
                  <a:pt x="46228" y="376300"/>
                </a:lnTo>
                <a:lnTo>
                  <a:pt x="69322" y="376300"/>
                </a:lnTo>
                <a:lnTo>
                  <a:pt x="75057" y="368553"/>
                </a:lnTo>
                <a:lnTo>
                  <a:pt x="48407" y="363864"/>
                </a:lnTo>
                <a:close/>
              </a:path>
              <a:path w="111760" h="437514">
                <a:moveTo>
                  <a:pt x="89662" y="0"/>
                </a:moveTo>
                <a:lnTo>
                  <a:pt x="26569" y="360021"/>
                </a:lnTo>
                <a:lnTo>
                  <a:pt x="48407" y="363864"/>
                </a:lnTo>
                <a:lnTo>
                  <a:pt x="111506" y="3810"/>
                </a:lnTo>
                <a:lnTo>
                  <a:pt x="8966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1140" y="5436819"/>
            <a:ext cx="5195570" cy="1238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Noto Sans"/>
                <a:cs typeface="Noto Sans"/>
              </a:rPr>
              <a:t>quantize </a:t>
            </a:r>
            <a:r>
              <a:rPr sz="2000" spc="-85" dirty="0">
                <a:latin typeface="Noto Sans"/>
                <a:cs typeface="Noto Sans"/>
              </a:rPr>
              <a:t>each person </a:t>
            </a:r>
            <a:r>
              <a:rPr sz="2000" spc="-60" dirty="0">
                <a:latin typeface="Noto Sans"/>
                <a:cs typeface="Noto Sans"/>
              </a:rPr>
              <a:t>into </a:t>
            </a:r>
            <a:r>
              <a:rPr sz="2000" spc="-105" dirty="0">
                <a:latin typeface="Noto Sans"/>
                <a:cs typeface="Noto Sans"/>
              </a:rPr>
              <a:t>a</a:t>
            </a:r>
            <a:r>
              <a:rPr sz="2000" spc="-10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vector</a:t>
            </a:r>
            <a:endParaRPr sz="2000">
              <a:latin typeface="Noto Sans"/>
              <a:cs typeface="Noto Sans"/>
            </a:endParaRPr>
          </a:p>
          <a:p>
            <a:pPr marL="12700" marR="5080">
              <a:lnSpc>
                <a:spcPct val="98700"/>
              </a:lnSpc>
              <a:spcBef>
                <a:spcPts val="30"/>
              </a:spcBef>
            </a:pPr>
            <a:r>
              <a:rPr sz="2000" spc="-80" dirty="0">
                <a:latin typeface="Noto Sans"/>
                <a:cs typeface="Noto Sans"/>
              </a:rPr>
              <a:t>each </a:t>
            </a:r>
            <a:r>
              <a:rPr sz="2000" spc="-70" dirty="0">
                <a:latin typeface="Noto Sans"/>
                <a:cs typeface="Noto Sans"/>
              </a:rPr>
              <a:t>vector </a:t>
            </a:r>
            <a:r>
              <a:rPr sz="2000" spc="-85" dirty="0">
                <a:latin typeface="Noto Sans"/>
                <a:cs typeface="Noto Sans"/>
              </a:rPr>
              <a:t>element </a:t>
            </a:r>
            <a:r>
              <a:rPr sz="2000" spc="-75" dirty="0">
                <a:latin typeface="Noto Sans"/>
                <a:cs typeface="Noto Sans"/>
              </a:rPr>
              <a:t>is </a:t>
            </a:r>
            <a:r>
              <a:rPr sz="2000" spc="-105" dirty="0">
                <a:latin typeface="Noto Sans"/>
                <a:cs typeface="Noto Sans"/>
              </a:rPr>
              <a:t>a </a:t>
            </a:r>
            <a:r>
              <a:rPr sz="2000" spc="-95" dirty="0">
                <a:latin typeface="Noto Sans"/>
                <a:cs typeface="Noto Sans"/>
              </a:rPr>
              <a:t>feature </a:t>
            </a:r>
            <a:r>
              <a:rPr sz="2000" spc="-110" dirty="0">
                <a:latin typeface="Noto Sans"/>
                <a:cs typeface="Noto Sans"/>
              </a:rPr>
              <a:t>measurement  </a:t>
            </a:r>
            <a:r>
              <a:rPr sz="2000" spc="-95" dirty="0">
                <a:latin typeface="Noto Sans"/>
                <a:cs typeface="Noto Sans"/>
              </a:rPr>
              <a:t>compare </a:t>
            </a:r>
            <a:r>
              <a:rPr sz="2000" spc="-75" dirty="0">
                <a:latin typeface="Noto Sans"/>
                <a:cs typeface="Noto Sans"/>
              </a:rPr>
              <a:t>the vectors </a:t>
            </a:r>
            <a:r>
              <a:rPr sz="2000" spc="-70" dirty="0">
                <a:latin typeface="Noto Sans"/>
                <a:cs typeface="Noto Sans"/>
              </a:rPr>
              <a:t>in </a:t>
            </a:r>
            <a:r>
              <a:rPr sz="2000" spc="-105" dirty="0">
                <a:latin typeface="Noto Sans"/>
                <a:cs typeface="Noto Sans"/>
              </a:rPr>
              <a:t>terms </a:t>
            </a:r>
            <a:r>
              <a:rPr sz="2000" spc="-70" dirty="0">
                <a:latin typeface="Noto Sans"/>
                <a:cs typeface="Noto Sans"/>
              </a:rPr>
              <a:t>of </a:t>
            </a:r>
            <a:r>
              <a:rPr sz="2000" spc="-75" dirty="0">
                <a:latin typeface="Noto Sans"/>
                <a:cs typeface="Noto Sans"/>
              </a:rPr>
              <a:t>similarity  similarity is </a:t>
            </a:r>
            <a:r>
              <a:rPr sz="2000" spc="-70" dirty="0">
                <a:latin typeface="Noto Sans"/>
                <a:cs typeface="Noto Sans"/>
              </a:rPr>
              <a:t>also </a:t>
            </a:r>
            <a:r>
              <a:rPr sz="2000" spc="-60" dirty="0">
                <a:latin typeface="Noto Sans"/>
                <a:cs typeface="Noto Sans"/>
              </a:rPr>
              <a:t>called </a:t>
            </a:r>
            <a:r>
              <a:rPr sz="2000" spc="-105" dirty="0">
                <a:latin typeface="Noto Sans"/>
                <a:cs typeface="Noto Sans"/>
              </a:rPr>
              <a:t>a </a:t>
            </a:r>
            <a:r>
              <a:rPr sz="2000" spc="-75" dirty="0">
                <a:latin typeface="Noto Sans"/>
                <a:cs typeface="Noto Sans"/>
              </a:rPr>
              <a:t>distance</a:t>
            </a:r>
            <a:r>
              <a:rPr sz="2000" spc="120" dirty="0">
                <a:latin typeface="Noto Sans"/>
                <a:cs typeface="Noto Sans"/>
              </a:rPr>
              <a:t> </a:t>
            </a:r>
            <a:r>
              <a:rPr sz="2000" spc="-65" dirty="0">
                <a:latin typeface="Noto Sans"/>
                <a:cs typeface="Noto Sans"/>
              </a:rPr>
              <a:t>function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2960" y="480313"/>
            <a:ext cx="3703827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13884"/>
            <a:ext cx="3587750" cy="831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135" dirty="0">
                <a:latin typeface="Noto Sans"/>
                <a:cs typeface="Noto Sans"/>
              </a:rPr>
              <a:t>Pant:</a:t>
            </a:r>
            <a:endParaRPr sz="2400">
              <a:latin typeface="Noto Sans"/>
              <a:cs typeface="Noto Sans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</a:pPr>
            <a:r>
              <a:rPr sz="2000" spc="-30" dirty="0">
                <a:latin typeface="Noto Sans"/>
                <a:cs typeface="Noto Sans"/>
              </a:rPr>
              <a:t>&lt;length, </a:t>
            </a:r>
            <a:r>
              <a:rPr sz="2000" spc="-90" dirty="0">
                <a:latin typeface="Noto Sans"/>
                <a:cs typeface="Noto Sans"/>
              </a:rPr>
              <a:t>ornateness,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dirty="0">
                <a:latin typeface="Noto Sans"/>
                <a:cs typeface="Noto Sans"/>
              </a:rPr>
              <a:t>color&gt;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79" y="2857722"/>
            <a:ext cx="8093075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60" dirty="0">
                <a:latin typeface="Noto Sans"/>
                <a:cs typeface="Noto Sans"/>
              </a:rPr>
              <a:t>Food </a:t>
            </a:r>
            <a:r>
              <a:rPr sz="2400" spc="-70" dirty="0">
                <a:latin typeface="Noto Sans"/>
                <a:cs typeface="Noto Sans"/>
              </a:rPr>
              <a:t>delivery</a:t>
            </a:r>
            <a:r>
              <a:rPr sz="2400" spc="130" dirty="0">
                <a:latin typeface="Noto Sans"/>
                <a:cs typeface="Noto Sans"/>
              </a:rPr>
              <a:t> </a:t>
            </a:r>
            <a:r>
              <a:rPr sz="2400" spc="-110" dirty="0">
                <a:latin typeface="Noto Sans"/>
                <a:cs typeface="Noto Sans"/>
              </a:rPr>
              <a:t>customer:</a:t>
            </a:r>
            <a:endParaRPr sz="2400">
              <a:latin typeface="Noto Sans"/>
              <a:cs typeface="Noto Sans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</a:pPr>
            <a:r>
              <a:rPr sz="2000" spc="-20" dirty="0">
                <a:latin typeface="Noto Sans"/>
                <a:cs typeface="Noto Sans"/>
              </a:rPr>
              <a:t>&lt;type-pizza, </a:t>
            </a:r>
            <a:r>
              <a:rPr sz="2000" spc="-55" dirty="0">
                <a:latin typeface="Noto Sans"/>
                <a:cs typeface="Noto Sans"/>
              </a:rPr>
              <a:t>type-salad,</a:t>
            </a:r>
            <a:r>
              <a:rPr sz="2000" spc="15" dirty="0">
                <a:latin typeface="Noto Sans"/>
                <a:cs typeface="Noto Sans"/>
              </a:rPr>
              <a:t> </a:t>
            </a:r>
            <a:r>
              <a:rPr sz="2000" spc="-25" dirty="0">
                <a:latin typeface="Noto Sans"/>
                <a:cs typeface="Noto Sans"/>
              </a:rPr>
              <a:t>type-drink&gt;</a:t>
            </a:r>
            <a:endParaRPr sz="2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25" dirty="0">
                <a:latin typeface="Noto Sans"/>
                <a:cs typeface="Noto Sans"/>
              </a:rPr>
              <a:t>Examples:</a:t>
            </a:r>
            <a:endParaRPr sz="2400">
              <a:latin typeface="Noto Sans"/>
              <a:cs typeface="Noto Sans"/>
            </a:endParaRPr>
          </a:p>
          <a:p>
            <a:pPr marL="958850" marR="1581150" indent="-488950">
              <a:lnSpc>
                <a:spcPct val="120000"/>
              </a:lnSpc>
              <a:spcBef>
                <a:spcPts val="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100" dirty="0">
                <a:latin typeface="Noto Sans"/>
                <a:cs typeface="Noto Sans"/>
              </a:rPr>
              <a:t>pants: </a:t>
            </a:r>
            <a:r>
              <a:rPr sz="2000" spc="-5" dirty="0">
                <a:latin typeface="Noto Sans"/>
                <a:cs typeface="Noto Sans"/>
              </a:rPr>
              <a:t>&lt;long, </a:t>
            </a:r>
            <a:r>
              <a:rPr sz="2000" spc="-70" dirty="0">
                <a:latin typeface="Noto Sans"/>
                <a:cs typeface="Noto Sans"/>
              </a:rPr>
              <a:t>plain, </a:t>
            </a:r>
            <a:r>
              <a:rPr sz="2000" spc="-10" dirty="0">
                <a:latin typeface="Noto Sans"/>
                <a:cs typeface="Noto Sans"/>
              </a:rPr>
              <a:t>tan&gt;, </a:t>
            </a:r>
            <a:r>
              <a:rPr sz="2000" spc="-25" dirty="0">
                <a:latin typeface="Noto Sans"/>
                <a:cs typeface="Noto Sans"/>
              </a:rPr>
              <a:t>&lt;short, </a:t>
            </a:r>
            <a:r>
              <a:rPr sz="2000" spc="-80" dirty="0">
                <a:latin typeface="Noto Sans"/>
                <a:cs typeface="Noto Sans"/>
              </a:rPr>
              <a:t>ornate, </a:t>
            </a:r>
            <a:r>
              <a:rPr sz="2000" spc="-15" dirty="0">
                <a:latin typeface="Noto Sans"/>
                <a:cs typeface="Noto Sans"/>
              </a:rPr>
              <a:t>blue&gt;, </a:t>
            </a:r>
            <a:r>
              <a:rPr sz="2000" spc="-140" dirty="0">
                <a:latin typeface="Noto Sans"/>
                <a:cs typeface="Noto Sans"/>
              </a:rPr>
              <a:t>…  </a:t>
            </a:r>
            <a:r>
              <a:rPr sz="2000" spc="-95" dirty="0">
                <a:latin typeface="Noto Sans"/>
                <a:cs typeface="Noto Sans"/>
              </a:rPr>
              <a:t>expressed </a:t>
            </a:r>
            <a:r>
              <a:rPr sz="2000" spc="-70" dirty="0">
                <a:latin typeface="Noto Sans"/>
                <a:cs typeface="Noto Sans"/>
              </a:rPr>
              <a:t>in </a:t>
            </a:r>
            <a:r>
              <a:rPr sz="2000" spc="-114" dirty="0">
                <a:latin typeface="Noto Sans"/>
                <a:cs typeface="Noto Sans"/>
              </a:rPr>
              <a:t>numbers: </a:t>
            </a:r>
            <a:r>
              <a:rPr sz="2000" spc="-40" dirty="0">
                <a:latin typeface="Noto Sans"/>
                <a:cs typeface="Noto Sans"/>
              </a:rPr>
              <a:t>&lt;30”, </a:t>
            </a:r>
            <a:r>
              <a:rPr sz="2000" spc="-50" dirty="0">
                <a:latin typeface="Noto Sans"/>
                <a:cs typeface="Noto Sans"/>
              </a:rPr>
              <a:t>1, </a:t>
            </a:r>
            <a:r>
              <a:rPr sz="2000" spc="55" dirty="0">
                <a:latin typeface="Noto Sans"/>
                <a:cs typeface="Noto Sans"/>
              </a:rPr>
              <a:t>2&gt;, </a:t>
            </a:r>
            <a:r>
              <a:rPr sz="2000" spc="-40" dirty="0">
                <a:latin typeface="Noto Sans"/>
                <a:cs typeface="Noto Sans"/>
              </a:rPr>
              <a:t>&lt;15”, </a:t>
            </a:r>
            <a:r>
              <a:rPr sz="2000" spc="-50" dirty="0">
                <a:latin typeface="Noto Sans"/>
                <a:cs typeface="Noto Sans"/>
              </a:rPr>
              <a:t>2,</a:t>
            </a:r>
            <a:r>
              <a:rPr sz="2000" spc="95" dirty="0">
                <a:latin typeface="Noto Sans"/>
                <a:cs typeface="Noto Sans"/>
              </a:rPr>
              <a:t> </a:t>
            </a:r>
            <a:r>
              <a:rPr sz="2000" spc="114" dirty="0">
                <a:latin typeface="Noto Sans"/>
                <a:cs typeface="Noto Sans"/>
              </a:rPr>
              <a:t>5&gt;</a:t>
            </a:r>
            <a:endParaRPr sz="2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958850" marR="5080" indent="-488950">
              <a:lnSpc>
                <a:spcPct val="12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0" dirty="0">
                <a:latin typeface="Noto Sans"/>
                <a:cs typeface="Noto Sans"/>
              </a:rPr>
              <a:t>food: </a:t>
            </a:r>
            <a:r>
              <a:rPr sz="2000" spc="-45" dirty="0">
                <a:latin typeface="Noto Sans"/>
                <a:cs typeface="Noto Sans"/>
              </a:rPr>
              <a:t>&lt;pepperoni, </a:t>
            </a:r>
            <a:r>
              <a:rPr sz="2000" spc="-75" dirty="0">
                <a:latin typeface="Noto Sans"/>
                <a:cs typeface="Noto Sans"/>
              </a:rPr>
              <a:t>tossed, </a:t>
            </a:r>
            <a:r>
              <a:rPr sz="2000" spc="-20" dirty="0">
                <a:latin typeface="Noto Sans"/>
                <a:cs typeface="Noto Sans"/>
              </a:rPr>
              <a:t>none&gt;, </a:t>
            </a:r>
            <a:r>
              <a:rPr sz="2000" spc="-45" dirty="0">
                <a:latin typeface="Noto Sans"/>
                <a:cs typeface="Noto Sans"/>
              </a:rPr>
              <a:t>&lt;pepperoni, </a:t>
            </a:r>
            <a:r>
              <a:rPr sz="2000" spc="-75" dirty="0">
                <a:latin typeface="Noto Sans"/>
                <a:cs typeface="Noto Sans"/>
              </a:rPr>
              <a:t>tossed, </a:t>
            </a:r>
            <a:r>
              <a:rPr sz="2000" spc="-15" dirty="0">
                <a:latin typeface="Noto Sans"/>
                <a:cs typeface="Noto Sans"/>
              </a:rPr>
              <a:t>coke&gt;, </a:t>
            </a:r>
            <a:r>
              <a:rPr sz="2000" spc="-140" dirty="0">
                <a:latin typeface="Noto Sans"/>
                <a:cs typeface="Noto Sans"/>
              </a:rPr>
              <a:t>…  </a:t>
            </a:r>
            <a:r>
              <a:rPr sz="2000" spc="-95" dirty="0">
                <a:latin typeface="Noto Sans"/>
                <a:cs typeface="Noto Sans"/>
              </a:rPr>
              <a:t>expressed </a:t>
            </a:r>
            <a:r>
              <a:rPr sz="2000" spc="-70" dirty="0">
                <a:latin typeface="Noto Sans"/>
                <a:cs typeface="Noto Sans"/>
              </a:rPr>
              <a:t>in </a:t>
            </a:r>
            <a:r>
              <a:rPr sz="2000" spc="-110" dirty="0">
                <a:latin typeface="Noto Sans"/>
                <a:cs typeface="Noto Sans"/>
              </a:rPr>
              <a:t>numbers: </a:t>
            </a:r>
            <a:r>
              <a:rPr sz="2000" spc="55" dirty="0">
                <a:latin typeface="Noto Sans"/>
                <a:cs typeface="Noto Sans"/>
              </a:rPr>
              <a:t>&lt;1, </a:t>
            </a:r>
            <a:r>
              <a:rPr sz="2000" spc="-50" dirty="0">
                <a:latin typeface="Noto Sans"/>
                <a:cs typeface="Noto Sans"/>
              </a:rPr>
              <a:t>1, </a:t>
            </a:r>
            <a:r>
              <a:rPr sz="2000" spc="55" dirty="0">
                <a:latin typeface="Noto Sans"/>
                <a:cs typeface="Noto Sans"/>
              </a:rPr>
              <a:t>0&gt;, &lt;1, </a:t>
            </a:r>
            <a:r>
              <a:rPr sz="2000" spc="-50" dirty="0">
                <a:latin typeface="Noto Sans"/>
                <a:cs typeface="Noto Sans"/>
              </a:rPr>
              <a:t>1,</a:t>
            </a:r>
            <a:r>
              <a:rPr sz="2000" spc="-60" dirty="0">
                <a:latin typeface="Noto Sans"/>
                <a:cs typeface="Noto Sans"/>
              </a:rPr>
              <a:t> </a:t>
            </a:r>
            <a:r>
              <a:rPr sz="2000" spc="120" dirty="0">
                <a:latin typeface="Noto Sans"/>
                <a:cs typeface="Noto Sans"/>
              </a:rPr>
              <a:t>3&gt;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7323" y="480313"/>
            <a:ext cx="4612767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2689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Noto Sans"/>
                <a:cs typeface="Noto Sans"/>
              </a:rPr>
              <a:t>Manhattan</a:t>
            </a:r>
            <a:r>
              <a:rPr sz="2400" spc="-20" dirty="0">
                <a:latin typeface="Noto Sans"/>
                <a:cs typeface="Noto Sans"/>
              </a:rPr>
              <a:t> </a:t>
            </a:r>
            <a:r>
              <a:rPr sz="2400" spc="-85" dirty="0">
                <a:latin typeface="Noto Sans"/>
                <a:cs typeface="Noto Sans"/>
              </a:rPr>
              <a:t>distance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79" y="4320997"/>
            <a:ext cx="24244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Noto Sans"/>
                <a:cs typeface="Noto Sans"/>
              </a:rPr>
              <a:t>Euclidian</a:t>
            </a:r>
            <a:r>
              <a:rPr sz="2400" spc="10" dirty="0">
                <a:latin typeface="Noto Sans"/>
                <a:cs typeface="Noto Sans"/>
              </a:rPr>
              <a:t> </a:t>
            </a:r>
            <a:r>
              <a:rPr sz="2400" spc="-85" dirty="0">
                <a:latin typeface="Noto Sans"/>
                <a:cs typeface="Noto Sans"/>
              </a:rPr>
              <a:t>distance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19825" y="4204411"/>
            <a:ext cx="2438400" cy="2224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8485" y="1704022"/>
            <a:ext cx="2007235" cy="1938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904" y="5029200"/>
            <a:ext cx="5600281" cy="1145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800" y="5083746"/>
            <a:ext cx="2667000" cy="403225"/>
          </a:xfrm>
          <a:custGeom>
            <a:avLst/>
            <a:gdLst/>
            <a:ahLst/>
            <a:cxnLst/>
            <a:rect l="l" t="t" r="r" b="b"/>
            <a:pathLst>
              <a:path w="2667000" h="403225">
                <a:moveTo>
                  <a:pt x="0" y="402653"/>
                </a:moveTo>
                <a:lnTo>
                  <a:pt x="2667000" y="402653"/>
                </a:lnTo>
                <a:lnTo>
                  <a:pt x="2667000" y="0"/>
                </a:lnTo>
                <a:lnTo>
                  <a:pt x="0" y="0"/>
                </a:lnTo>
                <a:lnTo>
                  <a:pt x="0" y="402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904" y="2676052"/>
            <a:ext cx="5218443" cy="10261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2590736"/>
            <a:ext cx="2667000" cy="403225"/>
          </a:xfrm>
          <a:custGeom>
            <a:avLst/>
            <a:gdLst/>
            <a:ahLst/>
            <a:cxnLst/>
            <a:rect l="l" t="t" r="r" b="b"/>
            <a:pathLst>
              <a:path w="2667000" h="403225">
                <a:moveTo>
                  <a:pt x="0" y="402653"/>
                </a:moveTo>
                <a:lnTo>
                  <a:pt x="2667000" y="402653"/>
                </a:lnTo>
                <a:lnTo>
                  <a:pt x="2667000" y="0"/>
                </a:lnTo>
                <a:lnTo>
                  <a:pt x="0" y="0"/>
                </a:lnTo>
                <a:lnTo>
                  <a:pt x="0" y="402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7614" y="480313"/>
            <a:ext cx="437197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8779" y="4320997"/>
            <a:ext cx="5955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Noto Sans"/>
                <a:cs typeface="Noto Sans"/>
              </a:rPr>
              <a:t>Pearson’s </a:t>
            </a:r>
            <a:r>
              <a:rPr sz="2400" spc="-90" dirty="0">
                <a:latin typeface="Noto Sans"/>
                <a:cs typeface="Noto Sans"/>
              </a:rPr>
              <a:t>Correlation </a:t>
            </a:r>
            <a:r>
              <a:rPr sz="2400" spc="320" dirty="0">
                <a:latin typeface="Noto Sans"/>
                <a:cs typeface="Noto Sans"/>
              </a:rPr>
              <a:t>= </a:t>
            </a:r>
            <a:r>
              <a:rPr sz="2400" spc="-90" dirty="0">
                <a:latin typeface="Noto Sans"/>
                <a:cs typeface="Noto Sans"/>
              </a:rPr>
              <a:t>correlation</a:t>
            </a:r>
            <a:r>
              <a:rPr sz="2400" spc="-400" dirty="0">
                <a:latin typeface="Noto Sans"/>
                <a:cs typeface="Noto Sans"/>
              </a:rPr>
              <a:t> </a:t>
            </a:r>
            <a:r>
              <a:rPr sz="2400" spc="-90" dirty="0">
                <a:latin typeface="Noto Sans"/>
                <a:cs typeface="Noto Sans"/>
              </a:rPr>
              <a:t>similarity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2481" y="5364244"/>
            <a:ext cx="4790187" cy="773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9675" y="2057400"/>
            <a:ext cx="6257925" cy="14473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2024697"/>
            <a:ext cx="2667000" cy="403225"/>
          </a:xfrm>
          <a:custGeom>
            <a:avLst/>
            <a:gdLst/>
            <a:ahLst/>
            <a:cxnLst/>
            <a:rect l="l" t="t" r="r" b="b"/>
            <a:pathLst>
              <a:path w="2667000" h="403225">
                <a:moveTo>
                  <a:pt x="0" y="402653"/>
                </a:moveTo>
                <a:lnTo>
                  <a:pt x="2667000" y="402653"/>
                </a:lnTo>
                <a:lnTo>
                  <a:pt x="2667000" y="0"/>
                </a:lnTo>
                <a:lnTo>
                  <a:pt x="0" y="0"/>
                </a:lnTo>
                <a:lnTo>
                  <a:pt x="0" y="402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7400" y="4870830"/>
            <a:ext cx="1069340" cy="441325"/>
          </a:xfrm>
          <a:custGeom>
            <a:avLst/>
            <a:gdLst/>
            <a:ahLst/>
            <a:cxnLst/>
            <a:rect l="l" t="t" r="r" b="b"/>
            <a:pathLst>
              <a:path w="1069340" h="441325">
                <a:moveTo>
                  <a:pt x="67563" y="344551"/>
                </a:moveTo>
                <a:lnTo>
                  <a:pt x="63500" y="345059"/>
                </a:lnTo>
                <a:lnTo>
                  <a:pt x="61340" y="347726"/>
                </a:lnTo>
                <a:lnTo>
                  <a:pt x="0" y="425577"/>
                </a:lnTo>
                <a:lnTo>
                  <a:pt x="101346" y="441198"/>
                </a:lnTo>
                <a:lnTo>
                  <a:pt x="104648" y="438912"/>
                </a:lnTo>
                <a:lnTo>
                  <a:pt x="105663" y="431927"/>
                </a:lnTo>
                <a:lnTo>
                  <a:pt x="103377" y="428752"/>
                </a:lnTo>
                <a:lnTo>
                  <a:pt x="99822" y="428117"/>
                </a:lnTo>
                <a:lnTo>
                  <a:pt x="91602" y="426847"/>
                </a:lnTo>
                <a:lnTo>
                  <a:pt x="13970" y="426847"/>
                </a:lnTo>
                <a:lnTo>
                  <a:pt x="9398" y="415036"/>
                </a:lnTo>
                <a:lnTo>
                  <a:pt x="31238" y="406445"/>
                </a:lnTo>
                <a:lnTo>
                  <a:pt x="71374" y="355600"/>
                </a:lnTo>
                <a:lnTo>
                  <a:pt x="73533" y="352933"/>
                </a:lnTo>
                <a:lnTo>
                  <a:pt x="73025" y="348869"/>
                </a:lnTo>
                <a:lnTo>
                  <a:pt x="70230" y="346710"/>
                </a:lnTo>
                <a:lnTo>
                  <a:pt x="67563" y="344551"/>
                </a:lnTo>
                <a:close/>
              </a:path>
              <a:path w="1069340" h="441325">
                <a:moveTo>
                  <a:pt x="31238" y="406445"/>
                </a:moveTo>
                <a:lnTo>
                  <a:pt x="9398" y="415036"/>
                </a:lnTo>
                <a:lnTo>
                  <a:pt x="13970" y="426847"/>
                </a:lnTo>
                <a:lnTo>
                  <a:pt x="18814" y="424942"/>
                </a:lnTo>
                <a:lnTo>
                  <a:pt x="16637" y="424942"/>
                </a:lnTo>
                <a:lnTo>
                  <a:pt x="12700" y="414655"/>
                </a:lnTo>
                <a:lnTo>
                  <a:pt x="24757" y="414655"/>
                </a:lnTo>
                <a:lnTo>
                  <a:pt x="31238" y="406445"/>
                </a:lnTo>
                <a:close/>
              </a:path>
              <a:path w="1069340" h="441325">
                <a:moveTo>
                  <a:pt x="35869" y="418235"/>
                </a:moveTo>
                <a:lnTo>
                  <a:pt x="13970" y="426847"/>
                </a:lnTo>
                <a:lnTo>
                  <a:pt x="91602" y="426847"/>
                </a:lnTo>
                <a:lnTo>
                  <a:pt x="35869" y="418235"/>
                </a:lnTo>
                <a:close/>
              </a:path>
              <a:path w="1069340" h="441325">
                <a:moveTo>
                  <a:pt x="12700" y="414655"/>
                </a:moveTo>
                <a:lnTo>
                  <a:pt x="16637" y="424942"/>
                </a:lnTo>
                <a:lnTo>
                  <a:pt x="23446" y="416315"/>
                </a:lnTo>
                <a:lnTo>
                  <a:pt x="12700" y="414655"/>
                </a:lnTo>
                <a:close/>
              </a:path>
              <a:path w="1069340" h="441325">
                <a:moveTo>
                  <a:pt x="23446" y="416315"/>
                </a:moveTo>
                <a:lnTo>
                  <a:pt x="16637" y="424942"/>
                </a:lnTo>
                <a:lnTo>
                  <a:pt x="18814" y="424942"/>
                </a:lnTo>
                <a:lnTo>
                  <a:pt x="35869" y="418235"/>
                </a:lnTo>
                <a:lnTo>
                  <a:pt x="23446" y="416315"/>
                </a:lnTo>
                <a:close/>
              </a:path>
              <a:path w="1069340" h="441325">
                <a:moveTo>
                  <a:pt x="1064514" y="0"/>
                </a:moveTo>
                <a:lnTo>
                  <a:pt x="31238" y="406445"/>
                </a:lnTo>
                <a:lnTo>
                  <a:pt x="23446" y="416315"/>
                </a:lnTo>
                <a:lnTo>
                  <a:pt x="35869" y="418235"/>
                </a:lnTo>
                <a:lnTo>
                  <a:pt x="1069085" y="11938"/>
                </a:lnTo>
                <a:lnTo>
                  <a:pt x="1064514" y="0"/>
                </a:lnTo>
                <a:close/>
              </a:path>
              <a:path w="1069340" h="441325">
                <a:moveTo>
                  <a:pt x="24757" y="414655"/>
                </a:moveTo>
                <a:lnTo>
                  <a:pt x="12700" y="414655"/>
                </a:lnTo>
                <a:lnTo>
                  <a:pt x="23446" y="416315"/>
                </a:lnTo>
                <a:lnTo>
                  <a:pt x="24757" y="41465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3000" y="4801361"/>
            <a:ext cx="1946910" cy="457834"/>
          </a:xfrm>
          <a:custGeom>
            <a:avLst/>
            <a:gdLst/>
            <a:ahLst/>
            <a:cxnLst/>
            <a:rect l="l" t="t" r="r" b="b"/>
            <a:pathLst>
              <a:path w="1946909" h="457835">
                <a:moveTo>
                  <a:pt x="75691" y="356488"/>
                </a:moveTo>
                <a:lnTo>
                  <a:pt x="73151" y="358901"/>
                </a:lnTo>
                <a:lnTo>
                  <a:pt x="0" y="425704"/>
                </a:lnTo>
                <a:lnTo>
                  <a:pt x="94234" y="456565"/>
                </a:lnTo>
                <a:lnTo>
                  <a:pt x="97536" y="457581"/>
                </a:lnTo>
                <a:lnTo>
                  <a:pt x="101091" y="455803"/>
                </a:lnTo>
                <a:lnTo>
                  <a:pt x="102235" y="452500"/>
                </a:lnTo>
                <a:lnTo>
                  <a:pt x="103250" y="449072"/>
                </a:lnTo>
                <a:lnTo>
                  <a:pt x="101473" y="445516"/>
                </a:lnTo>
                <a:lnTo>
                  <a:pt x="98171" y="444500"/>
                </a:lnTo>
                <a:lnTo>
                  <a:pt x="51533" y="429260"/>
                </a:lnTo>
                <a:lnTo>
                  <a:pt x="13588" y="429260"/>
                </a:lnTo>
                <a:lnTo>
                  <a:pt x="10922" y="416940"/>
                </a:lnTo>
                <a:lnTo>
                  <a:pt x="33858" y="411994"/>
                </a:lnTo>
                <a:lnTo>
                  <a:pt x="84327" y="365887"/>
                </a:lnTo>
                <a:lnTo>
                  <a:pt x="84454" y="361950"/>
                </a:lnTo>
                <a:lnTo>
                  <a:pt x="79755" y="356743"/>
                </a:lnTo>
                <a:lnTo>
                  <a:pt x="75691" y="356488"/>
                </a:lnTo>
                <a:close/>
              </a:path>
              <a:path w="1946909" h="457835">
                <a:moveTo>
                  <a:pt x="33858" y="411994"/>
                </a:moveTo>
                <a:lnTo>
                  <a:pt x="10922" y="416940"/>
                </a:lnTo>
                <a:lnTo>
                  <a:pt x="13588" y="429260"/>
                </a:lnTo>
                <a:lnTo>
                  <a:pt x="20655" y="427736"/>
                </a:lnTo>
                <a:lnTo>
                  <a:pt x="16637" y="427736"/>
                </a:lnTo>
                <a:lnTo>
                  <a:pt x="14224" y="417068"/>
                </a:lnTo>
                <a:lnTo>
                  <a:pt x="28307" y="417068"/>
                </a:lnTo>
                <a:lnTo>
                  <a:pt x="33858" y="411994"/>
                </a:lnTo>
                <a:close/>
              </a:path>
              <a:path w="1946909" h="457835">
                <a:moveTo>
                  <a:pt x="36447" y="424330"/>
                </a:moveTo>
                <a:lnTo>
                  <a:pt x="13588" y="429260"/>
                </a:lnTo>
                <a:lnTo>
                  <a:pt x="51533" y="429260"/>
                </a:lnTo>
                <a:lnTo>
                  <a:pt x="36447" y="424330"/>
                </a:lnTo>
                <a:close/>
              </a:path>
              <a:path w="1946909" h="457835">
                <a:moveTo>
                  <a:pt x="14224" y="417068"/>
                </a:moveTo>
                <a:lnTo>
                  <a:pt x="16637" y="427736"/>
                </a:lnTo>
                <a:lnTo>
                  <a:pt x="24598" y="420458"/>
                </a:lnTo>
                <a:lnTo>
                  <a:pt x="14224" y="417068"/>
                </a:lnTo>
                <a:close/>
              </a:path>
              <a:path w="1946909" h="457835">
                <a:moveTo>
                  <a:pt x="24598" y="420458"/>
                </a:moveTo>
                <a:lnTo>
                  <a:pt x="16637" y="427736"/>
                </a:lnTo>
                <a:lnTo>
                  <a:pt x="20655" y="427736"/>
                </a:lnTo>
                <a:lnTo>
                  <a:pt x="36447" y="424330"/>
                </a:lnTo>
                <a:lnTo>
                  <a:pt x="24598" y="420458"/>
                </a:lnTo>
                <a:close/>
              </a:path>
              <a:path w="1946909" h="457835">
                <a:moveTo>
                  <a:pt x="1944243" y="0"/>
                </a:moveTo>
                <a:lnTo>
                  <a:pt x="33858" y="411994"/>
                </a:lnTo>
                <a:lnTo>
                  <a:pt x="24598" y="420458"/>
                </a:lnTo>
                <a:lnTo>
                  <a:pt x="36447" y="424330"/>
                </a:lnTo>
                <a:lnTo>
                  <a:pt x="1946909" y="12318"/>
                </a:lnTo>
                <a:lnTo>
                  <a:pt x="1944243" y="0"/>
                </a:lnTo>
                <a:close/>
              </a:path>
              <a:path w="1946909" h="457835">
                <a:moveTo>
                  <a:pt x="28307" y="417068"/>
                </a:moveTo>
                <a:lnTo>
                  <a:pt x="14224" y="417068"/>
                </a:lnTo>
                <a:lnTo>
                  <a:pt x="24598" y="420458"/>
                </a:lnTo>
                <a:lnTo>
                  <a:pt x="28307" y="41706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14209" y="4217365"/>
            <a:ext cx="204723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latin typeface="Noto Sans"/>
                <a:cs typeface="Noto Sans"/>
              </a:rPr>
              <a:t>mean </a:t>
            </a:r>
            <a:r>
              <a:rPr sz="2000" spc="-95" dirty="0">
                <a:latin typeface="Noto Sans"/>
                <a:cs typeface="Noto Sans"/>
              </a:rPr>
              <a:t>across </a:t>
            </a:r>
            <a:r>
              <a:rPr sz="2000" spc="-60" dirty="0">
                <a:latin typeface="Noto Sans"/>
                <a:cs typeface="Noto Sans"/>
              </a:rPr>
              <a:t>all  </a:t>
            </a:r>
            <a:r>
              <a:rPr sz="2000" spc="-85" dirty="0">
                <a:latin typeface="Noto Sans"/>
                <a:cs typeface="Noto Sans"/>
              </a:rPr>
              <a:t>variable </a:t>
            </a:r>
            <a:r>
              <a:rPr sz="2000" spc="-90" dirty="0">
                <a:latin typeface="Noto Sans"/>
                <a:cs typeface="Noto Sans"/>
              </a:rPr>
              <a:t>values </a:t>
            </a:r>
            <a:r>
              <a:rPr sz="2000" spc="-80" dirty="0">
                <a:latin typeface="Noto Sans"/>
                <a:cs typeface="Noto Sans"/>
              </a:rPr>
              <a:t>for  </a:t>
            </a:r>
            <a:r>
              <a:rPr sz="2000" spc="-75" dirty="0">
                <a:latin typeface="Noto Sans"/>
                <a:cs typeface="Noto Sans"/>
              </a:rPr>
              <a:t>data </a:t>
            </a:r>
            <a:r>
              <a:rPr sz="2000" spc="-85" dirty="0">
                <a:latin typeface="Noto Sans"/>
                <a:cs typeface="Noto Sans"/>
              </a:rPr>
              <a:t>items </a:t>
            </a:r>
            <a:r>
              <a:rPr sz="2000" spc="-105" dirty="0">
                <a:latin typeface="Noto Sans"/>
                <a:cs typeface="Noto Sans"/>
              </a:rPr>
              <a:t>x,</a:t>
            </a:r>
            <a:r>
              <a:rPr sz="2000" spc="185" dirty="0">
                <a:latin typeface="Noto Sans"/>
                <a:cs typeface="Noto Sans"/>
              </a:rPr>
              <a:t> </a:t>
            </a:r>
            <a:r>
              <a:rPr sz="2000" spc="-50" dirty="0">
                <a:latin typeface="Noto Sans"/>
                <a:cs typeface="Noto Sans"/>
              </a:rPr>
              <a:t>y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4209" y="5436819"/>
            <a:ext cx="19018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latin typeface="Noto Sans"/>
                <a:cs typeface="Noto Sans"/>
              </a:rPr>
              <a:t>e.g. </a:t>
            </a: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110" dirty="0">
                <a:latin typeface="Noto Sans"/>
                <a:cs typeface="Noto Sans"/>
              </a:rPr>
              <a:t>“average  </a:t>
            </a:r>
            <a:r>
              <a:rPr sz="2000" spc="-80" dirty="0">
                <a:latin typeface="Noto Sans"/>
                <a:cs typeface="Noto Sans"/>
              </a:rPr>
              <a:t>looking” </a:t>
            </a:r>
            <a:r>
              <a:rPr sz="2000" spc="-85" dirty="0">
                <a:latin typeface="Noto Sans"/>
                <a:cs typeface="Noto Sans"/>
              </a:rPr>
              <a:t>pair </a:t>
            </a:r>
            <a:r>
              <a:rPr sz="2000" spc="-70" dirty="0">
                <a:latin typeface="Noto Sans"/>
                <a:cs typeface="Noto Sans"/>
              </a:rPr>
              <a:t>of  </a:t>
            </a:r>
            <a:r>
              <a:rPr sz="2000" spc="-90" dirty="0">
                <a:latin typeface="Noto Sans"/>
                <a:cs typeface="Noto Sans"/>
              </a:rPr>
              <a:t>pants </a:t>
            </a:r>
            <a:r>
              <a:rPr sz="2000" spc="-85" dirty="0">
                <a:latin typeface="Noto Sans"/>
                <a:cs typeface="Noto Sans"/>
              </a:rPr>
              <a:t>or</a:t>
            </a:r>
            <a:r>
              <a:rPr sz="2000" spc="100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shoes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9798" y="1828800"/>
            <a:ext cx="4224401" cy="1328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660" y="480313"/>
            <a:ext cx="8277606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7647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Noto Sans"/>
                <a:cs typeface="Noto Sans"/>
              </a:rPr>
              <a:t>Correlation </a:t>
            </a:r>
            <a:r>
              <a:rPr sz="2400" spc="-85" dirty="0">
                <a:latin typeface="Noto Sans"/>
                <a:cs typeface="Noto Sans"/>
              </a:rPr>
              <a:t>distance </a:t>
            </a:r>
            <a:r>
              <a:rPr sz="2400" spc="-90" dirty="0">
                <a:latin typeface="Noto Sans"/>
                <a:cs typeface="Noto Sans"/>
              </a:rPr>
              <a:t>is </a:t>
            </a:r>
            <a:r>
              <a:rPr sz="2400" spc="-105" dirty="0">
                <a:latin typeface="Noto Sans"/>
                <a:cs typeface="Noto Sans"/>
              </a:rPr>
              <a:t>invariant </a:t>
            </a:r>
            <a:r>
              <a:rPr sz="2400" spc="-65" dirty="0">
                <a:latin typeface="Noto Sans"/>
                <a:cs typeface="Noto Sans"/>
              </a:rPr>
              <a:t>to </a:t>
            </a:r>
            <a:r>
              <a:rPr sz="2400" spc="-70" dirty="0">
                <a:latin typeface="Noto Sans"/>
                <a:cs typeface="Noto Sans"/>
              </a:rPr>
              <a:t>addition </a:t>
            </a:r>
            <a:r>
              <a:rPr sz="2400" spc="-90" dirty="0">
                <a:latin typeface="Noto Sans"/>
                <a:cs typeface="Noto Sans"/>
              </a:rPr>
              <a:t>of </a:t>
            </a:r>
            <a:r>
              <a:rPr sz="2400" spc="-125" dirty="0">
                <a:latin typeface="Noto Sans"/>
                <a:cs typeface="Noto Sans"/>
              </a:rPr>
              <a:t>a</a:t>
            </a:r>
            <a:r>
              <a:rPr sz="2400" spc="-15" dirty="0">
                <a:latin typeface="Noto Sans"/>
                <a:cs typeface="Noto Sans"/>
              </a:rPr>
              <a:t> </a:t>
            </a:r>
            <a:r>
              <a:rPr sz="2400" spc="-90" dirty="0">
                <a:latin typeface="Noto Sans"/>
                <a:cs typeface="Noto Sans"/>
              </a:rPr>
              <a:t>constant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2927" y="3122593"/>
            <a:ext cx="3774773" cy="2833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8779" y="2053564"/>
            <a:ext cx="7523480" cy="44538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27100" indent="-4572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5" dirty="0">
                <a:latin typeface="Noto Sans"/>
                <a:cs typeface="Noto Sans"/>
              </a:rPr>
              <a:t>subtracts </a:t>
            </a:r>
            <a:r>
              <a:rPr sz="2000" spc="-60" dirty="0">
                <a:latin typeface="Noto Sans"/>
                <a:cs typeface="Noto Sans"/>
              </a:rPr>
              <a:t>out by</a:t>
            </a:r>
            <a:r>
              <a:rPr sz="2000" spc="195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construction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100" dirty="0">
                <a:latin typeface="Noto Sans"/>
                <a:cs typeface="Noto Sans"/>
              </a:rPr>
              <a:t>green </a:t>
            </a:r>
            <a:r>
              <a:rPr sz="2000" spc="-85" dirty="0">
                <a:latin typeface="Noto Sans"/>
                <a:cs typeface="Noto Sans"/>
              </a:rPr>
              <a:t>and </a:t>
            </a:r>
            <a:r>
              <a:rPr sz="2000" spc="-70" dirty="0">
                <a:latin typeface="Noto Sans"/>
                <a:cs typeface="Noto Sans"/>
              </a:rPr>
              <a:t>blue curve </a:t>
            </a:r>
            <a:r>
              <a:rPr sz="2000" spc="-90" dirty="0">
                <a:latin typeface="Noto Sans"/>
                <a:cs typeface="Noto Sans"/>
              </a:rPr>
              <a:t>have </a:t>
            </a:r>
            <a:r>
              <a:rPr sz="2000" spc="-75" dirty="0">
                <a:latin typeface="Noto Sans"/>
                <a:cs typeface="Noto Sans"/>
              </a:rPr>
              <a:t>correlation </a:t>
            </a:r>
            <a:r>
              <a:rPr sz="2000" spc="-70" dirty="0">
                <a:latin typeface="Noto Sans"/>
                <a:cs typeface="Noto Sans"/>
              </a:rPr>
              <a:t>of</a:t>
            </a:r>
            <a:r>
              <a:rPr sz="2000" spc="275" dirty="0">
                <a:latin typeface="Noto Sans"/>
                <a:cs typeface="Noto Sans"/>
              </a:rPr>
              <a:t> </a:t>
            </a:r>
            <a:r>
              <a:rPr sz="2000" spc="-25" dirty="0">
                <a:latin typeface="Noto Sans"/>
                <a:cs typeface="Noto Sans"/>
              </a:rPr>
              <a:t>1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0" dirty="0">
                <a:latin typeface="Noto Sans"/>
                <a:cs typeface="Noto Sans"/>
              </a:rPr>
              <a:t>but </a:t>
            </a:r>
            <a:r>
              <a:rPr sz="2000" spc="-65" dirty="0">
                <a:latin typeface="Noto Sans"/>
                <a:cs typeface="Noto Sans"/>
              </a:rPr>
              <a:t>cosine </a:t>
            </a:r>
            <a:r>
              <a:rPr sz="2000" spc="-75" dirty="0">
                <a:latin typeface="Noto Sans"/>
                <a:cs typeface="Noto Sans"/>
              </a:rPr>
              <a:t>similarity is </a:t>
            </a:r>
            <a:r>
              <a:rPr sz="2000" spc="265" dirty="0">
                <a:latin typeface="Noto Sans"/>
                <a:cs typeface="Noto Sans"/>
              </a:rPr>
              <a:t>&lt;</a:t>
            </a:r>
            <a:r>
              <a:rPr sz="2000" spc="409" dirty="0">
                <a:latin typeface="Noto Sans"/>
                <a:cs typeface="Noto Sans"/>
              </a:rPr>
              <a:t> </a:t>
            </a:r>
            <a:r>
              <a:rPr sz="2000" spc="-25" dirty="0">
                <a:latin typeface="Noto Sans"/>
                <a:cs typeface="Noto Sans"/>
              </a:rPr>
              <a:t>1</a:t>
            </a:r>
            <a:endParaRPr sz="2000">
              <a:latin typeface="Noto Sans"/>
              <a:cs typeface="Noto Sans"/>
            </a:endParaRPr>
          </a:p>
          <a:p>
            <a:pPr marL="927100" marR="33020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0" dirty="0">
                <a:latin typeface="Noto Sans"/>
                <a:cs typeface="Noto Sans"/>
              </a:rPr>
              <a:t>correlated </a:t>
            </a:r>
            <a:r>
              <a:rPr sz="2000" spc="-75" dirty="0">
                <a:latin typeface="Noto Sans"/>
                <a:cs typeface="Noto Sans"/>
              </a:rPr>
              <a:t>vectors just </a:t>
            </a:r>
            <a:r>
              <a:rPr sz="2000" spc="-80" dirty="0">
                <a:latin typeface="Noto Sans"/>
                <a:cs typeface="Noto Sans"/>
              </a:rPr>
              <a:t>vary </a:t>
            </a:r>
            <a:r>
              <a:rPr sz="2000" spc="-75" dirty="0">
                <a:latin typeface="Noto Sans"/>
                <a:cs typeface="Noto Sans"/>
              </a:rPr>
              <a:t>in  the </a:t>
            </a:r>
            <a:r>
              <a:rPr sz="2000" spc="-114" dirty="0">
                <a:latin typeface="Noto Sans"/>
                <a:cs typeface="Noto Sans"/>
              </a:rPr>
              <a:t>same</a:t>
            </a:r>
            <a:r>
              <a:rPr sz="2000" spc="105" dirty="0">
                <a:latin typeface="Noto Sans"/>
                <a:cs typeface="Noto Sans"/>
              </a:rPr>
              <a:t> </a:t>
            </a:r>
            <a:r>
              <a:rPr sz="2000" spc="-95" dirty="0">
                <a:latin typeface="Noto Sans"/>
                <a:cs typeface="Noto Sans"/>
              </a:rPr>
              <a:t>way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65" dirty="0">
                <a:latin typeface="Noto Sans"/>
                <a:cs typeface="Noto Sans"/>
              </a:rPr>
              <a:t>cosine </a:t>
            </a:r>
            <a:r>
              <a:rPr sz="2000" spc="-75" dirty="0">
                <a:latin typeface="Noto Sans"/>
                <a:cs typeface="Noto Sans"/>
              </a:rPr>
              <a:t>similarity is</a:t>
            </a:r>
            <a:r>
              <a:rPr sz="2000" spc="229" dirty="0">
                <a:latin typeface="Noto Sans"/>
                <a:cs typeface="Noto Sans"/>
              </a:rPr>
              <a:t> </a:t>
            </a:r>
            <a:r>
              <a:rPr sz="2000" spc="-80" dirty="0">
                <a:latin typeface="Noto Sans"/>
                <a:cs typeface="Noto Sans"/>
              </a:rPr>
              <a:t>stricter</a:t>
            </a:r>
            <a:endParaRPr sz="2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000">
              <a:latin typeface="Times New Roman"/>
              <a:cs typeface="Times New Roman"/>
            </a:endParaRPr>
          </a:p>
          <a:p>
            <a:pPr marL="12700" marR="3525520">
              <a:lnSpc>
                <a:spcPct val="100000"/>
              </a:lnSpc>
            </a:pPr>
            <a:r>
              <a:rPr sz="2400" spc="-110" dirty="0">
                <a:latin typeface="Noto Sans"/>
                <a:cs typeface="Noto Sans"/>
              </a:rPr>
              <a:t>Both </a:t>
            </a:r>
            <a:r>
              <a:rPr sz="2400" spc="-90" dirty="0">
                <a:latin typeface="Noto Sans"/>
                <a:cs typeface="Noto Sans"/>
              </a:rPr>
              <a:t>correlation </a:t>
            </a:r>
            <a:r>
              <a:rPr sz="2400" spc="-105" dirty="0">
                <a:latin typeface="Noto Sans"/>
                <a:cs typeface="Noto Sans"/>
              </a:rPr>
              <a:t>and </a:t>
            </a:r>
            <a:r>
              <a:rPr sz="2400" spc="-90" dirty="0">
                <a:latin typeface="Noto Sans"/>
                <a:cs typeface="Noto Sans"/>
              </a:rPr>
              <a:t>cosine  </a:t>
            </a:r>
            <a:r>
              <a:rPr sz="2400" spc="-95" dirty="0">
                <a:latin typeface="Noto Sans"/>
                <a:cs typeface="Noto Sans"/>
              </a:rPr>
              <a:t>similarity </a:t>
            </a:r>
            <a:r>
              <a:rPr sz="2400" spc="-140" dirty="0">
                <a:latin typeface="Noto Sans"/>
                <a:cs typeface="Noto Sans"/>
              </a:rPr>
              <a:t>are </a:t>
            </a:r>
            <a:r>
              <a:rPr sz="2400" spc="-105" dirty="0">
                <a:latin typeface="Noto Sans"/>
                <a:cs typeface="Noto Sans"/>
              </a:rPr>
              <a:t>invariant </a:t>
            </a:r>
            <a:r>
              <a:rPr sz="2400" spc="-65" dirty="0">
                <a:latin typeface="Noto Sans"/>
                <a:cs typeface="Noto Sans"/>
              </a:rPr>
              <a:t>to  </a:t>
            </a:r>
            <a:r>
              <a:rPr sz="2400" spc="-75" dirty="0">
                <a:latin typeface="Noto Sans"/>
                <a:cs typeface="Noto Sans"/>
              </a:rPr>
              <a:t>multiplication </a:t>
            </a:r>
            <a:r>
              <a:rPr sz="2400" spc="-95" dirty="0">
                <a:latin typeface="Noto Sans"/>
                <a:cs typeface="Noto Sans"/>
              </a:rPr>
              <a:t>with </a:t>
            </a:r>
            <a:r>
              <a:rPr sz="2400" spc="-125" dirty="0">
                <a:latin typeface="Noto Sans"/>
                <a:cs typeface="Noto Sans"/>
              </a:rPr>
              <a:t>a</a:t>
            </a:r>
            <a:r>
              <a:rPr sz="2400" spc="305" dirty="0">
                <a:latin typeface="Noto Sans"/>
                <a:cs typeface="Noto Sans"/>
              </a:rPr>
              <a:t> </a:t>
            </a:r>
            <a:r>
              <a:rPr sz="2400" spc="-95" dirty="0">
                <a:latin typeface="Noto Sans"/>
                <a:cs typeface="Noto Sans"/>
              </a:rPr>
              <a:t>constant</a:t>
            </a:r>
            <a:endParaRPr sz="24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5" dirty="0">
                <a:latin typeface="Noto Sans"/>
                <a:cs typeface="Noto Sans"/>
              </a:rPr>
              <a:t>invariant </a:t>
            </a:r>
            <a:r>
              <a:rPr sz="2000" spc="-45" dirty="0">
                <a:latin typeface="Noto Sans"/>
                <a:cs typeface="Noto Sans"/>
              </a:rPr>
              <a:t>to</a:t>
            </a:r>
            <a:r>
              <a:rPr sz="2000" spc="125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scaling</a:t>
            </a:r>
            <a:endParaRPr sz="2000">
              <a:latin typeface="Noto Sans"/>
              <a:cs typeface="Noto Sans"/>
            </a:endParaRPr>
          </a:p>
          <a:p>
            <a:pPr marR="5080" algn="r">
              <a:lnSpc>
                <a:spcPct val="100000"/>
              </a:lnSpc>
              <a:spcBef>
                <a:spcPts val="685"/>
              </a:spcBef>
            </a:pPr>
            <a:r>
              <a:rPr sz="2000" spc="-100" dirty="0">
                <a:latin typeface="Noto Sans"/>
                <a:cs typeface="Noto Sans"/>
              </a:rPr>
              <a:t>green </a:t>
            </a:r>
            <a:r>
              <a:rPr sz="2000" spc="265" dirty="0">
                <a:latin typeface="Noto Sans"/>
                <a:cs typeface="Noto Sans"/>
              </a:rPr>
              <a:t>= </a:t>
            </a:r>
            <a:r>
              <a:rPr sz="2000" spc="-70" dirty="0">
                <a:latin typeface="Noto Sans"/>
                <a:cs typeface="Noto Sans"/>
              </a:rPr>
              <a:t>blue </a:t>
            </a:r>
            <a:r>
              <a:rPr sz="2000" spc="265" dirty="0">
                <a:latin typeface="Noto Sans"/>
                <a:cs typeface="Noto Sans"/>
              </a:rPr>
              <a:t>+</a:t>
            </a:r>
            <a:r>
              <a:rPr sz="2000" spc="-45" dirty="0">
                <a:latin typeface="Noto Sans"/>
                <a:cs typeface="Noto Sans"/>
              </a:rPr>
              <a:t> </a:t>
            </a:r>
            <a:r>
              <a:rPr sz="2000" spc="-55" dirty="0">
                <a:latin typeface="Noto Sans"/>
                <a:cs typeface="Noto Sans"/>
              </a:rPr>
              <a:t>0.1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5882" y="480313"/>
            <a:ext cx="237426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889" y="480313"/>
            <a:ext cx="248119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8758" y="1900450"/>
            <a:ext cx="5307831" cy="694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282188"/>
            <a:ext cx="5029200" cy="1755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0" y="3049904"/>
            <a:ext cx="3096005" cy="2219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5847689"/>
            <a:ext cx="759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Noto Sans"/>
                <a:cs typeface="Noto Sans"/>
              </a:rPr>
              <a:t>What’s </a:t>
            </a:r>
            <a:r>
              <a:rPr sz="2400" spc="-100" dirty="0">
                <a:latin typeface="Noto Sans"/>
                <a:cs typeface="Noto Sans"/>
              </a:rPr>
              <a:t>the </a:t>
            </a:r>
            <a:r>
              <a:rPr sz="2400" spc="-65" dirty="0">
                <a:latin typeface="Noto Sans"/>
                <a:cs typeface="Noto Sans"/>
              </a:rPr>
              <a:t>Jaccard </a:t>
            </a:r>
            <a:r>
              <a:rPr sz="2400" spc="-95" dirty="0">
                <a:latin typeface="Noto Sans"/>
                <a:cs typeface="Noto Sans"/>
              </a:rPr>
              <a:t>similarity </a:t>
            </a:r>
            <a:r>
              <a:rPr sz="2400" spc="-90" dirty="0">
                <a:latin typeface="Noto Sans"/>
                <a:cs typeface="Noto Sans"/>
              </a:rPr>
              <a:t>of </a:t>
            </a:r>
            <a:r>
              <a:rPr sz="2400" spc="-95" dirty="0">
                <a:latin typeface="Noto Sans"/>
                <a:cs typeface="Noto Sans"/>
              </a:rPr>
              <a:t>the </a:t>
            </a:r>
            <a:r>
              <a:rPr sz="2400" spc="-85" dirty="0">
                <a:latin typeface="Noto Sans"/>
                <a:cs typeface="Noto Sans"/>
              </a:rPr>
              <a:t>two </a:t>
            </a:r>
            <a:r>
              <a:rPr sz="2400" spc="-114" dirty="0">
                <a:latin typeface="Noto Sans"/>
                <a:cs typeface="Noto Sans"/>
              </a:rPr>
              <a:t>baskets </a:t>
            </a:r>
            <a:r>
              <a:rPr sz="2400" spc="10" dirty="0">
                <a:latin typeface="Noto Sans"/>
                <a:cs typeface="Noto Sans"/>
              </a:rPr>
              <a:t>A </a:t>
            </a:r>
            <a:r>
              <a:rPr sz="2400" spc="-105" dirty="0">
                <a:latin typeface="Noto Sans"/>
                <a:cs typeface="Noto Sans"/>
              </a:rPr>
              <a:t>and</a:t>
            </a:r>
            <a:r>
              <a:rPr sz="2400" spc="180" dirty="0">
                <a:latin typeface="Noto Sans"/>
                <a:cs typeface="Noto Sans"/>
              </a:rPr>
              <a:t> </a:t>
            </a:r>
            <a:r>
              <a:rPr sz="2400" spc="-175" dirty="0">
                <a:latin typeface="Noto Sans"/>
                <a:cs typeface="Noto Sans"/>
              </a:rPr>
              <a:t>B?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686" y="480313"/>
            <a:ext cx="552805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8779" y="4814919"/>
            <a:ext cx="7974330" cy="1136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95" dirty="0">
                <a:latin typeface="Noto Sans"/>
                <a:cs typeface="Noto Sans"/>
              </a:rPr>
              <a:t>This </a:t>
            </a:r>
            <a:r>
              <a:rPr sz="2400" spc="-105" dirty="0">
                <a:latin typeface="Noto Sans"/>
                <a:cs typeface="Noto Sans"/>
              </a:rPr>
              <a:t>process </a:t>
            </a:r>
            <a:r>
              <a:rPr sz="2400" spc="-90" dirty="0">
                <a:latin typeface="Noto Sans"/>
                <a:cs typeface="Noto Sans"/>
              </a:rPr>
              <a:t>is </a:t>
            </a:r>
            <a:r>
              <a:rPr sz="2400" spc="-70" dirty="0">
                <a:latin typeface="Noto Sans"/>
                <a:cs typeface="Noto Sans"/>
              </a:rPr>
              <a:t>called</a:t>
            </a:r>
            <a:r>
              <a:rPr sz="2400" spc="465" dirty="0">
                <a:latin typeface="Noto Sans"/>
                <a:cs typeface="Noto Sans"/>
              </a:rPr>
              <a:t> </a:t>
            </a:r>
            <a:r>
              <a:rPr sz="2400" i="1" spc="-30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927100" marR="5080" indent="-4572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5" dirty="0">
                <a:latin typeface="Noto Sans"/>
                <a:cs typeface="Noto Sans"/>
              </a:rPr>
              <a:t>and </a:t>
            </a:r>
            <a:r>
              <a:rPr sz="2000" spc="-70" dirty="0">
                <a:latin typeface="Noto Sans"/>
                <a:cs typeface="Noto Sans"/>
              </a:rPr>
              <a:t>in </a:t>
            </a:r>
            <a:r>
              <a:rPr sz="2000" spc="-75" dirty="0">
                <a:latin typeface="Noto Sans"/>
                <a:cs typeface="Noto Sans"/>
              </a:rPr>
              <a:t>contrast </a:t>
            </a:r>
            <a:r>
              <a:rPr sz="2000" spc="-45" dirty="0">
                <a:latin typeface="Noto Sans"/>
                <a:cs typeface="Noto Sans"/>
              </a:rPr>
              <a:t>to </a:t>
            </a:r>
            <a:r>
              <a:rPr sz="2000" spc="-105" dirty="0">
                <a:latin typeface="Noto Sans"/>
                <a:cs typeface="Noto Sans"/>
              </a:rPr>
              <a:t>a </a:t>
            </a:r>
            <a:r>
              <a:rPr sz="2000" spc="-95" dirty="0">
                <a:latin typeface="Noto Sans"/>
                <a:cs typeface="Noto Sans"/>
              </a:rPr>
              <a:t>real </a:t>
            </a:r>
            <a:r>
              <a:rPr sz="2000" spc="-85" dirty="0">
                <a:latin typeface="Noto Sans"/>
                <a:cs typeface="Noto Sans"/>
              </a:rPr>
              <a:t>store, </a:t>
            </a:r>
            <a:r>
              <a:rPr sz="2000" spc="-105" dirty="0">
                <a:latin typeface="Noto Sans"/>
                <a:cs typeface="Noto Sans"/>
              </a:rPr>
              <a:t>we </a:t>
            </a:r>
            <a:r>
              <a:rPr sz="2000" spc="-80" dirty="0">
                <a:latin typeface="Noto Sans"/>
                <a:cs typeface="Noto Sans"/>
              </a:rPr>
              <a:t>can </a:t>
            </a:r>
            <a:r>
              <a:rPr sz="2000" spc="-114" dirty="0">
                <a:latin typeface="Noto Sans"/>
                <a:cs typeface="Noto Sans"/>
              </a:rPr>
              <a:t>make </a:t>
            </a: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80" dirty="0">
                <a:latin typeface="Noto Sans"/>
                <a:cs typeface="Noto Sans"/>
              </a:rPr>
              <a:t>computer </a:t>
            </a:r>
            <a:r>
              <a:rPr sz="2000" spc="-45" dirty="0">
                <a:latin typeface="Noto Sans"/>
                <a:cs typeface="Noto Sans"/>
              </a:rPr>
              <a:t>do it  </a:t>
            </a:r>
            <a:r>
              <a:rPr sz="2000" spc="-80" dirty="0">
                <a:latin typeface="Noto Sans"/>
                <a:cs typeface="Noto Sans"/>
              </a:rPr>
              <a:t>for</a:t>
            </a:r>
            <a:r>
              <a:rPr sz="2000" spc="20" dirty="0">
                <a:latin typeface="Noto Sans"/>
                <a:cs typeface="Noto Sans"/>
              </a:rPr>
              <a:t> </a:t>
            </a:r>
            <a:r>
              <a:rPr sz="2000" spc="-105" dirty="0">
                <a:latin typeface="Noto Sans"/>
                <a:cs typeface="Noto Sans"/>
              </a:rPr>
              <a:t>us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618" y="1551813"/>
            <a:ext cx="4330442" cy="2895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2600" y="1752600"/>
            <a:ext cx="3352800" cy="2511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4003" y="2895600"/>
            <a:ext cx="806450" cy="228600"/>
          </a:xfrm>
          <a:custGeom>
            <a:avLst/>
            <a:gdLst/>
            <a:ahLst/>
            <a:cxnLst/>
            <a:rect l="l" t="t" r="r" b="b"/>
            <a:pathLst>
              <a:path w="806450" h="228600">
                <a:moveTo>
                  <a:pt x="691896" y="0"/>
                </a:moveTo>
                <a:lnTo>
                  <a:pt x="691896" y="57150"/>
                </a:lnTo>
                <a:lnTo>
                  <a:pt x="0" y="57150"/>
                </a:lnTo>
                <a:lnTo>
                  <a:pt x="0" y="171450"/>
                </a:lnTo>
                <a:lnTo>
                  <a:pt x="691896" y="171450"/>
                </a:lnTo>
                <a:lnTo>
                  <a:pt x="691896" y="228600"/>
                </a:lnTo>
                <a:lnTo>
                  <a:pt x="806196" y="114300"/>
                </a:lnTo>
                <a:lnTo>
                  <a:pt x="69189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082" y="480313"/>
            <a:ext cx="5286883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758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Noto Sans"/>
                <a:cs typeface="Noto Sans"/>
              </a:rPr>
              <a:t>Not</a:t>
            </a:r>
            <a:r>
              <a:rPr sz="2400" spc="-145" dirty="0">
                <a:latin typeface="Noto Sans"/>
                <a:cs typeface="Noto Sans"/>
              </a:rPr>
              <a:t>e: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2053564"/>
            <a:ext cx="682625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70" dirty="0">
                <a:latin typeface="Noto Sans"/>
                <a:cs typeface="Noto Sans"/>
              </a:rPr>
              <a:t>in </a:t>
            </a:r>
            <a:r>
              <a:rPr sz="2000" spc="-75" dirty="0">
                <a:latin typeface="Noto Sans"/>
                <a:cs typeface="Noto Sans"/>
              </a:rPr>
              <a:t>data </a:t>
            </a:r>
            <a:r>
              <a:rPr sz="2000" spc="-85" dirty="0">
                <a:latin typeface="Noto Sans"/>
                <a:cs typeface="Noto Sans"/>
              </a:rPr>
              <a:t>mining </a:t>
            </a:r>
            <a:r>
              <a:rPr sz="2000" spc="-75" dirty="0">
                <a:latin typeface="Noto Sans"/>
                <a:cs typeface="Noto Sans"/>
              </a:rPr>
              <a:t>similarity </a:t>
            </a:r>
            <a:r>
              <a:rPr sz="2000" spc="-85" dirty="0">
                <a:latin typeface="Noto Sans"/>
                <a:cs typeface="Noto Sans"/>
              </a:rPr>
              <a:t>and </a:t>
            </a:r>
            <a:r>
              <a:rPr sz="2000" spc="-75" dirty="0">
                <a:latin typeface="Noto Sans"/>
                <a:cs typeface="Noto Sans"/>
              </a:rPr>
              <a:t>distance </a:t>
            </a:r>
            <a:r>
              <a:rPr sz="2000" spc="-114" dirty="0">
                <a:latin typeface="Noto Sans"/>
                <a:cs typeface="Noto Sans"/>
              </a:rPr>
              <a:t>are </a:t>
            </a: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114" dirty="0">
                <a:latin typeface="Noto Sans"/>
                <a:cs typeface="Noto Sans"/>
              </a:rPr>
              <a:t>same</a:t>
            </a:r>
            <a:r>
              <a:rPr sz="2000" spc="50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thing</a:t>
            </a:r>
            <a:endParaRPr sz="2000">
              <a:latin typeface="Noto Sans"/>
              <a:cs typeface="Noto Sans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75" dirty="0">
                <a:latin typeface="Noto Sans"/>
                <a:cs typeface="Noto Sans"/>
              </a:rPr>
              <a:t>so </a:t>
            </a:r>
            <a:r>
              <a:rPr sz="2000" spc="-110" dirty="0">
                <a:latin typeface="Noto Sans"/>
                <a:cs typeface="Noto Sans"/>
              </a:rPr>
              <a:t>we </a:t>
            </a:r>
            <a:r>
              <a:rPr sz="2000" spc="-60" dirty="0">
                <a:latin typeface="Noto Sans"/>
                <a:cs typeface="Noto Sans"/>
              </a:rPr>
              <a:t>will </a:t>
            </a:r>
            <a:r>
              <a:rPr sz="2000" spc="-95" dirty="0">
                <a:latin typeface="Noto Sans"/>
                <a:cs typeface="Noto Sans"/>
              </a:rPr>
              <a:t>use </a:t>
            </a:r>
            <a:r>
              <a:rPr sz="2000" spc="-85" dirty="0">
                <a:latin typeface="Noto Sans"/>
                <a:cs typeface="Noto Sans"/>
              </a:rPr>
              <a:t>these </a:t>
            </a:r>
            <a:r>
              <a:rPr sz="2000" spc="-105" dirty="0">
                <a:latin typeface="Noto Sans"/>
                <a:cs typeface="Noto Sans"/>
              </a:rPr>
              <a:t>terms</a:t>
            </a:r>
            <a:r>
              <a:rPr sz="2000" spc="165" dirty="0">
                <a:latin typeface="Noto Sans"/>
                <a:cs typeface="Noto Sans"/>
              </a:rPr>
              <a:t> </a:t>
            </a:r>
            <a:r>
              <a:rPr sz="2000" spc="-80" dirty="0">
                <a:latin typeface="Noto Sans"/>
                <a:cs typeface="Noto Sans"/>
              </a:rPr>
              <a:t>interchangeably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6641" y="6160642"/>
            <a:ext cx="5944235" cy="114300"/>
          </a:xfrm>
          <a:custGeom>
            <a:avLst/>
            <a:gdLst/>
            <a:ahLst/>
            <a:cxnLst/>
            <a:rect l="l" t="t" r="r" b="b"/>
            <a:pathLst>
              <a:path w="5944234" h="114300">
                <a:moveTo>
                  <a:pt x="5899592" y="57143"/>
                </a:moveTo>
                <a:lnTo>
                  <a:pt x="5834507" y="95084"/>
                </a:lnTo>
                <a:lnTo>
                  <a:pt x="5832729" y="101892"/>
                </a:lnTo>
                <a:lnTo>
                  <a:pt x="5835777" y="107200"/>
                </a:lnTo>
                <a:lnTo>
                  <a:pt x="5838952" y="112496"/>
                </a:lnTo>
                <a:lnTo>
                  <a:pt x="5845683" y="114287"/>
                </a:lnTo>
                <a:lnTo>
                  <a:pt x="5924658" y="68262"/>
                </a:lnTo>
                <a:lnTo>
                  <a:pt x="5921502" y="68262"/>
                </a:lnTo>
                <a:lnTo>
                  <a:pt x="5921502" y="66738"/>
                </a:lnTo>
                <a:lnTo>
                  <a:pt x="5916041" y="66738"/>
                </a:lnTo>
                <a:lnTo>
                  <a:pt x="5899592" y="57143"/>
                </a:lnTo>
                <a:close/>
              </a:path>
              <a:path w="5944234" h="114300">
                <a:moveTo>
                  <a:pt x="5880553" y="46037"/>
                </a:moveTo>
                <a:lnTo>
                  <a:pt x="0" y="46037"/>
                </a:lnTo>
                <a:lnTo>
                  <a:pt x="0" y="68262"/>
                </a:lnTo>
                <a:lnTo>
                  <a:pt x="5880531" y="68262"/>
                </a:lnTo>
                <a:lnTo>
                  <a:pt x="5899592" y="57143"/>
                </a:lnTo>
                <a:lnTo>
                  <a:pt x="5880553" y="46037"/>
                </a:lnTo>
                <a:close/>
              </a:path>
              <a:path w="5944234" h="114300">
                <a:moveTo>
                  <a:pt x="5924666" y="46037"/>
                </a:moveTo>
                <a:lnTo>
                  <a:pt x="5921502" y="46037"/>
                </a:lnTo>
                <a:lnTo>
                  <a:pt x="5921502" y="68262"/>
                </a:lnTo>
                <a:lnTo>
                  <a:pt x="5924658" y="68262"/>
                </a:lnTo>
                <a:lnTo>
                  <a:pt x="5943727" y="57149"/>
                </a:lnTo>
                <a:lnTo>
                  <a:pt x="5924666" y="46037"/>
                </a:lnTo>
                <a:close/>
              </a:path>
              <a:path w="5944234" h="114300">
                <a:moveTo>
                  <a:pt x="5916041" y="47548"/>
                </a:moveTo>
                <a:lnTo>
                  <a:pt x="5899592" y="57143"/>
                </a:lnTo>
                <a:lnTo>
                  <a:pt x="5916041" y="66738"/>
                </a:lnTo>
                <a:lnTo>
                  <a:pt x="5916041" y="47548"/>
                </a:lnTo>
                <a:close/>
              </a:path>
              <a:path w="5944234" h="114300">
                <a:moveTo>
                  <a:pt x="5921502" y="47548"/>
                </a:moveTo>
                <a:lnTo>
                  <a:pt x="5916041" y="47548"/>
                </a:lnTo>
                <a:lnTo>
                  <a:pt x="5916041" y="66738"/>
                </a:lnTo>
                <a:lnTo>
                  <a:pt x="5921502" y="66738"/>
                </a:lnTo>
                <a:lnTo>
                  <a:pt x="5921502" y="47548"/>
                </a:lnTo>
                <a:close/>
              </a:path>
              <a:path w="5944234" h="114300">
                <a:moveTo>
                  <a:pt x="5845683" y="0"/>
                </a:moveTo>
                <a:lnTo>
                  <a:pt x="5838952" y="1790"/>
                </a:lnTo>
                <a:lnTo>
                  <a:pt x="5835777" y="7099"/>
                </a:lnTo>
                <a:lnTo>
                  <a:pt x="5832729" y="12395"/>
                </a:lnTo>
                <a:lnTo>
                  <a:pt x="5834507" y="19202"/>
                </a:lnTo>
                <a:lnTo>
                  <a:pt x="5899592" y="57143"/>
                </a:lnTo>
                <a:lnTo>
                  <a:pt x="5916041" y="47548"/>
                </a:lnTo>
                <a:lnTo>
                  <a:pt x="5921502" y="47548"/>
                </a:lnTo>
                <a:lnTo>
                  <a:pt x="5921502" y="46037"/>
                </a:lnTo>
                <a:lnTo>
                  <a:pt x="5924666" y="46037"/>
                </a:lnTo>
                <a:lnTo>
                  <a:pt x="58456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8091" y="3169792"/>
            <a:ext cx="114300" cy="3200400"/>
          </a:xfrm>
          <a:custGeom>
            <a:avLst/>
            <a:gdLst/>
            <a:ahLst/>
            <a:cxnLst/>
            <a:rect l="l" t="t" r="r" b="b"/>
            <a:pathLst>
              <a:path w="114300" h="3200400">
                <a:moveTo>
                  <a:pt x="57213" y="43996"/>
                </a:moveTo>
                <a:lnTo>
                  <a:pt x="46101" y="63046"/>
                </a:lnTo>
                <a:lnTo>
                  <a:pt x="46101" y="3200400"/>
                </a:lnTo>
                <a:lnTo>
                  <a:pt x="68326" y="3200400"/>
                </a:lnTo>
                <a:lnTo>
                  <a:pt x="68326" y="63046"/>
                </a:lnTo>
                <a:lnTo>
                  <a:pt x="57213" y="43996"/>
                </a:lnTo>
                <a:close/>
              </a:path>
              <a:path w="114300" h="3200400">
                <a:moveTo>
                  <a:pt x="57150" y="0"/>
                </a:moveTo>
                <a:lnTo>
                  <a:pt x="3175" y="92583"/>
                </a:lnTo>
                <a:lnTo>
                  <a:pt x="0" y="97917"/>
                </a:lnTo>
                <a:lnTo>
                  <a:pt x="1778" y="104648"/>
                </a:lnTo>
                <a:lnTo>
                  <a:pt x="7112" y="107823"/>
                </a:lnTo>
                <a:lnTo>
                  <a:pt x="12446" y="110871"/>
                </a:lnTo>
                <a:lnTo>
                  <a:pt x="19304" y="109093"/>
                </a:lnTo>
                <a:lnTo>
                  <a:pt x="22352" y="103759"/>
                </a:lnTo>
                <a:lnTo>
                  <a:pt x="46101" y="63046"/>
                </a:lnTo>
                <a:lnTo>
                  <a:pt x="46101" y="21971"/>
                </a:lnTo>
                <a:lnTo>
                  <a:pt x="69989" y="21971"/>
                </a:lnTo>
                <a:lnTo>
                  <a:pt x="57150" y="0"/>
                </a:lnTo>
                <a:close/>
              </a:path>
              <a:path w="114300" h="3200400">
                <a:moveTo>
                  <a:pt x="69989" y="21971"/>
                </a:moveTo>
                <a:lnTo>
                  <a:pt x="68326" y="21971"/>
                </a:lnTo>
                <a:lnTo>
                  <a:pt x="68326" y="63046"/>
                </a:lnTo>
                <a:lnTo>
                  <a:pt x="92075" y="103759"/>
                </a:lnTo>
                <a:lnTo>
                  <a:pt x="95123" y="109093"/>
                </a:lnTo>
                <a:lnTo>
                  <a:pt x="101981" y="110871"/>
                </a:lnTo>
                <a:lnTo>
                  <a:pt x="112522" y="104648"/>
                </a:lnTo>
                <a:lnTo>
                  <a:pt x="114300" y="97917"/>
                </a:lnTo>
                <a:lnTo>
                  <a:pt x="111252" y="92583"/>
                </a:lnTo>
                <a:lnTo>
                  <a:pt x="69989" y="21971"/>
                </a:lnTo>
                <a:close/>
              </a:path>
              <a:path w="114300" h="3200400">
                <a:moveTo>
                  <a:pt x="68326" y="21971"/>
                </a:moveTo>
                <a:lnTo>
                  <a:pt x="46101" y="21971"/>
                </a:lnTo>
                <a:lnTo>
                  <a:pt x="46101" y="63046"/>
                </a:lnTo>
                <a:lnTo>
                  <a:pt x="57213" y="43996"/>
                </a:lnTo>
                <a:lnTo>
                  <a:pt x="47625" y="27559"/>
                </a:lnTo>
                <a:lnTo>
                  <a:pt x="68326" y="27559"/>
                </a:lnTo>
                <a:lnTo>
                  <a:pt x="68326" y="21971"/>
                </a:lnTo>
                <a:close/>
              </a:path>
              <a:path w="114300" h="3200400">
                <a:moveTo>
                  <a:pt x="68326" y="27559"/>
                </a:moveTo>
                <a:lnTo>
                  <a:pt x="66802" y="27559"/>
                </a:lnTo>
                <a:lnTo>
                  <a:pt x="57213" y="43996"/>
                </a:lnTo>
                <a:lnTo>
                  <a:pt x="68326" y="63046"/>
                </a:lnTo>
                <a:lnTo>
                  <a:pt x="68326" y="27559"/>
                </a:lnTo>
                <a:close/>
              </a:path>
              <a:path w="114300" h="3200400">
                <a:moveTo>
                  <a:pt x="66802" y="27559"/>
                </a:moveTo>
                <a:lnTo>
                  <a:pt x="47625" y="27559"/>
                </a:lnTo>
                <a:lnTo>
                  <a:pt x="57213" y="43996"/>
                </a:lnTo>
                <a:lnTo>
                  <a:pt x="66802" y="2755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34" y="3195955"/>
            <a:ext cx="1249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latin typeface="Noto Sans"/>
                <a:cs typeface="Noto Sans"/>
              </a:rPr>
              <a:t>ornateness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2797" y="6397244"/>
            <a:ext cx="743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Noto Sans"/>
                <a:cs typeface="Noto Sans"/>
              </a:rPr>
              <a:t>l</a:t>
            </a:r>
            <a:r>
              <a:rPr sz="2000" spc="-95" dirty="0">
                <a:latin typeface="Noto Sans"/>
                <a:cs typeface="Noto Sans"/>
              </a:rPr>
              <a:t>e</a:t>
            </a:r>
            <a:r>
              <a:rPr sz="2000" spc="-70" dirty="0">
                <a:latin typeface="Noto Sans"/>
                <a:cs typeface="Noto Sans"/>
              </a:rPr>
              <a:t>ngt</a:t>
            </a:r>
            <a:r>
              <a:rPr sz="2000" spc="-105" dirty="0">
                <a:latin typeface="Noto Sans"/>
                <a:cs typeface="Noto Sans"/>
              </a:rPr>
              <a:t>h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00621" y="4953037"/>
            <a:ext cx="545252" cy="905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6241" y="4922392"/>
            <a:ext cx="823277" cy="9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7312" y="3560686"/>
            <a:ext cx="568911" cy="8045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1042" y="5186184"/>
            <a:ext cx="597159" cy="5349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117" y="5435600"/>
            <a:ext cx="2133600" cy="111125"/>
          </a:xfrm>
          <a:custGeom>
            <a:avLst/>
            <a:gdLst/>
            <a:ahLst/>
            <a:cxnLst/>
            <a:rect l="l" t="t" r="r" b="b"/>
            <a:pathLst>
              <a:path w="2133600" h="111125">
                <a:moveTo>
                  <a:pt x="2095826" y="55371"/>
                </a:moveTo>
                <a:lnTo>
                  <a:pt x="2029206" y="94234"/>
                </a:lnTo>
                <a:lnTo>
                  <a:pt x="2027682" y="100075"/>
                </a:lnTo>
                <a:lnTo>
                  <a:pt x="2033016" y="109219"/>
                </a:lnTo>
                <a:lnTo>
                  <a:pt x="2038731" y="110743"/>
                </a:lnTo>
                <a:lnTo>
                  <a:pt x="2117280" y="64896"/>
                </a:lnTo>
                <a:lnTo>
                  <a:pt x="2114677" y="64896"/>
                </a:lnTo>
                <a:lnTo>
                  <a:pt x="2114677" y="63627"/>
                </a:lnTo>
                <a:lnTo>
                  <a:pt x="2109978" y="63627"/>
                </a:lnTo>
                <a:lnTo>
                  <a:pt x="2095826" y="55371"/>
                </a:lnTo>
                <a:close/>
              </a:path>
              <a:path w="2133600" h="111125">
                <a:moveTo>
                  <a:pt x="76200" y="17271"/>
                </a:moveTo>
                <a:lnTo>
                  <a:pt x="0" y="55371"/>
                </a:lnTo>
                <a:lnTo>
                  <a:pt x="76200" y="93472"/>
                </a:lnTo>
                <a:lnTo>
                  <a:pt x="76200" y="64896"/>
                </a:lnTo>
                <a:lnTo>
                  <a:pt x="63500" y="64896"/>
                </a:lnTo>
                <a:lnTo>
                  <a:pt x="63500" y="45846"/>
                </a:lnTo>
                <a:lnTo>
                  <a:pt x="76200" y="45846"/>
                </a:lnTo>
                <a:lnTo>
                  <a:pt x="76200" y="17271"/>
                </a:lnTo>
                <a:close/>
              </a:path>
              <a:path w="2133600" h="111125">
                <a:moveTo>
                  <a:pt x="76200" y="45846"/>
                </a:moveTo>
                <a:lnTo>
                  <a:pt x="63500" y="45846"/>
                </a:lnTo>
                <a:lnTo>
                  <a:pt x="63500" y="64896"/>
                </a:lnTo>
                <a:lnTo>
                  <a:pt x="76200" y="64896"/>
                </a:lnTo>
                <a:lnTo>
                  <a:pt x="76200" y="45846"/>
                </a:lnTo>
                <a:close/>
              </a:path>
              <a:path w="2133600" h="111125">
                <a:moveTo>
                  <a:pt x="2079497" y="45846"/>
                </a:moveTo>
                <a:lnTo>
                  <a:pt x="76200" y="45846"/>
                </a:lnTo>
                <a:lnTo>
                  <a:pt x="76200" y="64896"/>
                </a:lnTo>
                <a:lnTo>
                  <a:pt x="2079497" y="64896"/>
                </a:lnTo>
                <a:lnTo>
                  <a:pt x="2095826" y="55371"/>
                </a:lnTo>
                <a:lnTo>
                  <a:pt x="2079497" y="45846"/>
                </a:lnTo>
                <a:close/>
              </a:path>
              <a:path w="2133600" h="111125">
                <a:moveTo>
                  <a:pt x="2117281" y="45846"/>
                </a:moveTo>
                <a:lnTo>
                  <a:pt x="2114677" y="45846"/>
                </a:lnTo>
                <a:lnTo>
                  <a:pt x="2114677" y="64896"/>
                </a:lnTo>
                <a:lnTo>
                  <a:pt x="2117280" y="64896"/>
                </a:lnTo>
                <a:lnTo>
                  <a:pt x="2133599" y="55371"/>
                </a:lnTo>
                <a:lnTo>
                  <a:pt x="2117281" y="45846"/>
                </a:lnTo>
                <a:close/>
              </a:path>
              <a:path w="2133600" h="111125">
                <a:moveTo>
                  <a:pt x="2109978" y="47116"/>
                </a:moveTo>
                <a:lnTo>
                  <a:pt x="2095826" y="55371"/>
                </a:lnTo>
                <a:lnTo>
                  <a:pt x="2109978" y="63627"/>
                </a:lnTo>
                <a:lnTo>
                  <a:pt x="2109978" y="47116"/>
                </a:lnTo>
                <a:close/>
              </a:path>
              <a:path w="2133600" h="111125">
                <a:moveTo>
                  <a:pt x="2114677" y="47116"/>
                </a:moveTo>
                <a:lnTo>
                  <a:pt x="2109978" y="47116"/>
                </a:lnTo>
                <a:lnTo>
                  <a:pt x="2109978" y="63627"/>
                </a:lnTo>
                <a:lnTo>
                  <a:pt x="2114677" y="63627"/>
                </a:lnTo>
                <a:lnTo>
                  <a:pt x="2114677" y="47116"/>
                </a:lnTo>
                <a:close/>
              </a:path>
              <a:path w="2133600" h="111125">
                <a:moveTo>
                  <a:pt x="2038731" y="0"/>
                </a:moveTo>
                <a:lnTo>
                  <a:pt x="2033016" y="1650"/>
                </a:lnTo>
                <a:lnTo>
                  <a:pt x="2030348" y="6096"/>
                </a:lnTo>
                <a:lnTo>
                  <a:pt x="2027682" y="10668"/>
                </a:lnTo>
                <a:lnTo>
                  <a:pt x="2029206" y="16509"/>
                </a:lnTo>
                <a:lnTo>
                  <a:pt x="2095826" y="55371"/>
                </a:lnTo>
                <a:lnTo>
                  <a:pt x="2109978" y="47116"/>
                </a:lnTo>
                <a:lnTo>
                  <a:pt x="2114677" y="47116"/>
                </a:lnTo>
                <a:lnTo>
                  <a:pt x="2114677" y="45846"/>
                </a:lnTo>
                <a:lnTo>
                  <a:pt x="2117281" y="45846"/>
                </a:lnTo>
                <a:lnTo>
                  <a:pt x="20387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0642" y="4050029"/>
            <a:ext cx="1707514" cy="1136650"/>
          </a:xfrm>
          <a:custGeom>
            <a:avLst/>
            <a:gdLst/>
            <a:ahLst/>
            <a:cxnLst/>
            <a:rect l="l" t="t" r="r" b="b"/>
            <a:pathLst>
              <a:path w="1707514" h="1136650">
                <a:moveTo>
                  <a:pt x="42418" y="1062228"/>
                </a:moveTo>
                <a:lnTo>
                  <a:pt x="0" y="1136142"/>
                </a:lnTo>
                <a:lnTo>
                  <a:pt x="84581" y="1125601"/>
                </a:lnTo>
                <a:lnTo>
                  <a:pt x="73512" y="1108964"/>
                </a:lnTo>
                <a:lnTo>
                  <a:pt x="58165" y="1108964"/>
                </a:lnTo>
                <a:lnTo>
                  <a:pt x="47625" y="1093089"/>
                </a:lnTo>
                <a:lnTo>
                  <a:pt x="58246" y="1086018"/>
                </a:lnTo>
                <a:lnTo>
                  <a:pt x="42418" y="1062228"/>
                </a:lnTo>
                <a:close/>
              </a:path>
              <a:path w="1707514" h="1136650">
                <a:moveTo>
                  <a:pt x="58246" y="1086018"/>
                </a:moveTo>
                <a:lnTo>
                  <a:pt x="47625" y="1093089"/>
                </a:lnTo>
                <a:lnTo>
                  <a:pt x="58165" y="1108964"/>
                </a:lnTo>
                <a:lnTo>
                  <a:pt x="68802" y="1101884"/>
                </a:lnTo>
                <a:lnTo>
                  <a:pt x="58246" y="1086018"/>
                </a:lnTo>
                <a:close/>
              </a:path>
              <a:path w="1707514" h="1136650">
                <a:moveTo>
                  <a:pt x="68802" y="1101884"/>
                </a:moveTo>
                <a:lnTo>
                  <a:pt x="58165" y="1108964"/>
                </a:lnTo>
                <a:lnTo>
                  <a:pt x="73512" y="1108964"/>
                </a:lnTo>
                <a:lnTo>
                  <a:pt x="68802" y="1101884"/>
                </a:lnTo>
                <a:close/>
              </a:path>
              <a:path w="1707514" h="1136650">
                <a:moveTo>
                  <a:pt x="1675550" y="20904"/>
                </a:moveTo>
                <a:lnTo>
                  <a:pt x="1656796" y="22012"/>
                </a:lnTo>
                <a:lnTo>
                  <a:pt x="58246" y="1086018"/>
                </a:lnTo>
                <a:lnTo>
                  <a:pt x="68802" y="1101884"/>
                </a:lnTo>
                <a:lnTo>
                  <a:pt x="1667166" y="38001"/>
                </a:lnTo>
                <a:lnTo>
                  <a:pt x="1675550" y="20904"/>
                </a:lnTo>
                <a:close/>
              </a:path>
              <a:path w="1707514" h="1136650">
                <a:moveTo>
                  <a:pt x="1705762" y="2540"/>
                </a:moveTo>
                <a:lnTo>
                  <a:pt x="1686052" y="2540"/>
                </a:lnTo>
                <a:lnTo>
                  <a:pt x="1696593" y="18415"/>
                </a:lnTo>
                <a:lnTo>
                  <a:pt x="1667166" y="38001"/>
                </a:lnTo>
                <a:lnTo>
                  <a:pt x="1643887" y="85471"/>
                </a:lnTo>
                <a:lnTo>
                  <a:pt x="1641602" y="90170"/>
                </a:lnTo>
                <a:lnTo>
                  <a:pt x="1643507" y="95885"/>
                </a:lnTo>
                <a:lnTo>
                  <a:pt x="1648333" y="98171"/>
                </a:lnTo>
                <a:lnTo>
                  <a:pt x="1653032" y="100584"/>
                </a:lnTo>
                <a:lnTo>
                  <a:pt x="1658746" y="98552"/>
                </a:lnTo>
                <a:lnTo>
                  <a:pt x="1661033" y="93853"/>
                </a:lnTo>
                <a:lnTo>
                  <a:pt x="1705762" y="2540"/>
                </a:lnTo>
                <a:close/>
              </a:path>
              <a:path w="1707514" h="1136650">
                <a:moveTo>
                  <a:pt x="1688497" y="6223"/>
                </a:moveTo>
                <a:lnTo>
                  <a:pt x="1682749" y="6223"/>
                </a:lnTo>
                <a:lnTo>
                  <a:pt x="1691894" y="19939"/>
                </a:lnTo>
                <a:lnTo>
                  <a:pt x="1675550" y="20904"/>
                </a:lnTo>
                <a:lnTo>
                  <a:pt x="1667166" y="38001"/>
                </a:lnTo>
                <a:lnTo>
                  <a:pt x="1696593" y="18415"/>
                </a:lnTo>
                <a:lnTo>
                  <a:pt x="1688497" y="6223"/>
                </a:lnTo>
                <a:close/>
              </a:path>
              <a:path w="1707514" h="1136650">
                <a:moveTo>
                  <a:pt x="1707007" y="0"/>
                </a:moveTo>
                <a:lnTo>
                  <a:pt x="1602612" y="6096"/>
                </a:lnTo>
                <a:lnTo>
                  <a:pt x="1597406" y="6477"/>
                </a:lnTo>
                <a:lnTo>
                  <a:pt x="1593342" y="10922"/>
                </a:lnTo>
                <a:lnTo>
                  <a:pt x="1593722" y="16256"/>
                </a:lnTo>
                <a:lnTo>
                  <a:pt x="1593977" y="21463"/>
                </a:lnTo>
                <a:lnTo>
                  <a:pt x="1598548" y="25527"/>
                </a:lnTo>
                <a:lnTo>
                  <a:pt x="1603756" y="25146"/>
                </a:lnTo>
                <a:lnTo>
                  <a:pt x="1656796" y="22012"/>
                </a:lnTo>
                <a:lnTo>
                  <a:pt x="1686052" y="2540"/>
                </a:lnTo>
                <a:lnTo>
                  <a:pt x="1705762" y="2540"/>
                </a:lnTo>
                <a:lnTo>
                  <a:pt x="1707007" y="0"/>
                </a:lnTo>
                <a:close/>
              </a:path>
              <a:path w="1707514" h="1136650">
                <a:moveTo>
                  <a:pt x="1686052" y="2540"/>
                </a:moveTo>
                <a:lnTo>
                  <a:pt x="1656796" y="22012"/>
                </a:lnTo>
                <a:lnTo>
                  <a:pt x="1675550" y="20904"/>
                </a:lnTo>
                <a:lnTo>
                  <a:pt x="1682749" y="6223"/>
                </a:lnTo>
                <a:lnTo>
                  <a:pt x="1688497" y="6223"/>
                </a:lnTo>
                <a:lnTo>
                  <a:pt x="1686052" y="2540"/>
                </a:lnTo>
                <a:close/>
              </a:path>
              <a:path w="1707514" h="1136650">
                <a:moveTo>
                  <a:pt x="1682749" y="6223"/>
                </a:moveTo>
                <a:lnTo>
                  <a:pt x="1675550" y="20904"/>
                </a:lnTo>
                <a:lnTo>
                  <a:pt x="1691894" y="19939"/>
                </a:lnTo>
                <a:lnTo>
                  <a:pt x="1682749" y="62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1591" y="4100576"/>
            <a:ext cx="542925" cy="669925"/>
          </a:xfrm>
          <a:custGeom>
            <a:avLst/>
            <a:gdLst/>
            <a:ahLst/>
            <a:cxnLst/>
            <a:rect l="l" t="t" r="r" b="b"/>
            <a:pathLst>
              <a:path w="542925" h="669925">
                <a:moveTo>
                  <a:pt x="446913" y="612775"/>
                </a:moveTo>
                <a:lnTo>
                  <a:pt x="441452" y="615315"/>
                </a:lnTo>
                <a:lnTo>
                  <a:pt x="439547" y="620268"/>
                </a:lnTo>
                <a:lnTo>
                  <a:pt x="437769" y="625094"/>
                </a:lnTo>
                <a:lnTo>
                  <a:pt x="440182" y="630682"/>
                </a:lnTo>
                <a:lnTo>
                  <a:pt x="445135" y="632460"/>
                </a:lnTo>
                <a:lnTo>
                  <a:pt x="542925" y="669417"/>
                </a:lnTo>
                <a:lnTo>
                  <a:pt x="541586" y="660781"/>
                </a:lnTo>
                <a:lnTo>
                  <a:pt x="523621" y="660781"/>
                </a:lnTo>
                <a:lnTo>
                  <a:pt x="501362" y="633336"/>
                </a:lnTo>
                <a:lnTo>
                  <a:pt x="446913" y="612775"/>
                </a:lnTo>
                <a:close/>
              </a:path>
              <a:path w="542925" h="669925">
                <a:moveTo>
                  <a:pt x="501362" y="633336"/>
                </a:moveTo>
                <a:lnTo>
                  <a:pt x="523621" y="660781"/>
                </a:lnTo>
                <a:lnTo>
                  <a:pt x="529251" y="656209"/>
                </a:lnTo>
                <a:lnTo>
                  <a:pt x="521588" y="656209"/>
                </a:lnTo>
                <a:lnTo>
                  <a:pt x="519087" y="640017"/>
                </a:lnTo>
                <a:lnTo>
                  <a:pt x="501362" y="633336"/>
                </a:lnTo>
                <a:close/>
              </a:path>
              <a:path w="542925" h="669925">
                <a:moveTo>
                  <a:pt x="521335" y="557403"/>
                </a:moveTo>
                <a:lnTo>
                  <a:pt x="510921" y="558926"/>
                </a:lnTo>
                <a:lnTo>
                  <a:pt x="507365" y="563880"/>
                </a:lnTo>
                <a:lnTo>
                  <a:pt x="508127" y="569087"/>
                </a:lnTo>
                <a:lnTo>
                  <a:pt x="516184" y="621231"/>
                </a:lnTo>
                <a:lnTo>
                  <a:pt x="538480" y="648716"/>
                </a:lnTo>
                <a:lnTo>
                  <a:pt x="523621" y="660781"/>
                </a:lnTo>
                <a:lnTo>
                  <a:pt x="541586" y="660781"/>
                </a:lnTo>
                <a:lnTo>
                  <a:pt x="526923" y="566166"/>
                </a:lnTo>
                <a:lnTo>
                  <a:pt x="526161" y="560959"/>
                </a:lnTo>
                <a:lnTo>
                  <a:pt x="521335" y="557403"/>
                </a:lnTo>
                <a:close/>
              </a:path>
              <a:path w="542925" h="669925">
                <a:moveTo>
                  <a:pt x="519087" y="640017"/>
                </a:moveTo>
                <a:lnTo>
                  <a:pt x="521588" y="656209"/>
                </a:lnTo>
                <a:lnTo>
                  <a:pt x="534416" y="645794"/>
                </a:lnTo>
                <a:lnTo>
                  <a:pt x="519087" y="640017"/>
                </a:lnTo>
                <a:close/>
              </a:path>
              <a:path w="542925" h="669925">
                <a:moveTo>
                  <a:pt x="516184" y="621231"/>
                </a:moveTo>
                <a:lnTo>
                  <a:pt x="519087" y="640017"/>
                </a:lnTo>
                <a:lnTo>
                  <a:pt x="534416" y="645794"/>
                </a:lnTo>
                <a:lnTo>
                  <a:pt x="521588" y="656209"/>
                </a:lnTo>
                <a:lnTo>
                  <a:pt x="529251" y="656209"/>
                </a:lnTo>
                <a:lnTo>
                  <a:pt x="538480" y="648716"/>
                </a:lnTo>
                <a:lnTo>
                  <a:pt x="516184" y="621231"/>
                </a:lnTo>
                <a:close/>
              </a:path>
              <a:path w="542925" h="669925">
                <a:moveTo>
                  <a:pt x="55339" y="53130"/>
                </a:moveTo>
                <a:lnTo>
                  <a:pt x="40535" y="65138"/>
                </a:lnTo>
                <a:lnTo>
                  <a:pt x="501362" y="633336"/>
                </a:lnTo>
                <a:lnTo>
                  <a:pt x="519087" y="640017"/>
                </a:lnTo>
                <a:lnTo>
                  <a:pt x="516184" y="621231"/>
                </a:lnTo>
                <a:lnTo>
                  <a:pt x="55339" y="53130"/>
                </a:lnTo>
                <a:close/>
              </a:path>
              <a:path w="542925" h="669925">
                <a:moveTo>
                  <a:pt x="0" y="0"/>
                </a:moveTo>
                <a:lnTo>
                  <a:pt x="18287" y="83185"/>
                </a:lnTo>
                <a:lnTo>
                  <a:pt x="40535" y="65138"/>
                </a:lnTo>
                <a:lnTo>
                  <a:pt x="32512" y="55244"/>
                </a:lnTo>
                <a:lnTo>
                  <a:pt x="47371" y="43306"/>
                </a:lnTo>
                <a:lnTo>
                  <a:pt x="67449" y="43306"/>
                </a:lnTo>
                <a:lnTo>
                  <a:pt x="77470" y="35179"/>
                </a:lnTo>
                <a:lnTo>
                  <a:pt x="0" y="0"/>
                </a:lnTo>
                <a:close/>
              </a:path>
              <a:path w="542925" h="669925">
                <a:moveTo>
                  <a:pt x="47371" y="43306"/>
                </a:moveTo>
                <a:lnTo>
                  <a:pt x="32512" y="55244"/>
                </a:lnTo>
                <a:lnTo>
                  <a:pt x="40535" y="65138"/>
                </a:lnTo>
                <a:lnTo>
                  <a:pt x="55339" y="53130"/>
                </a:lnTo>
                <a:lnTo>
                  <a:pt x="47371" y="43306"/>
                </a:lnTo>
                <a:close/>
              </a:path>
              <a:path w="542925" h="669925">
                <a:moveTo>
                  <a:pt x="67449" y="43306"/>
                </a:moveTo>
                <a:lnTo>
                  <a:pt x="47371" y="43306"/>
                </a:lnTo>
                <a:lnTo>
                  <a:pt x="55339" y="53130"/>
                </a:lnTo>
                <a:lnTo>
                  <a:pt x="67449" y="433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0939" y="3317868"/>
            <a:ext cx="2757170" cy="2672715"/>
          </a:xfrm>
          <a:custGeom>
            <a:avLst/>
            <a:gdLst/>
            <a:ahLst/>
            <a:cxnLst/>
            <a:rect l="l" t="t" r="r" b="b"/>
            <a:pathLst>
              <a:path w="2757170" h="2672715">
                <a:moveTo>
                  <a:pt x="196313" y="240417"/>
                </a:moveTo>
                <a:lnTo>
                  <a:pt x="249910" y="188565"/>
                </a:lnTo>
                <a:lnTo>
                  <a:pt x="308349" y="143128"/>
                </a:lnTo>
                <a:lnTo>
                  <a:pt x="371310" y="104051"/>
                </a:lnTo>
                <a:lnTo>
                  <a:pt x="438471" y="71277"/>
                </a:lnTo>
                <a:lnTo>
                  <a:pt x="509514" y="44751"/>
                </a:lnTo>
                <a:lnTo>
                  <a:pt x="546391" y="33813"/>
                </a:lnTo>
                <a:lnTo>
                  <a:pt x="584118" y="24416"/>
                </a:lnTo>
                <a:lnTo>
                  <a:pt x="622655" y="16553"/>
                </a:lnTo>
                <a:lnTo>
                  <a:pt x="661963" y="10217"/>
                </a:lnTo>
                <a:lnTo>
                  <a:pt x="702001" y="5400"/>
                </a:lnTo>
                <a:lnTo>
                  <a:pt x="742730" y="2097"/>
                </a:lnTo>
                <a:lnTo>
                  <a:pt x="784109" y="299"/>
                </a:lnTo>
                <a:lnTo>
                  <a:pt x="826098" y="0"/>
                </a:lnTo>
                <a:lnTo>
                  <a:pt x="868657" y="1192"/>
                </a:lnTo>
                <a:lnTo>
                  <a:pt x="911747" y="3869"/>
                </a:lnTo>
                <a:lnTo>
                  <a:pt x="955328" y="8024"/>
                </a:lnTo>
                <a:lnTo>
                  <a:pt x="999358" y="13650"/>
                </a:lnTo>
                <a:lnTo>
                  <a:pt x="1043799" y="20739"/>
                </a:lnTo>
                <a:lnTo>
                  <a:pt x="1088611" y="29285"/>
                </a:lnTo>
                <a:lnTo>
                  <a:pt x="1133753" y="39281"/>
                </a:lnTo>
                <a:lnTo>
                  <a:pt x="1179185" y="50719"/>
                </a:lnTo>
                <a:lnTo>
                  <a:pt x="1224867" y="63593"/>
                </a:lnTo>
                <a:lnTo>
                  <a:pt x="1270760" y="77895"/>
                </a:lnTo>
                <a:lnTo>
                  <a:pt x="1316824" y="93619"/>
                </a:lnTo>
                <a:lnTo>
                  <a:pt x="1363018" y="110758"/>
                </a:lnTo>
                <a:lnTo>
                  <a:pt x="1409302" y="129304"/>
                </a:lnTo>
                <a:lnTo>
                  <a:pt x="1455636" y="149251"/>
                </a:lnTo>
                <a:lnTo>
                  <a:pt x="1501981" y="170591"/>
                </a:lnTo>
                <a:lnTo>
                  <a:pt x="1548297" y="193317"/>
                </a:lnTo>
                <a:lnTo>
                  <a:pt x="1594543" y="217424"/>
                </a:lnTo>
                <a:lnTo>
                  <a:pt x="1640679" y="242902"/>
                </a:lnTo>
                <a:lnTo>
                  <a:pt x="1686665" y="269747"/>
                </a:lnTo>
                <a:lnTo>
                  <a:pt x="1732463" y="297949"/>
                </a:lnTo>
                <a:lnTo>
                  <a:pt x="1778030" y="327503"/>
                </a:lnTo>
                <a:lnTo>
                  <a:pt x="1823328" y="358402"/>
                </a:lnTo>
                <a:lnTo>
                  <a:pt x="1868317" y="390638"/>
                </a:lnTo>
                <a:lnTo>
                  <a:pt x="1912955" y="424204"/>
                </a:lnTo>
                <a:lnTo>
                  <a:pt x="1957205" y="459094"/>
                </a:lnTo>
                <a:lnTo>
                  <a:pt x="2001025" y="495300"/>
                </a:lnTo>
                <a:lnTo>
                  <a:pt x="2044375" y="532815"/>
                </a:lnTo>
                <a:lnTo>
                  <a:pt x="2087216" y="571633"/>
                </a:lnTo>
                <a:lnTo>
                  <a:pt x="2129169" y="611424"/>
                </a:lnTo>
                <a:lnTo>
                  <a:pt x="2169863" y="651821"/>
                </a:lnTo>
                <a:lnTo>
                  <a:pt x="2209285" y="692785"/>
                </a:lnTo>
                <a:lnTo>
                  <a:pt x="2247427" y="734276"/>
                </a:lnTo>
                <a:lnTo>
                  <a:pt x="2284278" y="776255"/>
                </a:lnTo>
                <a:lnTo>
                  <a:pt x="2319829" y="818683"/>
                </a:lnTo>
                <a:lnTo>
                  <a:pt x="2354068" y="861519"/>
                </a:lnTo>
                <a:lnTo>
                  <a:pt x="2386987" y="904726"/>
                </a:lnTo>
                <a:lnTo>
                  <a:pt x="2418576" y="948264"/>
                </a:lnTo>
                <a:lnTo>
                  <a:pt x="2448823" y="992093"/>
                </a:lnTo>
                <a:lnTo>
                  <a:pt x="2477720" y="1036174"/>
                </a:lnTo>
                <a:lnTo>
                  <a:pt x="2505256" y="1080467"/>
                </a:lnTo>
                <a:lnTo>
                  <a:pt x="2531422" y="1124934"/>
                </a:lnTo>
                <a:lnTo>
                  <a:pt x="2556206" y="1169535"/>
                </a:lnTo>
                <a:lnTo>
                  <a:pt x="2579600" y="1214230"/>
                </a:lnTo>
                <a:lnTo>
                  <a:pt x="2601594" y="1258981"/>
                </a:lnTo>
                <a:lnTo>
                  <a:pt x="2622176" y="1303748"/>
                </a:lnTo>
                <a:lnTo>
                  <a:pt x="2641338" y="1348491"/>
                </a:lnTo>
                <a:lnTo>
                  <a:pt x="2659069" y="1393172"/>
                </a:lnTo>
                <a:lnTo>
                  <a:pt x="2675359" y="1437750"/>
                </a:lnTo>
                <a:lnTo>
                  <a:pt x="2690198" y="1482187"/>
                </a:lnTo>
                <a:lnTo>
                  <a:pt x="2703577" y="1526444"/>
                </a:lnTo>
                <a:lnTo>
                  <a:pt x="2715485" y="1570480"/>
                </a:lnTo>
                <a:lnTo>
                  <a:pt x="2725912" y="1614257"/>
                </a:lnTo>
                <a:lnTo>
                  <a:pt x="2734848" y="1657736"/>
                </a:lnTo>
                <a:lnTo>
                  <a:pt x="2742283" y="1700876"/>
                </a:lnTo>
                <a:lnTo>
                  <a:pt x="2748208" y="1743639"/>
                </a:lnTo>
                <a:lnTo>
                  <a:pt x="2752612" y="1785986"/>
                </a:lnTo>
                <a:lnTo>
                  <a:pt x="2755485" y="1827876"/>
                </a:lnTo>
                <a:lnTo>
                  <a:pt x="2756817" y="1869271"/>
                </a:lnTo>
                <a:lnTo>
                  <a:pt x="2756598" y="1910131"/>
                </a:lnTo>
                <a:lnTo>
                  <a:pt x="2754819" y="1950417"/>
                </a:lnTo>
                <a:lnTo>
                  <a:pt x="2751469" y="1990090"/>
                </a:lnTo>
                <a:lnTo>
                  <a:pt x="2746538" y="2029110"/>
                </a:lnTo>
                <a:lnTo>
                  <a:pt x="2740016" y="2067438"/>
                </a:lnTo>
                <a:lnTo>
                  <a:pt x="2731893" y="2105034"/>
                </a:lnTo>
                <a:lnTo>
                  <a:pt x="2710805" y="2177876"/>
                </a:lnTo>
                <a:lnTo>
                  <a:pt x="2683193" y="2247320"/>
                </a:lnTo>
                <a:lnTo>
                  <a:pt x="2648978" y="2313052"/>
                </a:lnTo>
                <a:lnTo>
                  <a:pt x="2608080" y="2374756"/>
                </a:lnTo>
                <a:lnTo>
                  <a:pt x="2560418" y="2432120"/>
                </a:lnTo>
                <a:lnTo>
                  <a:pt x="2506820" y="2483974"/>
                </a:lnTo>
                <a:lnTo>
                  <a:pt x="2448381" y="2529413"/>
                </a:lnTo>
                <a:lnTo>
                  <a:pt x="2385421" y="2568492"/>
                </a:lnTo>
                <a:lnTo>
                  <a:pt x="2318259" y="2601267"/>
                </a:lnTo>
                <a:lnTo>
                  <a:pt x="2247216" y="2627795"/>
                </a:lnTo>
                <a:lnTo>
                  <a:pt x="2210340" y="2638733"/>
                </a:lnTo>
                <a:lnTo>
                  <a:pt x="2172612" y="2648131"/>
                </a:lnTo>
                <a:lnTo>
                  <a:pt x="2134075" y="2655995"/>
                </a:lnTo>
                <a:lnTo>
                  <a:pt x="2094767" y="2662331"/>
                </a:lnTo>
                <a:lnTo>
                  <a:pt x="2054729" y="2667148"/>
                </a:lnTo>
                <a:lnTo>
                  <a:pt x="2014000" y="2670452"/>
                </a:lnTo>
                <a:lnTo>
                  <a:pt x="1972621" y="2672251"/>
                </a:lnTo>
                <a:lnTo>
                  <a:pt x="1930632" y="2672550"/>
                </a:lnTo>
                <a:lnTo>
                  <a:pt x="1888073" y="2671357"/>
                </a:lnTo>
                <a:lnTo>
                  <a:pt x="1844983" y="2668680"/>
                </a:lnTo>
                <a:lnTo>
                  <a:pt x="1801402" y="2664525"/>
                </a:lnTo>
                <a:lnTo>
                  <a:pt x="1757372" y="2658899"/>
                </a:lnTo>
                <a:lnTo>
                  <a:pt x="1712931" y="2651809"/>
                </a:lnTo>
                <a:lnTo>
                  <a:pt x="1668119" y="2643263"/>
                </a:lnTo>
                <a:lnTo>
                  <a:pt x="1622977" y="2633266"/>
                </a:lnTo>
                <a:lnTo>
                  <a:pt x="1577545" y="2621827"/>
                </a:lnTo>
                <a:lnTo>
                  <a:pt x="1531863" y="2608952"/>
                </a:lnTo>
                <a:lnTo>
                  <a:pt x="1485970" y="2594648"/>
                </a:lnTo>
                <a:lnTo>
                  <a:pt x="1439906" y="2578922"/>
                </a:lnTo>
                <a:lnTo>
                  <a:pt x="1393713" y="2561782"/>
                </a:lnTo>
                <a:lnTo>
                  <a:pt x="1347428" y="2543233"/>
                </a:lnTo>
                <a:lnTo>
                  <a:pt x="1301094" y="2523284"/>
                </a:lnTo>
                <a:lnTo>
                  <a:pt x="1254749" y="2501942"/>
                </a:lnTo>
                <a:lnTo>
                  <a:pt x="1208433" y="2479212"/>
                </a:lnTo>
                <a:lnTo>
                  <a:pt x="1162188" y="2455103"/>
                </a:lnTo>
                <a:lnTo>
                  <a:pt x="1116051" y="2429621"/>
                </a:lnTo>
                <a:lnTo>
                  <a:pt x="1070065" y="2402773"/>
                </a:lnTo>
                <a:lnTo>
                  <a:pt x="1024267" y="2374567"/>
                </a:lnTo>
                <a:lnTo>
                  <a:pt x="978700" y="2345008"/>
                </a:lnTo>
                <a:lnTo>
                  <a:pt x="933402" y="2314105"/>
                </a:lnTo>
                <a:lnTo>
                  <a:pt x="888414" y="2281865"/>
                </a:lnTo>
                <a:lnTo>
                  <a:pt x="843775" y="2248293"/>
                </a:lnTo>
                <a:lnTo>
                  <a:pt x="799525" y="2213398"/>
                </a:lnTo>
                <a:lnTo>
                  <a:pt x="755706" y="2177186"/>
                </a:lnTo>
                <a:lnTo>
                  <a:pt x="712355" y="2139665"/>
                </a:lnTo>
                <a:lnTo>
                  <a:pt x="669515" y="2100840"/>
                </a:lnTo>
                <a:lnTo>
                  <a:pt x="627569" y="2061057"/>
                </a:lnTo>
                <a:lnTo>
                  <a:pt x="586883" y="2020667"/>
                </a:lnTo>
                <a:lnTo>
                  <a:pt x="547468" y="1979710"/>
                </a:lnTo>
                <a:lnTo>
                  <a:pt x="509333" y="1938225"/>
                </a:lnTo>
                <a:lnTo>
                  <a:pt x="472489" y="1896252"/>
                </a:lnTo>
                <a:lnTo>
                  <a:pt x="436945" y="1853829"/>
                </a:lnTo>
                <a:lnTo>
                  <a:pt x="402711" y="1810996"/>
                </a:lnTo>
                <a:lnTo>
                  <a:pt x="369797" y="1767793"/>
                </a:lnTo>
                <a:lnTo>
                  <a:pt x="338214" y="1724258"/>
                </a:lnTo>
                <a:lnTo>
                  <a:pt x="307972" y="1680432"/>
                </a:lnTo>
                <a:lnTo>
                  <a:pt x="279079" y="1636354"/>
                </a:lnTo>
                <a:lnTo>
                  <a:pt x="251547" y="1592062"/>
                </a:lnTo>
                <a:lnTo>
                  <a:pt x="225386" y="1547596"/>
                </a:lnTo>
                <a:lnTo>
                  <a:pt x="200604" y="1502997"/>
                </a:lnTo>
                <a:lnTo>
                  <a:pt x="177213" y="1458302"/>
                </a:lnTo>
                <a:lnTo>
                  <a:pt x="155223" y="1413552"/>
                </a:lnTo>
                <a:lnTo>
                  <a:pt x="134643" y="1368785"/>
                </a:lnTo>
                <a:lnTo>
                  <a:pt x="115483" y="1324042"/>
                </a:lnTo>
                <a:lnTo>
                  <a:pt x="97754" y="1279361"/>
                </a:lnTo>
                <a:lnTo>
                  <a:pt x="81465" y="1234782"/>
                </a:lnTo>
                <a:lnTo>
                  <a:pt x="66627" y="1190344"/>
                </a:lnTo>
                <a:lnTo>
                  <a:pt x="53248" y="1146086"/>
                </a:lnTo>
                <a:lnTo>
                  <a:pt x="41341" y="1102049"/>
                </a:lnTo>
                <a:lnTo>
                  <a:pt x="30914" y="1058271"/>
                </a:lnTo>
                <a:lnTo>
                  <a:pt x="21977" y="1014791"/>
                </a:lnTo>
                <a:lnTo>
                  <a:pt x="14540" y="971650"/>
                </a:lnTo>
                <a:lnTo>
                  <a:pt x="8615" y="928885"/>
                </a:lnTo>
                <a:lnTo>
                  <a:pt x="4209" y="886538"/>
                </a:lnTo>
                <a:lnTo>
                  <a:pt x="1334" y="844647"/>
                </a:lnTo>
                <a:lnTo>
                  <a:pt x="0" y="803251"/>
                </a:lnTo>
                <a:lnTo>
                  <a:pt x="215" y="762390"/>
                </a:lnTo>
                <a:lnTo>
                  <a:pt x="1992" y="722103"/>
                </a:lnTo>
                <a:lnTo>
                  <a:pt x="5339" y="682429"/>
                </a:lnTo>
                <a:lnTo>
                  <a:pt x="10266" y="643409"/>
                </a:lnTo>
                <a:lnTo>
                  <a:pt x="16784" y="605081"/>
                </a:lnTo>
                <a:lnTo>
                  <a:pt x="24902" y="567484"/>
                </a:lnTo>
                <a:lnTo>
                  <a:pt x="45980" y="494643"/>
                </a:lnTo>
                <a:lnTo>
                  <a:pt x="73580" y="425201"/>
                </a:lnTo>
                <a:lnTo>
                  <a:pt x="107782" y="359473"/>
                </a:lnTo>
                <a:lnTo>
                  <a:pt x="148666" y="297773"/>
                </a:lnTo>
                <a:lnTo>
                  <a:pt x="196313" y="24041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1275" y="4697729"/>
            <a:ext cx="1828800" cy="1322070"/>
          </a:xfrm>
          <a:custGeom>
            <a:avLst/>
            <a:gdLst/>
            <a:ahLst/>
            <a:cxnLst/>
            <a:rect l="l" t="t" r="r" b="b"/>
            <a:pathLst>
              <a:path w="1828800" h="1322070">
                <a:moveTo>
                  <a:pt x="0" y="661035"/>
                </a:moveTo>
                <a:lnTo>
                  <a:pt x="1668" y="620761"/>
                </a:lnTo>
                <a:lnTo>
                  <a:pt x="6610" y="581127"/>
                </a:lnTo>
                <a:lnTo>
                  <a:pt x="14729" y="542201"/>
                </a:lnTo>
                <a:lnTo>
                  <a:pt x="25931" y="504051"/>
                </a:lnTo>
                <a:lnTo>
                  <a:pt x="40119" y="466748"/>
                </a:lnTo>
                <a:lnTo>
                  <a:pt x="57199" y="430360"/>
                </a:lnTo>
                <a:lnTo>
                  <a:pt x="77073" y="394956"/>
                </a:lnTo>
                <a:lnTo>
                  <a:pt x="99648" y="360605"/>
                </a:lnTo>
                <a:lnTo>
                  <a:pt x="124826" y="327377"/>
                </a:lnTo>
                <a:lnTo>
                  <a:pt x="152514" y="295341"/>
                </a:lnTo>
                <a:lnTo>
                  <a:pt x="182614" y="264565"/>
                </a:lnTo>
                <a:lnTo>
                  <a:pt x="215032" y="235119"/>
                </a:lnTo>
                <a:lnTo>
                  <a:pt x="249672" y="207072"/>
                </a:lnTo>
                <a:lnTo>
                  <a:pt x="286438" y="180493"/>
                </a:lnTo>
                <a:lnTo>
                  <a:pt x="325234" y="155452"/>
                </a:lnTo>
                <a:lnTo>
                  <a:pt x="365966" y="132016"/>
                </a:lnTo>
                <a:lnTo>
                  <a:pt x="408538" y="110256"/>
                </a:lnTo>
                <a:lnTo>
                  <a:pt x="452853" y="90240"/>
                </a:lnTo>
                <a:lnTo>
                  <a:pt x="498817" y="72038"/>
                </a:lnTo>
                <a:lnTo>
                  <a:pt x="546334" y="55718"/>
                </a:lnTo>
                <a:lnTo>
                  <a:pt x="595308" y="41350"/>
                </a:lnTo>
                <a:lnTo>
                  <a:pt x="645643" y="29003"/>
                </a:lnTo>
                <a:lnTo>
                  <a:pt x="697245" y="18746"/>
                </a:lnTo>
                <a:lnTo>
                  <a:pt x="750017" y="10648"/>
                </a:lnTo>
                <a:lnTo>
                  <a:pt x="803863" y="4778"/>
                </a:lnTo>
                <a:lnTo>
                  <a:pt x="858690" y="1206"/>
                </a:lnTo>
                <a:lnTo>
                  <a:pt x="914400" y="0"/>
                </a:lnTo>
                <a:lnTo>
                  <a:pt x="970096" y="1206"/>
                </a:lnTo>
                <a:lnTo>
                  <a:pt x="1024911" y="4778"/>
                </a:lnTo>
                <a:lnTo>
                  <a:pt x="1078749" y="10648"/>
                </a:lnTo>
                <a:lnTo>
                  <a:pt x="1131513" y="18746"/>
                </a:lnTo>
                <a:lnTo>
                  <a:pt x="1183109" y="29003"/>
                </a:lnTo>
                <a:lnTo>
                  <a:pt x="1233440" y="41350"/>
                </a:lnTo>
                <a:lnTo>
                  <a:pt x="1282411" y="55718"/>
                </a:lnTo>
                <a:lnTo>
                  <a:pt x="1329926" y="72038"/>
                </a:lnTo>
                <a:lnTo>
                  <a:pt x="1375889" y="90240"/>
                </a:lnTo>
                <a:lnTo>
                  <a:pt x="1420205" y="110256"/>
                </a:lnTo>
                <a:lnTo>
                  <a:pt x="1462778" y="132016"/>
                </a:lnTo>
                <a:lnTo>
                  <a:pt x="1503512" y="155452"/>
                </a:lnTo>
                <a:lnTo>
                  <a:pt x="1542312" y="180493"/>
                </a:lnTo>
                <a:lnTo>
                  <a:pt x="1579082" y="207072"/>
                </a:lnTo>
                <a:lnTo>
                  <a:pt x="1613725" y="235119"/>
                </a:lnTo>
                <a:lnTo>
                  <a:pt x="1646147" y="264565"/>
                </a:lnTo>
                <a:lnTo>
                  <a:pt x="1676252" y="295341"/>
                </a:lnTo>
                <a:lnTo>
                  <a:pt x="1703944" y="327377"/>
                </a:lnTo>
                <a:lnTo>
                  <a:pt x="1729128" y="360605"/>
                </a:lnTo>
                <a:lnTo>
                  <a:pt x="1751707" y="394956"/>
                </a:lnTo>
                <a:lnTo>
                  <a:pt x="1771586" y="430360"/>
                </a:lnTo>
                <a:lnTo>
                  <a:pt x="1788669" y="466748"/>
                </a:lnTo>
                <a:lnTo>
                  <a:pt x="1802861" y="504051"/>
                </a:lnTo>
                <a:lnTo>
                  <a:pt x="1814065" y="542201"/>
                </a:lnTo>
                <a:lnTo>
                  <a:pt x="1822187" y="581127"/>
                </a:lnTo>
                <a:lnTo>
                  <a:pt x="1827130" y="620761"/>
                </a:lnTo>
                <a:lnTo>
                  <a:pt x="1828800" y="661035"/>
                </a:lnTo>
                <a:lnTo>
                  <a:pt x="1827130" y="701304"/>
                </a:lnTo>
                <a:lnTo>
                  <a:pt x="1822187" y="740935"/>
                </a:lnTo>
                <a:lnTo>
                  <a:pt x="1814065" y="779858"/>
                </a:lnTo>
                <a:lnTo>
                  <a:pt x="1802861" y="818006"/>
                </a:lnTo>
                <a:lnTo>
                  <a:pt x="1788669" y="855307"/>
                </a:lnTo>
                <a:lnTo>
                  <a:pt x="1771586" y="891694"/>
                </a:lnTo>
                <a:lnTo>
                  <a:pt x="1751707" y="927097"/>
                </a:lnTo>
                <a:lnTo>
                  <a:pt x="1729128" y="961447"/>
                </a:lnTo>
                <a:lnTo>
                  <a:pt x="1703944" y="994675"/>
                </a:lnTo>
                <a:lnTo>
                  <a:pt x="1676252" y="1026711"/>
                </a:lnTo>
                <a:lnTo>
                  <a:pt x="1646147" y="1057487"/>
                </a:lnTo>
                <a:lnTo>
                  <a:pt x="1613725" y="1086934"/>
                </a:lnTo>
                <a:lnTo>
                  <a:pt x="1579082" y="1114982"/>
                </a:lnTo>
                <a:lnTo>
                  <a:pt x="1542312" y="1141562"/>
                </a:lnTo>
                <a:lnTo>
                  <a:pt x="1503512" y="1166605"/>
                </a:lnTo>
                <a:lnTo>
                  <a:pt x="1462778" y="1190042"/>
                </a:lnTo>
                <a:lnTo>
                  <a:pt x="1420205" y="1211803"/>
                </a:lnTo>
                <a:lnTo>
                  <a:pt x="1375889" y="1231820"/>
                </a:lnTo>
                <a:lnTo>
                  <a:pt x="1329926" y="1250024"/>
                </a:lnTo>
                <a:lnTo>
                  <a:pt x="1282411" y="1266345"/>
                </a:lnTo>
                <a:lnTo>
                  <a:pt x="1233440" y="1280714"/>
                </a:lnTo>
                <a:lnTo>
                  <a:pt x="1183109" y="1293063"/>
                </a:lnTo>
                <a:lnTo>
                  <a:pt x="1131513" y="1303321"/>
                </a:lnTo>
                <a:lnTo>
                  <a:pt x="1078749" y="1311420"/>
                </a:lnTo>
                <a:lnTo>
                  <a:pt x="1024911" y="1317290"/>
                </a:lnTo>
                <a:lnTo>
                  <a:pt x="970096" y="1320863"/>
                </a:lnTo>
                <a:lnTo>
                  <a:pt x="914400" y="1322070"/>
                </a:lnTo>
                <a:lnTo>
                  <a:pt x="858690" y="1320863"/>
                </a:lnTo>
                <a:lnTo>
                  <a:pt x="803863" y="1317290"/>
                </a:lnTo>
                <a:lnTo>
                  <a:pt x="750017" y="1311420"/>
                </a:lnTo>
                <a:lnTo>
                  <a:pt x="697245" y="1303321"/>
                </a:lnTo>
                <a:lnTo>
                  <a:pt x="645643" y="1293063"/>
                </a:lnTo>
                <a:lnTo>
                  <a:pt x="595308" y="1280714"/>
                </a:lnTo>
                <a:lnTo>
                  <a:pt x="546334" y="1266345"/>
                </a:lnTo>
                <a:lnTo>
                  <a:pt x="498817" y="1250024"/>
                </a:lnTo>
                <a:lnTo>
                  <a:pt x="452853" y="1231820"/>
                </a:lnTo>
                <a:lnTo>
                  <a:pt x="408538" y="1211803"/>
                </a:lnTo>
                <a:lnTo>
                  <a:pt x="365966" y="1190042"/>
                </a:lnTo>
                <a:lnTo>
                  <a:pt x="325234" y="1166605"/>
                </a:lnTo>
                <a:lnTo>
                  <a:pt x="286438" y="1141562"/>
                </a:lnTo>
                <a:lnTo>
                  <a:pt x="249672" y="1114982"/>
                </a:lnTo>
                <a:lnTo>
                  <a:pt x="215032" y="1086934"/>
                </a:lnTo>
                <a:lnTo>
                  <a:pt x="182614" y="1057487"/>
                </a:lnTo>
                <a:lnTo>
                  <a:pt x="152514" y="1026711"/>
                </a:lnTo>
                <a:lnTo>
                  <a:pt x="124826" y="994675"/>
                </a:lnTo>
                <a:lnTo>
                  <a:pt x="99648" y="961447"/>
                </a:lnTo>
                <a:lnTo>
                  <a:pt x="77073" y="927097"/>
                </a:lnTo>
                <a:lnTo>
                  <a:pt x="57199" y="891694"/>
                </a:lnTo>
                <a:lnTo>
                  <a:pt x="40119" y="855307"/>
                </a:lnTo>
                <a:lnTo>
                  <a:pt x="25931" y="818006"/>
                </a:lnTo>
                <a:lnTo>
                  <a:pt x="14729" y="779858"/>
                </a:lnTo>
                <a:lnTo>
                  <a:pt x="6610" y="740935"/>
                </a:lnTo>
                <a:lnTo>
                  <a:pt x="1668" y="701304"/>
                </a:lnTo>
                <a:lnTo>
                  <a:pt x="0" y="66103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5716" y="3296030"/>
            <a:ext cx="1828800" cy="1322070"/>
          </a:xfrm>
          <a:custGeom>
            <a:avLst/>
            <a:gdLst/>
            <a:ahLst/>
            <a:cxnLst/>
            <a:rect l="l" t="t" r="r" b="b"/>
            <a:pathLst>
              <a:path w="1828800" h="1322070">
                <a:moveTo>
                  <a:pt x="0" y="661035"/>
                </a:moveTo>
                <a:lnTo>
                  <a:pt x="1669" y="620761"/>
                </a:lnTo>
                <a:lnTo>
                  <a:pt x="6612" y="581127"/>
                </a:lnTo>
                <a:lnTo>
                  <a:pt x="14734" y="542201"/>
                </a:lnTo>
                <a:lnTo>
                  <a:pt x="25938" y="504051"/>
                </a:lnTo>
                <a:lnTo>
                  <a:pt x="40130" y="466748"/>
                </a:lnTo>
                <a:lnTo>
                  <a:pt x="57213" y="430360"/>
                </a:lnTo>
                <a:lnTo>
                  <a:pt x="77092" y="394956"/>
                </a:lnTo>
                <a:lnTo>
                  <a:pt x="99671" y="360605"/>
                </a:lnTo>
                <a:lnTo>
                  <a:pt x="124855" y="327377"/>
                </a:lnTo>
                <a:lnTo>
                  <a:pt x="152547" y="295341"/>
                </a:lnTo>
                <a:lnTo>
                  <a:pt x="182652" y="264565"/>
                </a:lnTo>
                <a:lnTo>
                  <a:pt x="215074" y="235119"/>
                </a:lnTo>
                <a:lnTo>
                  <a:pt x="249717" y="207072"/>
                </a:lnTo>
                <a:lnTo>
                  <a:pt x="286487" y="180493"/>
                </a:lnTo>
                <a:lnTo>
                  <a:pt x="325287" y="155452"/>
                </a:lnTo>
                <a:lnTo>
                  <a:pt x="366021" y="132016"/>
                </a:lnTo>
                <a:lnTo>
                  <a:pt x="408594" y="110256"/>
                </a:lnTo>
                <a:lnTo>
                  <a:pt x="452910" y="90240"/>
                </a:lnTo>
                <a:lnTo>
                  <a:pt x="498873" y="72038"/>
                </a:lnTo>
                <a:lnTo>
                  <a:pt x="546388" y="55718"/>
                </a:lnTo>
                <a:lnTo>
                  <a:pt x="595359" y="41350"/>
                </a:lnTo>
                <a:lnTo>
                  <a:pt x="645690" y="29003"/>
                </a:lnTo>
                <a:lnTo>
                  <a:pt x="697286" y="18746"/>
                </a:lnTo>
                <a:lnTo>
                  <a:pt x="750050" y="10648"/>
                </a:lnTo>
                <a:lnTo>
                  <a:pt x="803888" y="4778"/>
                </a:lnTo>
                <a:lnTo>
                  <a:pt x="858703" y="1206"/>
                </a:lnTo>
                <a:lnTo>
                  <a:pt x="914400" y="0"/>
                </a:lnTo>
                <a:lnTo>
                  <a:pt x="970096" y="1206"/>
                </a:lnTo>
                <a:lnTo>
                  <a:pt x="1024911" y="4778"/>
                </a:lnTo>
                <a:lnTo>
                  <a:pt x="1078749" y="10648"/>
                </a:lnTo>
                <a:lnTo>
                  <a:pt x="1131513" y="18746"/>
                </a:lnTo>
                <a:lnTo>
                  <a:pt x="1183109" y="29003"/>
                </a:lnTo>
                <a:lnTo>
                  <a:pt x="1233440" y="41350"/>
                </a:lnTo>
                <a:lnTo>
                  <a:pt x="1282411" y="55718"/>
                </a:lnTo>
                <a:lnTo>
                  <a:pt x="1329926" y="72038"/>
                </a:lnTo>
                <a:lnTo>
                  <a:pt x="1375889" y="90240"/>
                </a:lnTo>
                <a:lnTo>
                  <a:pt x="1420205" y="110256"/>
                </a:lnTo>
                <a:lnTo>
                  <a:pt x="1462778" y="132016"/>
                </a:lnTo>
                <a:lnTo>
                  <a:pt x="1503512" y="155452"/>
                </a:lnTo>
                <a:lnTo>
                  <a:pt x="1542312" y="180493"/>
                </a:lnTo>
                <a:lnTo>
                  <a:pt x="1579082" y="207072"/>
                </a:lnTo>
                <a:lnTo>
                  <a:pt x="1613725" y="235119"/>
                </a:lnTo>
                <a:lnTo>
                  <a:pt x="1646147" y="264565"/>
                </a:lnTo>
                <a:lnTo>
                  <a:pt x="1676252" y="295341"/>
                </a:lnTo>
                <a:lnTo>
                  <a:pt x="1703944" y="327377"/>
                </a:lnTo>
                <a:lnTo>
                  <a:pt x="1729128" y="360605"/>
                </a:lnTo>
                <a:lnTo>
                  <a:pt x="1751707" y="394956"/>
                </a:lnTo>
                <a:lnTo>
                  <a:pt x="1771586" y="430360"/>
                </a:lnTo>
                <a:lnTo>
                  <a:pt x="1788669" y="466748"/>
                </a:lnTo>
                <a:lnTo>
                  <a:pt x="1802861" y="504051"/>
                </a:lnTo>
                <a:lnTo>
                  <a:pt x="1814065" y="542201"/>
                </a:lnTo>
                <a:lnTo>
                  <a:pt x="1822187" y="581127"/>
                </a:lnTo>
                <a:lnTo>
                  <a:pt x="1827130" y="620761"/>
                </a:lnTo>
                <a:lnTo>
                  <a:pt x="1828800" y="661035"/>
                </a:lnTo>
                <a:lnTo>
                  <a:pt x="1827130" y="701308"/>
                </a:lnTo>
                <a:lnTo>
                  <a:pt x="1822187" y="740942"/>
                </a:lnTo>
                <a:lnTo>
                  <a:pt x="1814065" y="779868"/>
                </a:lnTo>
                <a:lnTo>
                  <a:pt x="1802861" y="818018"/>
                </a:lnTo>
                <a:lnTo>
                  <a:pt x="1788669" y="855321"/>
                </a:lnTo>
                <a:lnTo>
                  <a:pt x="1771586" y="891709"/>
                </a:lnTo>
                <a:lnTo>
                  <a:pt x="1751707" y="927113"/>
                </a:lnTo>
                <a:lnTo>
                  <a:pt x="1729128" y="961464"/>
                </a:lnTo>
                <a:lnTo>
                  <a:pt x="1703944" y="994692"/>
                </a:lnTo>
                <a:lnTo>
                  <a:pt x="1676252" y="1026728"/>
                </a:lnTo>
                <a:lnTo>
                  <a:pt x="1646147" y="1057504"/>
                </a:lnTo>
                <a:lnTo>
                  <a:pt x="1613725" y="1086950"/>
                </a:lnTo>
                <a:lnTo>
                  <a:pt x="1579082" y="1114997"/>
                </a:lnTo>
                <a:lnTo>
                  <a:pt x="1542312" y="1141576"/>
                </a:lnTo>
                <a:lnTo>
                  <a:pt x="1503512" y="1166617"/>
                </a:lnTo>
                <a:lnTo>
                  <a:pt x="1462778" y="1190053"/>
                </a:lnTo>
                <a:lnTo>
                  <a:pt x="1420205" y="1211813"/>
                </a:lnTo>
                <a:lnTo>
                  <a:pt x="1375889" y="1231829"/>
                </a:lnTo>
                <a:lnTo>
                  <a:pt x="1329926" y="1250031"/>
                </a:lnTo>
                <a:lnTo>
                  <a:pt x="1282411" y="1266351"/>
                </a:lnTo>
                <a:lnTo>
                  <a:pt x="1233440" y="1280719"/>
                </a:lnTo>
                <a:lnTo>
                  <a:pt x="1183109" y="1293066"/>
                </a:lnTo>
                <a:lnTo>
                  <a:pt x="1131513" y="1303323"/>
                </a:lnTo>
                <a:lnTo>
                  <a:pt x="1078749" y="1311421"/>
                </a:lnTo>
                <a:lnTo>
                  <a:pt x="1024911" y="1317291"/>
                </a:lnTo>
                <a:lnTo>
                  <a:pt x="970096" y="1320863"/>
                </a:lnTo>
                <a:lnTo>
                  <a:pt x="914400" y="1322070"/>
                </a:lnTo>
                <a:lnTo>
                  <a:pt x="858703" y="1320863"/>
                </a:lnTo>
                <a:lnTo>
                  <a:pt x="803888" y="1317291"/>
                </a:lnTo>
                <a:lnTo>
                  <a:pt x="750050" y="1311421"/>
                </a:lnTo>
                <a:lnTo>
                  <a:pt x="697286" y="1303323"/>
                </a:lnTo>
                <a:lnTo>
                  <a:pt x="645690" y="1293066"/>
                </a:lnTo>
                <a:lnTo>
                  <a:pt x="595359" y="1280719"/>
                </a:lnTo>
                <a:lnTo>
                  <a:pt x="546388" y="1266351"/>
                </a:lnTo>
                <a:lnTo>
                  <a:pt x="498873" y="1250031"/>
                </a:lnTo>
                <a:lnTo>
                  <a:pt x="452910" y="1231829"/>
                </a:lnTo>
                <a:lnTo>
                  <a:pt x="408594" y="1211813"/>
                </a:lnTo>
                <a:lnTo>
                  <a:pt x="366021" y="1190053"/>
                </a:lnTo>
                <a:lnTo>
                  <a:pt x="325287" y="1166617"/>
                </a:lnTo>
                <a:lnTo>
                  <a:pt x="286487" y="1141576"/>
                </a:lnTo>
                <a:lnTo>
                  <a:pt x="249717" y="1114997"/>
                </a:lnTo>
                <a:lnTo>
                  <a:pt x="215074" y="1086950"/>
                </a:lnTo>
                <a:lnTo>
                  <a:pt x="182652" y="1057504"/>
                </a:lnTo>
                <a:lnTo>
                  <a:pt x="152547" y="1026728"/>
                </a:lnTo>
                <a:lnTo>
                  <a:pt x="124855" y="994692"/>
                </a:lnTo>
                <a:lnTo>
                  <a:pt x="99671" y="961464"/>
                </a:lnTo>
                <a:lnTo>
                  <a:pt x="77092" y="927113"/>
                </a:lnTo>
                <a:lnTo>
                  <a:pt x="57213" y="891709"/>
                </a:lnTo>
                <a:lnTo>
                  <a:pt x="40130" y="855321"/>
                </a:lnTo>
                <a:lnTo>
                  <a:pt x="25938" y="818018"/>
                </a:lnTo>
                <a:lnTo>
                  <a:pt x="14734" y="779868"/>
                </a:lnTo>
                <a:lnTo>
                  <a:pt x="6612" y="740942"/>
                </a:lnTo>
                <a:lnTo>
                  <a:pt x="1669" y="701308"/>
                </a:lnTo>
                <a:lnTo>
                  <a:pt x="0" y="66103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31442" y="4829936"/>
            <a:ext cx="1828800" cy="1322705"/>
          </a:xfrm>
          <a:custGeom>
            <a:avLst/>
            <a:gdLst/>
            <a:ahLst/>
            <a:cxnLst/>
            <a:rect l="l" t="t" r="r" b="b"/>
            <a:pathLst>
              <a:path w="1828800" h="1322704">
                <a:moveTo>
                  <a:pt x="0" y="661035"/>
                </a:moveTo>
                <a:lnTo>
                  <a:pt x="1669" y="620774"/>
                </a:lnTo>
                <a:lnTo>
                  <a:pt x="6612" y="581151"/>
                </a:lnTo>
                <a:lnTo>
                  <a:pt x="14734" y="542234"/>
                </a:lnTo>
                <a:lnTo>
                  <a:pt x="25938" y="504092"/>
                </a:lnTo>
                <a:lnTo>
                  <a:pt x="40130" y="466795"/>
                </a:lnTo>
                <a:lnTo>
                  <a:pt x="57213" y="430411"/>
                </a:lnTo>
                <a:lnTo>
                  <a:pt x="77092" y="395010"/>
                </a:lnTo>
                <a:lnTo>
                  <a:pt x="99671" y="360661"/>
                </a:lnTo>
                <a:lnTo>
                  <a:pt x="124855" y="327434"/>
                </a:lnTo>
                <a:lnTo>
                  <a:pt x="152547" y="295397"/>
                </a:lnTo>
                <a:lnTo>
                  <a:pt x="182652" y="264620"/>
                </a:lnTo>
                <a:lnTo>
                  <a:pt x="215074" y="235172"/>
                </a:lnTo>
                <a:lnTo>
                  <a:pt x="249717" y="207122"/>
                </a:lnTo>
                <a:lnTo>
                  <a:pt x="286487" y="180539"/>
                </a:lnTo>
                <a:lnTo>
                  <a:pt x="325287" y="155493"/>
                </a:lnTo>
                <a:lnTo>
                  <a:pt x="366021" y="132054"/>
                </a:lnTo>
                <a:lnTo>
                  <a:pt x="408594" y="110289"/>
                </a:lnTo>
                <a:lnTo>
                  <a:pt x="452910" y="90268"/>
                </a:lnTo>
                <a:lnTo>
                  <a:pt x="498873" y="72061"/>
                </a:lnTo>
                <a:lnTo>
                  <a:pt x="546388" y="55737"/>
                </a:lnTo>
                <a:lnTo>
                  <a:pt x="595359" y="41365"/>
                </a:lnTo>
                <a:lnTo>
                  <a:pt x="645690" y="29014"/>
                </a:lnTo>
                <a:lnTo>
                  <a:pt x="697286" y="18753"/>
                </a:lnTo>
                <a:lnTo>
                  <a:pt x="750050" y="10652"/>
                </a:lnTo>
                <a:lnTo>
                  <a:pt x="803888" y="4780"/>
                </a:lnTo>
                <a:lnTo>
                  <a:pt x="858703" y="1206"/>
                </a:lnTo>
                <a:lnTo>
                  <a:pt x="914400" y="0"/>
                </a:lnTo>
                <a:lnTo>
                  <a:pt x="970109" y="1206"/>
                </a:lnTo>
                <a:lnTo>
                  <a:pt x="1024936" y="4780"/>
                </a:lnTo>
                <a:lnTo>
                  <a:pt x="1078782" y="10652"/>
                </a:lnTo>
                <a:lnTo>
                  <a:pt x="1131554" y="18753"/>
                </a:lnTo>
                <a:lnTo>
                  <a:pt x="1183156" y="29014"/>
                </a:lnTo>
                <a:lnTo>
                  <a:pt x="1233491" y="41365"/>
                </a:lnTo>
                <a:lnTo>
                  <a:pt x="1282465" y="55737"/>
                </a:lnTo>
                <a:lnTo>
                  <a:pt x="1329982" y="72061"/>
                </a:lnTo>
                <a:lnTo>
                  <a:pt x="1375946" y="90268"/>
                </a:lnTo>
                <a:lnTo>
                  <a:pt x="1420261" y="110289"/>
                </a:lnTo>
                <a:lnTo>
                  <a:pt x="1462833" y="132054"/>
                </a:lnTo>
                <a:lnTo>
                  <a:pt x="1503565" y="155493"/>
                </a:lnTo>
                <a:lnTo>
                  <a:pt x="1542361" y="180539"/>
                </a:lnTo>
                <a:lnTo>
                  <a:pt x="1579127" y="207122"/>
                </a:lnTo>
                <a:lnTo>
                  <a:pt x="1613767" y="235172"/>
                </a:lnTo>
                <a:lnTo>
                  <a:pt x="1646185" y="264620"/>
                </a:lnTo>
                <a:lnTo>
                  <a:pt x="1676285" y="295397"/>
                </a:lnTo>
                <a:lnTo>
                  <a:pt x="1703973" y="327434"/>
                </a:lnTo>
                <a:lnTo>
                  <a:pt x="1729151" y="360661"/>
                </a:lnTo>
                <a:lnTo>
                  <a:pt x="1751726" y="395010"/>
                </a:lnTo>
                <a:lnTo>
                  <a:pt x="1771600" y="430411"/>
                </a:lnTo>
                <a:lnTo>
                  <a:pt x="1788680" y="466795"/>
                </a:lnTo>
                <a:lnTo>
                  <a:pt x="1802868" y="504092"/>
                </a:lnTo>
                <a:lnTo>
                  <a:pt x="1814070" y="542234"/>
                </a:lnTo>
                <a:lnTo>
                  <a:pt x="1822189" y="581151"/>
                </a:lnTo>
                <a:lnTo>
                  <a:pt x="1827131" y="620774"/>
                </a:lnTo>
                <a:lnTo>
                  <a:pt x="1828799" y="661035"/>
                </a:lnTo>
                <a:lnTo>
                  <a:pt x="1827131" y="701305"/>
                </a:lnTo>
                <a:lnTo>
                  <a:pt x="1822189" y="740937"/>
                </a:lnTo>
                <a:lnTo>
                  <a:pt x="1814070" y="779862"/>
                </a:lnTo>
                <a:lnTo>
                  <a:pt x="1802868" y="818010"/>
                </a:lnTo>
                <a:lnTo>
                  <a:pt x="1788680" y="855313"/>
                </a:lnTo>
                <a:lnTo>
                  <a:pt x="1771600" y="891701"/>
                </a:lnTo>
                <a:lnTo>
                  <a:pt x="1751726" y="927105"/>
                </a:lnTo>
                <a:lnTo>
                  <a:pt x="1729151" y="961455"/>
                </a:lnTo>
                <a:lnTo>
                  <a:pt x="1703973" y="994684"/>
                </a:lnTo>
                <a:lnTo>
                  <a:pt x="1676285" y="1026721"/>
                </a:lnTo>
                <a:lnTo>
                  <a:pt x="1646185" y="1057497"/>
                </a:lnTo>
                <a:lnTo>
                  <a:pt x="1613767" y="1086944"/>
                </a:lnTo>
                <a:lnTo>
                  <a:pt x="1579127" y="1114993"/>
                </a:lnTo>
                <a:lnTo>
                  <a:pt x="1542361" y="1141573"/>
                </a:lnTo>
                <a:lnTo>
                  <a:pt x="1503565" y="1166616"/>
                </a:lnTo>
                <a:lnTo>
                  <a:pt x="1462833" y="1190053"/>
                </a:lnTo>
                <a:lnTo>
                  <a:pt x="1420261" y="1211815"/>
                </a:lnTo>
                <a:lnTo>
                  <a:pt x="1375946" y="1231833"/>
                </a:lnTo>
                <a:lnTo>
                  <a:pt x="1329982" y="1250037"/>
                </a:lnTo>
                <a:lnTo>
                  <a:pt x="1282465" y="1266358"/>
                </a:lnTo>
                <a:lnTo>
                  <a:pt x="1233491" y="1280727"/>
                </a:lnTo>
                <a:lnTo>
                  <a:pt x="1183156" y="1293075"/>
                </a:lnTo>
                <a:lnTo>
                  <a:pt x="1131554" y="1303333"/>
                </a:lnTo>
                <a:lnTo>
                  <a:pt x="1078782" y="1311432"/>
                </a:lnTo>
                <a:lnTo>
                  <a:pt x="1024936" y="1317303"/>
                </a:lnTo>
                <a:lnTo>
                  <a:pt x="970109" y="1320876"/>
                </a:lnTo>
                <a:lnTo>
                  <a:pt x="914400" y="1322082"/>
                </a:lnTo>
                <a:lnTo>
                  <a:pt x="858703" y="1320876"/>
                </a:lnTo>
                <a:lnTo>
                  <a:pt x="803888" y="1317303"/>
                </a:lnTo>
                <a:lnTo>
                  <a:pt x="750050" y="1311432"/>
                </a:lnTo>
                <a:lnTo>
                  <a:pt x="697286" y="1303333"/>
                </a:lnTo>
                <a:lnTo>
                  <a:pt x="645690" y="1293075"/>
                </a:lnTo>
                <a:lnTo>
                  <a:pt x="595359" y="1280727"/>
                </a:lnTo>
                <a:lnTo>
                  <a:pt x="546388" y="1266358"/>
                </a:lnTo>
                <a:lnTo>
                  <a:pt x="498873" y="1250037"/>
                </a:lnTo>
                <a:lnTo>
                  <a:pt x="452910" y="1231833"/>
                </a:lnTo>
                <a:lnTo>
                  <a:pt x="408594" y="1211815"/>
                </a:lnTo>
                <a:lnTo>
                  <a:pt x="366021" y="1190053"/>
                </a:lnTo>
                <a:lnTo>
                  <a:pt x="325287" y="1166616"/>
                </a:lnTo>
                <a:lnTo>
                  <a:pt x="286487" y="1141573"/>
                </a:lnTo>
                <a:lnTo>
                  <a:pt x="249717" y="1114993"/>
                </a:lnTo>
                <a:lnTo>
                  <a:pt x="215074" y="1086944"/>
                </a:lnTo>
                <a:lnTo>
                  <a:pt x="182652" y="1057497"/>
                </a:lnTo>
                <a:lnTo>
                  <a:pt x="152547" y="1026721"/>
                </a:lnTo>
                <a:lnTo>
                  <a:pt x="124855" y="994684"/>
                </a:lnTo>
                <a:lnTo>
                  <a:pt x="99671" y="961455"/>
                </a:lnTo>
                <a:lnTo>
                  <a:pt x="77092" y="927105"/>
                </a:lnTo>
                <a:lnTo>
                  <a:pt x="57213" y="891701"/>
                </a:lnTo>
                <a:lnTo>
                  <a:pt x="40130" y="855313"/>
                </a:lnTo>
                <a:lnTo>
                  <a:pt x="25938" y="818010"/>
                </a:lnTo>
                <a:lnTo>
                  <a:pt x="14734" y="779862"/>
                </a:lnTo>
                <a:lnTo>
                  <a:pt x="6612" y="740937"/>
                </a:lnTo>
                <a:lnTo>
                  <a:pt x="1669" y="701305"/>
                </a:lnTo>
                <a:lnTo>
                  <a:pt x="0" y="66103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29957" y="3009645"/>
            <a:ext cx="172910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Noto Sans"/>
                <a:cs typeface="Noto Sans"/>
              </a:rPr>
              <a:t>Clustering </a:t>
            </a:r>
            <a:r>
              <a:rPr sz="2000" spc="265" dirty="0">
                <a:latin typeface="Noto Sans"/>
                <a:cs typeface="Noto Sans"/>
              </a:rPr>
              <a:t>=  </a:t>
            </a:r>
            <a:r>
              <a:rPr sz="2000" spc="-75" dirty="0">
                <a:latin typeface="Noto Sans"/>
                <a:cs typeface="Noto Sans"/>
              </a:rPr>
              <a:t>grouping </a:t>
            </a:r>
            <a:r>
              <a:rPr sz="2000" spc="-65" dirty="0">
                <a:latin typeface="Noto Sans"/>
                <a:cs typeface="Noto Sans"/>
              </a:rPr>
              <a:t>of  </a:t>
            </a:r>
            <a:r>
              <a:rPr sz="2000" spc="-90" dirty="0">
                <a:latin typeface="Noto Sans"/>
                <a:cs typeface="Noto Sans"/>
              </a:rPr>
              <a:t>similar </a:t>
            </a:r>
            <a:r>
              <a:rPr sz="2000" spc="-85" dirty="0">
                <a:latin typeface="Noto Sans"/>
                <a:cs typeface="Noto Sans"/>
              </a:rPr>
              <a:t>items  </a:t>
            </a:r>
            <a:r>
              <a:rPr sz="2000" spc="-105" dirty="0">
                <a:latin typeface="Noto Sans"/>
                <a:cs typeface="Noto Sans"/>
              </a:rPr>
              <a:t>(as </a:t>
            </a:r>
            <a:r>
              <a:rPr sz="2000" spc="-85" dirty="0">
                <a:latin typeface="Noto Sans"/>
                <a:cs typeface="Noto Sans"/>
              </a:rPr>
              <a:t>determined  </a:t>
            </a:r>
            <a:r>
              <a:rPr sz="2000" spc="-55" dirty="0">
                <a:latin typeface="Noto Sans"/>
                <a:cs typeface="Noto Sans"/>
              </a:rPr>
              <a:t>by </a:t>
            </a:r>
            <a:r>
              <a:rPr sz="2000" spc="-75" dirty="0">
                <a:latin typeface="Noto Sans"/>
                <a:cs typeface="Noto Sans"/>
              </a:rPr>
              <a:t>the distance  </a:t>
            </a:r>
            <a:r>
              <a:rPr sz="2000" spc="-70" dirty="0">
                <a:latin typeface="Noto Sans"/>
                <a:cs typeface="Noto Sans"/>
              </a:rPr>
              <a:t>function)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4342" y="480313"/>
            <a:ext cx="6466966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6092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Noto Sans"/>
                <a:cs typeface="Noto Sans"/>
              </a:rPr>
              <a:t>A </a:t>
            </a:r>
            <a:r>
              <a:rPr sz="2400" spc="-100" dirty="0">
                <a:latin typeface="Noto Sans"/>
                <a:cs typeface="Noto Sans"/>
              </a:rPr>
              <a:t>cluster </a:t>
            </a:r>
            <a:r>
              <a:rPr sz="2400" spc="-90" dirty="0">
                <a:latin typeface="Noto Sans"/>
                <a:cs typeface="Noto Sans"/>
              </a:rPr>
              <a:t>is </a:t>
            </a:r>
            <a:r>
              <a:rPr sz="2400" spc="-125" dirty="0">
                <a:latin typeface="Noto Sans"/>
                <a:cs typeface="Noto Sans"/>
              </a:rPr>
              <a:t>a </a:t>
            </a:r>
            <a:r>
              <a:rPr sz="2400" spc="-100" dirty="0">
                <a:latin typeface="Noto Sans"/>
                <a:cs typeface="Noto Sans"/>
              </a:rPr>
              <a:t>group </a:t>
            </a:r>
            <a:r>
              <a:rPr sz="2400" spc="-90" dirty="0">
                <a:latin typeface="Noto Sans"/>
                <a:cs typeface="Noto Sans"/>
              </a:rPr>
              <a:t>of </a:t>
            </a:r>
            <a:r>
              <a:rPr sz="2400" spc="-70" dirty="0">
                <a:latin typeface="Noto Sans"/>
                <a:cs typeface="Noto Sans"/>
              </a:rPr>
              <a:t>objects </a:t>
            </a:r>
            <a:r>
              <a:rPr sz="2400" spc="-90" dirty="0">
                <a:latin typeface="Noto Sans"/>
                <a:cs typeface="Noto Sans"/>
              </a:rPr>
              <a:t>that </a:t>
            </a:r>
            <a:r>
              <a:rPr sz="2400" spc="-140" dirty="0">
                <a:latin typeface="Noto Sans"/>
                <a:cs typeface="Noto Sans"/>
              </a:rPr>
              <a:t>are</a:t>
            </a:r>
            <a:r>
              <a:rPr sz="2400" spc="25" dirty="0">
                <a:latin typeface="Noto Sans"/>
                <a:cs typeface="Noto Sans"/>
              </a:rPr>
              <a:t> </a:t>
            </a:r>
            <a:r>
              <a:rPr sz="2400" spc="-110" dirty="0">
                <a:latin typeface="Noto Sans"/>
                <a:cs typeface="Noto Sans"/>
              </a:rPr>
              <a:t>similar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79" y="2113914"/>
            <a:ext cx="8268970" cy="4135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indent="-4572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5" dirty="0">
                <a:latin typeface="Noto Sans"/>
                <a:cs typeface="Noto Sans"/>
              </a:rPr>
              <a:t>and dissimilar </a:t>
            </a:r>
            <a:r>
              <a:rPr sz="2000" spc="-105" dirty="0">
                <a:latin typeface="Noto Sans"/>
                <a:cs typeface="Noto Sans"/>
              </a:rPr>
              <a:t>from </a:t>
            </a:r>
            <a:r>
              <a:rPr sz="2000" spc="-80" dirty="0">
                <a:latin typeface="Noto Sans"/>
                <a:cs typeface="Noto Sans"/>
              </a:rPr>
              <a:t>other </a:t>
            </a:r>
            <a:r>
              <a:rPr sz="2000" spc="-85" dirty="0">
                <a:latin typeface="Noto Sans"/>
                <a:cs typeface="Noto Sans"/>
              </a:rPr>
              <a:t>groups </a:t>
            </a:r>
            <a:r>
              <a:rPr sz="2000" spc="-70" dirty="0">
                <a:latin typeface="Noto Sans"/>
                <a:cs typeface="Noto Sans"/>
              </a:rPr>
              <a:t>of </a:t>
            </a:r>
            <a:r>
              <a:rPr sz="2000" spc="-60" dirty="0">
                <a:latin typeface="Noto Sans"/>
                <a:cs typeface="Noto Sans"/>
              </a:rPr>
              <a:t>objects </a:t>
            </a:r>
            <a:r>
              <a:rPr sz="2000" spc="-75" dirty="0">
                <a:latin typeface="Noto Sans"/>
                <a:cs typeface="Noto Sans"/>
              </a:rPr>
              <a:t>at the</a:t>
            </a:r>
            <a:r>
              <a:rPr sz="2000" spc="200" dirty="0">
                <a:latin typeface="Noto Sans"/>
                <a:cs typeface="Noto Sans"/>
              </a:rPr>
              <a:t> </a:t>
            </a:r>
            <a:r>
              <a:rPr sz="2000" spc="-114" dirty="0">
                <a:latin typeface="Noto Sans"/>
                <a:cs typeface="Noto Sans"/>
              </a:rPr>
              <a:t>same </a:t>
            </a:r>
            <a:r>
              <a:rPr sz="2000" spc="-75" dirty="0">
                <a:latin typeface="Noto Sans"/>
                <a:cs typeface="Noto Sans"/>
              </a:rPr>
              <a:t>time</a:t>
            </a:r>
            <a:endParaRPr sz="20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80" dirty="0">
                <a:latin typeface="Noto Sans"/>
                <a:cs typeface="Noto Sans"/>
              </a:rPr>
              <a:t>We </a:t>
            </a:r>
            <a:r>
              <a:rPr sz="2400" spc="-100" dirty="0">
                <a:latin typeface="Noto Sans"/>
                <a:cs typeface="Noto Sans"/>
              </a:rPr>
              <a:t>need </a:t>
            </a:r>
            <a:r>
              <a:rPr sz="2400" spc="-125" dirty="0">
                <a:latin typeface="Noto Sans"/>
                <a:cs typeface="Noto Sans"/>
              </a:rPr>
              <a:t>an </a:t>
            </a:r>
            <a:r>
              <a:rPr sz="2400" spc="-65" dirty="0">
                <a:latin typeface="Noto Sans"/>
                <a:cs typeface="Noto Sans"/>
              </a:rPr>
              <a:t>objective </a:t>
            </a:r>
            <a:r>
              <a:rPr sz="2400" spc="-85" dirty="0">
                <a:latin typeface="Noto Sans"/>
                <a:cs typeface="Noto Sans"/>
              </a:rPr>
              <a:t>function </a:t>
            </a:r>
            <a:r>
              <a:rPr sz="2400" spc="-65" dirty="0">
                <a:latin typeface="Noto Sans"/>
                <a:cs typeface="Noto Sans"/>
              </a:rPr>
              <a:t>to </a:t>
            </a:r>
            <a:r>
              <a:rPr sz="2400" spc="-100" dirty="0">
                <a:latin typeface="Noto Sans"/>
                <a:cs typeface="Noto Sans"/>
              </a:rPr>
              <a:t>capture </a:t>
            </a:r>
            <a:r>
              <a:rPr sz="2400" spc="-90" dirty="0">
                <a:latin typeface="Noto Sans"/>
                <a:cs typeface="Noto Sans"/>
              </a:rPr>
              <a:t>this</a:t>
            </a:r>
            <a:r>
              <a:rPr sz="2400" spc="-5" dirty="0">
                <a:latin typeface="Noto Sans"/>
                <a:cs typeface="Noto Sans"/>
              </a:rPr>
              <a:t> </a:t>
            </a:r>
            <a:r>
              <a:rPr sz="2400" spc="-100" dirty="0">
                <a:latin typeface="Noto Sans"/>
                <a:cs typeface="Noto Sans"/>
              </a:rPr>
              <a:t>mathematically</a:t>
            </a:r>
            <a:endParaRPr sz="2400" dirty="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80" dirty="0">
                <a:latin typeface="Noto Sans"/>
                <a:cs typeface="Noto Sans"/>
              </a:rPr>
              <a:t>computer </a:t>
            </a:r>
            <a:r>
              <a:rPr sz="2000" spc="-60" dirty="0">
                <a:latin typeface="Noto Sans"/>
                <a:cs typeface="Noto Sans"/>
              </a:rPr>
              <a:t>will </a:t>
            </a:r>
            <a:r>
              <a:rPr sz="2000" spc="-85" dirty="0">
                <a:latin typeface="Noto Sans"/>
                <a:cs typeface="Noto Sans"/>
              </a:rPr>
              <a:t>evaluate </a:t>
            </a:r>
            <a:r>
              <a:rPr sz="2000" spc="-75" dirty="0">
                <a:latin typeface="Noto Sans"/>
                <a:cs typeface="Noto Sans"/>
              </a:rPr>
              <a:t>this </a:t>
            </a:r>
            <a:r>
              <a:rPr sz="2000" spc="-65" dirty="0">
                <a:latin typeface="Noto Sans"/>
                <a:cs typeface="Noto Sans"/>
              </a:rPr>
              <a:t>function </a:t>
            </a:r>
            <a:r>
              <a:rPr sz="2000" spc="-75" dirty="0">
                <a:latin typeface="Noto Sans"/>
                <a:cs typeface="Noto Sans"/>
              </a:rPr>
              <a:t>within</a:t>
            </a:r>
            <a:r>
              <a:rPr sz="2000" spc="345" dirty="0">
                <a:latin typeface="Noto Sans"/>
                <a:cs typeface="Noto Sans"/>
              </a:rPr>
              <a:t> </a:t>
            </a:r>
            <a:r>
              <a:rPr sz="2000" spc="-105" dirty="0">
                <a:latin typeface="Noto Sans"/>
                <a:cs typeface="Noto Sans"/>
              </a:rPr>
              <a:t>an </a:t>
            </a:r>
            <a:r>
              <a:rPr sz="2000" spc="-80" dirty="0">
                <a:latin typeface="Noto Sans"/>
                <a:cs typeface="Noto Sans"/>
              </a:rPr>
              <a:t>algorithm</a:t>
            </a:r>
            <a:endParaRPr sz="2000" dirty="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5" dirty="0">
                <a:latin typeface="Noto Sans"/>
                <a:cs typeface="Noto Sans"/>
              </a:rPr>
              <a:t>one </a:t>
            </a:r>
            <a:r>
              <a:rPr sz="2000" spc="-90" dirty="0">
                <a:latin typeface="Noto Sans"/>
                <a:cs typeface="Noto Sans"/>
              </a:rPr>
              <a:t>such </a:t>
            </a:r>
            <a:r>
              <a:rPr sz="2000" spc="-65" dirty="0">
                <a:latin typeface="Noto Sans"/>
                <a:cs typeface="Noto Sans"/>
              </a:rPr>
              <a:t>function </a:t>
            </a:r>
            <a:r>
              <a:rPr sz="2000" spc="-75" dirty="0">
                <a:latin typeface="Noto Sans"/>
                <a:cs typeface="Noto Sans"/>
              </a:rPr>
              <a:t>is the </a:t>
            </a:r>
            <a:r>
              <a:rPr sz="2000" spc="-85" dirty="0">
                <a:latin typeface="Noto Sans"/>
                <a:cs typeface="Noto Sans"/>
              </a:rPr>
              <a:t>mean-squared</a:t>
            </a:r>
            <a:r>
              <a:rPr sz="2000" spc="254" dirty="0">
                <a:latin typeface="Noto Sans"/>
                <a:cs typeface="Noto Sans"/>
              </a:rPr>
              <a:t> </a:t>
            </a:r>
            <a:r>
              <a:rPr sz="2000" spc="-110" dirty="0">
                <a:latin typeface="Noto Sans"/>
                <a:cs typeface="Noto Sans"/>
              </a:rPr>
              <a:t>error </a:t>
            </a:r>
            <a:r>
              <a:rPr sz="2000" spc="-75" dirty="0">
                <a:latin typeface="Noto Sans"/>
                <a:cs typeface="Noto Sans"/>
              </a:rPr>
              <a:t>(MSE)</a:t>
            </a:r>
            <a:endParaRPr sz="2000" dirty="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5" dirty="0">
                <a:latin typeface="Noto Sans"/>
                <a:cs typeface="Noto Sans"/>
              </a:rPr>
              <a:t>and </a:t>
            </a: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55" dirty="0">
                <a:latin typeface="Noto Sans"/>
                <a:cs typeface="Noto Sans"/>
              </a:rPr>
              <a:t>objective</a:t>
            </a:r>
            <a:r>
              <a:rPr sz="2000" spc="14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is </a:t>
            </a:r>
            <a:r>
              <a:rPr sz="2000" spc="-45" dirty="0">
                <a:latin typeface="Noto Sans"/>
                <a:cs typeface="Noto Sans"/>
              </a:rPr>
              <a:t>to </a:t>
            </a:r>
            <a:r>
              <a:rPr sz="2000" spc="-80" dirty="0">
                <a:latin typeface="Noto Sans"/>
                <a:cs typeface="Noto Sans"/>
              </a:rPr>
              <a:t>minimize </a:t>
            </a: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50" dirty="0">
                <a:latin typeface="Noto Sans"/>
                <a:cs typeface="Noto Sans"/>
              </a:rPr>
              <a:t>MSE</a:t>
            </a:r>
            <a:endParaRPr sz="20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75" dirty="0">
                <a:latin typeface="Noto Sans"/>
                <a:cs typeface="Noto Sans"/>
              </a:rPr>
              <a:t>It’s </a:t>
            </a:r>
            <a:r>
              <a:rPr sz="2400" spc="-80" dirty="0">
                <a:latin typeface="Noto Sans"/>
                <a:cs typeface="Noto Sans"/>
              </a:rPr>
              <a:t>not </a:t>
            </a:r>
            <a:r>
              <a:rPr sz="2400" spc="-90" dirty="0">
                <a:latin typeface="Noto Sans"/>
                <a:cs typeface="Noto Sans"/>
              </a:rPr>
              <a:t>that </a:t>
            </a:r>
            <a:r>
              <a:rPr sz="2400" spc="-105" dirty="0">
                <a:latin typeface="Noto Sans"/>
                <a:cs typeface="Noto Sans"/>
              </a:rPr>
              <a:t>easy </a:t>
            </a:r>
            <a:r>
              <a:rPr sz="2400" spc="-85" dirty="0">
                <a:latin typeface="Noto Sans"/>
                <a:cs typeface="Noto Sans"/>
              </a:rPr>
              <a:t>in</a:t>
            </a:r>
            <a:r>
              <a:rPr sz="2400" spc="180" dirty="0">
                <a:latin typeface="Noto Sans"/>
                <a:cs typeface="Noto Sans"/>
              </a:rPr>
              <a:t> </a:t>
            </a:r>
            <a:r>
              <a:rPr sz="2400" spc="-80" dirty="0">
                <a:latin typeface="Noto Sans"/>
                <a:cs typeface="Noto Sans"/>
              </a:rPr>
              <a:t>practice</a:t>
            </a:r>
            <a:endParaRPr sz="2400" dirty="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5" dirty="0">
                <a:latin typeface="Noto Sans"/>
                <a:cs typeface="Noto Sans"/>
              </a:rPr>
              <a:t>there </a:t>
            </a:r>
            <a:r>
              <a:rPr sz="2000" spc="-75" dirty="0">
                <a:latin typeface="Noto Sans"/>
                <a:cs typeface="Noto Sans"/>
              </a:rPr>
              <a:t>is </a:t>
            </a:r>
            <a:r>
              <a:rPr sz="2000" spc="-55" dirty="0">
                <a:latin typeface="Noto Sans"/>
                <a:cs typeface="Noto Sans"/>
              </a:rPr>
              <a:t>only </a:t>
            </a:r>
            <a:r>
              <a:rPr sz="2000" spc="-75" dirty="0">
                <a:latin typeface="Noto Sans"/>
                <a:cs typeface="Noto Sans"/>
              </a:rPr>
              <a:t>one </a:t>
            </a:r>
            <a:r>
              <a:rPr sz="2000" spc="-60" dirty="0">
                <a:latin typeface="Noto Sans"/>
                <a:cs typeface="Noto Sans"/>
              </a:rPr>
              <a:t>global</a:t>
            </a:r>
            <a:r>
              <a:rPr sz="2000" spc="-35" dirty="0">
                <a:latin typeface="Noto Sans"/>
                <a:cs typeface="Noto Sans"/>
              </a:rPr>
              <a:t> </a:t>
            </a:r>
            <a:r>
              <a:rPr sz="2000" spc="-105" dirty="0">
                <a:latin typeface="Noto Sans"/>
                <a:cs typeface="Noto Sans"/>
              </a:rPr>
              <a:t>minimum</a:t>
            </a:r>
            <a:endParaRPr sz="2000" dirty="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65" dirty="0">
                <a:latin typeface="Noto Sans"/>
                <a:cs typeface="Noto Sans"/>
              </a:rPr>
              <a:t>but </a:t>
            </a:r>
            <a:r>
              <a:rPr sz="2000" spc="-70" dirty="0">
                <a:latin typeface="Noto Sans"/>
                <a:cs typeface="Noto Sans"/>
              </a:rPr>
              <a:t>often </a:t>
            </a:r>
            <a:r>
              <a:rPr sz="2000" spc="-95" dirty="0">
                <a:latin typeface="Noto Sans"/>
                <a:cs typeface="Noto Sans"/>
              </a:rPr>
              <a:t>there </a:t>
            </a:r>
            <a:r>
              <a:rPr sz="2000" spc="-114" dirty="0">
                <a:latin typeface="Noto Sans"/>
                <a:cs typeface="Noto Sans"/>
              </a:rPr>
              <a:t>are </a:t>
            </a:r>
            <a:r>
              <a:rPr sz="2000" spc="-105" dirty="0">
                <a:latin typeface="Noto Sans"/>
                <a:cs typeface="Noto Sans"/>
              </a:rPr>
              <a:t>many </a:t>
            </a:r>
            <a:r>
              <a:rPr sz="2000" spc="-50" dirty="0">
                <a:latin typeface="Noto Sans"/>
                <a:cs typeface="Noto Sans"/>
              </a:rPr>
              <a:t>local</a:t>
            </a:r>
            <a:r>
              <a:rPr sz="2000" spc="175" dirty="0">
                <a:latin typeface="Noto Sans"/>
                <a:cs typeface="Noto Sans"/>
              </a:rPr>
              <a:t> </a:t>
            </a:r>
            <a:r>
              <a:rPr sz="2000" spc="-100" dirty="0">
                <a:latin typeface="Noto Sans"/>
                <a:cs typeface="Noto Sans"/>
              </a:rPr>
              <a:t>minima</a:t>
            </a:r>
            <a:endParaRPr sz="2000" dirty="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0" dirty="0">
                <a:latin typeface="Noto Sans"/>
                <a:cs typeface="Noto Sans"/>
              </a:rPr>
              <a:t>need </a:t>
            </a:r>
            <a:r>
              <a:rPr sz="2000" spc="-45" dirty="0">
                <a:latin typeface="Noto Sans"/>
                <a:cs typeface="Noto Sans"/>
              </a:rPr>
              <a:t>to </a:t>
            </a:r>
            <a:r>
              <a:rPr sz="2000" spc="-65" dirty="0">
                <a:latin typeface="Noto Sans"/>
                <a:cs typeface="Noto Sans"/>
              </a:rPr>
              <a:t>find </a:t>
            </a: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60" dirty="0">
                <a:latin typeface="Noto Sans"/>
                <a:cs typeface="Noto Sans"/>
              </a:rPr>
              <a:t>global</a:t>
            </a:r>
            <a:r>
              <a:rPr sz="2000" spc="380" dirty="0">
                <a:latin typeface="Noto Sans"/>
                <a:cs typeface="Noto Sans"/>
              </a:rPr>
              <a:t> </a:t>
            </a:r>
            <a:r>
              <a:rPr sz="2000" spc="-105" dirty="0">
                <a:latin typeface="Noto Sans"/>
                <a:cs typeface="Noto Sans"/>
              </a:rPr>
              <a:t>minimum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2458" y="4226275"/>
            <a:ext cx="2856585" cy="2363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497" y="510794"/>
            <a:ext cx="253873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6113" y="510794"/>
            <a:ext cx="610209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5213" y="510794"/>
            <a:ext cx="5506466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8779" y="4760214"/>
            <a:ext cx="1512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Noto Sans"/>
                <a:cs typeface="Noto Sans"/>
              </a:rPr>
              <a:t>In </a:t>
            </a:r>
            <a:r>
              <a:rPr sz="2400" spc="-90" dirty="0">
                <a:latin typeface="Noto Sans"/>
                <a:cs typeface="Noto Sans"/>
              </a:rPr>
              <a:t>this</a:t>
            </a:r>
            <a:r>
              <a:rPr sz="2400" spc="-310" dirty="0">
                <a:latin typeface="Noto Sans"/>
                <a:cs typeface="Noto Sans"/>
              </a:rPr>
              <a:t> </a:t>
            </a:r>
            <a:r>
              <a:rPr sz="2400" spc="-100" dirty="0">
                <a:latin typeface="Noto Sans"/>
                <a:cs typeface="Noto Sans"/>
              </a:rPr>
              <a:t>case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980" y="5126706"/>
            <a:ext cx="5086350" cy="14890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30" dirty="0">
                <a:latin typeface="Noto Sans"/>
                <a:cs typeface="Noto Sans"/>
              </a:rPr>
              <a:t>n=12 </a:t>
            </a:r>
            <a:r>
              <a:rPr sz="2000" spc="-80" dirty="0">
                <a:latin typeface="Noto Sans"/>
                <a:cs typeface="Noto Sans"/>
              </a:rPr>
              <a:t>(blue</a:t>
            </a:r>
            <a:r>
              <a:rPr sz="2000" spc="10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points)</a:t>
            </a:r>
            <a:endParaRPr sz="2000">
              <a:latin typeface="Noto Sans"/>
              <a:cs typeface="Noto Sans"/>
            </a:endParaRPr>
          </a:p>
          <a:p>
            <a:pPr marL="469900" indent="-4572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55" dirty="0">
                <a:latin typeface="Noto Sans"/>
                <a:cs typeface="Noto Sans"/>
              </a:rPr>
              <a:t>k=2 </a:t>
            </a:r>
            <a:r>
              <a:rPr sz="2000" spc="-100" dirty="0">
                <a:latin typeface="Noto Sans"/>
                <a:cs typeface="Noto Sans"/>
              </a:rPr>
              <a:t>(red </a:t>
            </a:r>
            <a:r>
              <a:rPr sz="2000" spc="-65" dirty="0">
                <a:latin typeface="Noto Sans"/>
                <a:cs typeface="Noto Sans"/>
              </a:rPr>
              <a:t>points, </a:t>
            </a: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70" dirty="0">
                <a:latin typeface="Noto Sans"/>
                <a:cs typeface="Noto Sans"/>
              </a:rPr>
              <a:t>computed</a:t>
            </a:r>
            <a:r>
              <a:rPr sz="2000" spc="-175" dirty="0">
                <a:latin typeface="Noto Sans"/>
                <a:cs typeface="Noto Sans"/>
              </a:rPr>
              <a:t> </a:t>
            </a:r>
            <a:r>
              <a:rPr sz="2000" spc="-80" dirty="0">
                <a:latin typeface="Noto Sans"/>
                <a:cs typeface="Noto Sans"/>
              </a:rPr>
              <a:t>centroids)</a:t>
            </a:r>
            <a:endParaRPr sz="2000">
              <a:latin typeface="Noto Sans"/>
              <a:cs typeface="Noto Sans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75" dirty="0">
                <a:latin typeface="Noto Sans"/>
                <a:cs typeface="Noto Sans"/>
              </a:rPr>
              <a:t>distance </a:t>
            </a:r>
            <a:r>
              <a:rPr sz="2000" spc="-85" dirty="0">
                <a:latin typeface="Noto Sans"/>
                <a:cs typeface="Noto Sans"/>
              </a:rPr>
              <a:t>metric </a:t>
            </a:r>
            <a:r>
              <a:rPr sz="2000" spc="-100" dirty="0">
                <a:latin typeface="Noto Sans"/>
                <a:cs typeface="Noto Sans"/>
              </a:rPr>
              <a:t>used:</a:t>
            </a:r>
            <a:r>
              <a:rPr sz="2000" spc="235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Euclidian</a:t>
            </a:r>
            <a:endParaRPr sz="2000">
              <a:latin typeface="Noto Sans"/>
              <a:cs typeface="Noto Sans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75" dirty="0">
                <a:latin typeface="Noto Sans"/>
                <a:cs typeface="Noto Sans"/>
              </a:rPr>
              <a:t>minimization </a:t>
            </a:r>
            <a:r>
              <a:rPr sz="2000" spc="-110" dirty="0">
                <a:latin typeface="Noto Sans"/>
                <a:cs typeface="Noto Sans"/>
              </a:rPr>
              <a:t>seems </a:t>
            </a:r>
            <a:r>
              <a:rPr sz="2000" spc="-40" dirty="0">
                <a:latin typeface="Noto Sans"/>
                <a:cs typeface="Noto Sans"/>
              </a:rPr>
              <a:t>to </a:t>
            </a:r>
            <a:r>
              <a:rPr sz="2000" spc="-70" dirty="0">
                <a:latin typeface="Noto Sans"/>
                <a:cs typeface="Noto Sans"/>
              </a:rPr>
              <a:t>be</a:t>
            </a:r>
            <a:r>
              <a:rPr sz="2000" spc="-114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achieved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716" y="1442847"/>
            <a:ext cx="7122794" cy="33162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5679" y="3868782"/>
            <a:ext cx="2951480" cy="2886075"/>
          </a:xfrm>
          <a:custGeom>
            <a:avLst/>
            <a:gdLst/>
            <a:ahLst/>
            <a:cxnLst/>
            <a:rect l="l" t="t" r="r" b="b"/>
            <a:pathLst>
              <a:path w="2951479" h="2886075">
                <a:moveTo>
                  <a:pt x="0" y="2885947"/>
                </a:moveTo>
                <a:lnTo>
                  <a:pt x="2951353" y="2885947"/>
                </a:lnTo>
                <a:lnTo>
                  <a:pt x="2951353" y="0"/>
                </a:lnTo>
                <a:lnTo>
                  <a:pt x="0" y="0"/>
                </a:lnTo>
                <a:lnTo>
                  <a:pt x="0" y="288594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79946" y="3927805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24040" y="623957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7245" y="623957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9181" y="623957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2385" y="623957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4193" y="623957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7398" y="623957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79206" y="623957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22411" y="623957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64346" y="623957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07552" y="623957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24040" y="5997702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7245" y="599770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9181" y="5997702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52385" y="599770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4193" y="5997702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37398" y="599770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9206" y="5997702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22411" y="599770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64346" y="5997702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7552" y="599770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24040" y="5754471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67245" y="5754471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9181" y="5754471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52385" y="5754471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94193" y="5754471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37398" y="5754471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79206" y="5754471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22411" y="5754471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64346" y="5754471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07552" y="5754471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24040" y="5512612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67245" y="551261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09181" y="5512612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52385" y="551261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94193" y="5512612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7398" y="551261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79206" y="5512612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22411" y="551261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64346" y="5512612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07552" y="551261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24040" y="5269331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67245" y="5269331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9181" y="5269331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52385" y="5269331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94193" y="5269331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37398" y="5269331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79206" y="5269331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22411" y="5269331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64346" y="5269331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07552" y="5269331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24040" y="502752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67245" y="502752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09181" y="502752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2385" y="502752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94193" y="502752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37398" y="502752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79206" y="502752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22411" y="502752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64346" y="502752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07552" y="502752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24040" y="4784216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0" y="244601"/>
                </a:moveTo>
                <a:lnTo>
                  <a:pt x="244576" y="244601"/>
                </a:lnTo>
                <a:lnTo>
                  <a:pt x="244576" y="0"/>
                </a:lnTo>
                <a:lnTo>
                  <a:pt x="0" y="0"/>
                </a:lnTo>
                <a:lnTo>
                  <a:pt x="0" y="244601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67245" y="4784216"/>
            <a:ext cx="243840" cy="245110"/>
          </a:xfrm>
          <a:custGeom>
            <a:avLst/>
            <a:gdLst/>
            <a:ahLst/>
            <a:cxnLst/>
            <a:rect l="l" t="t" r="r" b="b"/>
            <a:pathLst>
              <a:path w="243840" h="245110">
                <a:moveTo>
                  <a:pt x="0" y="244601"/>
                </a:moveTo>
                <a:lnTo>
                  <a:pt x="243217" y="244601"/>
                </a:lnTo>
                <a:lnTo>
                  <a:pt x="243217" y="0"/>
                </a:lnTo>
                <a:lnTo>
                  <a:pt x="0" y="0"/>
                </a:lnTo>
                <a:lnTo>
                  <a:pt x="0" y="244601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09181" y="4784216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0" y="244601"/>
                </a:moveTo>
                <a:lnTo>
                  <a:pt x="244576" y="244601"/>
                </a:lnTo>
                <a:lnTo>
                  <a:pt x="244576" y="0"/>
                </a:lnTo>
                <a:lnTo>
                  <a:pt x="0" y="0"/>
                </a:lnTo>
                <a:lnTo>
                  <a:pt x="0" y="244601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52385" y="4784216"/>
            <a:ext cx="243840" cy="245110"/>
          </a:xfrm>
          <a:custGeom>
            <a:avLst/>
            <a:gdLst/>
            <a:ahLst/>
            <a:cxnLst/>
            <a:rect l="l" t="t" r="r" b="b"/>
            <a:pathLst>
              <a:path w="243840" h="245110">
                <a:moveTo>
                  <a:pt x="0" y="244601"/>
                </a:moveTo>
                <a:lnTo>
                  <a:pt x="243217" y="244601"/>
                </a:lnTo>
                <a:lnTo>
                  <a:pt x="243217" y="0"/>
                </a:lnTo>
                <a:lnTo>
                  <a:pt x="0" y="0"/>
                </a:lnTo>
                <a:lnTo>
                  <a:pt x="0" y="244601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94193" y="4784216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0" y="244601"/>
                </a:moveTo>
                <a:lnTo>
                  <a:pt x="244576" y="244601"/>
                </a:lnTo>
                <a:lnTo>
                  <a:pt x="244576" y="0"/>
                </a:lnTo>
                <a:lnTo>
                  <a:pt x="0" y="0"/>
                </a:lnTo>
                <a:lnTo>
                  <a:pt x="0" y="244601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37398" y="4784216"/>
            <a:ext cx="243840" cy="245110"/>
          </a:xfrm>
          <a:custGeom>
            <a:avLst/>
            <a:gdLst/>
            <a:ahLst/>
            <a:cxnLst/>
            <a:rect l="l" t="t" r="r" b="b"/>
            <a:pathLst>
              <a:path w="243840" h="245110">
                <a:moveTo>
                  <a:pt x="0" y="244601"/>
                </a:moveTo>
                <a:lnTo>
                  <a:pt x="243217" y="244601"/>
                </a:lnTo>
                <a:lnTo>
                  <a:pt x="243217" y="0"/>
                </a:lnTo>
                <a:lnTo>
                  <a:pt x="0" y="0"/>
                </a:lnTo>
                <a:lnTo>
                  <a:pt x="0" y="244601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79206" y="4784216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0" y="244601"/>
                </a:moveTo>
                <a:lnTo>
                  <a:pt x="244576" y="244601"/>
                </a:lnTo>
                <a:lnTo>
                  <a:pt x="244576" y="0"/>
                </a:lnTo>
                <a:lnTo>
                  <a:pt x="0" y="0"/>
                </a:lnTo>
                <a:lnTo>
                  <a:pt x="0" y="244601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22411" y="4784216"/>
            <a:ext cx="243840" cy="245110"/>
          </a:xfrm>
          <a:custGeom>
            <a:avLst/>
            <a:gdLst/>
            <a:ahLst/>
            <a:cxnLst/>
            <a:rect l="l" t="t" r="r" b="b"/>
            <a:pathLst>
              <a:path w="243840" h="245110">
                <a:moveTo>
                  <a:pt x="0" y="244601"/>
                </a:moveTo>
                <a:lnTo>
                  <a:pt x="243217" y="244601"/>
                </a:lnTo>
                <a:lnTo>
                  <a:pt x="243217" y="0"/>
                </a:lnTo>
                <a:lnTo>
                  <a:pt x="0" y="0"/>
                </a:lnTo>
                <a:lnTo>
                  <a:pt x="0" y="244601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64346" y="4784216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0" y="244601"/>
                </a:moveTo>
                <a:lnTo>
                  <a:pt x="244576" y="244601"/>
                </a:lnTo>
                <a:lnTo>
                  <a:pt x="244576" y="0"/>
                </a:lnTo>
                <a:lnTo>
                  <a:pt x="0" y="0"/>
                </a:lnTo>
                <a:lnTo>
                  <a:pt x="0" y="244601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07552" y="4784216"/>
            <a:ext cx="243840" cy="245110"/>
          </a:xfrm>
          <a:custGeom>
            <a:avLst/>
            <a:gdLst/>
            <a:ahLst/>
            <a:cxnLst/>
            <a:rect l="l" t="t" r="r" b="b"/>
            <a:pathLst>
              <a:path w="243840" h="245110">
                <a:moveTo>
                  <a:pt x="0" y="244601"/>
                </a:moveTo>
                <a:lnTo>
                  <a:pt x="243217" y="244601"/>
                </a:lnTo>
                <a:lnTo>
                  <a:pt x="243217" y="0"/>
                </a:lnTo>
                <a:lnTo>
                  <a:pt x="0" y="0"/>
                </a:lnTo>
                <a:lnTo>
                  <a:pt x="0" y="244601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24040" y="454238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67245" y="454238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09181" y="454238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52385" y="454238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94193" y="454238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37398" y="454238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79206" y="454238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22411" y="454238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64346" y="4542383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607552" y="454238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24040" y="4299203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0" y="244602"/>
                </a:moveTo>
                <a:lnTo>
                  <a:pt x="244576" y="244602"/>
                </a:lnTo>
                <a:lnTo>
                  <a:pt x="244576" y="0"/>
                </a:lnTo>
                <a:lnTo>
                  <a:pt x="0" y="0"/>
                </a:lnTo>
                <a:lnTo>
                  <a:pt x="0" y="24460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67245" y="4299203"/>
            <a:ext cx="243840" cy="245110"/>
          </a:xfrm>
          <a:custGeom>
            <a:avLst/>
            <a:gdLst/>
            <a:ahLst/>
            <a:cxnLst/>
            <a:rect l="l" t="t" r="r" b="b"/>
            <a:pathLst>
              <a:path w="243840" h="245110">
                <a:moveTo>
                  <a:pt x="0" y="244602"/>
                </a:moveTo>
                <a:lnTo>
                  <a:pt x="243217" y="244602"/>
                </a:lnTo>
                <a:lnTo>
                  <a:pt x="243217" y="0"/>
                </a:lnTo>
                <a:lnTo>
                  <a:pt x="0" y="0"/>
                </a:lnTo>
                <a:lnTo>
                  <a:pt x="0" y="24460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09181" y="4299203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0" y="244602"/>
                </a:moveTo>
                <a:lnTo>
                  <a:pt x="244576" y="244602"/>
                </a:lnTo>
                <a:lnTo>
                  <a:pt x="244576" y="0"/>
                </a:lnTo>
                <a:lnTo>
                  <a:pt x="0" y="0"/>
                </a:lnTo>
                <a:lnTo>
                  <a:pt x="0" y="24460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52385" y="4299203"/>
            <a:ext cx="243840" cy="245110"/>
          </a:xfrm>
          <a:custGeom>
            <a:avLst/>
            <a:gdLst/>
            <a:ahLst/>
            <a:cxnLst/>
            <a:rect l="l" t="t" r="r" b="b"/>
            <a:pathLst>
              <a:path w="243840" h="245110">
                <a:moveTo>
                  <a:pt x="0" y="244602"/>
                </a:moveTo>
                <a:lnTo>
                  <a:pt x="243217" y="244602"/>
                </a:lnTo>
                <a:lnTo>
                  <a:pt x="243217" y="0"/>
                </a:lnTo>
                <a:lnTo>
                  <a:pt x="0" y="0"/>
                </a:lnTo>
                <a:lnTo>
                  <a:pt x="0" y="24460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94193" y="4299203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0" y="244602"/>
                </a:moveTo>
                <a:lnTo>
                  <a:pt x="244576" y="244602"/>
                </a:lnTo>
                <a:lnTo>
                  <a:pt x="244576" y="0"/>
                </a:lnTo>
                <a:lnTo>
                  <a:pt x="0" y="0"/>
                </a:lnTo>
                <a:lnTo>
                  <a:pt x="0" y="24460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37398" y="4299203"/>
            <a:ext cx="243840" cy="245110"/>
          </a:xfrm>
          <a:custGeom>
            <a:avLst/>
            <a:gdLst/>
            <a:ahLst/>
            <a:cxnLst/>
            <a:rect l="l" t="t" r="r" b="b"/>
            <a:pathLst>
              <a:path w="243840" h="245110">
                <a:moveTo>
                  <a:pt x="0" y="244602"/>
                </a:moveTo>
                <a:lnTo>
                  <a:pt x="243217" y="244602"/>
                </a:lnTo>
                <a:lnTo>
                  <a:pt x="243217" y="0"/>
                </a:lnTo>
                <a:lnTo>
                  <a:pt x="0" y="0"/>
                </a:lnTo>
                <a:lnTo>
                  <a:pt x="0" y="24460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79206" y="4299203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0" y="244602"/>
                </a:moveTo>
                <a:lnTo>
                  <a:pt x="244576" y="244602"/>
                </a:lnTo>
                <a:lnTo>
                  <a:pt x="244576" y="0"/>
                </a:lnTo>
                <a:lnTo>
                  <a:pt x="0" y="0"/>
                </a:lnTo>
                <a:lnTo>
                  <a:pt x="0" y="24460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22411" y="4299203"/>
            <a:ext cx="243840" cy="245110"/>
          </a:xfrm>
          <a:custGeom>
            <a:avLst/>
            <a:gdLst/>
            <a:ahLst/>
            <a:cxnLst/>
            <a:rect l="l" t="t" r="r" b="b"/>
            <a:pathLst>
              <a:path w="243840" h="245110">
                <a:moveTo>
                  <a:pt x="0" y="244602"/>
                </a:moveTo>
                <a:lnTo>
                  <a:pt x="243217" y="244602"/>
                </a:lnTo>
                <a:lnTo>
                  <a:pt x="243217" y="0"/>
                </a:lnTo>
                <a:lnTo>
                  <a:pt x="0" y="0"/>
                </a:lnTo>
                <a:lnTo>
                  <a:pt x="0" y="24460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64346" y="4299203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0" y="244602"/>
                </a:moveTo>
                <a:lnTo>
                  <a:pt x="244576" y="244602"/>
                </a:lnTo>
                <a:lnTo>
                  <a:pt x="244576" y="0"/>
                </a:lnTo>
                <a:lnTo>
                  <a:pt x="0" y="0"/>
                </a:lnTo>
                <a:lnTo>
                  <a:pt x="0" y="24460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07552" y="4299203"/>
            <a:ext cx="243840" cy="245110"/>
          </a:xfrm>
          <a:custGeom>
            <a:avLst/>
            <a:gdLst/>
            <a:ahLst/>
            <a:cxnLst/>
            <a:rect l="l" t="t" r="r" b="b"/>
            <a:pathLst>
              <a:path w="243840" h="245110">
                <a:moveTo>
                  <a:pt x="0" y="244602"/>
                </a:moveTo>
                <a:lnTo>
                  <a:pt x="243217" y="244602"/>
                </a:lnTo>
                <a:lnTo>
                  <a:pt x="243217" y="0"/>
                </a:lnTo>
                <a:lnTo>
                  <a:pt x="0" y="0"/>
                </a:lnTo>
                <a:lnTo>
                  <a:pt x="0" y="24460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24040" y="4057370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67245" y="405737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909181" y="4057370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52385" y="405737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94193" y="4057370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37398" y="405737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79206" y="4057370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22411" y="405737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364346" y="4057370"/>
            <a:ext cx="245110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0" y="243230"/>
                </a:moveTo>
                <a:lnTo>
                  <a:pt x="244576" y="243230"/>
                </a:lnTo>
                <a:lnTo>
                  <a:pt x="244576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607552" y="405737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243230"/>
                </a:moveTo>
                <a:lnTo>
                  <a:pt x="243217" y="243230"/>
                </a:lnTo>
                <a:lnTo>
                  <a:pt x="243217" y="0"/>
                </a:lnTo>
                <a:lnTo>
                  <a:pt x="0" y="0"/>
                </a:lnTo>
                <a:lnTo>
                  <a:pt x="0" y="24323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617334" y="6498742"/>
            <a:ext cx="2392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840" algn="l"/>
                <a:tab pos="984250" algn="l"/>
                <a:tab pos="1467485" algn="l"/>
                <a:tab pos="1953260" algn="l"/>
              </a:tabLst>
            </a:pPr>
            <a:r>
              <a:rPr sz="1800" spc="-90" dirty="0">
                <a:latin typeface="Arial"/>
                <a:cs typeface="Arial"/>
              </a:rPr>
              <a:t>1 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	3 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4	5 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6	7 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8	9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229350" y="4169791"/>
            <a:ext cx="141605" cy="224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5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sz="1800" spc="-9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spc="-9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spc="-9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05"/>
              </a:lnSpc>
            </a:pPr>
            <a:r>
              <a:rPr sz="1800" spc="-9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05"/>
              </a:lnSpc>
            </a:pPr>
            <a:r>
              <a:rPr sz="1800" spc="-9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424040" y="6482121"/>
            <a:ext cx="2425700" cy="0"/>
          </a:xfrm>
          <a:custGeom>
            <a:avLst/>
            <a:gdLst/>
            <a:ahLst/>
            <a:cxnLst/>
            <a:rect l="l" t="t" r="r" b="b"/>
            <a:pathLst>
              <a:path w="2425700">
                <a:moveTo>
                  <a:pt x="0" y="0"/>
                </a:moveTo>
                <a:lnTo>
                  <a:pt x="2425318" y="0"/>
                </a:lnTo>
              </a:path>
            </a:pathLst>
          </a:custGeom>
          <a:ln w="15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24698" y="4057357"/>
            <a:ext cx="0" cy="2425700"/>
          </a:xfrm>
          <a:custGeom>
            <a:avLst/>
            <a:gdLst/>
            <a:ahLst/>
            <a:cxnLst/>
            <a:rect l="l" t="t" r="r" b="b"/>
            <a:pathLst>
              <a:path h="2425700">
                <a:moveTo>
                  <a:pt x="0" y="0"/>
                </a:moveTo>
                <a:lnTo>
                  <a:pt x="0" y="2425446"/>
                </a:lnTo>
              </a:path>
            </a:pathLst>
          </a:custGeom>
          <a:ln w="15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32905" y="5616460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49149" y="0"/>
                </a:moveTo>
                <a:lnTo>
                  <a:pt x="30003" y="3865"/>
                </a:lnTo>
                <a:lnTo>
                  <a:pt x="14382" y="14406"/>
                </a:lnTo>
                <a:lnTo>
                  <a:pt x="3857" y="30041"/>
                </a:lnTo>
                <a:lnTo>
                  <a:pt x="0" y="49187"/>
                </a:lnTo>
                <a:lnTo>
                  <a:pt x="3857" y="68334"/>
                </a:lnTo>
                <a:lnTo>
                  <a:pt x="14382" y="83973"/>
                </a:lnTo>
                <a:lnTo>
                  <a:pt x="30003" y="94519"/>
                </a:lnTo>
                <a:lnTo>
                  <a:pt x="49149" y="98386"/>
                </a:lnTo>
                <a:lnTo>
                  <a:pt x="68294" y="94519"/>
                </a:lnTo>
                <a:lnTo>
                  <a:pt x="83915" y="83973"/>
                </a:lnTo>
                <a:lnTo>
                  <a:pt x="94440" y="68334"/>
                </a:lnTo>
                <a:lnTo>
                  <a:pt x="98298" y="49187"/>
                </a:lnTo>
                <a:lnTo>
                  <a:pt x="94440" y="30041"/>
                </a:lnTo>
                <a:lnTo>
                  <a:pt x="83915" y="14406"/>
                </a:lnTo>
                <a:lnTo>
                  <a:pt x="68294" y="3865"/>
                </a:lnTo>
                <a:lnTo>
                  <a:pt x="4914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58330" y="5221604"/>
            <a:ext cx="98425" cy="97155"/>
          </a:xfrm>
          <a:custGeom>
            <a:avLst/>
            <a:gdLst/>
            <a:ahLst/>
            <a:cxnLst/>
            <a:rect l="l" t="t" r="r" b="b"/>
            <a:pathLst>
              <a:path w="98425" h="97154">
                <a:moveTo>
                  <a:pt x="49149" y="0"/>
                </a:moveTo>
                <a:lnTo>
                  <a:pt x="30003" y="3811"/>
                </a:lnTo>
                <a:lnTo>
                  <a:pt x="14382" y="14208"/>
                </a:lnTo>
                <a:lnTo>
                  <a:pt x="3857" y="29628"/>
                </a:lnTo>
                <a:lnTo>
                  <a:pt x="0" y="48514"/>
                </a:lnTo>
                <a:lnTo>
                  <a:pt x="3857" y="67325"/>
                </a:lnTo>
                <a:lnTo>
                  <a:pt x="14382" y="82708"/>
                </a:lnTo>
                <a:lnTo>
                  <a:pt x="30003" y="93091"/>
                </a:lnTo>
                <a:lnTo>
                  <a:pt x="49149" y="96901"/>
                </a:lnTo>
                <a:lnTo>
                  <a:pt x="68314" y="93091"/>
                </a:lnTo>
                <a:lnTo>
                  <a:pt x="83978" y="82708"/>
                </a:lnTo>
                <a:lnTo>
                  <a:pt x="94547" y="67325"/>
                </a:lnTo>
                <a:lnTo>
                  <a:pt x="98425" y="48514"/>
                </a:lnTo>
                <a:lnTo>
                  <a:pt x="94547" y="29628"/>
                </a:lnTo>
                <a:lnTo>
                  <a:pt x="83978" y="14208"/>
                </a:lnTo>
                <a:lnTo>
                  <a:pt x="68314" y="3811"/>
                </a:lnTo>
                <a:lnTo>
                  <a:pt x="4914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15125" y="5221604"/>
            <a:ext cx="98425" cy="97155"/>
          </a:xfrm>
          <a:custGeom>
            <a:avLst/>
            <a:gdLst/>
            <a:ahLst/>
            <a:cxnLst/>
            <a:rect l="l" t="t" r="r" b="b"/>
            <a:pathLst>
              <a:path w="98425" h="97154">
                <a:moveTo>
                  <a:pt x="49149" y="0"/>
                </a:moveTo>
                <a:lnTo>
                  <a:pt x="30003" y="3811"/>
                </a:lnTo>
                <a:lnTo>
                  <a:pt x="14382" y="14208"/>
                </a:lnTo>
                <a:lnTo>
                  <a:pt x="3857" y="29628"/>
                </a:lnTo>
                <a:lnTo>
                  <a:pt x="0" y="48514"/>
                </a:lnTo>
                <a:lnTo>
                  <a:pt x="3857" y="67325"/>
                </a:lnTo>
                <a:lnTo>
                  <a:pt x="14382" y="82708"/>
                </a:lnTo>
                <a:lnTo>
                  <a:pt x="30003" y="93091"/>
                </a:lnTo>
                <a:lnTo>
                  <a:pt x="49149" y="96901"/>
                </a:lnTo>
                <a:lnTo>
                  <a:pt x="68294" y="93091"/>
                </a:lnTo>
                <a:lnTo>
                  <a:pt x="83915" y="82708"/>
                </a:lnTo>
                <a:lnTo>
                  <a:pt x="94440" y="67325"/>
                </a:lnTo>
                <a:lnTo>
                  <a:pt x="98298" y="48514"/>
                </a:lnTo>
                <a:lnTo>
                  <a:pt x="94440" y="29628"/>
                </a:lnTo>
                <a:lnTo>
                  <a:pt x="83915" y="14208"/>
                </a:lnTo>
                <a:lnTo>
                  <a:pt x="68294" y="3811"/>
                </a:lnTo>
                <a:lnTo>
                  <a:pt x="4914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03109" y="5463413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49275" y="0"/>
                </a:moveTo>
                <a:lnTo>
                  <a:pt x="30110" y="3857"/>
                </a:lnTo>
                <a:lnTo>
                  <a:pt x="14446" y="14382"/>
                </a:lnTo>
                <a:lnTo>
                  <a:pt x="3877" y="30003"/>
                </a:lnTo>
                <a:lnTo>
                  <a:pt x="0" y="49149"/>
                </a:lnTo>
                <a:lnTo>
                  <a:pt x="3877" y="68314"/>
                </a:lnTo>
                <a:lnTo>
                  <a:pt x="14446" y="83978"/>
                </a:lnTo>
                <a:lnTo>
                  <a:pt x="30110" y="94547"/>
                </a:lnTo>
                <a:lnTo>
                  <a:pt x="49275" y="98425"/>
                </a:lnTo>
                <a:lnTo>
                  <a:pt x="68421" y="94547"/>
                </a:lnTo>
                <a:lnTo>
                  <a:pt x="84042" y="83978"/>
                </a:lnTo>
                <a:lnTo>
                  <a:pt x="94567" y="68314"/>
                </a:lnTo>
                <a:lnTo>
                  <a:pt x="98425" y="49149"/>
                </a:lnTo>
                <a:lnTo>
                  <a:pt x="94567" y="30003"/>
                </a:lnTo>
                <a:lnTo>
                  <a:pt x="84042" y="14382"/>
                </a:lnTo>
                <a:lnTo>
                  <a:pt x="68421" y="385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24901" y="4689983"/>
            <a:ext cx="98425" cy="98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50453" y="4295140"/>
            <a:ext cx="98298" cy="969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07120" y="4295140"/>
            <a:ext cx="98425" cy="969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595232" y="4536947"/>
            <a:ext cx="98425" cy="98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15070" y="5354065"/>
            <a:ext cx="98425" cy="984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540622" y="4959222"/>
            <a:ext cx="98298" cy="970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297418" y="4959222"/>
            <a:ext cx="98298" cy="970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685403" y="5201030"/>
            <a:ext cx="98425" cy="98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24344" y="543026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42163" y="0"/>
                </a:moveTo>
                <a:lnTo>
                  <a:pt x="25717" y="3321"/>
                </a:lnTo>
                <a:lnTo>
                  <a:pt x="12319" y="12382"/>
                </a:lnTo>
                <a:lnTo>
                  <a:pt x="3301" y="25824"/>
                </a:lnTo>
                <a:lnTo>
                  <a:pt x="0" y="42291"/>
                </a:lnTo>
                <a:lnTo>
                  <a:pt x="3301" y="58683"/>
                </a:lnTo>
                <a:lnTo>
                  <a:pt x="12319" y="72088"/>
                </a:lnTo>
                <a:lnTo>
                  <a:pt x="25717" y="81135"/>
                </a:lnTo>
                <a:lnTo>
                  <a:pt x="42163" y="84455"/>
                </a:lnTo>
                <a:lnTo>
                  <a:pt x="58556" y="81135"/>
                </a:lnTo>
                <a:lnTo>
                  <a:pt x="71961" y="72088"/>
                </a:lnTo>
                <a:lnTo>
                  <a:pt x="81008" y="58683"/>
                </a:lnTo>
                <a:lnTo>
                  <a:pt x="84327" y="42291"/>
                </a:lnTo>
                <a:lnTo>
                  <a:pt x="81008" y="25824"/>
                </a:lnTo>
                <a:lnTo>
                  <a:pt x="71961" y="12382"/>
                </a:lnTo>
                <a:lnTo>
                  <a:pt x="58556" y="3321"/>
                </a:lnTo>
                <a:lnTo>
                  <a:pt x="421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824344" y="543026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42291"/>
                </a:moveTo>
                <a:lnTo>
                  <a:pt x="3301" y="25824"/>
                </a:lnTo>
                <a:lnTo>
                  <a:pt x="12319" y="12382"/>
                </a:lnTo>
                <a:lnTo>
                  <a:pt x="25717" y="3321"/>
                </a:lnTo>
                <a:lnTo>
                  <a:pt x="42163" y="0"/>
                </a:lnTo>
                <a:lnTo>
                  <a:pt x="58556" y="3321"/>
                </a:lnTo>
                <a:lnTo>
                  <a:pt x="71961" y="12382"/>
                </a:lnTo>
                <a:lnTo>
                  <a:pt x="81008" y="25824"/>
                </a:lnTo>
                <a:lnTo>
                  <a:pt x="84327" y="42291"/>
                </a:lnTo>
                <a:lnTo>
                  <a:pt x="81008" y="58683"/>
                </a:lnTo>
                <a:lnTo>
                  <a:pt x="71961" y="72088"/>
                </a:lnTo>
                <a:lnTo>
                  <a:pt x="58556" y="81135"/>
                </a:lnTo>
                <a:lnTo>
                  <a:pt x="42163" y="84455"/>
                </a:lnTo>
                <a:lnTo>
                  <a:pt x="25717" y="81135"/>
                </a:lnTo>
                <a:lnTo>
                  <a:pt x="12319" y="72088"/>
                </a:lnTo>
                <a:lnTo>
                  <a:pt x="3301" y="58683"/>
                </a:lnTo>
                <a:lnTo>
                  <a:pt x="0" y="4229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411273" y="4762309"/>
            <a:ext cx="93980" cy="939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782054" y="5313807"/>
            <a:ext cx="58419" cy="120650"/>
          </a:xfrm>
          <a:custGeom>
            <a:avLst/>
            <a:gdLst/>
            <a:ahLst/>
            <a:cxnLst/>
            <a:rect l="l" t="t" r="r" b="b"/>
            <a:pathLst>
              <a:path w="58420" h="120650">
                <a:moveTo>
                  <a:pt x="58293" y="12052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88606" y="5307710"/>
            <a:ext cx="90805" cy="130810"/>
          </a:xfrm>
          <a:custGeom>
            <a:avLst/>
            <a:gdLst/>
            <a:ahLst/>
            <a:cxnLst/>
            <a:rect l="l" t="t" r="r" b="b"/>
            <a:pathLst>
              <a:path w="90804" h="130810">
                <a:moveTo>
                  <a:pt x="0" y="130682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800215" y="5510657"/>
            <a:ext cx="46355" cy="111125"/>
          </a:xfrm>
          <a:custGeom>
            <a:avLst/>
            <a:gdLst/>
            <a:ahLst/>
            <a:cxnLst/>
            <a:rect l="l" t="t" r="r" b="b"/>
            <a:pathLst>
              <a:path w="46354" h="111125">
                <a:moveTo>
                  <a:pt x="46227" y="0"/>
                </a:moveTo>
                <a:lnTo>
                  <a:pt x="0" y="1106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08672" y="5484621"/>
            <a:ext cx="197485" cy="26034"/>
          </a:xfrm>
          <a:custGeom>
            <a:avLst/>
            <a:gdLst/>
            <a:ahLst/>
            <a:cxnLst/>
            <a:rect l="l" t="t" r="r" b="b"/>
            <a:pathLst>
              <a:path w="197484" h="26035">
                <a:moveTo>
                  <a:pt x="0" y="0"/>
                </a:moveTo>
                <a:lnTo>
                  <a:pt x="196976" y="260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73288" y="4387215"/>
            <a:ext cx="167005" cy="382270"/>
          </a:xfrm>
          <a:custGeom>
            <a:avLst/>
            <a:gdLst/>
            <a:ahLst/>
            <a:cxnLst/>
            <a:rect l="l" t="t" r="r" b="b"/>
            <a:pathLst>
              <a:path w="167004" h="382270">
                <a:moveTo>
                  <a:pt x="166877" y="38188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60231" y="4389246"/>
            <a:ext cx="34290" cy="375920"/>
          </a:xfrm>
          <a:custGeom>
            <a:avLst/>
            <a:gdLst/>
            <a:ahLst/>
            <a:cxnLst/>
            <a:rect l="l" t="t" r="r" b="b"/>
            <a:pathLst>
              <a:path w="34290" h="375920">
                <a:moveTo>
                  <a:pt x="0" y="375792"/>
                </a:moveTo>
                <a:lnTo>
                  <a:pt x="3416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480297" y="4620386"/>
            <a:ext cx="130810" cy="154940"/>
          </a:xfrm>
          <a:custGeom>
            <a:avLst/>
            <a:gdLst/>
            <a:ahLst/>
            <a:cxnLst/>
            <a:rect l="l" t="t" r="r" b="b"/>
            <a:pathLst>
              <a:path w="130809" h="154939">
                <a:moveTo>
                  <a:pt x="0" y="154812"/>
                </a:moveTo>
                <a:lnTo>
                  <a:pt x="1306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21547" y="4759071"/>
            <a:ext cx="96520" cy="30480"/>
          </a:xfrm>
          <a:custGeom>
            <a:avLst/>
            <a:gdLst/>
            <a:ahLst/>
            <a:cxnLst/>
            <a:rect l="l" t="t" r="r" b="b"/>
            <a:pathLst>
              <a:path w="96520" h="30479">
                <a:moveTo>
                  <a:pt x="96520" y="300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71840" y="4845430"/>
            <a:ext cx="64769" cy="118745"/>
          </a:xfrm>
          <a:custGeom>
            <a:avLst/>
            <a:gdLst/>
            <a:ahLst/>
            <a:cxnLst/>
            <a:rect l="l" t="t" r="r" b="b"/>
            <a:pathLst>
              <a:path w="64770" h="118745">
                <a:moveTo>
                  <a:pt x="64261" y="0"/>
                </a:moveTo>
                <a:lnTo>
                  <a:pt x="0" y="1186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486393" y="4843526"/>
            <a:ext cx="78740" cy="120650"/>
          </a:xfrm>
          <a:custGeom>
            <a:avLst/>
            <a:gdLst/>
            <a:ahLst/>
            <a:cxnLst/>
            <a:rect l="l" t="t" r="r" b="b"/>
            <a:pathLst>
              <a:path w="78740" h="120650">
                <a:moveTo>
                  <a:pt x="0" y="0"/>
                </a:moveTo>
                <a:lnTo>
                  <a:pt x="78358" y="1205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71840" y="4849495"/>
            <a:ext cx="82550" cy="506730"/>
          </a:xfrm>
          <a:custGeom>
            <a:avLst/>
            <a:gdLst/>
            <a:ahLst/>
            <a:cxnLst/>
            <a:rect l="l" t="t" r="r" b="b"/>
            <a:pathLst>
              <a:path w="82550" h="506729">
                <a:moveTo>
                  <a:pt x="82423" y="0"/>
                </a:moveTo>
                <a:lnTo>
                  <a:pt x="0" y="506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613013" y="5050535"/>
            <a:ext cx="94615" cy="158750"/>
          </a:xfrm>
          <a:custGeom>
            <a:avLst/>
            <a:gdLst/>
            <a:ahLst/>
            <a:cxnLst/>
            <a:rect l="l" t="t" r="r" b="b"/>
            <a:pathLst>
              <a:path w="94615" h="158750">
                <a:moveTo>
                  <a:pt x="94487" y="1587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9791" y="480313"/>
            <a:ext cx="4311777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2073" y="480313"/>
            <a:ext cx="67665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8417" y="480313"/>
            <a:ext cx="1720595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779" y="1650314"/>
            <a:ext cx="5928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Noto Sans"/>
                <a:cs typeface="Noto Sans"/>
              </a:rPr>
              <a:t>Reduce the </a:t>
            </a:r>
            <a:r>
              <a:rPr sz="2400" spc="-130" dirty="0">
                <a:latin typeface="Noto Sans"/>
                <a:cs typeface="Noto Sans"/>
              </a:rPr>
              <a:t>number </a:t>
            </a:r>
            <a:r>
              <a:rPr sz="2400" spc="-90" dirty="0">
                <a:latin typeface="Noto Sans"/>
                <a:cs typeface="Noto Sans"/>
              </a:rPr>
              <a:t>of </a:t>
            </a:r>
            <a:r>
              <a:rPr sz="2400" spc="-95" dirty="0">
                <a:latin typeface="Noto Sans"/>
                <a:cs typeface="Noto Sans"/>
              </a:rPr>
              <a:t>data </a:t>
            </a:r>
            <a:r>
              <a:rPr sz="2400" spc="-105" dirty="0">
                <a:latin typeface="Noto Sans"/>
                <a:cs typeface="Noto Sans"/>
              </a:rPr>
              <a:t>items</a:t>
            </a:r>
            <a:r>
              <a:rPr sz="2400" spc="235" dirty="0">
                <a:latin typeface="Noto Sans"/>
                <a:cs typeface="Noto Sans"/>
              </a:rPr>
              <a:t> </a:t>
            </a:r>
            <a:r>
              <a:rPr sz="2400" spc="-125" dirty="0">
                <a:latin typeface="Noto Sans"/>
                <a:cs typeface="Noto Sans"/>
              </a:rPr>
              <a:t>(samples):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779" y="2016988"/>
            <a:ext cx="6548755" cy="46532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27100" indent="-457200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5" dirty="0">
                <a:latin typeface="Noto Sans"/>
                <a:cs typeface="Noto Sans"/>
              </a:rPr>
              <a:t>random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sampling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24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0" dirty="0">
                <a:latin typeface="Noto Sans"/>
                <a:cs typeface="Noto Sans"/>
              </a:rPr>
              <a:t>stratified</a:t>
            </a:r>
            <a:r>
              <a:rPr sz="2000" spc="15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sampling</a:t>
            </a:r>
            <a:endParaRPr sz="2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95" dirty="0">
                <a:latin typeface="Noto Sans"/>
                <a:cs typeface="Noto Sans"/>
              </a:rPr>
              <a:t>Reduce the </a:t>
            </a:r>
            <a:r>
              <a:rPr sz="2400" spc="-130" dirty="0">
                <a:latin typeface="Noto Sans"/>
                <a:cs typeface="Noto Sans"/>
              </a:rPr>
              <a:t>number  </a:t>
            </a:r>
            <a:r>
              <a:rPr sz="2400" spc="-90" dirty="0">
                <a:latin typeface="Noto Sans"/>
                <a:cs typeface="Noto Sans"/>
              </a:rPr>
              <a:t>of </a:t>
            </a:r>
            <a:r>
              <a:rPr sz="2400" spc="-95" dirty="0">
                <a:latin typeface="Noto Sans"/>
                <a:cs typeface="Noto Sans"/>
              </a:rPr>
              <a:t>attributes</a:t>
            </a:r>
            <a:r>
              <a:rPr sz="2400" spc="120" dirty="0">
                <a:latin typeface="Noto Sans"/>
                <a:cs typeface="Noto Sans"/>
              </a:rPr>
              <a:t> </a:t>
            </a:r>
            <a:r>
              <a:rPr sz="2400" spc="-114" dirty="0">
                <a:latin typeface="Noto Sans"/>
                <a:cs typeface="Noto Sans"/>
              </a:rPr>
              <a:t>(dimensions):</a:t>
            </a:r>
            <a:endParaRPr sz="24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24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0" dirty="0">
                <a:latin typeface="Noto Sans"/>
                <a:cs typeface="Noto Sans"/>
              </a:rPr>
              <a:t>dimension </a:t>
            </a:r>
            <a:r>
              <a:rPr sz="2000" spc="-75" dirty="0">
                <a:latin typeface="Noto Sans"/>
                <a:cs typeface="Noto Sans"/>
              </a:rPr>
              <a:t>reduction </a:t>
            </a:r>
            <a:r>
              <a:rPr sz="2000" spc="-55" dirty="0">
                <a:latin typeface="Noto Sans"/>
                <a:cs typeface="Noto Sans"/>
              </a:rPr>
              <a:t>by</a:t>
            </a:r>
            <a:r>
              <a:rPr sz="2000" spc="215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transformation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24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0" dirty="0">
                <a:latin typeface="Noto Sans"/>
                <a:cs typeface="Noto Sans"/>
              </a:rPr>
              <a:t>dimension </a:t>
            </a:r>
            <a:r>
              <a:rPr sz="2000" spc="-75" dirty="0">
                <a:latin typeface="Noto Sans"/>
                <a:cs typeface="Noto Sans"/>
              </a:rPr>
              <a:t>reduction </a:t>
            </a:r>
            <a:r>
              <a:rPr sz="2000" spc="-55" dirty="0">
                <a:latin typeface="Noto Sans"/>
                <a:cs typeface="Noto Sans"/>
              </a:rPr>
              <a:t>by</a:t>
            </a:r>
            <a:r>
              <a:rPr sz="2000" spc="225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elimination</a:t>
            </a:r>
            <a:endParaRPr sz="2000">
              <a:latin typeface="Noto Sans"/>
              <a:cs typeface="Noto Sans"/>
            </a:endParaRPr>
          </a:p>
          <a:p>
            <a:pPr marL="12700" marR="4404360">
              <a:lnSpc>
                <a:spcPts val="6340"/>
              </a:lnSpc>
              <a:spcBef>
                <a:spcPts val="254"/>
              </a:spcBef>
            </a:pPr>
            <a:r>
              <a:rPr sz="2400" spc="-95" dirty="0">
                <a:latin typeface="Noto Sans"/>
                <a:cs typeface="Noto Sans"/>
              </a:rPr>
              <a:t>Usually </a:t>
            </a:r>
            <a:r>
              <a:rPr sz="2400" spc="-55" dirty="0">
                <a:latin typeface="Noto Sans"/>
                <a:cs typeface="Noto Sans"/>
              </a:rPr>
              <a:t>do </a:t>
            </a:r>
            <a:r>
              <a:rPr sz="2400" spc="-75" dirty="0">
                <a:latin typeface="Noto Sans"/>
                <a:cs typeface="Noto Sans"/>
              </a:rPr>
              <a:t>both  </a:t>
            </a:r>
            <a:r>
              <a:rPr sz="2400" spc="-95" dirty="0">
                <a:latin typeface="Noto Sans"/>
                <a:cs typeface="Noto Sans"/>
              </a:rPr>
              <a:t>Utmost</a:t>
            </a:r>
            <a:r>
              <a:rPr sz="2400" spc="20" dirty="0">
                <a:latin typeface="Noto Sans"/>
                <a:cs typeface="Noto Sans"/>
              </a:rPr>
              <a:t> </a:t>
            </a:r>
            <a:r>
              <a:rPr sz="2400" spc="-80" dirty="0">
                <a:latin typeface="Noto Sans"/>
                <a:cs typeface="Noto Sans"/>
              </a:rPr>
              <a:t>goal</a:t>
            </a:r>
            <a:endParaRPr sz="2400">
              <a:latin typeface="Noto Sans"/>
              <a:cs typeface="Noto Sans"/>
            </a:endParaRPr>
          </a:p>
          <a:p>
            <a:pPr marL="927100" indent="-457200">
              <a:lnSpc>
                <a:spcPts val="1855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5" dirty="0">
                <a:latin typeface="Noto Sans"/>
                <a:cs typeface="Noto Sans"/>
              </a:rPr>
              <a:t>keep </a:t>
            </a: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65" dirty="0">
                <a:latin typeface="Noto Sans"/>
                <a:cs typeface="Noto Sans"/>
              </a:rPr>
              <a:t>gist </a:t>
            </a:r>
            <a:r>
              <a:rPr sz="2000" spc="-70" dirty="0">
                <a:latin typeface="Noto Sans"/>
                <a:cs typeface="Noto Sans"/>
              </a:rPr>
              <a:t>of </a:t>
            </a:r>
            <a:r>
              <a:rPr sz="2000" spc="-75" dirty="0">
                <a:latin typeface="Noto Sans"/>
                <a:cs typeface="Noto Sans"/>
              </a:rPr>
              <a:t>the</a:t>
            </a:r>
            <a:r>
              <a:rPr sz="2000" spc="-35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data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24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55" dirty="0">
                <a:latin typeface="Noto Sans"/>
                <a:cs typeface="Noto Sans"/>
              </a:rPr>
              <a:t>only</a:t>
            </a:r>
            <a:r>
              <a:rPr sz="2000" spc="15" dirty="0">
                <a:latin typeface="Noto Sans"/>
                <a:cs typeface="Noto Sans"/>
              </a:rPr>
              <a:t> </a:t>
            </a:r>
            <a:r>
              <a:rPr sz="2000" spc="-95" dirty="0">
                <a:latin typeface="Noto Sans"/>
                <a:cs typeface="Noto Sans"/>
              </a:rPr>
              <a:t>throw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95" dirty="0">
                <a:latin typeface="Noto Sans"/>
                <a:cs typeface="Noto Sans"/>
              </a:rPr>
              <a:t>away</a:t>
            </a:r>
            <a:r>
              <a:rPr sz="2000" spc="10" dirty="0">
                <a:latin typeface="Noto Sans"/>
                <a:cs typeface="Noto Sans"/>
              </a:rPr>
              <a:t> </a:t>
            </a:r>
            <a:r>
              <a:rPr sz="2000" spc="-95" dirty="0">
                <a:latin typeface="Noto Sans"/>
                <a:cs typeface="Noto Sans"/>
              </a:rPr>
              <a:t>what</a:t>
            </a:r>
            <a:r>
              <a:rPr sz="2000" spc="1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is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redundant</a:t>
            </a:r>
            <a:r>
              <a:rPr sz="2000" spc="10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or</a:t>
            </a:r>
            <a:r>
              <a:rPr sz="2000" spc="40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superfluous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24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120" dirty="0">
                <a:latin typeface="Noto Sans"/>
                <a:cs typeface="Noto Sans"/>
              </a:rPr>
              <a:t>it’s </a:t>
            </a:r>
            <a:r>
              <a:rPr sz="2000" spc="-105" dirty="0">
                <a:latin typeface="Noto Sans"/>
                <a:cs typeface="Noto Sans"/>
              </a:rPr>
              <a:t>a </a:t>
            </a:r>
            <a:r>
              <a:rPr sz="2000" spc="-75" dirty="0">
                <a:latin typeface="Noto Sans"/>
                <a:cs typeface="Noto Sans"/>
              </a:rPr>
              <a:t>one </a:t>
            </a:r>
            <a:r>
              <a:rPr sz="2000" spc="-95" dirty="0">
                <a:latin typeface="Noto Sans"/>
                <a:cs typeface="Noto Sans"/>
              </a:rPr>
              <a:t>way </a:t>
            </a:r>
            <a:r>
              <a:rPr sz="2000" spc="-90" dirty="0">
                <a:latin typeface="Noto Sans"/>
                <a:cs typeface="Noto Sans"/>
              </a:rPr>
              <a:t>street </a:t>
            </a:r>
            <a:r>
              <a:rPr sz="2000" dirty="0">
                <a:latin typeface="Noto Sans"/>
                <a:cs typeface="Noto Sans"/>
              </a:rPr>
              <a:t>– </a:t>
            </a:r>
            <a:r>
              <a:rPr sz="2000" spc="-65" dirty="0">
                <a:latin typeface="Noto Sans"/>
                <a:cs typeface="Noto Sans"/>
              </a:rPr>
              <a:t>once </a:t>
            </a:r>
            <a:r>
              <a:rPr sz="2000" spc="-120" dirty="0">
                <a:latin typeface="Noto Sans"/>
                <a:cs typeface="Noto Sans"/>
              </a:rPr>
              <a:t>it’s </a:t>
            </a:r>
            <a:r>
              <a:rPr sz="2000" spc="-70" dirty="0">
                <a:latin typeface="Noto Sans"/>
                <a:cs typeface="Noto Sans"/>
              </a:rPr>
              <a:t>gone, </a:t>
            </a:r>
            <a:r>
              <a:rPr sz="2000" spc="-120" dirty="0">
                <a:latin typeface="Noto Sans"/>
                <a:cs typeface="Noto Sans"/>
              </a:rPr>
              <a:t>it’s</a:t>
            </a:r>
            <a:r>
              <a:rPr sz="2000" spc="-210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gone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0" y="1828800"/>
            <a:ext cx="2133600" cy="743585"/>
          </a:xfrm>
          <a:custGeom>
            <a:avLst/>
            <a:gdLst/>
            <a:ahLst/>
            <a:cxnLst/>
            <a:rect l="l" t="t" r="r" b="b"/>
            <a:pathLst>
              <a:path w="2133600" h="743585">
                <a:moveTo>
                  <a:pt x="0" y="743191"/>
                </a:moveTo>
                <a:lnTo>
                  <a:pt x="2133600" y="743191"/>
                </a:lnTo>
                <a:lnTo>
                  <a:pt x="2133600" y="0"/>
                </a:lnTo>
                <a:lnTo>
                  <a:pt x="0" y="0"/>
                </a:lnTo>
                <a:lnTo>
                  <a:pt x="0" y="743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1828800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0" y="990600"/>
                </a:moveTo>
                <a:lnTo>
                  <a:pt x="2133600" y="990600"/>
                </a:lnTo>
                <a:lnTo>
                  <a:pt x="2133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0" y="3124200"/>
            <a:ext cx="1371600" cy="990600"/>
          </a:xfrm>
          <a:custGeom>
            <a:avLst/>
            <a:gdLst/>
            <a:ahLst/>
            <a:cxnLst/>
            <a:rect l="l" t="t" r="r" b="b"/>
            <a:pathLst>
              <a:path w="1371600" h="990600">
                <a:moveTo>
                  <a:pt x="0" y="990600"/>
                </a:moveTo>
                <a:lnTo>
                  <a:pt x="1371600" y="990600"/>
                </a:lnTo>
                <a:lnTo>
                  <a:pt x="1371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0" y="3124200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0" y="990600"/>
                </a:moveTo>
                <a:lnTo>
                  <a:pt x="2133600" y="990600"/>
                </a:lnTo>
                <a:lnTo>
                  <a:pt x="2133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0" y="4419600"/>
            <a:ext cx="1371600" cy="743585"/>
          </a:xfrm>
          <a:custGeom>
            <a:avLst/>
            <a:gdLst/>
            <a:ahLst/>
            <a:cxnLst/>
            <a:rect l="l" t="t" r="r" b="b"/>
            <a:pathLst>
              <a:path w="1371600" h="743585">
                <a:moveTo>
                  <a:pt x="0" y="743191"/>
                </a:moveTo>
                <a:lnTo>
                  <a:pt x="1371600" y="743191"/>
                </a:lnTo>
                <a:lnTo>
                  <a:pt x="1371600" y="0"/>
                </a:lnTo>
                <a:lnTo>
                  <a:pt x="0" y="0"/>
                </a:lnTo>
                <a:lnTo>
                  <a:pt x="0" y="743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0" y="4419600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0" y="990600"/>
                </a:moveTo>
                <a:lnTo>
                  <a:pt x="2133600" y="990600"/>
                </a:lnTo>
                <a:lnTo>
                  <a:pt x="2133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733" y="510794"/>
            <a:ext cx="1454277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3339" y="510794"/>
            <a:ext cx="534009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0039" y="510794"/>
            <a:ext cx="6692519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779" y="1650314"/>
            <a:ext cx="3575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75" dirty="0">
                <a:latin typeface="Noto Sans"/>
                <a:cs typeface="Noto Sans"/>
              </a:rPr>
              <a:t>1.	Decide </a:t>
            </a:r>
            <a:r>
              <a:rPr sz="2400" spc="-85" dirty="0">
                <a:latin typeface="Noto Sans"/>
                <a:cs typeface="Noto Sans"/>
              </a:rPr>
              <a:t>on </a:t>
            </a:r>
            <a:r>
              <a:rPr sz="2400" spc="-125" dirty="0">
                <a:latin typeface="Noto Sans"/>
                <a:cs typeface="Noto Sans"/>
              </a:rPr>
              <a:t>a </a:t>
            </a:r>
            <a:r>
              <a:rPr sz="2400" spc="-105" dirty="0">
                <a:latin typeface="Noto Sans"/>
                <a:cs typeface="Noto Sans"/>
              </a:rPr>
              <a:t>value </a:t>
            </a:r>
            <a:r>
              <a:rPr sz="2400" spc="-95" dirty="0">
                <a:latin typeface="Noto Sans"/>
                <a:cs typeface="Noto Sans"/>
              </a:rPr>
              <a:t>for</a:t>
            </a:r>
            <a:r>
              <a:rPr sz="2400" spc="70" dirty="0">
                <a:latin typeface="Noto Sans"/>
                <a:cs typeface="Noto Sans"/>
              </a:rPr>
              <a:t> </a:t>
            </a:r>
            <a:r>
              <a:rPr sz="2400" spc="-90" dirty="0">
                <a:latin typeface="Noto Sans"/>
                <a:cs typeface="Noto Sans"/>
              </a:rPr>
              <a:t>k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046" y="2455290"/>
            <a:ext cx="8300720" cy="430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0405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700405" algn="l"/>
                <a:tab pos="701040" algn="l"/>
              </a:tabLst>
            </a:pPr>
            <a:r>
              <a:rPr sz="2400" spc="-85" dirty="0">
                <a:latin typeface="Noto Sans"/>
                <a:cs typeface="Noto Sans"/>
              </a:rPr>
              <a:t>Initialize </a:t>
            </a:r>
            <a:r>
              <a:rPr sz="2400" spc="-95" dirty="0">
                <a:latin typeface="Noto Sans"/>
                <a:cs typeface="Noto Sans"/>
              </a:rPr>
              <a:t>the </a:t>
            </a:r>
            <a:r>
              <a:rPr sz="2400" spc="-90" dirty="0">
                <a:latin typeface="Noto Sans"/>
                <a:cs typeface="Noto Sans"/>
              </a:rPr>
              <a:t>k </a:t>
            </a:r>
            <a:r>
              <a:rPr sz="2400" spc="-105" dirty="0">
                <a:latin typeface="Noto Sans"/>
                <a:cs typeface="Noto Sans"/>
              </a:rPr>
              <a:t>cluster centers </a:t>
            </a:r>
            <a:r>
              <a:rPr sz="2400" spc="-114" dirty="0">
                <a:latin typeface="Noto Sans"/>
                <a:cs typeface="Noto Sans"/>
              </a:rPr>
              <a:t>(randomly,</a:t>
            </a:r>
            <a:r>
              <a:rPr sz="2400" spc="-150" dirty="0">
                <a:latin typeface="Noto Sans"/>
                <a:cs typeface="Noto Sans"/>
              </a:rPr>
              <a:t> </a:t>
            </a:r>
            <a:r>
              <a:rPr sz="2400" spc="-60" dirty="0">
                <a:latin typeface="Noto Sans"/>
                <a:cs typeface="Noto Sans"/>
              </a:rPr>
              <a:t>if </a:t>
            </a:r>
            <a:r>
              <a:rPr sz="2400" spc="-100" dirty="0">
                <a:latin typeface="Noto Sans"/>
                <a:cs typeface="Noto Sans"/>
              </a:rPr>
              <a:t>necessary)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Noto Sans"/>
              <a:buAutoNum type="arabicPeriod" startAt="2"/>
            </a:pPr>
            <a:endParaRPr sz="3250">
              <a:latin typeface="Times New Roman"/>
              <a:cs typeface="Times New Roman"/>
            </a:endParaRPr>
          </a:p>
          <a:p>
            <a:pPr marL="700405" marR="892175" indent="-457200">
              <a:lnSpc>
                <a:spcPts val="2590"/>
              </a:lnSpc>
              <a:buAutoNum type="arabicPeriod" startAt="2"/>
              <a:tabLst>
                <a:tab pos="700405" algn="l"/>
                <a:tab pos="701040" algn="l"/>
              </a:tabLst>
            </a:pPr>
            <a:r>
              <a:rPr sz="2400" spc="-75" dirty="0">
                <a:latin typeface="Noto Sans"/>
                <a:cs typeface="Noto Sans"/>
              </a:rPr>
              <a:t>Decide </a:t>
            </a:r>
            <a:r>
              <a:rPr sz="2400" spc="-95" dirty="0">
                <a:latin typeface="Noto Sans"/>
                <a:cs typeface="Noto Sans"/>
              </a:rPr>
              <a:t>the </a:t>
            </a:r>
            <a:r>
              <a:rPr sz="2400" spc="-100" dirty="0">
                <a:latin typeface="Noto Sans"/>
                <a:cs typeface="Noto Sans"/>
              </a:rPr>
              <a:t>class </a:t>
            </a:r>
            <a:r>
              <a:rPr sz="2400" spc="-120" dirty="0">
                <a:latin typeface="Noto Sans"/>
                <a:cs typeface="Noto Sans"/>
              </a:rPr>
              <a:t>memberships </a:t>
            </a:r>
            <a:r>
              <a:rPr sz="2400" spc="-90" dirty="0">
                <a:latin typeface="Noto Sans"/>
                <a:cs typeface="Noto Sans"/>
              </a:rPr>
              <a:t>of </a:t>
            </a:r>
            <a:r>
              <a:rPr sz="2400" spc="-95" dirty="0">
                <a:latin typeface="Noto Sans"/>
                <a:cs typeface="Noto Sans"/>
              </a:rPr>
              <a:t>the </a:t>
            </a:r>
            <a:r>
              <a:rPr sz="2400" spc="-30" dirty="0">
                <a:latin typeface="Noto Sans"/>
                <a:cs typeface="Noto Sans"/>
              </a:rPr>
              <a:t>N </a:t>
            </a:r>
            <a:r>
              <a:rPr sz="2400" spc="-70" dirty="0">
                <a:latin typeface="Noto Sans"/>
                <a:cs typeface="Noto Sans"/>
              </a:rPr>
              <a:t>objects </a:t>
            </a:r>
            <a:r>
              <a:rPr sz="2400" spc="-65" dirty="0">
                <a:latin typeface="Noto Sans"/>
                <a:cs typeface="Noto Sans"/>
              </a:rPr>
              <a:t>by  </a:t>
            </a:r>
            <a:r>
              <a:rPr sz="2400" spc="-95" dirty="0">
                <a:latin typeface="Noto Sans"/>
                <a:cs typeface="Noto Sans"/>
              </a:rPr>
              <a:t>assigning </a:t>
            </a:r>
            <a:r>
              <a:rPr sz="2400" spc="-114" dirty="0">
                <a:latin typeface="Noto Sans"/>
                <a:cs typeface="Noto Sans"/>
              </a:rPr>
              <a:t>them </a:t>
            </a:r>
            <a:r>
              <a:rPr sz="2400" spc="-60" dirty="0">
                <a:latin typeface="Noto Sans"/>
                <a:cs typeface="Noto Sans"/>
              </a:rPr>
              <a:t>to </a:t>
            </a:r>
            <a:r>
              <a:rPr sz="2400" spc="-95" dirty="0">
                <a:latin typeface="Noto Sans"/>
                <a:cs typeface="Noto Sans"/>
              </a:rPr>
              <a:t>the </a:t>
            </a:r>
            <a:r>
              <a:rPr sz="2400" spc="-120" dirty="0">
                <a:latin typeface="Noto Sans"/>
                <a:cs typeface="Noto Sans"/>
              </a:rPr>
              <a:t>nearest </a:t>
            </a:r>
            <a:r>
              <a:rPr sz="2400" spc="-100" dirty="0">
                <a:latin typeface="Noto Sans"/>
                <a:cs typeface="Noto Sans"/>
              </a:rPr>
              <a:t>cluster</a:t>
            </a:r>
            <a:r>
              <a:rPr sz="2400" spc="180" dirty="0">
                <a:latin typeface="Noto Sans"/>
                <a:cs typeface="Noto Sans"/>
              </a:rPr>
              <a:t> </a:t>
            </a:r>
            <a:r>
              <a:rPr sz="2400" spc="-105" dirty="0">
                <a:latin typeface="Noto Sans"/>
                <a:cs typeface="Noto Sans"/>
              </a:rPr>
              <a:t>center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Noto Sans"/>
              <a:buAutoNum type="arabicPeriod" startAt="2"/>
            </a:pPr>
            <a:endParaRPr sz="3250">
              <a:latin typeface="Times New Roman"/>
              <a:cs typeface="Times New Roman"/>
            </a:endParaRPr>
          </a:p>
          <a:p>
            <a:pPr marL="700405" marR="864235" indent="-457200">
              <a:lnSpc>
                <a:spcPts val="2590"/>
              </a:lnSpc>
              <a:buAutoNum type="arabicPeriod" startAt="2"/>
              <a:tabLst>
                <a:tab pos="700405" algn="l"/>
                <a:tab pos="701040" algn="l"/>
              </a:tabLst>
            </a:pPr>
            <a:r>
              <a:rPr sz="2400" spc="-85" dirty="0">
                <a:latin typeface="Noto Sans"/>
                <a:cs typeface="Noto Sans"/>
              </a:rPr>
              <a:t>Re-estimate </a:t>
            </a:r>
            <a:r>
              <a:rPr sz="2400" spc="-95" dirty="0">
                <a:latin typeface="Noto Sans"/>
                <a:cs typeface="Noto Sans"/>
              </a:rPr>
              <a:t>the </a:t>
            </a:r>
            <a:r>
              <a:rPr sz="2400" spc="-90" dirty="0">
                <a:latin typeface="Noto Sans"/>
                <a:cs typeface="Noto Sans"/>
              </a:rPr>
              <a:t>k </a:t>
            </a:r>
            <a:r>
              <a:rPr sz="2400" spc="-105" dirty="0">
                <a:latin typeface="Noto Sans"/>
                <a:cs typeface="Noto Sans"/>
              </a:rPr>
              <a:t>cluster centers, </a:t>
            </a:r>
            <a:r>
              <a:rPr sz="2400" spc="-65" dirty="0">
                <a:latin typeface="Noto Sans"/>
                <a:cs typeface="Noto Sans"/>
              </a:rPr>
              <a:t>by </a:t>
            </a:r>
            <a:r>
              <a:rPr sz="2400" spc="-120" dirty="0">
                <a:latin typeface="Noto Sans"/>
                <a:cs typeface="Noto Sans"/>
              </a:rPr>
              <a:t>assuming </a:t>
            </a:r>
            <a:r>
              <a:rPr sz="2400" spc="-95" dirty="0">
                <a:latin typeface="Noto Sans"/>
                <a:cs typeface="Noto Sans"/>
              </a:rPr>
              <a:t>the  </a:t>
            </a:r>
            <a:r>
              <a:rPr sz="2400" spc="-120" dirty="0">
                <a:latin typeface="Noto Sans"/>
                <a:cs typeface="Noto Sans"/>
              </a:rPr>
              <a:t>memberships </a:t>
            </a:r>
            <a:r>
              <a:rPr sz="2400" spc="-90" dirty="0">
                <a:latin typeface="Noto Sans"/>
                <a:cs typeface="Noto Sans"/>
              </a:rPr>
              <a:t>found </a:t>
            </a:r>
            <a:r>
              <a:rPr sz="2400" spc="-85" dirty="0">
                <a:latin typeface="Noto Sans"/>
                <a:cs typeface="Noto Sans"/>
              </a:rPr>
              <a:t>above </a:t>
            </a:r>
            <a:r>
              <a:rPr sz="2400" spc="-140" dirty="0">
                <a:latin typeface="Noto Sans"/>
                <a:cs typeface="Noto Sans"/>
              </a:rPr>
              <a:t>are</a:t>
            </a:r>
            <a:r>
              <a:rPr sz="2400" spc="-40" dirty="0">
                <a:latin typeface="Noto Sans"/>
                <a:cs typeface="Noto Sans"/>
              </a:rPr>
              <a:t> </a:t>
            </a:r>
            <a:r>
              <a:rPr sz="2400" spc="-95" dirty="0">
                <a:latin typeface="Noto Sans"/>
                <a:cs typeface="Noto Sans"/>
              </a:rPr>
              <a:t>correct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Noto Sans"/>
              <a:buAutoNum type="arabicPeriod" startAt="2"/>
            </a:pPr>
            <a:endParaRPr sz="2950">
              <a:latin typeface="Times New Roman"/>
              <a:cs typeface="Times New Roman"/>
            </a:endParaRPr>
          </a:p>
          <a:p>
            <a:pPr marL="700405" indent="-457200">
              <a:lnSpc>
                <a:spcPts val="2735"/>
              </a:lnSpc>
              <a:buAutoNum type="arabicPeriod" startAt="2"/>
              <a:tabLst>
                <a:tab pos="700405" algn="l"/>
                <a:tab pos="701040" algn="l"/>
              </a:tabLst>
            </a:pPr>
            <a:r>
              <a:rPr sz="2400" spc="-130" dirty="0">
                <a:latin typeface="Noto Sans"/>
                <a:cs typeface="Noto Sans"/>
              </a:rPr>
              <a:t>If </a:t>
            </a:r>
            <a:r>
              <a:rPr sz="2400" spc="-100" dirty="0">
                <a:latin typeface="Noto Sans"/>
                <a:cs typeface="Noto Sans"/>
              </a:rPr>
              <a:t>none </a:t>
            </a:r>
            <a:r>
              <a:rPr sz="2400" spc="-90" dirty="0">
                <a:latin typeface="Noto Sans"/>
                <a:cs typeface="Noto Sans"/>
              </a:rPr>
              <a:t>of </a:t>
            </a:r>
            <a:r>
              <a:rPr sz="2400" spc="-95" dirty="0">
                <a:latin typeface="Noto Sans"/>
                <a:cs typeface="Noto Sans"/>
              </a:rPr>
              <a:t>the </a:t>
            </a:r>
            <a:r>
              <a:rPr sz="2400" spc="-30" dirty="0">
                <a:latin typeface="Noto Sans"/>
                <a:cs typeface="Noto Sans"/>
              </a:rPr>
              <a:t>N </a:t>
            </a:r>
            <a:r>
              <a:rPr sz="2400" spc="-70" dirty="0">
                <a:latin typeface="Noto Sans"/>
                <a:cs typeface="Noto Sans"/>
              </a:rPr>
              <a:t>objects </a:t>
            </a:r>
            <a:r>
              <a:rPr sz="2400" spc="-95" dirty="0">
                <a:latin typeface="Noto Sans"/>
                <a:cs typeface="Noto Sans"/>
              </a:rPr>
              <a:t>changed </a:t>
            </a:r>
            <a:r>
              <a:rPr sz="2400" spc="-120" dirty="0">
                <a:latin typeface="Noto Sans"/>
                <a:cs typeface="Noto Sans"/>
              </a:rPr>
              <a:t>membership </a:t>
            </a:r>
            <a:r>
              <a:rPr sz="2400" spc="-90" dirty="0">
                <a:latin typeface="Noto Sans"/>
                <a:cs typeface="Noto Sans"/>
              </a:rPr>
              <a:t>in </a:t>
            </a:r>
            <a:r>
              <a:rPr sz="2400" spc="-95" dirty="0">
                <a:latin typeface="Noto Sans"/>
                <a:cs typeface="Noto Sans"/>
              </a:rPr>
              <a:t>the</a:t>
            </a:r>
            <a:r>
              <a:rPr sz="2400" spc="254" dirty="0">
                <a:latin typeface="Noto Sans"/>
                <a:cs typeface="Noto Sans"/>
              </a:rPr>
              <a:t> </a:t>
            </a:r>
            <a:r>
              <a:rPr sz="2400" spc="-95" dirty="0">
                <a:latin typeface="Noto Sans"/>
                <a:cs typeface="Noto Sans"/>
              </a:rPr>
              <a:t>last</a:t>
            </a:r>
            <a:endParaRPr sz="2400">
              <a:latin typeface="Noto Sans"/>
              <a:cs typeface="Noto Sans"/>
            </a:endParaRPr>
          </a:p>
          <a:p>
            <a:pPr marL="700405">
              <a:lnSpc>
                <a:spcPts val="2735"/>
              </a:lnSpc>
            </a:pPr>
            <a:r>
              <a:rPr sz="2400" spc="-85" dirty="0">
                <a:latin typeface="Noto Sans"/>
                <a:cs typeface="Noto Sans"/>
              </a:rPr>
              <a:t>iteration, </a:t>
            </a:r>
            <a:r>
              <a:rPr sz="2400" spc="-100" dirty="0">
                <a:latin typeface="Noto Sans"/>
                <a:cs typeface="Noto Sans"/>
              </a:rPr>
              <a:t>exit. </a:t>
            </a:r>
            <a:r>
              <a:rPr sz="2400" spc="-95" dirty="0">
                <a:latin typeface="Noto Sans"/>
                <a:cs typeface="Noto Sans"/>
              </a:rPr>
              <a:t>Otherwise </a:t>
            </a:r>
            <a:r>
              <a:rPr sz="2400" spc="-60" dirty="0">
                <a:latin typeface="Noto Sans"/>
                <a:cs typeface="Noto Sans"/>
              </a:rPr>
              <a:t>goto</a:t>
            </a:r>
            <a:r>
              <a:rPr sz="2400" spc="465" dirty="0">
                <a:latin typeface="Noto Sans"/>
                <a:cs typeface="Noto Sans"/>
              </a:rPr>
              <a:t> </a:t>
            </a:r>
            <a:r>
              <a:rPr sz="2400" spc="-30" dirty="0">
                <a:latin typeface="Noto Sans"/>
                <a:cs typeface="Noto Sans"/>
              </a:rPr>
              <a:t>3</a:t>
            </a:r>
            <a:endParaRPr sz="24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1600" spc="-120" dirty="0">
                <a:latin typeface="Arial"/>
                <a:cs typeface="Arial"/>
              </a:rPr>
              <a:t>The </a:t>
            </a:r>
            <a:r>
              <a:rPr sz="1600" spc="-55" dirty="0">
                <a:latin typeface="Arial"/>
                <a:cs typeface="Arial"/>
              </a:rPr>
              <a:t>last </a:t>
            </a:r>
            <a:r>
              <a:rPr sz="1600" spc="-65" dirty="0">
                <a:latin typeface="Arial"/>
                <a:cs typeface="Arial"/>
              </a:rPr>
              <a:t>slide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50" dirty="0">
                <a:latin typeface="Arial"/>
                <a:cs typeface="Arial"/>
              </a:rPr>
              <a:t>next </a:t>
            </a:r>
            <a:r>
              <a:rPr sz="1600" spc="-85" dirty="0">
                <a:latin typeface="Arial"/>
                <a:cs typeface="Arial"/>
              </a:rPr>
              <a:t>8 slides </a:t>
            </a:r>
            <a:r>
              <a:rPr sz="1600" spc="-55" dirty="0">
                <a:latin typeface="Arial"/>
                <a:cs typeface="Arial"/>
              </a:rPr>
              <a:t>contain </a:t>
            </a:r>
            <a:r>
              <a:rPr sz="1600" spc="-60" dirty="0">
                <a:latin typeface="Arial"/>
                <a:cs typeface="Arial"/>
              </a:rPr>
              <a:t>figures </a:t>
            </a:r>
            <a:r>
              <a:rPr sz="1600" spc="-70" dirty="0">
                <a:latin typeface="Arial"/>
                <a:cs typeface="Arial"/>
              </a:rPr>
              <a:t>courtesy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110" dirty="0">
                <a:latin typeface="Arial"/>
                <a:cs typeface="Arial"/>
              </a:rPr>
              <a:t>Eamonn Keogh, </a:t>
            </a:r>
            <a:r>
              <a:rPr sz="1600" spc="-220" dirty="0">
                <a:latin typeface="Arial"/>
                <a:cs typeface="Arial"/>
              </a:rPr>
              <a:t>UC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Riverside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038F-63B6-42C5-AF93-3C7279E1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6090-F93B-4CCA-9F44-894AE7B6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980" y="2053564"/>
            <a:ext cx="7599680" cy="307777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hlinkClick r:id="rId2"/>
              </a:rPr>
              <a:t>https://stanford.edu/class/ee103/visualizations/kmeans/kmeans.html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3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751" y="4724400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1751" y="3908425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1751" y="3098800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1751" y="2281301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1751" y="1465325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1751" y="1465325"/>
            <a:ext cx="5867400" cy="4076700"/>
          </a:xfrm>
          <a:custGeom>
            <a:avLst/>
            <a:gdLst/>
            <a:ahLst/>
            <a:cxnLst/>
            <a:rect l="l" t="t" r="r" b="b"/>
            <a:pathLst>
              <a:path w="5867400" h="4076700">
                <a:moveTo>
                  <a:pt x="0" y="4076700"/>
                </a:moveTo>
                <a:lnTo>
                  <a:pt x="5867400" y="4076700"/>
                </a:lnTo>
                <a:lnTo>
                  <a:pt x="586740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ln w="793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1751" y="1465325"/>
            <a:ext cx="1905" cy="4076700"/>
          </a:xfrm>
          <a:custGeom>
            <a:avLst/>
            <a:gdLst/>
            <a:ahLst/>
            <a:cxnLst/>
            <a:rect l="l" t="t" r="r" b="b"/>
            <a:pathLst>
              <a:path w="1905" h="4076700">
                <a:moveTo>
                  <a:pt x="0" y="0"/>
                </a:moveTo>
                <a:lnTo>
                  <a:pt x="1524" y="4076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1901" y="5542026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1901" y="4724400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1901" y="3908425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1901" y="3098800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1901" y="2281301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1901" y="1465325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1751" y="5542026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17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5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3326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5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12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91175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69100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91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79826" y="466242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3500" y="0"/>
                </a:moveTo>
                <a:lnTo>
                  <a:pt x="0" y="61975"/>
                </a:lnTo>
                <a:lnTo>
                  <a:pt x="63500" y="125475"/>
                </a:lnTo>
                <a:lnTo>
                  <a:pt x="125349" y="61975"/>
                </a:lnTo>
                <a:lnTo>
                  <a:pt x="635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79826" y="466242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3500" y="0"/>
                </a:moveTo>
                <a:lnTo>
                  <a:pt x="125349" y="61975"/>
                </a:lnTo>
                <a:lnTo>
                  <a:pt x="63500" y="125475"/>
                </a:lnTo>
                <a:lnTo>
                  <a:pt x="0" y="61975"/>
                </a:lnTo>
                <a:lnTo>
                  <a:pt x="63500" y="0"/>
                </a:lnTo>
                <a:close/>
              </a:path>
            </a:pathLst>
          </a:custGeom>
          <a:ln w="793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68855" y="5392928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8855" y="4575175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8855" y="3759200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5329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75507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3559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23738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03568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3745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12035" y="76200"/>
            <a:ext cx="835151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9779" y="76200"/>
            <a:ext cx="737616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89988" y="76200"/>
            <a:ext cx="5172456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65035" y="76200"/>
            <a:ext cx="701040" cy="1008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K-means </a:t>
            </a:r>
            <a:r>
              <a:rPr spc="-150" dirty="0"/>
              <a:t>Clustering: </a:t>
            </a:r>
            <a:r>
              <a:rPr spc="-229" dirty="0"/>
              <a:t>Step</a:t>
            </a:r>
            <a:r>
              <a:rPr spc="-254" dirty="0"/>
              <a:t> </a:t>
            </a:r>
            <a:r>
              <a:rPr spc="-180" dirty="0"/>
              <a:t>1</a:t>
            </a:r>
          </a:p>
        </p:txBody>
      </p:sp>
      <p:sp>
        <p:nvSpPr>
          <p:cNvPr id="38" name="object 38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8037" y="48720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19437" y="51006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90837" y="44148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90837" y="20526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90837" y="35766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90837" y="51006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33637" y="41100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67237" y="38052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00837" y="18240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62837" y="27384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10237" y="18240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15037" y="32718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15037" y="47958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96037" y="51006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77037" y="43386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8837" y="37290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76837" y="41862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8037" y="46434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05637" y="50244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53237" y="40338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62837" y="52530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24637" y="2586037"/>
            <a:ext cx="161925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14837" y="2281237"/>
            <a:ext cx="238125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058367" y="735773"/>
            <a:ext cx="7109459" cy="24987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spc="-5" dirty="0">
                <a:latin typeface="Times New Roman"/>
                <a:cs typeface="Times New Roman"/>
              </a:rPr>
              <a:t>Algorithm: k-means, Distance </a:t>
            </a:r>
            <a:r>
              <a:rPr sz="2400" dirty="0">
                <a:latin typeface="Times New Roman"/>
                <a:cs typeface="Times New Roman"/>
              </a:rPr>
              <a:t>Metric: Euclidean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Distance</a:t>
            </a:r>
            <a:endParaRPr sz="2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700"/>
              </a:spcBef>
            </a:pPr>
            <a:r>
              <a:rPr sz="170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722630">
              <a:lnSpc>
                <a:spcPts val="2014"/>
              </a:lnSpc>
              <a:spcBef>
                <a:spcPts val="5"/>
              </a:spcBef>
            </a:pPr>
            <a:r>
              <a:rPr sz="170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  <a:p>
            <a:pPr marL="355600" algn="ctr">
              <a:lnSpc>
                <a:spcPts val="2855"/>
              </a:lnSpc>
            </a:pPr>
            <a:r>
              <a:rPr sz="2400" spc="-5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1565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652837" y="3424237"/>
            <a:ext cx="238125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902075" y="3528441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710237" y="5024437"/>
            <a:ext cx="238125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959728" y="5129021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751" y="4724400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1751" y="3908425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1751" y="3098800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1751" y="2281301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1751" y="1465325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1751" y="1465325"/>
            <a:ext cx="5867400" cy="4076700"/>
          </a:xfrm>
          <a:custGeom>
            <a:avLst/>
            <a:gdLst/>
            <a:ahLst/>
            <a:cxnLst/>
            <a:rect l="l" t="t" r="r" b="b"/>
            <a:pathLst>
              <a:path w="5867400" h="4076700">
                <a:moveTo>
                  <a:pt x="0" y="4076700"/>
                </a:moveTo>
                <a:lnTo>
                  <a:pt x="5867400" y="4076700"/>
                </a:lnTo>
                <a:lnTo>
                  <a:pt x="586740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ln w="793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1751" y="1465325"/>
            <a:ext cx="1905" cy="4076700"/>
          </a:xfrm>
          <a:custGeom>
            <a:avLst/>
            <a:gdLst/>
            <a:ahLst/>
            <a:cxnLst/>
            <a:rect l="l" t="t" r="r" b="b"/>
            <a:pathLst>
              <a:path w="1905" h="4076700">
                <a:moveTo>
                  <a:pt x="0" y="0"/>
                </a:moveTo>
                <a:lnTo>
                  <a:pt x="1524" y="4076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1901" y="5542026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1901" y="4724400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1901" y="3908425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1901" y="3098800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1901" y="2281301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1901" y="1465325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1751" y="5542026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17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5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3326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5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12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91175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69100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91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79826" y="466242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3500" y="0"/>
                </a:moveTo>
                <a:lnTo>
                  <a:pt x="0" y="61975"/>
                </a:lnTo>
                <a:lnTo>
                  <a:pt x="63500" y="125475"/>
                </a:lnTo>
                <a:lnTo>
                  <a:pt x="125349" y="61975"/>
                </a:lnTo>
                <a:lnTo>
                  <a:pt x="635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79826" y="466242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3500" y="0"/>
                </a:moveTo>
                <a:lnTo>
                  <a:pt x="125349" y="61975"/>
                </a:lnTo>
                <a:lnTo>
                  <a:pt x="63500" y="125475"/>
                </a:lnTo>
                <a:lnTo>
                  <a:pt x="0" y="61975"/>
                </a:lnTo>
                <a:lnTo>
                  <a:pt x="63500" y="0"/>
                </a:lnTo>
                <a:close/>
              </a:path>
            </a:pathLst>
          </a:custGeom>
          <a:ln w="793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68855" y="5392928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8855" y="4575175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8855" y="3759200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5329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75507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3559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23738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03568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3745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12035" y="76200"/>
            <a:ext cx="835151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9779" y="76200"/>
            <a:ext cx="737616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89988" y="76200"/>
            <a:ext cx="5172456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65035" y="76200"/>
            <a:ext cx="701040" cy="1008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K-means </a:t>
            </a:r>
            <a:r>
              <a:rPr spc="-150" dirty="0"/>
              <a:t>Clustering: </a:t>
            </a:r>
            <a:r>
              <a:rPr spc="-229" dirty="0"/>
              <a:t>Step</a:t>
            </a:r>
            <a:r>
              <a:rPr spc="-254" dirty="0"/>
              <a:t> </a:t>
            </a:r>
            <a:r>
              <a:rPr spc="-180" dirty="0"/>
              <a:t>2</a:t>
            </a:r>
          </a:p>
        </p:txBody>
      </p:sp>
      <p:sp>
        <p:nvSpPr>
          <p:cNvPr id="38" name="object 38"/>
          <p:cNvSpPr/>
          <p:nvPr/>
        </p:nvSpPr>
        <p:spPr>
          <a:xfrm>
            <a:off x="4414837" y="22812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8367" y="735773"/>
            <a:ext cx="7109459" cy="24987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spc="-5" dirty="0">
                <a:latin typeface="Times New Roman"/>
                <a:cs typeface="Times New Roman"/>
              </a:rPr>
              <a:t>Algorithm: k-means, Distance </a:t>
            </a:r>
            <a:r>
              <a:rPr sz="2400" dirty="0">
                <a:latin typeface="Times New Roman"/>
                <a:cs typeface="Times New Roman"/>
              </a:rPr>
              <a:t>Metric: Euclidean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Distance</a:t>
            </a:r>
            <a:endParaRPr sz="2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700"/>
              </a:spcBef>
            </a:pPr>
            <a:r>
              <a:rPr sz="170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722630">
              <a:lnSpc>
                <a:spcPts val="2014"/>
              </a:lnSpc>
              <a:spcBef>
                <a:spcPts val="5"/>
              </a:spcBef>
            </a:pPr>
            <a:r>
              <a:rPr sz="170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  <a:p>
            <a:pPr marL="355600" algn="ctr">
              <a:lnSpc>
                <a:spcPts val="2855"/>
              </a:lnSpc>
            </a:pPr>
            <a:r>
              <a:rPr sz="2400" spc="-5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1565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52837" y="34242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889375" y="3528441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10237" y="50244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959728" y="5129021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48037" y="48720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19437" y="51006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0837" y="44148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0837" y="20526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90837" y="35766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0837" y="51006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33637" y="41100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7237" y="38052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0837" y="18240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62837" y="27384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10237" y="18240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15037" y="32718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5037" y="47958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96037" y="51006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77037" y="43386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38837" y="37290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6837" y="41862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58037" y="46434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05637" y="50244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53237" y="40338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62837" y="52530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24637" y="25860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24400" y="2352675"/>
            <a:ext cx="1524000" cy="171450"/>
          </a:xfrm>
          <a:custGeom>
            <a:avLst/>
            <a:gdLst/>
            <a:ahLst/>
            <a:cxnLst/>
            <a:rect l="l" t="t" r="r" b="b"/>
            <a:pathLst>
              <a:path w="1524000" h="171450">
                <a:moveTo>
                  <a:pt x="1352550" y="0"/>
                </a:moveTo>
                <a:lnTo>
                  <a:pt x="1352550" y="171450"/>
                </a:lnTo>
                <a:lnTo>
                  <a:pt x="1466850" y="114300"/>
                </a:lnTo>
                <a:lnTo>
                  <a:pt x="1381125" y="114300"/>
                </a:lnTo>
                <a:lnTo>
                  <a:pt x="1381125" y="57150"/>
                </a:lnTo>
                <a:lnTo>
                  <a:pt x="1466850" y="57150"/>
                </a:lnTo>
                <a:lnTo>
                  <a:pt x="1352550" y="0"/>
                </a:lnTo>
                <a:close/>
              </a:path>
              <a:path w="1524000" h="171450">
                <a:moveTo>
                  <a:pt x="13525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352550" y="114300"/>
                </a:lnTo>
                <a:lnTo>
                  <a:pt x="1352550" y="57150"/>
                </a:lnTo>
                <a:close/>
              </a:path>
              <a:path w="1524000" h="171450">
                <a:moveTo>
                  <a:pt x="1466850" y="57150"/>
                </a:moveTo>
                <a:lnTo>
                  <a:pt x="1381125" y="57150"/>
                </a:lnTo>
                <a:lnTo>
                  <a:pt x="1381125" y="114300"/>
                </a:lnTo>
                <a:lnTo>
                  <a:pt x="1466850" y="114300"/>
                </a:lnTo>
                <a:lnTo>
                  <a:pt x="1524000" y="85725"/>
                </a:lnTo>
                <a:lnTo>
                  <a:pt x="14668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83355" y="3724021"/>
            <a:ext cx="271145" cy="619760"/>
          </a:xfrm>
          <a:custGeom>
            <a:avLst/>
            <a:gdLst/>
            <a:ahLst/>
            <a:cxnLst/>
            <a:rect l="l" t="t" r="r" b="b"/>
            <a:pathLst>
              <a:path w="271145" h="619760">
                <a:moveTo>
                  <a:pt x="0" y="428878"/>
                </a:moveTo>
                <a:lnTo>
                  <a:pt x="21844" y="619378"/>
                </a:lnTo>
                <a:lnTo>
                  <a:pt x="153505" y="494918"/>
                </a:lnTo>
                <a:lnTo>
                  <a:pt x="97663" y="494918"/>
                </a:lnTo>
                <a:lnTo>
                  <a:pt x="43942" y="475360"/>
                </a:lnTo>
                <a:lnTo>
                  <a:pt x="53742" y="448487"/>
                </a:lnTo>
                <a:lnTo>
                  <a:pt x="0" y="428878"/>
                </a:lnTo>
                <a:close/>
              </a:path>
              <a:path w="271145" h="619760">
                <a:moveTo>
                  <a:pt x="53742" y="448487"/>
                </a:moveTo>
                <a:lnTo>
                  <a:pt x="43942" y="475360"/>
                </a:lnTo>
                <a:lnTo>
                  <a:pt x="97663" y="494918"/>
                </a:lnTo>
                <a:lnTo>
                  <a:pt x="107443" y="468080"/>
                </a:lnTo>
                <a:lnTo>
                  <a:pt x="53742" y="448487"/>
                </a:lnTo>
                <a:close/>
              </a:path>
              <a:path w="271145" h="619760">
                <a:moveTo>
                  <a:pt x="107443" y="468080"/>
                </a:moveTo>
                <a:lnTo>
                  <a:pt x="97663" y="494918"/>
                </a:lnTo>
                <a:lnTo>
                  <a:pt x="153505" y="494918"/>
                </a:lnTo>
                <a:lnTo>
                  <a:pt x="161163" y="487679"/>
                </a:lnTo>
                <a:lnTo>
                  <a:pt x="107443" y="468080"/>
                </a:lnTo>
                <a:close/>
              </a:path>
              <a:path w="271145" h="619760">
                <a:moveTo>
                  <a:pt x="217297" y="0"/>
                </a:moveTo>
                <a:lnTo>
                  <a:pt x="53742" y="448487"/>
                </a:lnTo>
                <a:lnTo>
                  <a:pt x="107443" y="468080"/>
                </a:lnTo>
                <a:lnTo>
                  <a:pt x="270891" y="19557"/>
                </a:lnTo>
                <a:lnTo>
                  <a:pt x="21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19089" y="4267200"/>
            <a:ext cx="481965" cy="777240"/>
          </a:xfrm>
          <a:custGeom>
            <a:avLst/>
            <a:gdLst/>
            <a:ahLst/>
            <a:cxnLst/>
            <a:rect l="l" t="t" r="r" b="b"/>
            <a:pathLst>
              <a:path w="481964" h="777239">
                <a:moveTo>
                  <a:pt x="368994" y="132276"/>
                </a:moveTo>
                <a:lnTo>
                  <a:pt x="0" y="747268"/>
                </a:lnTo>
                <a:lnTo>
                  <a:pt x="49022" y="776732"/>
                </a:lnTo>
                <a:lnTo>
                  <a:pt x="417970" y="161695"/>
                </a:lnTo>
                <a:lnTo>
                  <a:pt x="368994" y="132276"/>
                </a:lnTo>
                <a:close/>
              </a:path>
              <a:path w="481964" h="777239">
                <a:moveTo>
                  <a:pt x="473400" y="107823"/>
                </a:moveTo>
                <a:lnTo>
                  <a:pt x="383666" y="107823"/>
                </a:lnTo>
                <a:lnTo>
                  <a:pt x="432688" y="137160"/>
                </a:lnTo>
                <a:lnTo>
                  <a:pt x="417970" y="161695"/>
                </a:lnTo>
                <a:lnTo>
                  <a:pt x="466978" y="191135"/>
                </a:lnTo>
                <a:lnTo>
                  <a:pt x="473400" y="107823"/>
                </a:lnTo>
                <a:close/>
              </a:path>
              <a:path w="481964" h="777239">
                <a:moveTo>
                  <a:pt x="383666" y="107823"/>
                </a:moveTo>
                <a:lnTo>
                  <a:pt x="368994" y="132276"/>
                </a:lnTo>
                <a:lnTo>
                  <a:pt x="417970" y="161695"/>
                </a:lnTo>
                <a:lnTo>
                  <a:pt x="432688" y="137160"/>
                </a:lnTo>
                <a:lnTo>
                  <a:pt x="383666" y="107823"/>
                </a:lnTo>
                <a:close/>
              </a:path>
              <a:path w="481964" h="777239">
                <a:moveTo>
                  <a:pt x="481711" y="0"/>
                </a:moveTo>
                <a:lnTo>
                  <a:pt x="320039" y="102869"/>
                </a:lnTo>
                <a:lnTo>
                  <a:pt x="368994" y="132276"/>
                </a:lnTo>
                <a:lnTo>
                  <a:pt x="383666" y="107823"/>
                </a:lnTo>
                <a:lnTo>
                  <a:pt x="473400" y="107823"/>
                </a:lnTo>
                <a:lnTo>
                  <a:pt x="481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57400" y="1752600"/>
            <a:ext cx="2971800" cy="1905000"/>
          </a:xfrm>
          <a:custGeom>
            <a:avLst/>
            <a:gdLst/>
            <a:ahLst/>
            <a:cxnLst/>
            <a:rect l="l" t="t" r="r" b="b"/>
            <a:pathLst>
              <a:path w="2971800" h="1905000">
                <a:moveTo>
                  <a:pt x="2971800" y="1905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38600" y="3657600"/>
            <a:ext cx="990600" cy="1828800"/>
          </a:xfrm>
          <a:custGeom>
            <a:avLst/>
            <a:gdLst/>
            <a:ahLst/>
            <a:cxnLst/>
            <a:rect l="l" t="t" r="r" b="b"/>
            <a:pathLst>
              <a:path w="990600" h="1828800">
                <a:moveTo>
                  <a:pt x="990600" y="0"/>
                </a:moveTo>
                <a:lnTo>
                  <a:pt x="0" y="1828800"/>
                </a:lnTo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29200" y="3657600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751" y="4724400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1751" y="3908425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1751" y="3098800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1751" y="2281301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1751" y="1465325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1751" y="1465325"/>
            <a:ext cx="5867400" cy="4076700"/>
          </a:xfrm>
          <a:custGeom>
            <a:avLst/>
            <a:gdLst/>
            <a:ahLst/>
            <a:cxnLst/>
            <a:rect l="l" t="t" r="r" b="b"/>
            <a:pathLst>
              <a:path w="5867400" h="4076700">
                <a:moveTo>
                  <a:pt x="0" y="4076700"/>
                </a:moveTo>
                <a:lnTo>
                  <a:pt x="5867400" y="4076700"/>
                </a:lnTo>
                <a:lnTo>
                  <a:pt x="586740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ln w="793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1751" y="1465325"/>
            <a:ext cx="1905" cy="4076700"/>
          </a:xfrm>
          <a:custGeom>
            <a:avLst/>
            <a:gdLst/>
            <a:ahLst/>
            <a:cxnLst/>
            <a:rect l="l" t="t" r="r" b="b"/>
            <a:pathLst>
              <a:path w="1905" h="4076700">
                <a:moveTo>
                  <a:pt x="0" y="0"/>
                </a:moveTo>
                <a:lnTo>
                  <a:pt x="1524" y="4076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1901" y="5542026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1901" y="4724400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1901" y="3908425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1901" y="3098800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1901" y="2281301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1901" y="1465325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1751" y="5542026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17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5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3326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5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12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91175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69100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91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79826" y="466242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3500" y="0"/>
                </a:moveTo>
                <a:lnTo>
                  <a:pt x="0" y="61975"/>
                </a:lnTo>
                <a:lnTo>
                  <a:pt x="63500" y="125475"/>
                </a:lnTo>
                <a:lnTo>
                  <a:pt x="125349" y="61975"/>
                </a:lnTo>
                <a:lnTo>
                  <a:pt x="635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79826" y="466242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3500" y="0"/>
                </a:moveTo>
                <a:lnTo>
                  <a:pt x="125349" y="61975"/>
                </a:lnTo>
                <a:lnTo>
                  <a:pt x="63500" y="125475"/>
                </a:lnTo>
                <a:lnTo>
                  <a:pt x="0" y="61975"/>
                </a:lnTo>
                <a:lnTo>
                  <a:pt x="63500" y="0"/>
                </a:lnTo>
                <a:close/>
              </a:path>
            </a:pathLst>
          </a:custGeom>
          <a:ln w="793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68855" y="5392928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8855" y="4575175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8855" y="2949320"/>
            <a:ext cx="146050" cy="109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68855" y="2131568"/>
            <a:ext cx="1460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05329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5507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3559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23738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03568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3745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12035" y="76200"/>
            <a:ext cx="835151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9779" y="76200"/>
            <a:ext cx="737616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89988" y="76200"/>
            <a:ext cx="5172456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65035" y="76200"/>
            <a:ext cx="701040" cy="1008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K-means </a:t>
            </a:r>
            <a:r>
              <a:rPr spc="-150" dirty="0"/>
              <a:t>Clustering: </a:t>
            </a:r>
            <a:r>
              <a:rPr spc="-229" dirty="0"/>
              <a:t>Step</a:t>
            </a:r>
            <a:r>
              <a:rPr spc="-254" dirty="0"/>
              <a:t> </a:t>
            </a:r>
            <a:r>
              <a:rPr spc="-180" dirty="0"/>
              <a:t>3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058367" y="735773"/>
            <a:ext cx="7109459" cy="86486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spc="-5" dirty="0">
                <a:latin typeface="Times New Roman"/>
                <a:cs typeface="Times New Roman"/>
              </a:rPr>
              <a:t>Algorithm: k-means, Distance </a:t>
            </a:r>
            <a:r>
              <a:rPr sz="2400" dirty="0">
                <a:latin typeface="Times New Roman"/>
                <a:cs typeface="Times New Roman"/>
              </a:rPr>
              <a:t>Metric: Euclidean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Distance</a:t>
            </a:r>
            <a:endParaRPr sz="2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700"/>
              </a:spcBef>
            </a:pPr>
            <a:r>
              <a:rPr sz="170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67437" y="21288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16928" y="2232786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19437" y="43386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368675" y="4443221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43637" y="40338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493128" y="4138117"/>
            <a:ext cx="266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52800" y="4876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52800" y="4876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42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242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5600" y="4419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95600" y="4419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95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95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95600" y="3581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95600" y="3581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956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956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384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384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72000" y="3810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72000" y="3810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05600" y="1828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05600" y="1828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67600" y="2743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67600" y="2743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15000" y="1828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15000" y="1828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19800" y="3276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19800" y="3276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19800" y="480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19800" y="480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008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008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818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818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943600" y="3733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43600" y="3733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816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816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628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628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10400" y="5029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10400" y="5029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58000" y="4038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8000" y="4038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67600" y="525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67600" y="525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29400" y="2590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29400" y="2590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52800" y="4876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52800" y="4876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242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242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95600" y="4419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95600" y="4419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895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95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95600" y="3581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600" y="3581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956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956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384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384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72000" y="3810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72000" y="3810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05600" y="1828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05600" y="1828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67600" y="2743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467600" y="2743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715000" y="1828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715000" y="1828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19800" y="3276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19800" y="3276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19800" y="480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19800" y="480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4008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00800" y="510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7818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7818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43600" y="3733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43600" y="3733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816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816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628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1628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10400" y="5029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010400" y="5029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858000" y="4038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58000" y="4038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67600" y="525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67600" y="525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629400" y="2590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629400" y="2590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751" y="4724400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1751" y="3908425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1751" y="3098800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1751" y="2281301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1751" y="1465325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5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1751" y="1465325"/>
            <a:ext cx="5867400" cy="4076700"/>
          </a:xfrm>
          <a:custGeom>
            <a:avLst/>
            <a:gdLst/>
            <a:ahLst/>
            <a:cxnLst/>
            <a:rect l="l" t="t" r="r" b="b"/>
            <a:pathLst>
              <a:path w="5867400" h="4076700">
                <a:moveTo>
                  <a:pt x="0" y="4076700"/>
                </a:moveTo>
                <a:lnTo>
                  <a:pt x="5867400" y="4076700"/>
                </a:lnTo>
                <a:lnTo>
                  <a:pt x="5867400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ln w="7938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1751" y="1465325"/>
            <a:ext cx="1905" cy="4076700"/>
          </a:xfrm>
          <a:custGeom>
            <a:avLst/>
            <a:gdLst/>
            <a:ahLst/>
            <a:cxnLst/>
            <a:rect l="l" t="t" r="r" b="b"/>
            <a:pathLst>
              <a:path w="1905" h="4076700">
                <a:moveTo>
                  <a:pt x="0" y="0"/>
                </a:moveTo>
                <a:lnTo>
                  <a:pt x="1524" y="4076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1901" y="5542026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1901" y="4724400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1901" y="3908425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4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1901" y="3098800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1901" y="2281301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1901" y="1465325"/>
            <a:ext cx="69850" cy="1905"/>
          </a:xfrm>
          <a:custGeom>
            <a:avLst/>
            <a:gdLst/>
            <a:ahLst/>
            <a:cxnLst/>
            <a:rect l="l" t="t" r="r" b="b"/>
            <a:pathLst>
              <a:path w="69850" h="1905">
                <a:moveTo>
                  <a:pt x="0" y="0"/>
                </a:moveTo>
                <a:lnTo>
                  <a:pt x="6985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1751" y="5542026"/>
            <a:ext cx="5867400" cy="1905"/>
          </a:xfrm>
          <a:custGeom>
            <a:avLst/>
            <a:gdLst/>
            <a:ahLst/>
            <a:cxnLst/>
            <a:rect l="l" t="t" r="r" b="b"/>
            <a:pathLst>
              <a:path w="5867400" h="1904">
                <a:moveTo>
                  <a:pt x="0" y="0"/>
                </a:moveTo>
                <a:lnTo>
                  <a:pt x="586740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17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5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3326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5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12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91175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69100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9151" y="5542026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69786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79826" y="466242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3500" y="0"/>
                </a:moveTo>
                <a:lnTo>
                  <a:pt x="0" y="61975"/>
                </a:lnTo>
                <a:lnTo>
                  <a:pt x="63500" y="125475"/>
                </a:lnTo>
                <a:lnTo>
                  <a:pt x="125349" y="61975"/>
                </a:lnTo>
                <a:lnTo>
                  <a:pt x="635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79826" y="466242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3500" y="0"/>
                </a:moveTo>
                <a:lnTo>
                  <a:pt x="125349" y="61975"/>
                </a:lnTo>
                <a:lnTo>
                  <a:pt x="63500" y="125475"/>
                </a:lnTo>
                <a:lnTo>
                  <a:pt x="0" y="61975"/>
                </a:lnTo>
                <a:lnTo>
                  <a:pt x="63500" y="0"/>
                </a:lnTo>
                <a:close/>
              </a:path>
            </a:pathLst>
          </a:custGeom>
          <a:ln w="793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68855" y="5392928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8855" y="4575175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8855" y="2949320"/>
            <a:ext cx="146050" cy="109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68855" y="2131568"/>
            <a:ext cx="1460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05329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5507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3559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23738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03568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3745" y="571540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12035" y="76200"/>
            <a:ext cx="835151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9779" y="76200"/>
            <a:ext cx="737616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89988" y="76200"/>
            <a:ext cx="5172456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65035" y="76200"/>
            <a:ext cx="701040" cy="1008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K-means </a:t>
            </a:r>
            <a:r>
              <a:rPr spc="-150" dirty="0"/>
              <a:t>Clustering: </a:t>
            </a:r>
            <a:r>
              <a:rPr spc="-229" dirty="0"/>
              <a:t>Step</a:t>
            </a:r>
            <a:r>
              <a:rPr spc="-254" dirty="0"/>
              <a:t> </a:t>
            </a:r>
            <a:r>
              <a:rPr spc="-180" dirty="0"/>
              <a:t>4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058367" y="735773"/>
            <a:ext cx="7109459" cy="86486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spc="-5" dirty="0">
                <a:latin typeface="Times New Roman"/>
                <a:cs typeface="Times New Roman"/>
              </a:rPr>
              <a:t>Algorithm: k-means, Distance </a:t>
            </a:r>
            <a:r>
              <a:rPr sz="2400" dirty="0">
                <a:latin typeface="Times New Roman"/>
                <a:cs typeface="Times New Roman"/>
              </a:rPr>
              <a:t>Metric: Euclidean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Distance</a:t>
            </a:r>
            <a:endParaRPr sz="2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700"/>
              </a:spcBef>
            </a:pPr>
            <a:r>
              <a:rPr sz="170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67437" y="21288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16928" y="2232786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19437" y="43386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368675" y="4443221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43637" y="40338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493128" y="4138117"/>
            <a:ext cx="266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48037" y="48720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19437" y="51006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90837" y="44148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0837" y="20526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0837" y="35766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90837" y="51006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33637" y="41100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67237" y="38052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00837" y="18240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62837" y="27384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10237" y="18240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15037" y="32718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15037" y="47958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96037" y="51006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77037" y="43386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38837" y="37290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76837" y="41862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58037" y="46434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05637" y="50244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53237" y="40338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62837" y="52530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24637" y="25860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9400" y="4114800"/>
            <a:ext cx="321945" cy="251460"/>
          </a:xfrm>
          <a:custGeom>
            <a:avLst/>
            <a:gdLst/>
            <a:ahLst/>
            <a:cxnLst/>
            <a:rect l="l" t="t" r="r" b="b"/>
            <a:pathLst>
              <a:path w="321944" h="251460">
                <a:moveTo>
                  <a:pt x="154305" y="80009"/>
                </a:moveTo>
                <a:lnTo>
                  <a:pt x="120014" y="125730"/>
                </a:lnTo>
                <a:lnTo>
                  <a:pt x="287655" y="251460"/>
                </a:lnTo>
                <a:lnTo>
                  <a:pt x="321944" y="205739"/>
                </a:lnTo>
                <a:lnTo>
                  <a:pt x="154305" y="80009"/>
                </a:lnTo>
                <a:close/>
              </a:path>
              <a:path w="321944" h="251460">
                <a:moveTo>
                  <a:pt x="0" y="0"/>
                </a:moveTo>
                <a:lnTo>
                  <a:pt x="85725" y="171450"/>
                </a:lnTo>
                <a:lnTo>
                  <a:pt x="120014" y="125730"/>
                </a:lnTo>
                <a:lnTo>
                  <a:pt x="97155" y="108585"/>
                </a:lnTo>
                <a:lnTo>
                  <a:pt x="131444" y="62864"/>
                </a:lnTo>
                <a:lnTo>
                  <a:pt x="167163" y="62864"/>
                </a:lnTo>
                <a:lnTo>
                  <a:pt x="188594" y="34289"/>
                </a:lnTo>
                <a:lnTo>
                  <a:pt x="0" y="0"/>
                </a:lnTo>
                <a:close/>
              </a:path>
              <a:path w="321944" h="251460">
                <a:moveTo>
                  <a:pt x="131444" y="62864"/>
                </a:moveTo>
                <a:lnTo>
                  <a:pt x="97155" y="108585"/>
                </a:lnTo>
                <a:lnTo>
                  <a:pt x="120014" y="125730"/>
                </a:lnTo>
                <a:lnTo>
                  <a:pt x="154305" y="80009"/>
                </a:lnTo>
                <a:lnTo>
                  <a:pt x="131444" y="62864"/>
                </a:lnTo>
                <a:close/>
              </a:path>
              <a:path w="321944" h="251460">
                <a:moveTo>
                  <a:pt x="167163" y="62864"/>
                </a:moveTo>
                <a:lnTo>
                  <a:pt x="131444" y="62864"/>
                </a:lnTo>
                <a:lnTo>
                  <a:pt x="154305" y="80009"/>
                </a:lnTo>
                <a:lnTo>
                  <a:pt x="167163" y="62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80125" y="4332732"/>
            <a:ext cx="194945" cy="391795"/>
          </a:xfrm>
          <a:custGeom>
            <a:avLst/>
            <a:gdLst/>
            <a:ahLst/>
            <a:cxnLst/>
            <a:rect l="l" t="t" r="r" b="b"/>
            <a:pathLst>
              <a:path w="194945" h="391795">
                <a:moveTo>
                  <a:pt x="0" y="200660"/>
                </a:moveTo>
                <a:lnTo>
                  <a:pt x="15875" y="391668"/>
                </a:lnTo>
                <a:lnTo>
                  <a:pt x="153132" y="269621"/>
                </a:lnTo>
                <a:lnTo>
                  <a:pt x="95503" y="269621"/>
                </a:lnTo>
                <a:lnTo>
                  <a:pt x="42417" y="248412"/>
                </a:lnTo>
                <a:lnTo>
                  <a:pt x="53031" y="221864"/>
                </a:lnTo>
                <a:lnTo>
                  <a:pt x="0" y="200660"/>
                </a:lnTo>
                <a:close/>
              </a:path>
              <a:path w="194945" h="391795">
                <a:moveTo>
                  <a:pt x="53031" y="221864"/>
                </a:moveTo>
                <a:lnTo>
                  <a:pt x="42417" y="248412"/>
                </a:lnTo>
                <a:lnTo>
                  <a:pt x="95503" y="269621"/>
                </a:lnTo>
                <a:lnTo>
                  <a:pt x="106116" y="243089"/>
                </a:lnTo>
                <a:lnTo>
                  <a:pt x="53031" y="221864"/>
                </a:lnTo>
                <a:close/>
              </a:path>
              <a:path w="194945" h="391795">
                <a:moveTo>
                  <a:pt x="106116" y="243089"/>
                </a:moveTo>
                <a:lnTo>
                  <a:pt x="95503" y="269621"/>
                </a:lnTo>
                <a:lnTo>
                  <a:pt x="153132" y="269621"/>
                </a:lnTo>
                <a:lnTo>
                  <a:pt x="159130" y="264287"/>
                </a:lnTo>
                <a:lnTo>
                  <a:pt x="106116" y="243089"/>
                </a:lnTo>
                <a:close/>
              </a:path>
              <a:path w="194945" h="391795">
                <a:moveTo>
                  <a:pt x="141732" y="0"/>
                </a:moveTo>
                <a:lnTo>
                  <a:pt x="53031" y="221864"/>
                </a:lnTo>
                <a:lnTo>
                  <a:pt x="106116" y="243089"/>
                </a:lnTo>
                <a:lnTo>
                  <a:pt x="194817" y="21336"/>
                </a:lnTo>
                <a:lnTo>
                  <a:pt x="141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77000" y="2124075"/>
            <a:ext cx="304800" cy="171450"/>
          </a:xfrm>
          <a:custGeom>
            <a:avLst/>
            <a:gdLst/>
            <a:ahLst/>
            <a:cxnLst/>
            <a:rect l="l" t="t" r="r" b="b"/>
            <a:pathLst>
              <a:path w="304800" h="171450">
                <a:moveTo>
                  <a:pt x="133350" y="0"/>
                </a:moveTo>
                <a:lnTo>
                  <a:pt x="133350" y="171450"/>
                </a:lnTo>
                <a:lnTo>
                  <a:pt x="247650" y="114300"/>
                </a:lnTo>
                <a:lnTo>
                  <a:pt x="161925" y="114300"/>
                </a:lnTo>
                <a:lnTo>
                  <a:pt x="161925" y="57150"/>
                </a:lnTo>
                <a:lnTo>
                  <a:pt x="247650" y="57150"/>
                </a:lnTo>
                <a:lnTo>
                  <a:pt x="133350" y="0"/>
                </a:lnTo>
                <a:close/>
              </a:path>
              <a:path w="304800" h="171450">
                <a:moveTo>
                  <a:pt x="1333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33350" y="114300"/>
                </a:lnTo>
                <a:lnTo>
                  <a:pt x="133350" y="57150"/>
                </a:lnTo>
                <a:close/>
              </a:path>
              <a:path w="304800" h="171450">
                <a:moveTo>
                  <a:pt x="247650" y="57150"/>
                </a:moveTo>
                <a:lnTo>
                  <a:pt x="161925" y="57150"/>
                </a:lnTo>
                <a:lnTo>
                  <a:pt x="161925" y="114300"/>
                </a:lnTo>
                <a:lnTo>
                  <a:pt x="247650" y="114300"/>
                </a:lnTo>
                <a:lnTo>
                  <a:pt x="304800" y="85725"/>
                </a:lnTo>
                <a:lnTo>
                  <a:pt x="2476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094" y="4721037"/>
            <a:ext cx="5852160" cy="0"/>
          </a:xfrm>
          <a:custGeom>
            <a:avLst/>
            <a:gdLst/>
            <a:ahLst/>
            <a:cxnLst/>
            <a:rect l="l" t="t" r="r" b="b"/>
            <a:pathLst>
              <a:path w="5852159">
                <a:moveTo>
                  <a:pt x="0" y="0"/>
                </a:moveTo>
                <a:lnTo>
                  <a:pt x="5851822" y="0"/>
                </a:lnTo>
              </a:path>
            </a:pathLst>
          </a:custGeom>
          <a:ln w="7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4094" y="3911955"/>
            <a:ext cx="5852160" cy="0"/>
          </a:xfrm>
          <a:custGeom>
            <a:avLst/>
            <a:gdLst/>
            <a:ahLst/>
            <a:cxnLst/>
            <a:rect l="l" t="t" r="r" b="b"/>
            <a:pathLst>
              <a:path w="5852159">
                <a:moveTo>
                  <a:pt x="0" y="0"/>
                </a:moveTo>
                <a:lnTo>
                  <a:pt x="5851822" y="0"/>
                </a:lnTo>
              </a:path>
            </a:pathLst>
          </a:custGeom>
          <a:ln w="7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4094" y="3095002"/>
            <a:ext cx="5852160" cy="0"/>
          </a:xfrm>
          <a:custGeom>
            <a:avLst/>
            <a:gdLst/>
            <a:ahLst/>
            <a:cxnLst/>
            <a:rect l="l" t="t" r="r" b="b"/>
            <a:pathLst>
              <a:path w="5852159">
                <a:moveTo>
                  <a:pt x="0" y="0"/>
                </a:moveTo>
                <a:lnTo>
                  <a:pt x="5851822" y="0"/>
                </a:lnTo>
              </a:path>
            </a:pathLst>
          </a:custGeom>
          <a:ln w="7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4094" y="2285798"/>
            <a:ext cx="5852160" cy="0"/>
          </a:xfrm>
          <a:custGeom>
            <a:avLst/>
            <a:gdLst/>
            <a:ahLst/>
            <a:cxnLst/>
            <a:rect l="l" t="t" r="r" b="b"/>
            <a:pathLst>
              <a:path w="5852159">
                <a:moveTo>
                  <a:pt x="0" y="0"/>
                </a:moveTo>
                <a:lnTo>
                  <a:pt x="5851822" y="0"/>
                </a:lnTo>
              </a:path>
            </a:pathLst>
          </a:custGeom>
          <a:ln w="7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4094" y="1469088"/>
            <a:ext cx="5852160" cy="0"/>
          </a:xfrm>
          <a:custGeom>
            <a:avLst/>
            <a:gdLst/>
            <a:ahLst/>
            <a:cxnLst/>
            <a:rect l="l" t="t" r="r" b="b"/>
            <a:pathLst>
              <a:path w="5852159">
                <a:moveTo>
                  <a:pt x="0" y="0"/>
                </a:moveTo>
                <a:lnTo>
                  <a:pt x="5851822" y="0"/>
                </a:lnTo>
              </a:path>
            </a:pathLst>
          </a:custGeom>
          <a:ln w="7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4094" y="1469088"/>
            <a:ext cx="5852160" cy="0"/>
          </a:xfrm>
          <a:custGeom>
            <a:avLst/>
            <a:gdLst/>
            <a:ahLst/>
            <a:cxnLst/>
            <a:rect l="l" t="t" r="r" b="b"/>
            <a:pathLst>
              <a:path w="5852159">
                <a:moveTo>
                  <a:pt x="0" y="0"/>
                </a:moveTo>
                <a:lnTo>
                  <a:pt x="5851822" y="0"/>
                </a:lnTo>
              </a:path>
            </a:pathLst>
          </a:custGeom>
          <a:ln w="78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43788" y="1469088"/>
            <a:ext cx="0" cy="4061460"/>
          </a:xfrm>
          <a:custGeom>
            <a:avLst/>
            <a:gdLst/>
            <a:ahLst/>
            <a:cxnLst/>
            <a:rect l="l" t="t" r="r" b="b"/>
            <a:pathLst>
              <a:path h="4061460">
                <a:moveTo>
                  <a:pt x="0" y="0"/>
                </a:moveTo>
                <a:lnTo>
                  <a:pt x="0" y="4061152"/>
                </a:lnTo>
              </a:path>
            </a:pathLst>
          </a:custGeom>
          <a:ln w="784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1942" y="5538087"/>
            <a:ext cx="5852160" cy="0"/>
          </a:xfrm>
          <a:custGeom>
            <a:avLst/>
            <a:gdLst/>
            <a:ahLst/>
            <a:cxnLst/>
            <a:rect l="l" t="t" r="r" b="b"/>
            <a:pathLst>
              <a:path w="5852159">
                <a:moveTo>
                  <a:pt x="0" y="0"/>
                </a:moveTo>
                <a:lnTo>
                  <a:pt x="5851846" y="0"/>
                </a:lnTo>
              </a:path>
            </a:pathLst>
          </a:custGeom>
          <a:ln w="78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4094" y="1476958"/>
            <a:ext cx="0" cy="4061460"/>
          </a:xfrm>
          <a:custGeom>
            <a:avLst/>
            <a:gdLst/>
            <a:ahLst/>
            <a:cxnLst/>
            <a:rect l="l" t="t" r="r" b="b"/>
            <a:pathLst>
              <a:path h="4061460">
                <a:moveTo>
                  <a:pt x="0" y="0"/>
                </a:moveTo>
                <a:lnTo>
                  <a:pt x="0" y="4061128"/>
                </a:lnTo>
              </a:path>
            </a:pathLst>
          </a:custGeom>
          <a:ln w="784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4094" y="1469088"/>
            <a:ext cx="0" cy="4061460"/>
          </a:xfrm>
          <a:custGeom>
            <a:avLst/>
            <a:gdLst/>
            <a:ahLst/>
            <a:cxnLst/>
            <a:rect l="l" t="t" r="r" b="b"/>
            <a:pathLst>
              <a:path h="4061460">
                <a:moveTo>
                  <a:pt x="0" y="0"/>
                </a:moveTo>
                <a:lnTo>
                  <a:pt x="0" y="4061152"/>
                </a:lnTo>
              </a:path>
            </a:pathLst>
          </a:custGeom>
          <a:ln w="78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3179" y="5534164"/>
            <a:ext cx="63500" cy="8255"/>
          </a:xfrm>
          <a:custGeom>
            <a:avLst/>
            <a:gdLst/>
            <a:ahLst/>
            <a:cxnLst/>
            <a:rect l="l" t="t" r="r" b="b"/>
            <a:pathLst>
              <a:path w="63500" h="8254">
                <a:moveTo>
                  <a:pt x="0" y="7844"/>
                </a:moveTo>
                <a:lnTo>
                  <a:pt x="63068" y="7844"/>
                </a:lnTo>
                <a:lnTo>
                  <a:pt x="63068" y="0"/>
                </a:lnTo>
                <a:lnTo>
                  <a:pt x="0" y="0"/>
                </a:lnTo>
                <a:lnTo>
                  <a:pt x="0" y="7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3179" y="4717115"/>
            <a:ext cx="63500" cy="8255"/>
          </a:xfrm>
          <a:custGeom>
            <a:avLst/>
            <a:gdLst/>
            <a:ahLst/>
            <a:cxnLst/>
            <a:rect l="l" t="t" r="r" b="b"/>
            <a:pathLst>
              <a:path w="63500" h="8254">
                <a:moveTo>
                  <a:pt x="0" y="7844"/>
                </a:moveTo>
                <a:lnTo>
                  <a:pt x="63068" y="7844"/>
                </a:lnTo>
                <a:lnTo>
                  <a:pt x="63068" y="0"/>
                </a:lnTo>
                <a:lnTo>
                  <a:pt x="0" y="0"/>
                </a:lnTo>
                <a:lnTo>
                  <a:pt x="0" y="7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13179" y="3908033"/>
            <a:ext cx="63500" cy="8255"/>
          </a:xfrm>
          <a:custGeom>
            <a:avLst/>
            <a:gdLst/>
            <a:ahLst/>
            <a:cxnLst/>
            <a:rect l="l" t="t" r="r" b="b"/>
            <a:pathLst>
              <a:path w="63500" h="8254">
                <a:moveTo>
                  <a:pt x="0" y="7844"/>
                </a:moveTo>
                <a:lnTo>
                  <a:pt x="63068" y="7844"/>
                </a:lnTo>
                <a:lnTo>
                  <a:pt x="63068" y="0"/>
                </a:lnTo>
                <a:lnTo>
                  <a:pt x="0" y="0"/>
                </a:lnTo>
                <a:lnTo>
                  <a:pt x="0" y="7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3179" y="3091080"/>
            <a:ext cx="63500" cy="8255"/>
          </a:xfrm>
          <a:custGeom>
            <a:avLst/>
            <a:gdLst/>
            <a:ahLst/>
            <a:cxnLst/>
            <a:rect l="l" t="t" r="r" b="b"/>
            <a:pathLst>
              <a:path w="63500" h="8255">
                <a:moveTo>
                  <a:pt x="0" y="7844"/>
                </a:moveTo>
                <a:lnTo>
                  <a:pt x="63068" y="7844"/>
                </a:lnTo>
                <a:lnTo>
                  <a:pt x="63068" y="0"/>
                </a:lnTo>
                <a:lnTo>
                  <a:pt x="0" y="0"/>
                </a:lnTo>
                <a:lnTo>
                  <a:pt x="0" y="7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13179" y="2281876"/>
            <a:ext cx="63500" cy="8255"/>
          </a:xfrm>
          <a:custGeom>
            <a:avLst/>
            <a:gdLst/>
            <a:ahLst/>
            <a:cxnLst/>
            <a:rect l="l" t="t" r="r" b="b"/>
            <a:pathLst>
              <a:path w="63500" h="8255">
                <a:moveTo>
                  <a:pt x="0" y="7844"/>
                </a:moveTo>
                <a:lnTo>
                  <a:pt x="63068" y="7844"/>
                </a:lnTo>
                <a:lnTo>
                  <a:pt x="63068" y="0"/>
                </a:lnTo>
                <a:lnTo>
                  <a:pt x="0" y="0"/>
                </a:lnTo>
                <a:lnTo>
                  <a:pt x="0" y="7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13179" y="1465166"/>
            <a:ext cx="63500" cy="8255"/>
          </a:xfrm>
          <a:custGeom>
            <a:avLst/>
            <a:gdLst/>
            <a:ahLst/>
            <a:cxnLst/>
            <a:rect l="l" t="t" r="r" b="b"/>
            <a:pathLst>
              <a:path w="63500" h="8255">
                <a:moveTo>
                  <a:pt x="0" y="7844"/>
                </a:moveTo>
                <a:lnTo>
                  <a:pt x="63068" y="7844"/>
                </a:lnTo>
                <a:lnTo>
                  <a:pt x="63068" y="0"/>
                </a:lnTo>
                <a:lnTo>
                  <a:pt x="0" y="0"/>
                </a:lnTo>
                <a:lnTo>
                  <a:pt x="0" y="7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4094" y="5538087"/>
            <a:ext cx="5852160" cy="0"/>
          </a:xfrm>
          <a:custGeom>
            <a:avLst/>
            <a:gdLst/>
            <a:ahLst/>
            <a:cxnLst/>
            <a:rect l="l" t="t" r="r" b="b"/>
            <a:pathLst>
              <a:path w="5852159">
                <a:moveTo>
                  <a:pt x="0" y="0"/>
                </a:moveTo>
                <a:lnTo>
                  <a:pt x="5851822" y="0"/>
                </a:lnTo>
              </a:path>
            </a:pathLst>
          </a:custGeom>
          <a:ln w="7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0171" y="5545932"/>
            <a:ext cx="8255" cy="62865"/>
          </a:xfrm>
          <a:custGeom>
            <a:avLst/>
            <a:gdLst/>
            <a:ahLst/>
            <a:cxnLst/>
            <a:rect l="l" t="t" r="r" b="b"/>
            <a:pathLst>
              <a:path w="8255" h="62864">
                <a:moveTo>
                  <a:pt x="0" y="62748"/>
                </a:moveTo>
                <a:lnTo>
                  <a:pt x="7846" y="62748"/>
                </a:lnTo>
                <a:lnTo>
                  <a:pt x="7846" y="0"/>
                </a:lnTo>
                <a:lnTo>
                  <a:pt x="0" y="0"/>
                </a:lnTo>
                <a:lnTo>
                  <a:pt x="0" y="62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0415" y="5545932"/>
            <a:ext cx="8255" cy="62865"/>
          </a:xfrm>
          <a:custGeom>
            <a:avLst/>
            <a:gdLst/>
            <a:ahLst/>
            <a:cxnLst/>
            <a:rect l="l" t="t" r="r" b="b"/>
            <a:pathLst>
              <a:path w="8254" h="62864">
                <a:moveTo>
                  <a:pt x="0" y="62748"/>
                </a:moveTo>
                <a:lnTo>
                  <a:pt x="7846" y="62748"/>
                </a:lnTo>
                <a:lnTo>
                  <a:pt x="7846" y="0"/>
                </a:lnTo>
                <a:lnTo>
                  <a:pt x="0" y="0"/>
                </a:lnTo>
                <a:lnTo>
                  <a:pt x="0" y="62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0719" y="5545932"/>
            <a:ext cx="8255" cy="62865"/>
          </a:xfrm>
          <a:custGeom>
            <a:avLst/>
            <a:gdLst/>
            <a:ahLst/>
            <a:cxnLst/>
            <a:rect l="l" t="t" r="r" b="b"/>
            <a:pathLst>
              <a:path w="8254" h="62864">
                <a:moveTo>
                  <a:pt x="0" y="62748"/>
                </a:moveTo>
                <a:lnTo>
                  <a:pt x="7846" y="62748"/>
                </a:lnTo>
                <a:lnTo>
                  <a:pt x="7846" y="0"/>
                </a:lnTo>
                <a:lnTo>
                  <a:pt x="0" y="0"/>
                </a:lnTo>
                <a:lnTo>
                  <a:pt x="0" y="62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9257" y="5545932"/>
            <a:ext cx="8255" cy="62865"/>
          </a:xfrm>
          <a:custGeom>
            <a:avLst/>
            <a:gdLst/>
            <a:ahLst/>
            <a:cxnLst/>
            <a:rect l="l" t="t" r="r" b="b"/>
            <a:pathLst>
              <a:path w="8254" h="62864">
                <a:moveTo>
                  <a:pt x="0" y="62748"/>
                </a:moveTo>
                <a:lnTo>
                  <a:pt x="7846" y="62748"/>
                </a:lnTo>
                <a:lnTo>
                  <a:pt x="7846" y="0"/>
                </a:lnTo>
                <a:lnTo>
                  <a:pt x="0" y="0"/>
                </a:lnTo>
                <a:lnTo>
                  <a:pt x="0" y="62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69561" y="5545932"/>
            <a:ext cx="8255" cy="62865"/>
          </a:xfrm>
          <a:custGeom>
            <a:avLst/>
            <a:gdLst/>
            <a:ahLst/>
            <a:cxnLst/>
            <a:rect l="l" t="t" r="r" b="b"/>
            <a:pathLst>
              <a:path w="8254" h="62864">
                <a:moveTo>
                  <a:pt x="0" y="62748"/>
                </a:moveTo>
                <a:lnTo>
                  <a:pt x="7846" y="62748"/>
                </a:lnTo>
                <a:lnTo>
                  <a:pt x="7846" y="0"/>
                </a:lnTo>
                <a:lnTo>
                  <a:pt x="0" y="0"/>
                </a:lnTo>
                <a:lnTo>
                  <a:pt x="0" y="62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39865" y="5545932"/>
            <a:ext cx="8255" cy="62865"/>
          </a:xfrm>
          <a:custGeom>
            <a:avLst/>
            <a:gdLst/>
            <a:ahLst/>
            <a:cxnLst/>
            <a:rect l="l" t="t" r="r" b="b"/>
            <a:pathLst>
              <a:path w="8254" h="62864">
                <a:moveTo>
                  <a:pt x="0" y="62748"/>
                </a:moveTo>
                <a:lnTo>
                  <a:pt x="7846" y="62748"/>
                </a:lnTo>
                <a:lnTo>
                  <a:pt x="7846" y="0"/>
                </a:lnTo>
                <a:lnTo>
                  <a:pt x="0" y="0"/>
                </a:lnTo>
                <a:lnTo>
                  <a:pt x="0" y="62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91608" y="465832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2729" y="0"/>
                </a:moveTo>
                <a:lnTo>
                  <a:pt x="0" y="62712"/>
                </a:lnTo>
                <a:lnTo>
                  <a:pt x="62729" y="125545"/>
                </a:lnTo>
                <a:lnTo>
                  <a:pt x="125580" y="62712"/>
                </a:lnTo>
                <a:lnTo>
                  <a:pt x="6272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91608" y="465832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2729" y="0"/>
                </a:moveTo>
                <a:lnTo>
                  <a:pt x="125580" y="62712"/>
                </a:lnTo>
                <a:lnTo>
                  <a:pt x="62729" y="125545"/>
                </a:lnTo>
                <a:lnTo>
                  <a:pt x="0" y="62712"/>
                </a:lnTo>
                <a:lnTo>
                  <a:pt x="62729" y="0"/>
                </a:lnTo>
                <a:close/>
              </a:path>
            </a:pathLst>
          </a:custGeom>
          <a:ln w="784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76857" y="5387807"/>
            <a:ext cx="14351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76857" y="4570819"/>
            <a:ext cx="14351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6857" y="2945026"/>
            <a:ext cx="143510" cy="1097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76857" y="2135822"/>
            <a:ext cx="14351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4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2552" y="5710024"/>
            <a:ext cx="14351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2234" y="5710024"/>
            <a:ext cx="14351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51419" y="5622226"/>
            <a:ext cx="3726815" cy="8756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810"/>
              </a:spcBef>
              <a:tabLst>
                <a:tab pos="1214120" algn="l"/>
                <a:tab pos="2392045" algn="l"/>
                <a:tab pos="3562985" algn="l"/>
              </a:tabLst>
            </a:pPr>
            <a:r>
              <a:rPr sz="1650" spc="10" dirty="0">
                <a:latin typeface="Arial"/>
                <a:cs typeface="Arial"/>
              </a:rPr>
              <a:t>1	2	3	4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50" b="1" spc="-10" dirty="0">
                <a:latin typeface="Arial"/>
                <a:cs typeface="Arial"/>
              </a:rPr>
              <a:t>expression </a:t>
            </a:r>
            <a:r>
              <a:rPr sz="2450" b="1" spc="5" dirty="0">
                <a:latin typeface="Arial"/>
                <a:cs typeface="Arial"/>
              </a:rPr>
              <a:t>in </a:t>
            </a:r>
            <a:r>
              <a:rPr sz="2450" b="1" spc="-15" dirty="0">
                <a:latin typeface="Arial"/>
                <a:cs typeface="Arial"/>
              </a:rPr>
              <a:t>condition</a:t>
            </a:r>
            <a:r>
              <a:rPr sz="2450" b="1" spc="-315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7879" y="1601353"/>
            <a:ext cx="377190" cy="3764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30"/>
              </a:lnSpc>
            </a:pPr>
            <a:r>
              <a:rPr sz="2450" b="1" dirty="0">
                <a:latin typeface="Arial"/>
                <a:cs typeface="Arial"/>
              </a:rPr>
              <a:t>expression </a:t>
            </a:r>
            <a:r>
              <a:rPr sz="2450" b="1" spc="5" dirty="0">
                <a:latin typeface="Arial"/>
                <a:cs typeface="Arial"/>
              </a:rPr>
              <a:t>in </a:t>
            </a:r>
            <a:r>
              <a:rPr sz="2450" b="1" spc="-10" dirty="0">
                <a:latin typeface="Arial"/>
                <a:cs typeface="Arial"/>
              </a:rPr>
              <a:t>condition</a:t>
            </a:r>
            <a:r>
              <a:rPr sz="2450" b="1" spc="-155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12035" y="76200"/>
            <a:ext cx="835151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49779" y="76200"/>
            <a:ext cx="737616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89988" y="76200"/>
            <a:ext cx="5172456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65035" y="76200"/>
            <a:ext cx="701040" cy="1008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K-means </a:t>
            </a:r>
            <a:r>
              <a:rPr spc="-150" dirty="0"/>
              <a:t>Clustering: </a:t>
            </a:r>
            <a:r>
              <a:rPr spc="-229" dirty="0"/>
              <a:t>Step</a:t>
            </a:r>
            <a:r>
              <a:rPr spc="-254" dirty="0"/>
              <a:t> </a:t>
            </a:r>
            <a:r>
              <a:rPr spc="-180" dirty="0"/>
              <a:t>5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058367" y="728156"/>
            <a:ext cx="7109459" cy="87121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latin typeface="Times New Roman"/>
                <a:cs typeface="Times New Roman"/>
              </a:rPr>
              <a:t>Algorithm: k-means, Distance </a:t>
            </a:r>
            <a:r>
              <a:rPr sz="2400" dirty="0">
                <a:latin typeface="Times New Roman"/>
                <a:cs typeface="Times New Roman"/>
              </a:rPr>
              <a:t>Metric: Euclidean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Distance</a:t>
            </a:r>
            <a:endParaRPr sz="2400">
              <a:latin typeface="Times New Roman"/>
              <a:cs typeface="Times New Roman"/>
            </a:endParaRPr>
          </a:p>
          <a:p>
            <a:pPr marL="730885">
              <a:lnSpc>
                <a:spcPct val="100000"/>
              </a:lnSpc>
              <a:spcBef>
                <a:spcPts val="745"/>
              </a:spcBef>
            </a:pPr>
            <a:r>
              <a:rPr sz="1650" spc="10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48437" y="21288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797929" y="2232786"/>
            <a:ext cx="26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38437" y="40338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987675" y="4138117"/>
            <a:ext cx="266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67437" y="42624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16928" y="4367021"/>
            <a:ext cx="16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69329" y="4543805"/>
            <a:ext cx="114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00400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48037" y="48720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19437" y="51006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0837" y="44148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90837" y="20526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90837" y="35766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90837" y="51006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33637" y="4110037"/>
            <a:ext cx="1619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67237" y="38052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00837" y="18240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62800" y="190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10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8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628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62837" y="27384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10237" y="18240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15037" y="32718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15037" y="47958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96037" y="51006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77037" y="43386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38837" y="37290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76837" y="41862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58037" y="46434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05637" y="50244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53237" y="40338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62837" y="5253037"/>
            <a:ext cx="161925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24637" y="2586037"/>
            <a:ext cx="161925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708" y="480313"/>
            <a:ext cx="643128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7577" y="480313"/>
            <a:ext cx="591312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3233" y="480313"/>
            <a:ext cx="4670933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9109" y="480313"/>
            <a:ext cx="676656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5453" y="480313"/>
            <a:ext cx="2850133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8779" y="1642694"/>
            <a:ext cx="1589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Noto Sans"/>
                <a:cs typeface="Noto Sans"/>
              </a:rPr>
              <a:t>S</a:t>
            </a:r>
            <a:r>
              <a:rPr sz="2800" spc="-114" dirty="0">
                <a:latin typeface="Noto Sans"/>
                <a:cs typeface="Noto Sans"/>
              </a:rPr>
              <a:t>t</a:t>
            </a:r>
            <a:r>
              <a:rPr sz="2800" spc="-175" dirty="0">
                <a:latin typeface="Noto Sans"/>
                <a:cs typeface="Noto Sans"/>
              </a:rPr>
              <a:t>r</a:t>
            </a:r>
            <a:r>
              <a:rPr sz="2800" spc="-135" dirty="0">
                <a:latin typeface="Noto Sans"/>
                <a:cs typeface="Noto Sans"/>
              </a:rPr>
              <a:t>engths:</a:t>
            </a:r>
            <a:endParaRPr sz="28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779" y="2107819"/>
            <a:ext cx="8011159" cy="43300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27100" marR="93345" indent="-4572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927100" algn="l"/>
                <a:tab pos="927735" algn="l"/>
                <a:tab pos="2951480" algn="l"/>
              </a:tabLst>
            </a:pPr>
            <a:r>
              <a:rPr sz="2400" i="1" spc="-10" dirty="0">
                <a:latin typeface="Arial"/>
                <a:cs typeface="Arial"/>
              </a:rPr>
              <a:t>relatively </a:t>
            </a:r>
            <a:r>
              <a:rPr sz="2400" i="1" spc="-30" dirty="0">
                <a:latin typeface="Arial"/>
                <a:cs typeface="Arial"/>
              </a:rPr>
              <a:t>efficient</a:t>
            </a:r>
            <a:r>
              <a:rPr sz="2400" spc="-30" dirty="0">
                <a:latin typeface="Noto Sans"/>
                <a:cs typeface="Noto Sans"/>
              </a:rPr>
              <a:t>: </a:t>
            </a:r>
            <a:r>
              <a:rPr sz="2400" i="1" spc="-45" dirty="0">
                <a:latin typeface="Arial"/>
                <a:cs typeface="Arial"/>
              </a:rPr>
              <a:t>O</a:t>
            </a:r>
            <a:r>
              <a:rPr sz="2400" spc="-45" dirty="0">
                <a:latin typeface="Noto Sans"/>
                <a:cs typeface="Noto Sans"/>
              </a:rPr>
              <a:t>(</a:t>
            </a:r>
            <a:r>
              <a:rPr sz="2400" i="1" spc="-45" dirty="0">
                <a:latin typeface="Arial"/>
                <a:cs typeface="Arial"/>
              </a:rPr>
              <a:t>tkn</a:t>
            </a:r>
            <a:r>
              <a:rPr sz="2400" spc="-45" dirty="0">
                <a:latin typeface="Noto Sans"/>
                <a:cs typeface="Noto Sans"/>
              </a:rPr>
              <a:t>), </a:t>
            </a:r>
            <a:r>
              <a:rPr sz="2400" spc="-135" dirty="0">
                <a:latin typeface="Noto Sans"/>
                <a:cs typeface="Noto Sans"/>
              </a:rPr>
              <a:t>where </a:t>
            </a:r>
            <a:r>
              <a:rPr sz="2400" i="1" spc="10" dirty="0">
                <a:latin typeface="Arial"/>
                <a:cs typeface="Arial"/>
              </a:rPr>
              <a:t>n </a:t>
            </a:r>
            <a:r>
              <a:rPr sz="2400" spc="-90" dirty="0">
                <a:latin typeface="Noto Sans"/>
                <a:cs typeface="Noto Sans"/>
              </a:rPr>
              <a:t>is </a:t>
            </a:r>
            <a:r>
              <a:rPr sz="2400" spc="-150" dirty="0">
                <a:latin typeface="Noto Sans"/>
                <a:cs typeface="Noto Sans"/>
              </a:rPr>
              <a:t># </a:t>
            </a:r>
            <a:r>
              <a:rPr sz="2400" spc="-70" dirty="0">
                <a:latin typeface="Noto Sans"/>
                <a:cs typeface="Noto Sans"/>
              </a:rPr>
              <a:t>objects, </a:t>
            </a:r>
            <a:r>
              <a:rPr sz="2400" i="1" spc="-25" dirty="0">
                <a:latin typeface="Arial"/>
                <a:cs typeface="Arial"/>
              </a:rPr>
              <a:t>k </a:t>
            </a:r>
            <a:r>
              <a:rPr sz="2400" spc="-90" dirty="0">
                <a:latin typeface="Noto Sans"/>
                <a:cs typeface="Noto Sans"/>
              </a:rPr>
              <a:t>is </a:t>
            </a:r>
            <a:r>
              <a:rPr sz="2400" spc="-150" dirty="0">
                <a:latin typeface="Noto Sans"/>
                <a:cs typeface="Noto Sans"/>
              </a:rPr>
              <a:t>#  </a:t>
            </a:r>
            <a:r>
              <a:rPr sz="2400" spc="-100" dirty="0">
                <a:latin typeface="Noto Sans"/>
                <a:cs typeface="Noto Sans"/>
              </a:rPr>
              <a:t>clusters,</a:t>
            </a:r>
            <a:r>
              <a:rPr sz="2400" spc="45" dirty="0">
                <a:latin typeface="Noto Sans"/>
                <a:cs typeface="Noto Sans"/>
              </a:rPr>
              <a:t> </a:t>
            </a:r>
            <a:r>
              <a:rPr sz="2400" spc="-105" dirty="0">
                <a:latin typeface="Noto Sans"/>
                <a:cs typeface="Noto Sans"/>
              </a:rPr>
              <a:t>and</a:t>
            </a:r>
            <a:r>
              <a:rPr sz="2400" spc="65" dirty="0">
                <a:latin typeface="Noto Sans"/>
                <a:cs typeface="Noto Sans"/>
              </a:rPr>
              <a:t> </a:t>
            </a:r>
            <a:r>
              <a:rPr sz="2400" i="1" spc="105" dirty="0">
                <a:latin typeface="Arial"/>
                <a:cs typeface="Arial"/>
              </a:rPr>
              <a:t>t	</a:t>
            </a:r>
            <a:r>
              <a:rPr sz="2400" spc="-90" dirty="0">
                <a:latin typeface="Noto Sans"/>
                <a:cs typeface="Noto Sans"/>
              </a:rPr>
              <a:t>is </a:t>
            </a:r>
            <a:r>
              <a:rPr sz="2400" spc="-150" dirty="0">
                <a:latin typeface="Noto Sans"/>
                <a:cs typeface="Noto Sans"/>
              </a:rPr>
              <a:t># </a:t>
            </a:r>
            <a:r>
              <a:rPr sz="2400" spc="-95" dirty="0">
                <a:latin typeface="Noto Sans"/>
                <a:cs typeface="Noto Sans"/>
              </a:rPr>
              <a:t>iterations. </a:t>
            </a:r>
            <a:r>
              <a:rPr sz="2400" spc="-105" dirty="0">
                <a:latin typeface="Noto Sans"/>
                <a:cs typeface="Noto Sans"/>
              </a:rPr>
              <a:t>Normally, </a:t>
            </a:r>
            <a:r>
              <a:rPr sz="2400" i="1" spc="-55" dirty="0">
                <a:latin typeface="Arial"/>
                <a:cs typeface="Arial"/>
              </a:rPr>
              <a:t>k</a:t>
            </a:r>
            <a:r>
              <a:rPr sz="2400" spc="-55" dirty="0">
                <a:latin typeface="Noto Sans"/>
                <a:cs typeface="Noto Sans"/>
              </a:rPr>
              <a:t>, </a:t>
            </a:r>
            <a:r>
              <a:rPr sz="2400" i="1" spc="105" dirty="0">
                <a:latin typeface="Arial"/>
                <a:cs typeface="Arial"/>
              </a:rPr>
              <a:t>t </a:t>
            </a:r>
            <a:r>
              <a:rPr sz="2400" spc="315" dirty="0">
                <a:latin typeface="Noto Sans"/>
                <a:cs typeface="Noto Sans"/>
              </a:rPr>
              <a:t>&lt;&lt;</a:t>
            </a:r>
            <a:r>
              <a:rPr sz="2400" spc="-355" dirty="0">
                <a:latin typeface="Noto Sans"/>
                <a:cs typeface="Noto Sans"/>
              </a:rPr>
              <a:t> </a:t>
            </a:r>
            <a:r>
              <a:rPr sz="2400" i="1" spc="-60" dirty="0">
                <a:latin typeface="Arial"/>
                <a:cs typeface="Arial"/>
              </a:rPr>
              <a:t>n</a:t>
            </a:r>
            <a:r>
              <a:rPr sz="2400" spc="-60" dirty="0">
                <a:latin typeface="Noto Sans"/>
                <a:cs typeface="Noto Sans"/>
              </a:rPr>
              <a:t>.</a:t>
            </a:r>
            <a:endParaRPr sz="24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95" dirty="0">
                <a:latin typeface="Noto Sans"/>
                <a:cs typeface="Noto Sans"/>
              </a:rPr>
              <a:t>simple </a:t>
            </a:r>
            <a:r>
              <a:rPr sz="2400" spc="-60" dirty="0">
                <a:latin typeface="Noto Sans"/>
                <a:cs typeface="Noto Sans"/>
              </a:rPr>
              <a:t>to</a:t>
            </a:r>
            <a:r>
              <a:rPr sz="2400" spc="165" dirty="0">
                <a:latin typeface="Noto Sans"/>
                <a:cs typeface="Noto Sans"/>
              </a:rPr>
              <a:t> </a:t>
            </a:r>
            <a:r>
              <a:rPr sz="2400" spc="-65" dirty="0">
                <a:latin typeface="Noto Sans"/>
                <a:cs typeface="Noto Sans"/>
              </a:rPr>
              <a:t>code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40" dirty="0">
                <a:latin typeface="Noto Sans"/>
                <a:cs typeface="Noto Sans"/>
              </a:rPr>
              <a:t>Weaknesses:</a:t>
            </a:r>
            <a:endParaRPr sz="28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100" dirty="0">
                <a:latin typeface="Noto Sans"/>
                <a:cs typeface="Noto Sans"/>
              </a:rPr>
              <a:t>need </a:t>
            </a:r>
            <a:r>
              <a:rPr sz="2400" spc="-65" dirty="0">
                <a:latin typeface="Noto Sans"/>
                <a:cs typeface="Noto Sans"/>
              </a:rPr>
              <a:t>to </a:t>
            </a:r>
            <a:r>
              <a:rPr sz="2400" spc="-75" dirty="0">
                <a:latin typeface="Noto Sans"/>
                <a:cs typeface="Noto Sans"/>
              </a:rPr>
              <a:t>specify </a:t>
            </a:r>
            <a:r>
              <a:rPr sz="2400" i="1" spc="-25" dirty="0">
                <a:latin typeface="Arial"/>
                <a:cs typeface="Arial"/>
              </a:rPr>
              <a:t>k </a:t>
            </a:r>
            <a:r>
              <a:rPr sz="2400" spc="-85" dirty="0">
                <a:latin typeface="Noto Sans"/>
                <a:cs typeface="Noto Sans"/>
              </a:rPr>
              <a:t>in </a:t>
            </a:r>
            <a:r>
              <a:rPr sz="2400" spc="-105" dirty="0">
                <a:latin typeface="Noto Sans"/>
                <a:cs typeface="Noto Sans"/>
              </a:rPr>
              <a:t>advance </a:t>
            </a:r>
            <a:r>
              <a:rPr sz="2400" spc="-100" dirty="0">
                <a:latin typeface="Noto Sans"/>
                <a:cs typeface="Noto Sans"/>
              </a:rPr>
              <a:t>which </a:t>
            </a:r>
            <a:r>
              <a:rPr sz="2400" spc="-90" dirty="0">
                <a:latin typeface="Noto Sans"/>
                <a:cs typeface="Noto Sans"/>
              </a:rPr>
              <a:t>is often</a:t>
            </a:r>
            <a:r>
              <a:rPr sz="2400" spc="-50" dirty="0">
                <a:latin typeface="Noto Sans"/>
                <a:cs typeface="Noto Sans"/>
              </a:rPr>
              <a:t> </a:t>
            </a:r>
            <a:r>
              <a:rPr sz="2400" spc="-114" dirty="0">
                <a:latin typeface="Noto Sans"/>
                <a:cs typeface="Noto Sans"/>
              </a:rPr>
              <a:t>unknown</a:t>
            </a:r>
            <a:endParaRPr sz="2400">
              <a:latin typeface="Noto Sans"/>
              <a:cs typeface="Noto Sans"/>
            </a:endParaRPr>
          </a:p>
          <a:p>
            <a:pPr marL="927100" marR="493395" indent="-457200">
              <a:lnSpc>
                <a:spcPts val="2590"/>
              </a:lnSpc>
              <a:spcBef>
                <a:spcPts val="61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80" dirty="0">
                <a:latin typeface="Noto Sans"/>
                <a:cs typeface="Noto Sans"/>
              </a:rPr>
              <a:t>find </a:t>
            </a:r>
            <a:r>
              <a:rPr sz="2400" spc="-95" dirty="0">
                <a:latin typeface="Noto Sans"/>
                <a:cs typeface="Noto Sans"/>
              </a:rPr>
              <a:t>the </a:t>
            </a:r>
            <a:r>
              <a:rPr sz="2400" spc="-90" dirty="0">
                <a:latin typeface="Noto Sans"/>
                <a:cs typeface="Noto Sans"/>
              </a:rPr>
              <a:t>best k </a:t>
            </a:r>
            <a:r>
              <a:rPr sz="2400" spc="-65" dirty="0">
                <a:latin typeface="Noto Sans"/>
                <a:cs typeface="Noto Sans"/>
              </a:rPr>
              <a:t>by </a:t>
            </a:r>
            <a:r>
              <a:rPr sz="2400" spc="-70" dirty="0">
                <a:latin typeface="Noto Sans"/>
                <a:cs typeface="Noto Sans"/>
              </a:rPr>
              <a:t>trying </a:t>
            </a:r>
            <a:r>
              <a:rPr sz="2400" spc="-130" dirty="0">
                <a:latin typeface="Noto Sans"/>
                <a:cs typeface="Noto Sans"/>
              </a:rPr>
              <a:t>many </a:t>
            </a:r>
            <a:r>
              <a:rPr sz="2400" spc="-90" dirty="0">
                <a:latin typeface="Noto Sans"/>
                <a:cs typeface="Noto Sans"/>
              </a:rPr>
              <a:t>different </a:t>
            </a:r>
            <a:r>
              <a:rPr sz="2400" spc="-105" dirty="0">
                <a:latin typeface="Noto Sans"/>
                <a:cs typeface="Noto Sans"/>
              </a:rPr>
              <a:t>ones and  </a:t>
            </a:r>
            <a:r>
              <a:rPr sz="2400" spc="-70" dirty="0">
                <a:latin typeface="Noto Sans"/>
                <a:cs typeface="Noto Sans"/>
              </a:rPr>
              <a:t>picking </a:t>
            </a:r>
            <a:r>
              <a:rPr sz="2400" spc="-95" dirty="0">
                <a:latin typeface="Noto Sans"/>
                <a:cs typeface="Noto Sans"/>
              </a:rPr>
              <a:t>the one with the lowest</a:t>
            </a:r>
            <a:r>
              <a:rPr sz="2400" spc="170" dirty="0">
                <a:latin typeface="Noto Sans"/>
                <a:cs typeface="Noto Sans"/>
              </a:rPr>
              <a:t> </a:t>
            </a:r>
            <a:r>
              <a:rPr sz="2400" spc="-130" dirty="0">
                <a:latin typeface="Noto Sans"/>
                <a:cs typeface="Noto Sans"/>
              </a:rPr>
              <a:t>error</a:t>
            </a:r>
            <a:endParaRPr sz="24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85" dirty="0">
                <a:latin typeface="Noto Sans"/>
                <a:cs typeface="Noto Sans"/>
              </a:rPr>
              <a:t>often </a:t>
            </a:r>
            <a:r>
              <a:rPr sz="2400" spc="-114" dirty="0">
                <a:latin typeface="Noto Sans"/>
                <a:cs typeface="Noto Sans"/>
              </a:rPr>
              <a:t>terminates </a:t>
            </a:r>
            <a:r>
              <a:rPr sz="2400" spc="-90" dirty="0">
                <a:latin typeface="Noto Sans"/>
                <a:cs typeface="Noto Sans"/>
              </a:rPr>
              <a:t>at </a:t>
            </a:r>
            <a:r>
              <a:rPr sz="2400" spc="-125" dirty="0">
                <a:latin typeface="Noto Sans"/>
                <a:cs typeface="Noto Sans"/>
              </a:rPr>
              <a:t>a </a:t>
            </a:r>
            <a:r>
              <a:rPr sz="2400" i="1" spc="-15" dirty="0">
                <a:latin typeface="Arial"/>
                <a:cs typeface="Arial"/>
              </a:rPr>
              <a:t>local</a:t>
            </a:r>
            <a:r>
              <a:rPr sz="2400" i="1" spc="70" dirty="0">
                <a:latin typeface="Arial"/>
                <a:cs typeface="Arial"/>
              </a:rPr>
              <a:t> </a:t>
            </a:r>
            <a:r>
              <a:rPr sz="2400" i="1" spc="30" dirty="0">
                <a:latin typeface="Arial"/>
                <a:cs typeface="Arial"/>
              </a:rPr>
              <a:t>optimum</a:t>
            </a:r>
            <a:endParaRPr sz="2400">
              <a:latin typeface="Arial"/>
              <a:cs typeface="Arial"/>
            </a:endParaRPr>
          </a:p>
          <a:p>
            <a:pPr marL="927100" marR="387985" indent="-457200">
              <a:lnSpc>
                <a:spcPts val="2590"/>
              </a:lnSpc>
              <a:spcBef>
                <a:spcPts val="61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95" dirty="0">
                <a:latin typeface="Noto Sans"/>
                <a:cs typeface="Noto Sans"/>
              </a:rPr>
              <a:t>the </a:t>
            </a:r>
            <a:r>
              <a:rPr sz="2400" i="1" dirty="0">
                <a:latin typeface="Arial"/>
                <a:cs typeface="Arial"/>
              </a:rPr>
              <a:t>global </a:t>
            </a:r>
            <a:r>
              <a:rPr sz="2400" i="1" spc="30" dirty="0">
                <a:latin typeface="Arial"/>
                <a:cs typeface="Arial"/>
              </a:rPr>
              <a:t>optimum </a:t>
            </a:r>
            <a:r>
              <a:rPr sz="2400" spc="-125" dirty="0">
                <a:latin typeface="Noto Sans"/>
                <a:cs typeface="Noto Sans"/>
              </a:rPr>
              <a:t>may </a:t>
            </a:r>
            <a:r>
              <a:rPr sz="2400" spc="-80" dirty="0">
                <a:latin typeface="Noto Sans"/>
                <a:cs typeface="Noto Sans"/>
              </a:rPr>
              <a:t>be </a:t>
            </a:r>
            <a:r>
              <a:rPr sz="2400" spc="-90" dirty="0">
                <a:latin typeface="Noto Sans"/>
                <a:cs typeface="Noto Sans"/>
              </a:rPr>
              <a:t>found </a:t>
            </a:r>
            <a:r>
              <a:rPr sz="2400" spc="-65" dirty="0">
                <a:latin typeface="Noto Sans"/>
                <a:cs typeface="Noto Sans"/>
              </a:rPr>
              <a:t>by </a:t>
            </a:r>
            <a:r>
              <a:rPr sz="2400" spc="-70" dirty="0">
                <a:latin typeface="Noto Sans"/>
                <a:cs typeface="Noto Sans"/>
              </a:rPr>
              <a:t>trying </a:t>
            </a:r>
            <a:r>
              <a:rPr sz="2400" spc="-130" dirty="0">
                <a:latin typeface="Noto Sans"/>
                <a:cs typeface="Noto Sans"/>
              </a:rPr>
              <a:t>many  </a:t>
            </a:r>
            <a:r>
              <a:rPr sz="2400" spc="-100" dirty="0">
                <a:latin typeface="Noto Sans"/>
                <a:cs typeface="Noto Sans"/>
              </a:rPr>
              <a:t>times </a:t>
            </a:r>
            <a:r>
              <a:rPr sz="2400" spc="-105" dirty="0">
                <a:latin typeface="Noto Sans"/>
                <a:cs typeface="Noto Sans"/>
              </a:rPr>
              <a:t>and </a:t>
            </a:r>
            <a:r>
              <a:rPr sz="2400" spc="-100" dirty="0">
                <a:latin typeface="Noto Sans"/>
                <a:cs typeface="Noto Sans"/>
              </a:rPr>
              <a:t>using </a:t>
            </a:r>
            <a:r>
              <a:rPr sz="2400" spc="-95" dirty="0">
                <a:latin typeface="Noto Sans"/>
                <a:cs typeface="Noto Sans"/>
              </a:rPr>
              <a:t>the </a:t>
            </a:r>
            <a:r>
              <a:rPr sz="2400" spc="-90" dirty="0">
                <a:latin typeface="Noto Sans"/>
                <a:cs typeface="Noto Sans"/>
              </a:rPr>
              <a:t>best</a:t>
            </a:r>
            <a:r>
              <a:rPr sz="2400" spc="20" dirty="0">
                <a:latin typeface="Noto Sans"/>
                <a:cs typeface="Noto Sans"/>
              </a:rPr>
              <a:t> </a:t>
            </a:r>
            <a:r>
              <a:rPr sz="2400" spc="-110" dirty="0">
                <a:latin typeface="Noto Sans"/>
                <a:cs typeface="Noto Sans"/>
              </a:rPr>
              <a:t>result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4445" y="480313"/>
            <a:ext cx="7464171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484" y="4060939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3844" y="4060939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192" y="4060939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8539" y="4060939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5875" y="4060939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3210" y="4060939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0545" y="4060939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8007" y="4060939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5342" y="4060939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2676" y="4060939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484" y="3793604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844" y="3793604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1192" y="3793604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8539" y="3793604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5875" y="3793604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3210" y="3793604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0545" y="3793604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8007" y="3793604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5342" y="3793604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22676" y="3793604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6484" y="35261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3844" y="35261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1192" y="35261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8539" y="35261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85875" y="35261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3210" y="35261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20545" y="35261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8007" y="35261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55342" y="35261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22676" y="35261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6484" y="325880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3844" y="325880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1192" y="325880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8539" y="325880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85875" y="325880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53210" y="325880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20545" y="325880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88007" y="325880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55342" y="325880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22676" y="325880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6484" y="299147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3844" y="299147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1192" y="299147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8539" y="299147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85875" y="299147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53210" y="299147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20545" y="299147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88007" y="299147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55342" y="299147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22676" y="299147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6484" y="27241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3844" y="27241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1192" y="27241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18539" y="27241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85875" y="27241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53210" y="27241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20545" y="27241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8007" y="27241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55342" y="27241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22676" y="27241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6484" y="24568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3844" y="24568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1192" y="24568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8539" y="24568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85875" y="24568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53210" y="24568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20545" y="24568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88007" y="24568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55342" y="24568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22676" y="24568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6484" y="218946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3844" y="218946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1192" y="218946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18539" y="218946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85875" y="218946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53210" y="218946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0545" y="218946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88007" y="218946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55342" y="218946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22676" y="218946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6484" y="192213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3844" y="192213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1192" y="192213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18539" y="192213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85875" y="192213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53210" y="192213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20545" y="192213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88007" y="192213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55342" y="192213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22676" y="192213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6484" y="165467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3844" y="165467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1192" y="165467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8539" y="165467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85875" y="165467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10" y="165467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20545" y="165467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88007" y="165467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55342" y="165467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22676" y="165467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69">
                <a:moveTo>
                  <a:pt x="0" y="267347"/>
                </a:moveTo>
                <a:lnTo>
                  <a:pt x="267347" y="267347"/>
                </a:lnTo>
                <a:lnTo>
                  <a:pt x="267347" y="0"/>
                </a:lnTo>
                <a:lnTo>
                  <a:pt x="0" y="0"/>
                </a:lnTo>
                <a:lnTo>
                  <a:pt x="0" y="267347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6484" y="4328286"/>
            <a:ext cx="2673985" cy="0"/>
          </a:xfrm>
          <a:custGeom>
            <a:avLst/>
            <a:gdLst/>
            <a:ahLst/>
            <a:cxnLst/>
            <a:rect l="l" t="t" r="r" b="b"/>
            <a:pathLst>
              <a:path w="2673985">
                <a:moveTo>
                  <a:pt x="0" y="0"/>
                </a:moveTo>
                <a:lnTo>
                  <a:pt x="2673527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6484" y="1654682"/>
            <a:ext cx="0" cy="2673985"/>
          </a:xfrm>
          <a:custGeom>
            <a:avLst/>
            <a:gdLst/>
            <a:ahLst/>
            <a:cxnLst/>
            <a:rect l="l" t="t" r="r" b="b"/>
            <a:pathLst>
              <a:path h="2673985">
                <a:moveTo>
                  <a:pt x="0" y="2673604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3844" y="3419221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53467" y="0"/>
                </a:moveTo>
                <a:lnTo>
                  <a:pt x="32655" y="4210"/>
                </a:lnTo>
                <a:lnTo>
                  <a:pt x="15660" y="15684"/>
                </a:lnTo>
                <a:lnTo>
                  <a:pt x="4201" y="32682"/>
                </a:lnTo>
                <a:lnTo>
                  <a:pt x="0" y="53466"/>
                </a:lnTo>
                <a:lnTo>
                  <a:pt x="4201" y="74304"/>
                </a:lnTo>
                <a:lnTo>
                  <a:pt x="15660" y="91297"/>
                </a:lnTo>
                <a:lnTo>
                  <a:pt x="32655" y="102741"/>
                </a:lnTo>
                <a:lnTo>
                  <a:pt x="53467" y="106933"/>
                </a:lnTo>
                <a:lnTo>
                  <a:pt x="74278" y="102741"/>
                </a:lnTo>
                <a:lnTo>
                  <a:pt x="91273" y="91297"/>
                </a:lnTo>
                <a:lnTo>
                  <a:pt x="102732" y="74304"/>
                </a:lnTo>
                <a:lnTo>
                  <a:pt x="106934" y="53466"/>
                </a:lnTo>
                <a:lnTo>
                  <a:pt x="102732" y="32682"/>
                </a:lnTo>
                <a:lnTo>
                  <a:pt x="91273" y="15684"/>
                </a:lnTo>
                <a:lnTo>
                  <a:pt x="74278" y="4210"/>
                </a:lnTo>
                <a:lnTo>
                  <a:pt x="53467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1605" y="3793490"/>
            <a:ext cx="106934" cy="106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31364" y="199338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31364" y="199338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97507" y="2456808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97507" y="2456808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01875" y="1815077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01875" y="1815077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08808" y="251027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08808" y="251027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779776" y="309282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79776" y="309282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8576" y="2978150"/>
            <a:ext cx="106946" cy="1069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3430" y="4007358"/>
            <a:ext cx="106946" cy="1070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6897" y="3044951"/>
            <a:ext cx="106946" cy="1069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402132" y="4406646"/>
            <a:ext cx="2634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035" algn="l"/>
                <a:tab pos="547370" algn="l"/>
                <a:tab pos="814705" algn="l"/>
                <a:tab pos="1082040" algn="l"/>
                <a:tab pos="1349375" algn="l"/>
                <a:tab pos="1616710" algn="l"/>
                <a:tab pos="1884045" algn="l"/>
                <a:tab pos="2152015" algn="l"/>
              </a:tabLst>
            </a:pPr>
            <a:r>
              <a:rPr sz="2000" dirty="0">
                <a:latin typeface="Times New Roman"/>
                <a:cs typeface="Times New Roman"/>
              </a:rPr>
              <a:t>1	2	3	4	5	6	7	8	9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04659" y="336575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53479" y="0"/>
                </a:moveTo>
                <a:lnTo>
                  <a:pt x="32661" y="4210"/>
                </a:lnTo>
                <a:lnTo>
                  <a:pt x="15662" y="15684"/>
                </a:lnTo>
                <a:lnTo>
                  <a:pt x="4202" y="32682"/>
                </a:lnTo>
                <a:lnTo>
                  <a:pt x="0" y="53467"/>
                </a:lnTo>
                <a:lnTo>
                  <a:pt x="4202" y="74304"/>
                </a:lnTo>
                <a:lnTo>
                  <a:pt x="15662" y="91297"/>
                </a:lnTo>
                <a:lnTo>
                  <a:pt x="32661" y="102741"/>
                </a:lnTo>
                <a:lnTo>
                  <a:pt x="53479" y="106934"/>
                </a:lnTo>
                <a:lnTo>
                  <a:pt x="74290" y="102741"/>
                </a:lnTo>
                <a:lnTo>
                  <a:pt x="91286" y="91297"/>
                </a:lnTo>
                <a:lnTo>
                  <a:pt x="102744" y="74304"/>
                </a:lnTo>
                <a:lnTo>
                  <a:pt x="106946" y="53467"/>
                </a:lnTo>
                <a:lnTo>
                  <a:pt x="102744" y="32682"/>
                </a:lnTo>
                <a:lnTo>
                  <a:pt x="91286" y="15684"/>
                </a:lnTo>
                <a:lnTo>
                  <a:pt x="74290" y="4210"/>
                </a:lnTo>
                <a:lnTo>
                  <a:pt x="53479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37311" y="3686555"/>
            <a:ext cx="106946" cy="10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4245" y="3900423"/>
            <a:ext cx="106946" cy="1070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65072" y="336575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53467" y="0"/>
                </a:moveTo>
                <a:lnTo>
                  <a:pt x="32655" y="4210"/>
                </a:lnTo>
                <a:lnTo>
                  <a:pt x="15660" y="15684"/>
                </a:lnTo>
                <a:lnTo>
                  <a:pt x="4201" y="32682"/>
                </a:lnTo>
                <a:lnTo>
                  <a:pt x="0" y="53467"/>
                </a:lnTo>
                <a:lnTo>
                  <a:pt x="4201" y="74304"/>
                </a:lnTo>
                <a:lnTo>
                  <a:pt x="15660" y="91297"/>
                </a:lnTo>
                <a:lnTo>
                  <a:pt x="32655" y="102741"/>
                </a:lnTo>
                <a:lnTo>
                  <a:pt x="53467" y="106934"/>
                </a:lnTo>
                <a:lnTo>
                  <a:pt x="74285" y="102741"/>
                </a:lnTo>
                <a:lnTo>
                  <a:pt x="91284" y="91297"/>
                </a:lnTo>
                <a:lnTo>
                  <a:pt x="102744" y="74304"/>
                </a:lnTo>
                <a:lnTo>
                  <a:pt x="106946" y="53467"/>
                </a:lnTo>
                <a:lnTo>
                  <a:pt x="102744" y="32682"/>
                </a:lnTo>
                <a:lnTo>
                  <a:pt x="91284" y="15684"/>
                </a:lnTo>
                <a:lnTo>
                  <a:pt x="74285" y="4210"/>
                </a:lnTo>
                <a:lnTo>
                  <a:pt x="53467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0364" y="2777617"/>
            <a:ext cx="106946" cy="1069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42276" y="2711830"/>
            <a:ext cx="106946" cy="1069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37311" y="331228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53467" y="0"/>
                </a:moveTo>
                <a:lnTo>
                  <a:pt x="32655" y="4210"/>
                </a:lnTo>
                <a:lnTo>
                  <a:pt x="15660" y="15684"/>
                </a:lnTo>
                <a:lnTo>
                  <a:pt x="4201" y="32682"/>
                </a:lnTo>
                <a:lnTo>
                  <a:pt x="0" y="53466"/>
                </a:lnTo>
                <a:lnTo>
                  <a:pt x="4201" y="74304"/>
                </a:lnTo>
                <a:lnTo>
                  <a:pt x="15660" y="91297"/>
                </a:lnTo>
                <a:lnTo>
                  <a:pt x="32655" y="102741"/>
                </a:lnTo>
                <a:lnTo>
                  <a:pt x="53467" y="106934"/>
                </a:lnTo>
                <a:lnTo>
                  <a:pt x="74285" y="102741"/>
                </a:lnTo>
                <a:lnTo>
                  <a:pt x="91284" y="91297"/>
                </a:lnTo>
                <a:lnTo>
                  <a:pt x="102744" y="74304"/>
                </a:lnTo>
                <a:lnTo>
                  <a:pt x="106946" y="53466"/>
                </a:lnTo>
                <a:lnTo>
                  <a:pt x="102744" y="32682"/>
                </a:lnTo>
                <a:lnTo>
                  <a:pt x="91284" y="15684"/>
                </a:lnTo>
                <a:lnTo>
                  <a:pt x="74285" y="4210"/>
                </a:lnTo>
                <a:lnTo>
                  <a:pt x="53467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1192" y="325882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53467" y="0"/>
                </a:moveTo>
                <a:lnTo>
                  <a:pt x="32655" y="4210"/>
                </a:lnTo>
                <a:lnTo>
                  <a:pt x="15660" y="15684"/>
                </a:lnTo>
                <a:lnTo>
                  <a:pt x="4201" y="32682"/>
                </a:lnTo>
                <a:lnTo>
                  <a:pt x="0" y="53466"/>
                </a:lnTo>
                <a:lnTo>
                  <a:pt x="4201" y="74304"/>
                </a:lnTo>
                <a:lnTo>
                  <a:pt x="15660" y="91297"/>
                </a:lnTo>
                <a:lnTo>
                  <a:pt x="32655" y="102741"/>
                </a:lnTo>
                <a:lnTo>
                  <a:pt x="53467" y="106933"/>
                </a:lnTo>
                <a:lnTo>
                  <a:pt x="74285" y="102741"/>
                </a:lnTo>
                <a:lnTo>
                  <a:pt x="91284" y="91297"/>
                </a:lnTo>
                <a:lnTo>
                  <a:pt x="102744" y="74304"/>
                </a:lnTo>
                <a:lnTo>
                  <a:pt x="106946" y="53466"/>
                </a:lnTo>
                <a:lnTo>
                  <a:pt x="102744" y="32682"/>
                </a:lnTo>
                <a:lnTo>
                  <a:pt x="91284" y="15684"/>
                </a:lnTo>
                <a:lnTo>
                  <a:pt x="74285" y="4210"/>
                </a:lnTo>
                <a:lnTo>
                  <a:pt x="53467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3430" y="3633089"/>
            <a:ext cx="106946" cy="1069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97725" y="3579621"/>
            <a:ext cx="106934" cy="1069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23430" y="2403348"/>
            <a:ext cx="106946" cy="1069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0778" y="3151885"/>
            <a:ext cx="106946" cy="106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11605" y="3526154"/>
            <a:ext cx="106934" cy="1069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48407" y="234987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248407" y="234987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41473" y="2563742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41473" y="2563742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80945" y="2296407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980945" y="2296407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80945" y="2617209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80945" y="2617209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355342" y="218947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55342" y="218947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462276" y="234987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462276" y="234987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980945" y="170814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980945" y="170814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676144" y="165467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676144" y="165467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04441" y="200011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04441" y="200011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462276" y="272414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462276" y="272414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408808" y="2029072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408808" y="2029072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88007" y="213600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088007" y="213600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767077" y="224294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67077" y="224294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676144" y="218947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676144" y="218947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94941" y="277761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194941" y="277761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622676" y="2831077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622676" y="2831077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70902" y="3425952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53467" y="0"/>
                </a:moveTo>
                <a:lnTo>
                  <a:pt x="32655" y="4192"/>
                </a:lnTo>
                <a:lnTo>
                  <a:pt x="15660" y="15636"/>
                </a:lnTo>
                <a:lnTo>
                  <a:pt x="4201" y="32629"/>
                </a:lnTo>
                <a:lnTo>
                  <a:pt x="0" y="53467"/>
                </a:lnTo>
                <a:lnTo>
                  <a:pt x="4201" y="74251"/>
                </a:lnTo>
                <a:lnTo>
                  <a:pt x="15660" y="91249"/>
                </a:lnTo>
                <a:lnTo>
                  <a:pt x="32655" y="102723"/>
                </a:lnTo>
                <a:lnTo>
                  <a:pt x="53467" y="106934"/>
                </a:lnTo>
                <a:lnTo>
                  <a:pt x="74278" y="102723"/>
                </a:lnTo>
                <a:lnTo>
                  <a:pt x="91273" y="91249"/>
                </a:lnTo>
                <a:lnTo>
                  <a:pt x="102732" y="74251"/>
                </a:lnTo>
                <a:lnTo>
                  <a:pt x="106934" y="53467"/>
                </a:lnTo>
                <a:lnTo>
                  <a:pt x="102732" y="32629"/>
                </a:lnTo>
                <a:lnTo>
                  <a:pt x="91273" y="15636"/>
                </a:lnTo>
                <a:lnTo>
                  <a:pt x="74278" y="4192"/>
                </a:lnTo>
                <a:lnTo>
                  <a:pt x="53467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8105" y="2985897"/>
            <a:ext cx="106946" cy="106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31659" y="3216529"/>
            <a:ext cx="106934" cy="1069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167815" y="3217672"/>
            <a:ext cx="106883" cy="1069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80922" y="3607561"/>
            <a:ext cx="106946" cy="106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2313" y="3314572"/>
            <a:ext cx="106946" cy="1069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2726" y="3879341"/>
            <a:ext cx="106946" cy="1069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01319" y="314515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53467" y="0"/>
                </a:moveTo>
                <a:lnTo>
                  <a:pt x="32655" y="4210"/>
                </a:lnTo>
                <a:lnTo>
                  <a:pt x="15660" y="15684"/>
                </a:lnTo>
                <a:lnTo>
                  <a:pt x="4201" y="32682"/>
                </a:lnTo>
                <a:lnTo>
                  <a:pt x="0" y="53467"/>
                </a:lnTo>
                <a:lnTo>
                  <a:pt x="4201" y="74324"/>
                </a:lnTo>
                <a:lnTo>
                  <a:pt x="15660" y="91360"/>
                </a:lnTo>
                <a:lnTo>
                  <a:pt x="32655" y="102848"/>
                </a:lnTo>
                <a:lnTo>
                  <a:pt x="53467" y="107061"/>
                </a:lnTo>
                <a:lnTo>
                  <a:pt x="74285" y="102848"/>
                </a:lnTo>
                <a:lnTo>
                  <a:pt x="91284" y="91360"/>
                </a:lnTo>
                <a:lnTo>
                  <a:pt x="102744" y="74324"/>
                </a:lnTo>
                <a:lnTo>
                  <a:pt x="106946" y="53467"/>
                </a:lnTo>
                <a:lnTo>
                  <a:pt x="102744" y="32682"/>
                </a:lnTo>
                <a:lnTo>
                  <a:pt x="91284" y="15684"/>
                </a:lnTo>
                <a:lnTo>
                  <a:pt x="74285" y="4210"/>
                </a:lnTo>
                <a:lnTo>
                  <a:pt x="53467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61212" y="3746753"/>
            <a:ext cx="106946" cy="10693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96697" y="4182364"/>
            <a:ext cx="106934" cy="1069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614802" y="264616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614802" y="264616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198242" y="196328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198242" y="196328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04720" y="2412231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04720" y="2412231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410967" y="2949187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410967" y="2949187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636011" y="2384418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636011" y="2384418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40"/>
                </a:moveTo>
                <a:lnTo>
                  <a:pt x="106940" y="106940"/>
                </a:lnTo>
                <a:lnTo>
                  <a:pt x="106940" y="0"/>
                </a:lnTo>
                <a:lnTo>
                  <a:pt x="0" y="0"/>
                </a:lnTo>
                <a:lnTo>
                  <a:pt x="0" y="106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401699" y="2899029"/>
            <a:ext cx="153797" cy="16484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076829" y="409522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351148" y="409522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625469" y="409522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899789" y="409522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74235" y="409522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448555" y="409522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722876" y="409522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997196" y="409522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271515" y="409522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45835" y="409522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076829" y="382090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351148" y="382090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625469" y="382090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99789" y="382090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174235" y="382090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448555" y="382090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722876" y="382090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997196" y="382090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71515" y="382090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545835" y="382090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076829" y="354658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351148" y="354658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625469" y="354658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99789" y="354658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174235" y="354658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448555" y="354658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722876" y="354658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997196" y="354658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271515" y="354658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545835" y="354658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076829" y="32722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351148" y="32722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625469" y="32722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899789" y="32722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174235" y="32722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448555" y="32722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722876" y="32722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997196" y="32722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71515" y="32722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545835" y="32722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076829" y="29978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351148" y="29978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625469" y="29978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99789" y="29978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74235" y="29978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448555" y="29978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722876" y="29978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997196" y="29978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271515" y="29978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45835" y="29978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076829" y="272350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351148" y="272350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625469" y="272350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899789" y="272350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174235" y="272350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48555" y="272350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722876" y="272350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997196" y="272350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271515" y="272350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545835" y="272350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076829" y="244918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351148" y="244918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625469" y="244918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899789" y="244918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174235" y="244918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448555" y="244918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722876" y="244918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97196" y="244918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271515" y="244918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545835" y="244918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076829" y="217486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351148" y="217486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625469" y="217486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899789" y="217486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174235" y="217486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448555" y="217486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722876" y="217486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997196" y="217486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271515" y="217486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545835" y="217486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076829" y="190054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351148" y="190054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25469" y="190054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899789" y="190054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74235" y="190054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448555" y="190054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722876" y="190054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997196" y="190054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271515" y="190054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545835" y="190054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076829" y="16262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351148" y="16262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625469" y="16262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899789" y="16262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174235" y="16262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448555" y="16262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722876" y="16262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997196" y="16262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271515" y="16262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545835" y="162622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274332"/>
                </a:moveTo>
                <a:lnTo>
                  <a:pt x="274332" y="274332"/>
                </a:lnTo>
                <a:lnTo>
                  <a:pt x="274332" y="0"/>
                </a:lnTo>
                <a:lnTo>
                  <a:pt x="0" y="0"/>
                </a:lnTo>
                <a:lnTo>
                  <a:pt x="0" y="274332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076829" y="4369561"/>
            <a:ext cx="2743835" cy="0"/>
          </a:xfrm>
          <a:custGeom>
            <a:avLst/>
            <a:gdLst/>
            <a:ahLst/>
            <a:cxnLst/>
            <a:rect l="l" t="t" r="r" b="b"/>
            <a:pathLst>
              <a:path w="2743835">
                <a:moveTo>
                  <a:pt x="0" y="0"/>
                </a:moveTo>
                <a:lnTo>
                  <a:pt x="2743326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076829" y="1626235"/>
            <a:ext cx="0" cy="2743835"/>
          </a:xfrm>
          <a:custGeom>
            <a:avLst/>
            <a:gdLst/>
            <a:ahLst/>
            <a:cxnLst/>
            <a:rect l="l" t="t" r="r" b="b"/>
            <a:pathLst>
              <a:path h="2743835">
                <a:moveTo>
                  <a:pt x="0" y="2743327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351148" y="343674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63" y="0"/>
                </a:moveTo>
                <a:lnTo>
                  <a:pt x="33539" y="4323"/>
                </a:lnTo>
                <a:lnTo>
                  <a:pt x="16097" y="16113"/>
                </a:lnTo>
                <a:lnTo>
                  <a:pt x="4321" y="33593"/>
                </a:lnTo>
                <a:lnTo>
                  <a:pt x="0" y="54990"/>
                </a:lnTo>
                <a:lnTo>
                  <a:pt x="4321" y="76315"/>
                </a:lnTo>
                <a:lnTo>
                  <a:pt x="16097" y="93757"/>
                </a:lnTo>
                <a:lnTo>
                  <a:pt x="33539" y="105533"/>
                </a:lnTo>
                <a:lnTo>
                  <a:pt x="54863" y="109854"/>
                </a:lnTo>
                <a:lnTo>
                  <a:pt x="76241" y="105533"/>
                </a:lnTo>
                <a:lnTo>
                  <a:pt x="93678" y="93757"/>
                </a:lnTo>
                <a:lnTo>
                  <a:pt x="105423" y="76315"/>
                </a:lnTo>
                <a:lnTo>
                  <a:pt x="109727" y="54990"/>
                </a:lnTo>
                <a:lnTo>
                  <a:pt x="105423" y="33593"/>
                </a:lnTo>
                <a:lnTo>
                  <a:pt x="93678" y="16113"/>
                </a:lnTo>
                <a:lnTo>
                  <a:pt x="76241" y="4323"/>
                </a:lnTo>
                <a:lnTo>
                  <a:pt x="54863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790060" y="3820921"/>
            <a:ext cx="109727" cy="109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452109" y="197370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452109" y="197370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801742" y="244918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801742" y="244918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16652" y="179082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216652" y="179082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326379" y="25040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326379" y="25040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706998" y="310184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706998" y="310184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468878" y="2984119"/>
            <a:ext cx="109727" cy="1097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86557" y="4040378"/>
            <a:ext cx="109728" cy="1097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241420" y="3052698"/>
            <a:ext cx="109728" cy="1097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 txBox="1"/>
          <p:nvPr/>
        </p:nvSpPr>
        <p:spPr>
          <a:xfrm>
            <a:off x="3265678" y="4449267"/>
            <a:ext cx="26962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  <a:tab pos="561340" algn="l"/>
                <a:tab pos="835660" algn="l"/>
                <a:tab pos="1109980" algn="l"/>
                <a:tab pos="1384300" algn="l"/>
                <a:tab pos="1658620" algn="l"/>
                <a:tab pos="1932939" algn="l"/>
                <a:tab pos="2207260" algn="l"/>
              </a:tabLst>
            </a:pPr>
            <a:r>
              <a:rPr sz="2000" dirty="0">
                <a:latin typeface="Times New Roman"/>
                <a:cs typeface="Times New Roman"/>
              </a:rPr>
              <a:t>1	2	3	4	5	6	7	8	9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3680333" y="338188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63" y="0"/>
                </a:moveTo>
                <a:lnTo>
                  <a:pt x="33539" y="4321"/>
                </a:lnTo>
                <a:lnTo>
                  <a:pt x="16097" y="16097"/>
                </a:lnTo>
                <a:lnTo>
                  <a:pt x="4321" y="33539"/>
                </a:lnTo>
                <a:lnTo>
                  <a:pt x="0" y="54863"/>
                </a:lnTo>
                <a:lnTo>
                  <a:pt x="4321" y="76261"/>
                </a:lnTo>
                <a:lnTo>
                  <a:pt x="16097" y="93741"/>
                </a:lnTo>
                <a:lnTo>
                  <a:pt x="33539" y="105531"/>
                </a:lnTo>
                <a:lnTo>
                  <a:pt x="54863" y="109854"/>
                </a:lnTo>
                <a:lnTo>
                  <a:pt x="76241" y="105531"/>
                </a:lnTo>
                <a:lnTo>
                  <a:pt x="93678" y="93741"/>
                </a:lnTo>
                <a:lnTo>
                  <a:pt x="105423" y="76261"/>
                </a:lnTo>
                <a:lnTo>
                  <a:pt x="109727" y="54863"/>
                </a:lnTo>
                <a:lnTo>
                  <a:pt x="105423" y="33539"/>
                </a:lnTo>
                <a:lnTo>
                  <a:pt x="93678" y="16097"/>
                </a:lnTo>
                <a:lnTo>
                  <a:pt x="76241" y="4321"/>
                </a:lnTo>
                <a:lnTo>
                  <a:pt x="54863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406013" y="3711194"/>
            <a:ext cx="109727" cy="1097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515740" y="3930650"/>
            <a:ext cx="109728" cy="109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844925" y="338188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63" y="0"/>
                </a:moveTo>
                <a:lnTo>
                  <a:pt x="33539" y="4321"/>
                </a:lnTo>
                <a:lnTo>
                  <a:pt x="16097" y="16097"/>
                </a:lnTo>
                <a:lnTo>
                  <a:pt x="4321" y="33539"/>
                </a:lnTo>
                <a:lnTo>
                  <a:pt x="0" y="54863"/>
                </a:lnTo>
                <a:lnTo>
                  <a:pt x="4321" y="76261"/>
                </a:lnTo>
                <a:lnTo>
                  <a:pt x="16097" y="93741"/>
                </a:lnTo>
                <a:lnTo>
                  <a:pt x="33539" y="105531"/>
                </a:lnTo>
                <a:lnTo>
                  <a:pt x="54863" y="109854"/>
                </a:lnTo>
                <a:lnTo>
                  <a:pt x="76241" y="105531"/>
                </a:lnTo>
                <a:lnTo>
                  <a:pt x="93678" y="93741"/>
                </a:lnTo>
                <a:lnTo>
                  <a:pt x="105423" y="76261"/>
                </a:lnTo>
                <a:lnTo>
                  <a:pt x="109727" y="54863"/>
                </a:lnTo>
                <a:lnTo>
                  <a:pt x="105423" y="33539"/>
                </a:lnTo>
                <a:lnTo>
                  <a:pt x="93678" y="16097"/>
                </a:lnTo>
                <a:lnTo>
                  <a:pt x="76241" y="4321"/>
                </a:lnTo>
                <a:lnTo>
                  <a:pt x="54863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296284" y="2778379"/>
            <a:ext cx="109727" cy="1097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616325" y="2710942"/>
            <a:ext cx="109727" cy="1097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406013" y="332701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63" y="0"/>
                </a:moveTo>
                <a:lnTo>
                  <a:pt x="33539" y="4321"/>
                </a:lnTo>
                <a:lnTo>
                  <a:pt x="16097" y="16097"/>
                </a:lnTo>
                <a:lnTo>
                  <a:pt x="4321" y="33539"/>
                </a:lnTo>
                <a:lnTo>
                  <a:pt x="0" y="54863"/>
                </a:lnTo>
                <a:lnTo>
                  <a:pt x="4321" y="76261"/>
                </a:lnTo>
                <a:lnTo>
                  <a:pt x="16097" y="93741"/>
                </a:lnTo>
                <a:lnTo>
                  <a:pt x="33539" y="105531"/>
                </a:lnTo>
                <a:lnTo>
                  <a:pt x="54863" y="109854"/>
                </a:lnTo>
                <a:lnTo>
                  <a:pt x="76241" y="105531"/>
                </a:lnTo>
                <a:lnTo>
                  <a:pt x="93678" y="93741"/>
                </a:lnTo>
                <a:lnTo>
                  <a:pt x="105423" y="76261"/>
                </a:lnTo>
                <a:lnTo>
                  <a:pt x="109727" y="54863"/>
                </a:lnTo>
                <a:lnTo>
                  <a:pt x="105423" y="33539"/>
                </a:lnTo>
                <a:lnTo>
                  <a:pt x="93678" y="16097"/>
                </a:lnTo>
                <a:lnTo>
                  <a:pt x="76241" y="4321"/>
                </a:lnTo>
                <a:lnTo>
                  <a:pt x="54863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625469" y="327215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63" y="0"/>
                </a:moveTo>
                <a:lnTo>
                  <a:pt x="33539" y="4321"/>
                </a:lnTo>
                <a:lnTo>
                  <a:pt x="16097" y="16097"/>
                </a:lnTo>
                <a:lnTo>
                  <a:pt x="4321" y="33539"/>
                </a:lnTo>
                <a:lnTo>
                  <a:pt x="0" y="54864"/>
                </a:lnTo>
                <a:lnTo>
                  <a:pt x="4321" y="76241"/>
                </a:lnTo>
                <a:lnTo>
                  <a:pt x="16097" y="93678"/>
                </a:lnTo>
                <a:lnTo>
                  <a:pt x="33539" y="105423"/>
                </a:lnTo>
                <a:lnTo>
                  <a:pt x="54863" y="109728"/>
                </a:lnTo>
                <a:lnTo>
                  <a:pt x="76241" y="105423"/>
                </a:lnTo>
                <a:lnTo>
                  <a:pt x="93678" y="93678"/>
                </a:lnTo>
                <a:lnTo>
                  <a:pt x="105423" y="76241"/>
                </a:lnTo>
                <a:lnTo>
                  <a:pt x="109727" y="54864"/>
                </a:lnTo>
                <a:lnTo>
                  <a:pt x="105423" y="33539"/>
                </a:lnTo>
                <a:lnTo>
                  <a:pt x="93678" y="16097"/>
                </a:lnTo>
                <a:lnTo>
                  <a:pt x="76241" y="4321"/>
                </a:lnTo>
                <a:lnTo>
                  <a:pt x="54863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186557" y="3656329"/>
            <a:ext cx="109728" cy="109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570604" y="3601465"/>
            <a:ext cx="109728" cy="1097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186557" y="2394330"/>
            <a:ext cx="109728" cy="1097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460877" y="3162426"/>
            <a:ext cx="109727" cy="1097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790060" y="3546602"/>
            <a:ext cx="109727" cy="1097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161788" y="233946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161788" y="233946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052059" y="255891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052059" y="255891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887467" y="228459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887467" y="228459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887467" y="26137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887467" y="26137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271515" y="217486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271515" y="217486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381244" y="233946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81244" y="233946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887467" y="168109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887467" y="168109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600700" y="16262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600700" y="16262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911471" y="198055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911471" y="198055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381244" y="27235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381244" y="27235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326379" y="2010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326379" y="2010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997196" y="2120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997196" y="2120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668011" y="2229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668011" y="2229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600700" y="217486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00700" y="217486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106923" y="277837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106923" y="277837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545835" y="283323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545835" y="283323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953509" y="344360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63" y="0"/>
                </a:moveTo>
                <a:lnTo>
                  <a:pt x="33539" y="4323"/>
                </a:lnTo>
                <a:lnTo>
                  <a:pt x="16097" y="16113"/>
                </a:lnTo>
                <a:lnTo>
                  <a:pt x="4321" y="33593"/>
                </a:lnTo>
                <a:lnTo>
                  <a:pt x="0" y="54991"/>
                </a:lnTo>
                <a:lnTo>
                  <a:pt x="4321" y="76315"/>
                </a:lnTo>
                <a:lnTo>
                  <a:pt x="16097" y="93757"/>
                </a:lnTo>
                <a:lnTo>
                  <a:pt x="33539" y="105533"/>
                </a:lnTo>
                <a:lnTo>
                  <a:pt x="54863" y="109855"/>
                </a:lnTo>
                <a:lnTo>
                  <a:pt x="76241" y="105533"/>
                </a:lnTo>
                <a:lnTo>
                  <a:pt x="93678" y="93757"/>
                </a:lnTo>
                <a:lnTo>
                  <a:pt x="105423" y="76315"/>
                </a:lnTo>
                <a:lnTo>
                  <a:pt x="109727" y="54991"/>
                </a:lnTo>
                <a:lnTo>
                  <a:pt x="105423" y="33593"/>
                </a:lnTo>
                <a:lnTo>
                  <a:pt x="93678" y="16113"/>
                </a:lnTo>
                <a:lnTo>
                  <a:pt x="76241" y="4323"/>
                </a:lnTo>
                <a:lnTo>
                  <a:pt x="54863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724909" y="2992120"/>
            <a:ext cx="109727" cy="1097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810634" y="3228720"/>
            <a:ext cx="109727" cy="1097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052951" y="3229864"/>
            <a:ext cx="109854" cy="1097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963796" y="3630040"/>
            <a:ext cx="109727" cy="109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185414" y="3329304"/>
            <a:ext cx="109727" cy="1098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350005" y="3908933"/>
            <a:ext cx="109728" cy="1097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676903" y="315556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63" y="0"/>
                </a:moveTo>
                <a:lnTo>
                  <a:pt x="33539" y="4321"/>
                </a:lnTo>
                <a:lnTo>
                  <a:pt x="16097" y="16097"/>
                </a:lnTo>
                <a:lnTo>
                  <a:pt x="4321" y="33539"/>
                </a:lnTo>
                <a:lnTo>
                  <a:pt x="0" y="54863"/>
                </a:lnTo>
                <a:lnTo>
                  <a:pt x="4321" y="76241"/>
                </a:lnTo>
                <a:lnTo>
                  <a:pt x="16097" y="93678"/>
                </a:lnTo>
                <a:lnTo>
                  <a:pt x="33539" y="105423"/>
                </a:lnTo>
                <a:lnTo>
                  <a:pt x="54863" y="109727"/>
                </a:lnTo>
                <a:lnTo>
                  <a:pt x="76241" y="105423"/>
                </a:lnTo>
                <a:lnTo>
                  <a:pt x="93678" y="93678"/>
                </a:lnTo>
                <a:lnTo>
                  <a:pt x="105423" y="76241"/>
                </a:lnTo>
                <a:lnTo>
                  <a:pt x="109728" y="54863"/>
                </a:lnTo>
                <a:lnTo>
                  <a:pt x="105423" y="33539"/>
                </a:lnTo>
                <a:lnTo>
                  <a:pt x="93678" y="16097"/>
                </a:lnTo>
                <a:lnTo>
                  <a:pt x="76241" y="4321"/>
                </a:lnTo>
                <a:lnTo>
                  <a:pt x="54863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635755" y="3772915"/>
            <a:ext cx="109728" cy="109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159125" y="4219828"/>
            <a:ext cx="109727" cy="1097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537834" y="264349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537834" y="264349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110353" y="19428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110353" y="19428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604003" y="240346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604003" y="240346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328665" y="295439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328665" y="295439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559552" y="237489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559552" y="237489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733"/>
                </a:moveTo>
                <a:lnTo>
                  <a:pt x="109733" y="109733"/>
                </a:lnTo>
                <a:lnTo>
                  <a:pt x="109733" y="0"/>
                </a:lnTo>
                <a:lnTo>
                  <a:pt x="0" y="0"/>
                </a:lnTo>
                <a:lnTo>
                  <a:pt x="0" y="109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526028" y="3397884"/>
            <a:ext cx="158115" cy="169545"/>
          </a:xfrm>
          <a:custGeom>
            <a:avLst/>
            <a:gdLst/>
            <a:ahLst/>
            <a:cxnLst/>
            <a:rect l="l" t="t" r="r" b="b"/>
            <a:pathLst>
              <a:path w="158114" h="169545">
                <a:moveTo>
                  <a:pt x="78867" y="0"/>
                </a:moveTo>
                <a:lnTo>
                  <a:pt x="48166" y="6663"/>
                </a:lnTo>
                <a:lnTo>
                  <a:pt x="23098" y="24828"/>
                </a:lnTo>
                <a:lnTo>
                  <a:pt x="6197" y="51756"/>
                </a:lnTo>
                <a:lnTo>
                  <a:pt x="0" y="84709"/>
                </a:lnTo>
                <a:lnTo>
                  <a:pt x="6197" y="117588"/>
                </a:lnTo>
                <a:lnTo>
                  <a:pt x="23098" y="144478"/>
                </a:lnTo>
                <a:lnTo>
                  <a:pt x="48166" y="162629"/>
                </a:lnTo>
                <a:lnTo>
                  <a:pt x="78867" y="169290"/>
                </a:lnTo>
                <a:lnTo>
                  <a:pt x="109567" y="162629"/>
                </a:lnTo>
                <a:lnTo>
                  <a:pt x="134635" y="144478"/>
                </a:lnTo>
                <a:lnTo>
                  <a:pt x="151536" y="117588"/>
                </a:lnTo>
                <a:lnTo>
                  <a:pt x="157734" y="84709"/>
                </a:lnTo>
                <a:lnTo>
                  <a:pt x="151536" y="51756"/>
                </a:lnTo>
                <a:lnTo>
                  <a:pt x="134635" y="24828"/>
                </a:lnTo>
                <a:lnTo>
                  <a:pt x="109567" y="6663"/>
                </a:lnTo>
                <a:lnTo>
                  <a:pt x="78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164073" y="2281173"/>
            <a:ext cx="158115" cy="169545"/>
          </a:xfrm>
          <a:custGeom>
            <a:avLst/>
            <a:gdLst/>
            <a:ahLst/>
            <a:cxnLst/>
            <a:rect l="l" t="t" r="r" b="b"/>
            <a:pathLst>
              <a:path w="158114" h="169544">
                <a:moveTo>
                  <a:pt x="78866" y="0"/>
                </a:moveTo>
                <a:lnTo>
                  <a:pt x="48166" y="6643"/>
                </a:lnTo>
                <a:lnTo>
                  <a:pt x="23098" y="24764"/>
                </a:lnTo>
                <a:lnTo>
                  <a:pt x="6197" y="51649"/>
                </a:lnTo>
                <a:lnTo>
                  <a:pt x="0" y="84581"/>
                </a:lnTo>
                <a:lnTo>
                  <a:pt x="6197" y="117514"/>
                </a:lnTo>
                <a:lnTo>
                  <a:pt x="23098" y="144399"/>
                </a:lnTo>
                <a:lnTo>
                  <a:pt x="48166" y="162520"/>
                </a:lnTo>
                <a:lnTo>
                  <a:pt x="78866" y="169163"/>
                </a:lnTo>
                <a:lnTo>
                  <a:pt x="109567" y="162520"/>
                </a:lnTo>
                <a:lnTo>
                  <a:pt x="134635" y="144399"/>
                </a:lnTo>
                <a:lnTo>
                  <a:pt x="151536" y="117514"/>
                </a:lnTo>
                <a:lnTo>
                  <a:pt x="157734" y="84581"/>
                </a:lnTo>
                <a:lnTo>
                  <a:pt x="151536" y="51649"/>
                </a:lnTo>
                <a:lnTo>
                  <a:pt x="134635" y="24764"/>
                </a:lnTo>
                <a:lnTo>
                  <a:pt x="109567" y="6643"/>
                </a:lnTo>
                <a:lnTo>
                  <a:pt x="78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030214" y="41146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308216" y="41146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586219" y="41146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864222" y="41146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142226" y="41146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420229" y="41146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698105" y="41146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976107" y="41146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254110" y="41146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32114" y="41146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030214" y="3836682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308216" y="3836682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586219" y="3836682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864222" y="3836682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142226" y="3836682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420229" y="3836682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698105" y="3836682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976107" y="3836682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254110" y="3836682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532114" y="3836682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030214" y="3558679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308216" y="3558679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586219" y="3558679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864222" y="3558679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142226" y="3558679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420229" y="3558679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698105" y="3558679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976107" y="3558679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254110" y="3558679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532114" y="3558679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030214" y="3280676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308216" y="3280676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586219" y="3280676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864222" y="3280676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42226" y="3280676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420229" y="3280676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698105" y="3280676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976107" y="3280676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254110" y="3280676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32114" y="3280676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030214" y="3002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308216" y="3002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586219" y="3002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864222" y="3002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142226" y="3002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420229" y="3002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698105" y="3002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976107" y="3002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8254110" y="3002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32114" y="3002800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030214" y="2724797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308216" y="2724797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586219" y="2724797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864222" y="2724797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142226" y="2724797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420229" y="2724797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698105" y="2724797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976107" y="2724797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254110" y="2724797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532114" y="2724797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030214" y="2446794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308216" y="2446794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586219" y="2446794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864222" y="2446794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142226" y="2446794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420229" y="2446794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698105" y="2446794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976107" y="2446794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254110" y="2446794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532114" y="2446794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030214" y="216879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308216" y="216879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586219" y="216879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864222" y="216879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142226" y="216879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420229" y="216879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698105" y="216879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976107" y="216879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254110" y="216879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532114" y="216879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030214" y="189078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308216" y="189078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586219" y="189078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864222" y="189078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142226" y="189078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420229" y="189078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698105" y="189078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976107" y="189078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254110" y="189078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532114" y="189078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030214" y="16127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308216" y="16127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586219" y="16127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864222" y="16127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142226" y="16127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420229" y="16127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698105" y="16127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976107" y="16127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8254110" y="16127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8532114" y="1612785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30">
                <a:moveTo>
                  <a:pt x="0" y="277990"/>
                </a:moveTo>
                <a:lnTo>
                  <a:pt x="277990" y="277990"/>
                </a:lnTo>
                <a:lnTo>
                  <a:pt x="277990" y="0"/>
                </a:lnTo>
                <a:lnTo>
                  <a:pt x="0" y="0"/>
                </a:lnTo>
                <a:lnTo>
                  <a:pt x="0" y="2779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030214" y="4392676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903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030214" y="1612772"/>
            <a:ext cx="0" cy="2780030"/>
          </a:xfrm>
          <a:custGeom>
            <a:avLst/>
            <a:gdLst/>
            <a:ahLst/>
            <a:cxnLst/>
            <a:rect l="l" t="t" r="r" b="b"/>
            <a:pathLst>
              <a:path h="2780029">
                <a:moveTo>
                  <a:pt x="0" y="2779903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308216" y="3447541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55625" y="0"/>
                </a:move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4369" y="77210"/>
                </a:lnTo>
                <a:lnTo>
                  <a:pt x="16287" y="94853"/>
                </a:lnTo>
                <a:lnTo>
                  <a:pt x="33968" y="106757"/>
                </a:lnTo>
                <a:lnTo>
                  <a:pt x="55625" y="111125"/>
                </a:lnTo>
                <a:lnTo>
                  <a:pt x="77210" y="106757"/>
                </a:lnTo>
                <a:lnTo>
                  <a:pt x="94853" y="94853"/>
                </a:lnTo>
                <a:lnTo>
                  <a:pt x="106757" y="77210"/>
                </a:lnTo>
                <a:lnTo>
                  <a:pt x="111125" y="55625"/>
                </a:lnTo>
                <a:lnTo>
                  <a:pt x="106757" y="33968"/>
                </a:lnTo>
                <a:lnTo>
                  <a:pt x="94853" y="16287"/>
                </a:lnTo>
                <a:lnTo>
                  <a:pt x="77210" y="4369"/>
                </a:lnTo>
                <a:lnTo>
                  <a:pt x="55625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752970" y="3836670"/>
            <a:ext cx="111251" cy="1112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8437118" y="1964872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8437118" y="1964872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778115" y="2446710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778115" y="2446710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8198484" y="177957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8198484" y="177957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8309736" y="250233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8309736" y="250233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8695435" y="310812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8695435" y="310812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427470" y="2988817"/>
            <a:ext cx="111251" cy="1112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141465" y="4059046"/>
            <a:ext cx="111125" cy="1112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196965" y="3058286"/>
            <a:ext cx="111251" cy="1112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 txBox="1"/>
          <p:nvPr/>
        </p:nvSpPr>
        <p:spPr>
          <a:xfrm>
            <a:off x="6221095" y="4473321"/>
            <a:ext cx="2728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195" algn="l"/>
                <a:tab pos="568325" algn="l"/>
                <a:tab pos="846455" algn="l"/>
                <a:tab pos="1124585" algn="l"/>
                <a:tab pos="1402715" algn="l"/>
                <a:tab pos="1680210" algn="l"/>
                <a:tab pos="1958339" algn="l"/>
                <a:tab pos="2236470" algn="l"/>
              </a:tabLst>
            </a:pPr>
            <a:r>
              <a:rPr sz="2000" dirty="0">
                <a:latin typeface="Times New Roman"/>
                <a:cs typeface="Times New Roman"/>
              </a:rPr>
              <a:t>1	2	3	4	5	6	7	8	9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0" name="object 490"/>
          <p:cNvSpPr/>
          <p:nvPr/>
        </p:nvSpPr>
        <p:spPr>
          <a:xfrm>
            <a:off x="6641845" y="3391915"/>
            <a:ext cx="111125" cy="111760"/>
          </a:xfrm>
          <a:custGeom>
            <a:avLst/>
            <a:gdLst/>
            <a:ahLst/>
            <a:cxnLst/>
            <a:rect l="l" t="t" r="r" b="b"/>
            <a:pathLst>
              <a:path w="111125" h="111760">
                <a:moveTo>
                  <a:pt x="55499" y="0"/>
                </a:moveTo>
                <a:lnTo>
                  <a:pt x="33914" y="4369"/>
                </a:lnTo>
                <a:lnTo>
                  <a:pt x="16271" y="16287"/>
                </a:lnTo>
                <a:lnTo>
                  <a:pt x="4367" y="33968"/>
                </a:lnTo>
                <a:lnTo>
                  <a:pt x="0" y="55625"/>
                </a:lnTo>
                <a:lnTo>
                  <a:pt x="4367" y="77283"/>
                </a:lnTo>
                <a:lnTo>
                  <a:pt x="16271" y="94964"/>
                </a:lnTo>
                <a:lnTo>
                  <a:pt x="33914" y="106882"/>
                </a:lnTo>
                <a:lnTo>
                  <a:pt x="55499" y="111251"/>
                </a:lnTo>
                <a:lnTo>
                  <a:pt x="77156" y="106882"/>
                </a:lnTo>
                <a:lnTo>
                  <a:pt x="94837" y="94964"/>
                </a:lnTo>
                <a:lnTo>
                  <a:pt x="106755" y="77283"/>
                </a:lnTo>
                <a:lnTo>
                  <a:pt x="111125" y="55625"/>
                </a:lnTo>
                <a:lnTo>
                  <a:pt x="106755" y="33968"/>
                </a:lnTo>
                <a:lnTo>
                  <a:pt x="94837" y="16287"/>
                </a:lnTo>
                <a:lnTo>
                  <a:pt x="77156" y="4369"/>
                </a:lnTo>
                <a:lnTo>
                  <a:pt x="55499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363842" y="3725545"/>
            <a:ext cx="111125" cy="1111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474967" y="3947921"/>
            <a:ext cx="111252" cy="1111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808596" y="3391915"/>
            <a:ext cx="111125" cy="111760"/>
          </a:xfrm>
          <a:custGeom>
            <a:avLst/>
            <a:gdLst/>
            <a:ahLst/>
            <a:cxnLst/>
            <a:rect l="l" t="t" r="r" b="b"/>
            <a:pathLst>
              <a:path w="111125" h="111760">
                <a:moveTo>
                  <a:pt x="55625" y="0"/>
                </a:move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4369" y="77283"/>
                </a:lnTo>
                <a:lnTo>
                  <a:pt x="16287" y="94964"/>
                </a:lnTo>
                <a:lnTo>
                  <a:pt x="33968" y="106882"/>
                </a:lnTo>
                <a:lnTo>
                  <a:pt x="55625" y="111251"/>
                </a:lnTo>
                <a:lnTo>
                  <a:pt x="77210" y="106882"/>
                </a:lnTo>
                <a:lnTo>
                  <a:pt x="94853" y="94964"/>
                </a:lnTo>
                <a:lnTo>
                  <a:pt x="106757" y="77283"/>
                </a:lnTo>
                <a:lnTo>
                  <a:pt x="111125" y="55625"/>
                </a:lnTo>
                <a:lnTo>
                  <a:pt x="106757" y="33968"/>
                </a:lnTo>
                <a:lnTo>
                  <a:pt x="94853" y="16287"/>
                </a:lnTo>
                <a:lnTo>
                  <a:pt x="77210" y="4369"/>
                </a:lnTo>
                <a:lnTo>
                  <a:pt x="55625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252590" y="2780410"/>
            <a:ext cx="111251" cy="11112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576948" y="2711957"/>
            <a:ext cx="111125" cy="1112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363842" y="3336290"/>
            <a:ext cx="111125" cy="111760"/>
          </a:xfrm>
          <a:custGeom>
            <a:avLst/>
            <a:gdLst/>
            <a:ahLst/>
            <a:cxnLst/>
            <a:rect l="l" t="t" r="r" b="b"/>
            <a:pathLst>
              <a:path w="111125" h="111760">
                <a:moveTo>
                  <a:pt x="55499" y="0"/>
                </a:moveTo>
                <a:lnTo>
                  <a:pt x="33914" y="4369"/>
                </a:lnTo>
                <a:lnTo>
                  <a:pt x="16271" y="16287"/>
                </a:lnTo>
                <a:lnTo>
                  <a:pt x="4367" y="33968"/>
                </a:lnTo>
                <a:lnTo>
                  <a:pt x="0" y="55625"/>
                </a:lnTo>
                <a:lnTo>
                  <a:pt x="4367" y="77283"/>
                </a:lnTo>
                <a:lnTo>
                  <a:pt x="16271" y="94964"/>
                </a:lnTo>
                <a:lnTo>
                  <a:pt x="33914" y="106882"/>
                </a:lnTo>
                <a:lnTo>
                  <a:pt x="55499" y="111251"/>
                </a:lnTo>
                <a:lnTo>
                  <a:pt x="77156" y="106882"/>
                </a:lnTo>
                <a:lnTo>
                  <a:pt x="94837" y="94964"/>
                </a:lnTo>
                <a:lnTo>
                  <a:pt x="106755" y="77283"/>
                </a:lnTo>
                <a:lnTo>
                  <a:pt x="111125" y="55625"/>
                </a:lnTo>
                <a:lnTo>
                  <a:pt x="106755" y="33968"/>
                </a:lnTo>
                <a:lnTo>
                  <a:pt x="94837" y="16287"/>
                </a:lnTo>
                <a:lnTo>
                  <a:pt x="77156" y="4369"/>
                </a:lnTo>
                <a:lnTo>
                  <a:pt x="55499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86219" y="3280790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55625" y="0"/>
                </a:moveTo>
                <a:lnTo>
                  <a:pt x="33968" y="4367"/>
                </a:lnTo>
                <a:lnTo>
                  <a:pt x="16287" y="16271"/>
                </a:lnTo>
                <a:lnTo>
                  <a:pt x="4369" y="33914"/>
                </a:lnTo>
                <a:lnTo>
                  <a:pt x="0" y="55499"/>
                </a:lnTo>
                <a:lnTo>
                  <a:pt x="4369" y="77156"/>
                </a:lnTo>
                <a:lnTo>
                  <a:pt x="16287" y="94837"/>
                </a:lnTo>
                <a:lnTo>
                  <a:pt x="33968" y="106755"/>
                </a:lnTo>
                <a:lnTo>
                  <a:pt x="55625" y="111125"/>
                </a:lnTo>
                <a:lnTo>
                  <a:pt x="77210" y="106755"/>
                </a:lnTo>
                <a:lnTo>
                  <a:pt x="94853" y="94837"/>
                </a:lnTo>
                <a:lnTo>
                  <a:pt x="106757" y="77156"/>
                </a:lnTo>
                <a:lnTo>
                  <a:pt x="111125" y="55499"/>
                </a:lnTo>
                <a:lnTo>
                  <a:pt x="106757" y="33914"/>
                </a:lnTo>
                <a:lnTo>
                  <a:pt x="94853" y="16271"/>
                </a:lnTo>
                <a:lnTo>
                  <a:pt x="77210" y="4367"/>
                </a:lnTo>
                <a:lnTo>
                  <a:pt x="55625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141465" y="3669919"/>
            <a:ext cx="111125" cy="1112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530593" y="3614292"/>
            <a:ext cx="111251" cy="1112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141465" y="2391155"/>
            <a:ext cx="111125" cy="1112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419341" y="3169539"/>
            <a:ext cx="111252" cy="1112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752970" y="3558666"/>
            <a:ext cx="111251" cy="11125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8142985" y="2335585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8142985" y="2335585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8031733" y="2557962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8031733" y="2557962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864982" y="227995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864982" y="227995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864982" y="2613588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864982" y="2613588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54110" y="216870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8254110" y="216870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8365363" y="2335585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8365363" y="2335585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864982" y="166832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864982" y="166832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587740" y="1612828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8587740" y="1612828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889240" y="197185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889240" y="197185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8365363" y="272471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8365363" y="272471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309736" y="200195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8309736" y="200195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976107" y="2113208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976107" y="2113208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642606" y="222433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642606" y="222433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8587740" y="216870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8587740" y="216870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8087359" y="278033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8087359" y="278033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8532114" y="2835965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8532114" y="2835965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918579" y="3454527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59" h="111125">
                <a:moveTo>
                  <a:pt x="55625" y="0"/>
                </a:moveTo>
                <a:lnTo>
                  <a:pt x="33968" y="4367"/>
                </a:lnTo>
                <a:lnTo>
                  <a:pt x="16287" y="16271"/>
                </a:lnTo>
                <a:lnTo>
                  <a:pt x="4369" y="33914"/>
                </a:lnTo>
                <a:lnTo>
                  <a:pt x="0" y="55499"/>
                </a:lnTo>
                <a:lnTo>
                  <a:pt x="4369" y="77156"/>
                </a:lnTo>
                <a:lnTo>
                  <a:pt x="16287" y="94837"/>
                </a:lnTo>
                <a:lnTo>
                  <a:pt x="33968" y="106755"/>
                </a:lnTo>
                <a:lnTo>
                  <a:pt x="55625" y="111125"/>
                </a:lnTo>
                <a:lnTo>
                  <a:pt x="77283" y="106755"/>
                </a:lnTo>
                <a:lnTo>
                  <a:pt x="94964" y="94837"/>
                </a:lnTo>
                <a:lnTo>
                  <a:pt x="106882" y="77156"/>
                </a:lnTo>
                <a:lnTo>
                  <a:pt x="111251" y="55499"/>
                </a:lnTo>
                <a:lnTo>
                  <a:pt x="106882" y="33914"/>
                </a:lnTo>
                <a:lnTo>
                  <a:pt x="94964" y="16271"/>
                </a:lnTo>
                <a:lnTo>
                  <a:pt x="77283" y="4367"/>
                </a:lnTo>
                <a:lnTo>
                  <a:pt x="55625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686931" y="2996945"/>
            <a:ext cx="111251" cy="1112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773798" y="3236722"/>
            <a:ext cx="111251" cy="1112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019417" y="3237864"/>
            <a:ext cx="111125" cy="11125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928993" y="3643248"/>
            <a:ext cx="111251" cy="1112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140196" y="3338703"/>
            <a:ext cx="111251" cy="11112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307073" y="3925951"/>
            <a:ext cx="111125" cy="11112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638290" y="316255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55625" y="0"/>
                </a:move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4369" y="77283"/>
                </a:lnTo>
                <a:lnTo>
                  <a:pt x="16287" y="94964"/>
                </a:lnTo>
                <a:lnTo>
                  <a:pt x="33968" y="106882"/>
                </a:lnTo>
                <a:lnTo>
                  <a:pt x="55625" y="111251"/>
                </a:lnTo>
                <a:lnTo>
                  <a:pt x="77283" y="106882"/>
                </a:lnTo>
                <a:lnTo>
                  <a:pt x="94964" y="94964"/>
                </a:lnTo>
                <a:lnTo>
                  <a:pt x="106882" y="77283"/>
                </a:lnTo>
                <a:lnTo>
                  <a:pt x="111251" y="55625"/>
                </a:lnTo>
                <a:lnTo>
                  <a:pt x="106882" y="33968"/>
                </a:lnTo>
                <a:lnTo>
                  <a:pt x="94964" y="16287"/>
                </a:lnTo>
                <a:lnTo>
                  <a:pt x="77283" y="4369"/>
                </a:lnTo>
                <a:lnTo>
                  <a:pt x="55625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6596633" y="3788028"/>
            <a:ext cx="111125" cy="1112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113653" y="4240910"/>
            <a:ext cx="111125" cy="1112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523985" y="264368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523985" y="264368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090789" y="1933630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8090789" y="1933630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577708" y="2400482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577708" y="2400482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8312022" y="295877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8312022" y="295877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8546083" y="237152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8546083" y="237152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196"/>
                </a:moveTo>
                <a:lnTo>
                  <a:pt x="111196" y="111196"/>
                </a:lnTo>
                <a:lnTo>
                  <a:pt x="111196" y="0"/>
                </a:lnTo>
                <a:lnTo>
                  <a:pt x="0" y="0"/>
                </a:lnTo>
                <a:lnTo>
                  <a:pt x="0" y="1111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6485382" y="3408171"/>
            <a:ext cx="160020" cy="171450"/>
          </a:xfrm>
          <a:custGeom>
            <a:avLst/>
            <a:gdLst/>
            <a:ahLst/>
            <a:cxnLst/>
            <a:rect l="l" t="t" r="r" b="b"/>
            <a:pathLst>
              <a:path w="160020" h="171450">
                <a:moveTo>
                  <a:pt x="80010" y="0"/>
                </a:moveTo>
                <a:lnTo>
                  <a:pt x="48863" y="6732"/>
                </a:lnTo>
                <a:lnTo>
                  <a:pt x="23431" y="25098"/>
                </a:lnTo>
                <a:lnTo>
                  <a:pt x="6286" y="52345"/>
                </a:lnTo>
                <a:lnTo>
                  <a:pt x="0" y="85725"/>
                </a:lnTo>
                <a:lnTo>
                  <a:pt x="6286" y="119050"/>
                </a:lnTo>
                <a:lnTo>
                  <a:pt x="23431" y="146303"/>
                </a:lnTo>
                <a:lnTo>
                  <a:pt x="48863" y="164699"/>
                </a:lnTo>
                <a:lnTo>
                  <a:pt x="80010" y="171450"/>
                </a:lnTo>
                <a:lnTo>
                  <a:pt x="111083" y="164699"/>
                </a:lnTo>
                <a:lnTo>
                  <a:pt x="136477" y="146303"/>
                </a:lnTo>
                <a:lnTo>
                  <a:pt x="153608" y="119050"/>
                </a:lnTo>
                <a:lnTo>
                  <a:pt x="159892" y="85725"/>
                </a:lnTo>
                <a:lnTo>
                  <a:pt x="153608" y="52345"/>
                </a:lnTo>
                <a:lnTo>
                  <a:pt x="136477" y="25098"/>
                </a:lnTo>
                <a:lnTo>
                  <a:pt x="111083" y="6732"/>
                </a:lnTo>
                <a:lnTo>
                  <a:pt x="80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402446" y="2423541"/>
            <a:ext cx="160020" cy="171450"/>
          </a:xfrm>
          <a:custGeom>
            <a:avLst/>
            <a:gdLst/>
            <a:ahLst/>
            <a:cxnLst/>
            <a:rect l="l" t="t" r="r" b="b"/>
            <a:pathLst>
              <a:path w="160020" h="171450">
                <a:moveTo>
                  <a:pt x="79882" y="0"/>
                </a:moveTo>
                <a:lnTo>
                  <a:pt x="48756" y="6750"/>
                </a:lnTo>
                <a:lnTo>
                  <a:pt x="23368" y="25146"/>
                </a:lnTo>
                <a:lnTo>
                  <a:pt x="6266" y="52399"/>
                </a:lnTo>
                <a:lnTo>
                  <a:pt x="0" y="85725"/>
                </a:lnTo>
                <a:lnTo>
                  <a:pt x="6266" y="119104"/>
                </a:lnTo>
                <a:lnTo>
                  <a:pt x="23367" y="146351"/>
                </a:lnTo>
                <a:lnTo>
                  <a:pt x="48756" y="164717"/>
                </a:lnTo>
                <a:lnTo>
                  <a:pt x="79882" y="171450"/>
                </a:lnTo>
                <a:lnTo>
                  <a:pt x="111009" y="164717"/>
                </a:lnTo>
                <a:lnTo>
                  <a:pt x="136398" y="146351"/>
                </a:lnTo>
                <a:lnTo>
                  <a:pt x="153499" y="119104"/>
                </a:lnTo>
                <a:lnTo>
                  <a:pt x="159766" y="85725"/>
                </a:lnTo>
                <a:lnTo>
                  <a:pt x="153499" y="52399"/>
                </a:lnTo>
                <a:lnTo>
                  <a:pt x="136398" y="25146"/>
                </a:lnTo>
                <a:lnTo>
                  <a:pt x="111009" y="6750"/>
                </a:lnTo>
                <a:lnTo>
                  <a:pt x="79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852156" y="2143251"/>
            <a:ext cx="160020" cy="171450"/>
          </a:xfrm>
          <a:custGeom>
            <a:avLst/>
            <a:gdLst/>
            <a:ahLst/>
            <a:cxnLst/>
            <a:rect l="l" t="t" r="r" b="b"/>
            <a:pathLst>
              <a:path w="160020" h="171450">
                <a:moveTo>
                  <a:pt x="80010" y="0"/>
                </a:moveTo>
                <a:lnTo>
                  <a:pt x="48863" y="6732"/>
                </a:lnTo>
                <a:lnTo>
                  <a:pt x="23431" y="25098"/>
                </a:lnTo>
                <a:lnTo>
                  <a:pt x="6286" y="52345"/>
                </a:lnTo>
                <a:lnTo>
                  <a:pt x="0" y="85725"/>
                </a:lnTo>
                <a:lnTo>
                  <a:pt x="6286" y="119104"/>
                </a:lnTo>
                <a:lnTo>
                  <a:pt x="23431" y="146351"/>
                </a:lnTo>
                <a:lnTo>
                  <a:pt x="48863" y="164717"/>
                </a:lnTo>
                <a:lnTo>
                  <a:pt x="80010" y="171450"/>
                </a:lnTo>
                <a:lnTo>
                  <a:pt x="111083" y="164717"/>
                </a:lnTo>
                <a:lnTo>
                  <a:pt x="136477" y="146351"/>
                </a:lnTo>
                <a:lnTo>
                  <a:pt x="153608" y="119104"/>
                </a:lnTo>
                <a:lnTo>
                  <a:pt x="159893" y="85725"/>
                </a:lnTo>
                <a:lnTo>
                  <a:pt x="153608" y="52345"/>
                </a:lnTo>
                <a:lnTo>
                  <a:pt x="136477" y="25098"/>
                </a:lnTo>
                <a:lnTo>
                  <a:pt x="111083" y="6732"/>
                </a:lnTo>
                <a:lnTo>
                  <a:pt x="80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 txBox="1"/>
          <p:nvPr/>
        </p:nvSpPr>
        <p:spPr>
          <a:xfrm>
            <a:off x="642315" y="5047869"/>
            <a:ext cx="1858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latin typeface="Noto Sans"/>
                <a:cs typeface="Noto Sans"/>
              </a:rPr>
              <a:t>k=1,</a:t>
            </a:r>
            <a:r>
              <a:rPr sz="2000" spc="-35" dirty="0">
                <a:latin typeface="Noto Sans"/>
                <a:cs typeface="Noto Sans"/>
              </a:rPr>
              <a:t> </a:t>
            </a:r>
            <a:r>
              <a:rPr sz="2000" spc="-10" dirty="0">
                <a:latin typeface="Noto Sans"/>
                <a:cs typeface="Noto Sans"/>
              </a:rPr>
              <a:t>MSE=873.0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59" name="object 559"/>
          <p:cNvSpPr txBox="1"/>
          <p:nvPr/>
        </p:nvSpPr>
        <p:spPr>
          <a:xfrm>
            <a:off x="3660775" y="5047869"/>
            <a:ext cx="1858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latin typeface="Noto Sans"/>
                <a:cs typeface="Noto Sans"/>
              </a:rPr>
              <a:t>k=2,</a:t>
            </a:r>
            <a:r>
              <a:rPr sz="2000" spc="-15" dirty="0">
                <a:latin typeface="Noto Sans"/>
                <a:cs typeface="Noto Sans"/>
              </a:rPr>
              <a:t> MSE=173.1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60" name="object 560"/>
          <p:cNvSpPr txBox="1"/>
          <p:nvPr/>
        </p:nvSpPr>
        <p:spPr>
          <a:xfrm>
            <a:off x="6632829" y="5047869"/>
            <a:ext cx="1858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latin typeface="Noto Sans"/>
                <a:cs typeface="Noto Sans"/>
              </a:rPr>
              <a:t>k=3,</a:t>
            </a:r>
            <a:r>
              <a:rPr sz="2000" spc="-35" dirty="0">
                <a:latin typeface="Noto Sans"/>
                <a:cs typeface="Noto Sans"/>
              </a:rPr>
              <a:t> </a:t>
            </a:r>
            <a:r>
              <a:rPr sz="2000" spc="-10" dirty="0">
                <a:latin typeface="Noto Sans"/>
                <a:cs typeface="Noto Sans"/>
              </a:rPr>
              <a:t>MSE=133.6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61" name="object 561"/>
          <p:cNvSpPr/>
          <p:nvPr/>
        </p:nvSpPr>
        <p:spPr>
          <a:xfrm>
            <a:off x="7040244" y="5562594"/>
            <a:ext cx="1177861" cy="117786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4379" y="480313"/>
            <a:ext cx="4388104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13726"/>
            <a:ext cx="818515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155" dirty="0">
                <a:latin typeface="Noto Sans"/>
                <a:cs typeface="Noto Sans"/>
              </a:rPr>
              <a:t>Is</a:t>
            </a:r>
            <a:r>
              <a:rPr sz="2400" spc="35" dirty="0">
                <a:latin typeface="Noto Sans"/>
                <a:cs typeface="Noto Sans"/>
              </a:rPr>
              <a:t> </a:t>
            </a:r>
            <a:r>
              <a:rPr sz="2400" spc="-114" dirty="0">
                <a:latin typeface="Noto Sans"/>
                <a:cs typeface="Noto Sans"/>
              </a:rPr>
              <a:t>there</a:t>
            </a:r>
            <a:r>
              <a:rPr sz="2400" spc="40" dirty="0">
                <a:latin typeface="Noto Sans"/>
                <a:cs typeface="Noto Sans"/>
              </a:rPr>
              <a:t> </a:t>
            </a:r>
            <a:r>
              <a:rPr sz="2400" spc="-125" dirty="0">
                <a:latin typeface="Noto Sans"/>
                <a:cs typeface="Noto Sans"/>
              </a:rPr>
              <a:t>a</a:t>
            </a:r>
            <a:r>
              <a:rPr sz="2400" spc="40" dirty="0">
                <a:latin typeface="Noto Sans"/>
                <a:cs typeface="Noto Sans"/>
              </a:rPr>
              <a:t> </a:t>
            </a:r>
            <a:r>
              <a:rPr sz="2400" spc="-80" dirty="0">
                <a:latin typeface="Noto Sans"/>
                <a:cs typeface="Noto Sans"/>
              </a:rPr>
              <a:t>principled</a:t>
            </a:r>
            <a:r>
              <a:rPr sz="2400" spc="65" dirty="0">
                <a:latin typeface="Noto Sans"/>
                <a:cs typeface="Noto Sans"/>
              </a:rPr>
              <a:t> </a:t>
            </a:r>
            <a:r>
              <a:rPr sz="2400" spc="-114" dirty="0">
                <a:latin typeface="Noto Sans"/>
                <a:cs typeface="Noto Sans"/>
              </a:rPr>
              <a:t>way</a:t>
            </a:r>
            <a:r>
              <a:rPr sz="2400" spc="45" dirty="0">
                <a:latin typeface="Noto Sans"/>
                <a:cs typeface="Noto Sans"/>
              </a:rPr>
              <a:t> </a:t>
            </a:r>
            <a:r>
              <a:rPr sz="2400" spc="-130" dirty="0">
                <a:latin typeface="Noto Sans"/>
                <a:cs typeface="Noto Sans"/>
              </a:rPr>
              <a:t>we</a:t>
            </a:r>
            <a:r>
              <a:rPr sz="2400" spc="40" dirty="0">
                <a:latin typeface="Noto Sans"/>
                <a:cs typeface="Noto Sans"/>
              </a:rPr>
              <a:t> </a:t>
            </a:r>
            <a:r>
              <a:rPr sz="2400" spc="-100" dirty="0">
                <a:latin typeface="Noto Sans"/>
                <a:cs typeface="Noto Sans"/>
              </a:rPr>
              <a:t>can</a:t>
            </a:r>
            <a:r>
              <a:rPr sz="2400" spc="45" dirty="0">
                <a:latin typeface="Noto Sans"/>
                <a:cs typeface="Noto Sans"/>
              </a:rPr>
              <a:t> </a:t>
            </a:r>
            <a:r>
              <a:rPr sz="2400" spc="-110" dirty="0">
                <a:latin typeface="Noto Sans"/>
                <a:cs typeface="Noto Sans"/>
              </a:rPr>
              <a:t>know</a:t>
            </a:r>
            <a:r>
              <a:rPr sz="2400" spc="50" dirty="0">
                <a:latin typeface="Noto Sans"/>
                <a:cs typeface="Noto Sans"/>
              </a:rPr>
              <a:t> </a:t>
            </a:r>
            <a:r>
              <a:rPr sz="2400" spc="-125" dirty="0">
                <a:latin typeface="Noto Sans"/>
                <a:cs typeface="Noto Sans"/>
              </a:rPr>
              <a:t>when</a:t>
            </a:r>
            <a:r>
              <a:rPr sz="2400" spc="50" dirty="0">
                <a:latin typeface="Noto Sans"/>
                <a:cs typeface="Noto Sans"/>
              </a:rPr>
              <a:t> </a:t>
            </a:r>
            <a:r>
              <a:rPr sz="2400" spc="-65" dirty="0">
                <a:latin typeface="Noto Sans"/>
                <a:cs typeface="Noto Sans"/>
              </a:rPr>
              <a:t>to</a:t>
            </a:r>
            <a:r>
              <a:rPr sz="2400" spc="45" dirty="0">
                <a:latin typeface="Noto Sans"/>
                <a:cs typeface="Noto Sans"/>
              </a:rPr>
              <a:t> </a:t>
            </a:r>
            <a:r>
              <a:rPr sz="2400" spc="-85" dirty="0">
                <a:latin typeface="Noto Sans"/>
                <a:cs typeface="Noto Sans"/>
              </a:rPr>
              <a:t>stop</a:t>
            </a:r>
            <a:r>
              <a:rPr sz="2400" spc="40" dirty="0">
                <a:latin typeface="Noto Sans"/>
                <a:cs typeface="Noto Sans"/>
              </a:rPr>
              <a:t> </a:t>
            </a:r>
            <a:r>
              <a:rPr sz="2400" spc="-85" dirty="0">
                <a:latin typeface="Noto Sans"/>
                <a:cs typeface="Noto Sans"/>
              </a:rPr>
              <a:t>looking?</a:t>
            </a:r>
            <a:endParaRPr sz="24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65" dirty="0">
                <a:latin typeface="Noto Sans"/>
                <a:cs typeface="Noto Sans"/>
              </a:rPr>
              <a:t>Yes…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2492599"/>
            <a:ext cx="7336790" cy="7575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110" dirty="0">
                <a:latin typeface="Noto Sans"/>
                <a:cs typeface="Noto Sans"/>
              </a:rPr>
              <a:t>we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80" dirty="0">
                <a:latin typeface="Noto Sans"/>
                <a:cs typeface="Noto Sans"/>
              </a:rPr>
              <a:t>can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spc="-50" dirty="0">
                <a:latin typeface="Noto Sans"/>
                <a:cs typeface="Noto Sans"/>
              </a:rPr>
              <a:t>plot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the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55" dirty="0">
                <a:latin typeface="Noto Sans"/>
                <a:cs typeface="Noto Sans"/>
              </a:rPr>
              <a:t>objective</a:t>
            </a:r>
            <a:r>
              <a:rPr sz="2000" spc="45" dirty="0">
                <a:latin typeface="Noto Sans"/>
                <a:cs typeface="Noto Sans"/>
              </a:rPr>
              <a:t> </a:t>
            </a:r>
            <a:r>
              <a:rPr sz="2000" spc="-65" dirty="0">
                <a:latin typeface="Noto Sans"/>
                <a:cs typeface="Noto Sans"/>
              </a:rPr>
              <a:t>function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values</a:t>
            </a:r>
            <a:r>
              <a:rPr sz="2000" spc="35" dirty="0">
                <a:latin typeface="Noto Sans"/>
                <a:cs typeface="Noto Sans"/>
              </a:rPr>
              <a:t> </a:t>
            </a:r>
            <a:r>
              <a:rPr sz="2000" spc="-80" dirty="0">
                <a:latin typeface="Noto Sans"/>
                <a:cs typeface="Noto Sans"/>
              </a:rPr>
              <a:t>for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k</a:t>
            </a:r>
            <a:r>
              <a:rPr sz="2000" spc="45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equals</a:t>
            </a:r>
            <a:r>
              <a:rPr sz="2000" spc="20" dirty="0">
                <a:latin typeface="Noto Sans"/>
                <a:cs typeface="Noto Sans"/>
              </a:rPr>
              <a:t> </a:t>
            </a:r>
            <a:r>
              <a:rPr sz="2000" spc="-25" dirty="0">
                <a:latin typeface="Noto Sans"/>
                <a:cs typeface="Noto Sans"/>
              </a:rPr>
              <a:t>1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spc="-40" dirty="0">
                <a:latin typeface="Noto Sans"/>
                <a:cs typeface="Noto Sans"/>
              </a:rPr>
              <a:t>to</a:t>
            </a:r>
            <a:r>
              <a:rPr sz="2000" spc="20" dirty="0">
                <a:latin typeface="Noto Sans"/>
                <a:cs typeface="Noto Sans"/>
              </a:rPr>
              <a:t> </a:t>
            </a:r>
            <a:r>
              <a:rPr sz="2000" spc="-80" dirty="0">
                <a:latin typeface="Noto Sans"/>
                <a:cs typeface="Noto Sans"/>
              </a:rPr>
              <a:t>6…</a:t>
            </a:r>
            <a:endParaRPr sz="2000">
              <a:latin typeface="Noto Sans"/>
              <a:cs typeface="Noto Sans"/>
            </a:endParaRPr>
          </a:p>
          <a:p>
            <a:pPr marL="469900" indent="-4572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80" dirty="0">
                <a:latin typeface="Noto Sans"/>
                <a:cs typeface="Noto Sans"/>
              </a:rPr>
              <a:t>then</a:t>
            </a:r>
            <a:r>
              <a:rPr sz="2000" spc="20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check</a:t>
            </a:r>
            <a:r>
              <a:rPr sz="2000" spc="4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for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spc="-105" dirty="0">
                <a:latin typeface="Noto Sans"/>
                <a:cs typeface="Noto Sans"/>
              </a:rPr>
              <a:t>a</a:t>
            </a:r>
            <a:r>
              <a:rPr sz="2000" spc="15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flattening</a:t>
            </a:r>
            <a:r>
              <a:rPr sz="2000" spc="15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of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the</a:t>
            </a:r>
            <a:r>
              <a:rPr sz="2000" spc="10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curve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980" y="5785205"/>
            <a:ext cx="743775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85" dirty="0">
                <a:latin typeface="Noto Sans"/>
                <a:cs typeface="Noto Sans"/>
              </a:rPr>
              <a:t>abrupt </a:t>
            </a:r>
            <a:r>
              <a:rPr sz="2000" spc="-80" dirty="0">
                <a:latin typeface="Noto Sans"/>
                <a:cs typeface="Noto Sans"/>
              </a:rPr>
              <a:t>change </a:t>
            </a:r>
            <a:r>
              <a:rPr sz="2000" spc="-75" dirty="0">
                <a:latin typeface="Noto Sans"/>
                <a:cs typeface="Noto Sans"/>
              </a:rPr>
              <a:t>at k </a:t>
            </a:r>
            <a:r>
              <a:rPr sz="2000" spc="265" dirty="0">
                <a:latin typeface="Noto Sans"/>
                <a:cs typeface="Noto Sans"/>
              </a:rPr>
              <a:t>=</a:t>
            </a:r>
            <a:r>
              <a:rPr sz="2000" spc="305" dirty="0">
                <a:latin typeface="Noto Sans"/>
                <a:cs typeface="Noto Sans"/>
              </a:rPr>
              <a:t> </a:t>
            </a:r>
            <a:r>
              <a:rPr sz="2000" spc="-25" dirty="0">
                <a:latin typeface="Noto Sans"/>
                <a:cs typeface="Noto Sans"/>
              </a:rPr>
              <a:t>2 </a:t>
            </a:r>
            <a:r>
              <a:rPr sz="2000" spc="-75" dirty="0">
                <a:latin typeface="Noto Sans"/>
                <a:cs typeface="Noto Sans"/>
              </a:rPr>
              <a:t>is </a:t>
            </a:r>
            <a:r>
              <a:rPr sz="2000" spc="-65" dirty="0">
                <a:latin typeface="Noto Sans"/>
                <a:cs typeface="Noto Sans"/>
              </a:rPr>
              <a:t>highly </a:t>
            </a:r>
            <a:r>
              <a:rPr sz="2000" spc="-75" dirty="0">
                <a:latin typeface="Noto Sans"/>
                <a:cs typeface="Noto Sans"/>
              </a:rPr>
              <a:t>suggestive </a:t>
            </a:r>
            <a:r>
              <a:rPr sz="2000" spc="-70" dirty="0">
                <a:latin typeface="Noto Sans"/>
                <a:cs typeface="Noto Sans"/>
              </a:rPr>
              <a:t>of two </a:t>
            </a:r>
            <a:r>
              <a:rPr sz="2000" spc="-85" dirty="0">
                <a:latin typeface="Noto Sans"/>
                <a:cs typeface="Noto Sans"/>
              </a:rPr>
              <a:t>clusters</a:t>
            </a:r>
            <a:endParaRPr sz="2000">
              <a:latin typeface="Noto Sans"/>
              <a:cs typeface="Noto Sans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75" dirty="0">
                <a:latin typeface="Noto Sans"/>
                <a:cs typeface="Noto Sans"/>
              </a:rPr>
              <a:t>this</a:t>
            </a:r>
            <a:r>
              <a:rPr sz="2000" spc="2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technique</a:t>
            </a:r>
            <a:r>
              <a:rPr sz="2000" spc="35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is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known</a:t>
            </a:r>
            <a:r>
              <a:rPr sz="2000" spc="40" dirty="0">
                <a:latin typeface="Noto Sans"/>
                <a:cs typeface="Noto Sans"/>
              </a:rPr>
              <a:t> </a:t>
            </a:r>
            <a:r>
              <a:rPr sz="2000" spc="-110" dirty="0">
                <a:latin typeface="Noto Sans"/>
                <a:cs typeface="Noto Sans"/>
              </a:rPr>
              <a:t>as</a:t>
            </a:r>
            <a:r>
              <a:rPr sz="2000" spc="35" dirty="0">
                <a:latin typeface="Noto Sans"/>
                <a:cs typeface="Noto Sans"/>
              </a:rPr>
              <a:t> </a:t>
            </a:r>
            <a:r>
              <a:rPr sz="2000" spc="-120" dirty="0">
                <a:latin typeface="Noto Sans"/>
                <a:cs typeface="Noto Sans"/>
              </a:rPr>
              <a:t>“knee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finding”</a:t>
            </a:r>
            <a:r>
              <a:rPr sz="2000" spc="45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or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spc="-120" dirty="0">
                <a:latin typeface="Noto Sans"/>
                <a:cs typeface="Noto Sans"/>
              </a:rPr>
              <a:t>“elbow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finding”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3352837"/>
            <a:ext cx="4981575" cy="2447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4610100"/>
            <a:ext cx="2438400" cy="1189990"/>
          </a:xfrm>
          <a:custGeom>
            <a:avLst/>
            <a:gdLst/>
            <a:ahLst/>
            <a:cxnLst/>
            <a:rect l="l" t="t" r="r" b="b"/>
            <a:pathLst>
              <a:path w="2438400" h="1189989">
                <a:moveTo>
                  <a:pt x="0" y="0"/>
                </a:moveTo>
                <a:lnTo>
                  <a:pt x="2438400" y="1189901"/>
                </a:lnTo>
              </a:path>
            </a:pathLst>
          </a:custGeom>
          <a:ln w="1587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4200" y="3581400"/>
            <a:ext cx="4143375" cy="2057400"/>
          </a:xfrm>
          <a:custGeom>
            <a:avLst/>
            <a:gdLst/>
            <a:ahLst/>
            <a:cxnLst/>
            <a:rect l="l" t="t" r="r" b="b"/>
            <a:pathLst>
              <a:path w="4143375" h="2057400">
                <a:moveTo>
                  <a:pt x="0" y="0"/>
                </a:moveTo>
                <a:lnTo>
                  <a:pt x="4143375" y="2057400"/>
                </a:lnTo>
              </a:path>
            </a:pathLst>
          </a:custGeom>
          <a:ln w="158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576445"/>
            <a:ext cx="0" cy="1290955"/>
          </a:xfrm>
          <a:custGeom>
            <a:avLst/>
            <a:gdLst/>
            <a:ahLst/>
            <a:cxnLst/>
            <a:rect l="l" t="t" r="r" b="b"/>
            <a:pathLst>
              <a:path h="1290954">
                <a:moveTo>
                  <a:pt x="0" y="0"/>
                </a:moveTo>
                <a:lnTo>
                  <a:pt x="0" y="1290954"/>
                </a:lnTo>
              </a:path>
            </a:pathLst>
          </a:custGeom>
          <a:ln w="158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1140" y="4450207"/>
            <a:ext cx="16884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Noto Sans"/>
                <a:cs typeface="Noto Sans"/>
              </a:rPr>
              <a:t>tangent </a:t>
            </a:r>
            <a:r>
              <a:rPr sz="2000" spc="-75" dirty="0">
                <a:latin typeface="Noto Sans"/>
                <a:cs typeface="Noto Sans"/>
              </a:rPr>
              <a:t>at</a:t>
            </a:r>
            <a:r>
              <a:rPr sz="2000" spc="55" dirty="0">
                <a:latin typeface="Noto Sans"/>
                <a:cs typeface="Noto Sans"/>
              </a:rPr>
              <a:t> </a:t>
            </a:r>
            <a:r>
              <a:rPr sz="2000" spc="50" dirty="0">
                <a:latin typeface="Noto Sans"/>
                <a:cs typeface="Noto Sans"/>
              </a:rPr>
              <a:t>k=2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4252" y="4818253"/>
            <a:ext cx="2869565" cy="632460"/>
          </a:xfrm>
          <a:custGeom>
            <a:avLst/>
            <a:gdLst/>
            <a:ahLst/>
            <a:cxnLst/>
            <a:rect l="l" t="t" r="r" b="b"/>
            <a:pathLst>
              <a:path w="2869565" h="632460">
                <a:moveTo>
                  <a:pt x="54147" y="0"/>
                </a:moveTo>
                <a:lnTo>
                  <a:pt x="36240" y="69977"/>
                </a:lnTo>
                <a:lnTo>
                  <a:pt x="20149" y="139319"/>
                </a:lnTo>
                <a:lnTo>
                  <a:pt x="7639" y="206883"/>
                </a:lnTo>
                <a:lnTo>
                  <a:pt x="743" y="271907"/>
                </a:lnTo>
                <a:lnTo>
                  <a:pt x="0" y="305435"/>
                </a:lnTo>
                <a:lnTo>
                  <a:pt x="324" y="318643"/>
                </a:lnTo>
                <a:lnTo>
                  <a:pt x="5036" y="362839"/>
                </a:lnTo>
                <a:lnTo>
                  <a:pt x="15780" y="404368"/>
                </a:lnTo>
                <a:lnTo>
                  <a:pt x="33509" y="442595"/>
                </a:lnTo>
                <a:lnTo>
                  <a:pt x="59062" y="476885"/>
                </a:lnTo>
                <a:lnTo>
                  <a:pt x="89745" y="505968"/>
                </a:lnTo>
                <a:lnTo>
                  <a:pt x="129953" y="540766"/>
                </a:lnTo>
                <a:lnTo>
                  <a:pt x="174822" y="571500"/>
                </a:lnTo>
                <a:lnTo>
                  <a:pt x="214751" y="591312"/>
                </a:lnTo>
                <a:lnTo>
                  <a:pt x="261716" y="607568"/>
                </a:lnTo>
                <a:lnTo>
                  <a:pt x="317850" y="620014"/>
                </a:lnTo>
                <a:lnTo>
                  <a:pt x="361538" y="625856"/>
                </a:lnTo>
                <a:lnTo>
                  <a:pt x="410814" y="629920"/>
                </a:lnTo>
                <a:lnTo>
                  <a:pt x="466567" y="631825"/>
                </a:lnTo>
                <a:lnTo>
                  <a:pt x="496920" y="632079"/>
                </a:lnTo>
                <a:lnTo>
                  <a:pt x="529178" y="631698"/>
                </a:lnTo>
                <a:lnTo>
                  <a:pt x="599409" y="629412"/>
                </a:lnTo>
                <a:lnTo>
                  <a:pt x="677895" y="624713"/>
                </a:lnTo>
                <a:lnTo>
                  <a:pt x="765398" y="617601"/>
                </a:lnTo>
                <a:lnTo>
                  <a:pt x="812388" y="613029"/>
                </a:lnTo>
                <a:lnTo>
                  <a:pt x="870162" y="606679"/>
                </a:lnTo>
                <a:lnTo>
                  <a:pt x="497047" y="606679"/>
                </a:lnTo>
                <a:lnTo>
                  <a:pt x="467202" y="606552"/>
                </a:lnTo>
                <a:lnTo>
                  <a:pt x="412592" y="604520"/>
                </a:lnTo>
                <a:lnTo>
                  <a:pt x="364586" y="600710"/>
                </a:lnTo>
                <a:lnTo>
                  <a:pt x="322549" y="594995"/>
                </a:lnTo>
                <a:lnTo>
                  <a:pt x="268955" y="583311"/>
                </a:lnTo>
                <a:lnTo>
                  <a:pt x="225051" y="568198"/>
                </a:lnTo>
                <a:lnTo>
                  <a:pt x="188399" y="550037"/>
                </a:lnTo>
                <a:lnTo>
                  <a:pt x="146209" y="521208"/>
                </a:lnTo>
                <a:lnTo>
                  <a:pt x="106979" y="487426"/>
                </a:lnTo>
                <a:lnTo>
                  <a:pt x="78226" y="460121"/>
                </a:lnTo>
                <a:lnTo>
                  <a:pt x="49765" y="419481"/>
                </a:lnTo>
                <a:lnTo>
                  <a:pt x="32798" y="371983"/>
                </a:lnTo>
                <a:lnTo>
                  <a:pt x="26639" y="331978"/>
                </a:lnTo>
                <a:lnTo>
                  <a:pt x="25375" y="305435"/>
                </a:lnTo>
                <a:lnTo>
                  <a:pt x="25432" y="299593"/>
                </a:lnTo>
                <a:lnTo>
                  <a:pt x="28569" y="243078"/>
                </a:lnTo>
                <a:lnTo>
                  <a:pt x="38234" y="178435"/>
                </a:lnTo>
                <a:lnTo>
                  <a:pt x="52610" y="110744"/>
                </a:lnTo>
                <a:lnTo>
                  <a:pt x="78759" y="6350"/>
                </a:lnTo>
                <a:lnTo>
                  <a:pt x="54147" y="0"/>
                </a:lnTo>
                <a:close/>
              </a:path>
              <a:path w="2869565" h="632460">
                <a:moveTo>
                  <a:pt x="2795725" y="253465"/>
                </a:moveTo>
                <a:lnTo>
                  <a:pt x="1650842" y="463804"/>
                </a:lnTo>
                <a:lnTo>
                  <a:pt x="1252697" y="529082"/>
                </a:lnTo>
                <a:lnTo>
                  <a:pt x="1016858" y="563118"/>
                </a:lnTo>
                <a:lnTo>
                  <a:pt x="909543" y="576707"/>
                </a:lnTo>
                <a:lnTo>
                  <a:pt x="763112" y="592201"/>
                </a:lnTo>
                <a:lnTo>
                  <a:pt x="697072" y="597916"/>
                </a:lnTo>
                <a:lnTo>
                  <a:pt x="636239" y="601980"/>
                </a:lnTo>
                <a:lnTo>
                  <a:pt x="562706" y="605409"/>
                </a:lnTo>
                <a:lnTo>
                  <a:pt x="497047" y="606679"/>
                </a:lnTo>
                <a:lnTo>
                  <a:pt x="870162" y="606679"/>
                </a:lnTo>
                <a:lnTo>
                  <a:pt x="1020160" y="588264"/>
                </a:lnTo>
                <a:lnTo>
                  <a:pt x="1256507" y="554228"/>
                </a:lnTo>
                <a:lnTo>
                  <a:pt x="1655033" y="488823"/>
                </a:lnTo>
                <a:lnTo>
                  <a:pt x="2800429" y="278483"/>
                </a:lnTo>
                <a:lnTo>
                  <a:pt x="2819526" y="261932"/>
                </a:lnTo>
                <a:lnTo>
                  <a:pt x="2795725" y="253465"/>
                </a:lnTo>
                <a:close/>
              </a:path>
              <a:path w="2869565" h="632460">
                <a:moveTo>
                  <a:pt x="2846870" y="244729"/>
                </a:moveTo>
                <a:lnTo>
                  <a:pt x="2841975" y="244729"/>
                </a:lnTo>
                <a:lnTo>
                  <a:pt x="2846674" y="269748"/>
                </a:lnTo>
                <a:lnTo>
                  <a:pt x="2800429" y="278483"/>
                </a:lnTo>
                <a:lnTo>
                  <a:pt x="2763997" y="310007"/>
                </a:lnTo>
                <a:lnTo>
                  <a:pt x="2763489" y="318135"/>
                </a:lnTo>
                <a:lnTo>
                  <a:pt x="2768061" y="323342"/>
                </a:lnTo>
                <a:lnTo>
                  <a:pt x="2772633" y="328676"/>
                </a:lnTo>
                <a:lnTo>
                  <a:pt x="2780634" y="329311"/>
                </a:lnTo>
                <a:lnTo>
                  <a:pt x="2785968" y="324612"/>
                </a:lnTo>
                <a:lnTo>
                  <a:pt x="2869026" y="252603"/>
                </a:lnTo>
                <a:lnTo>
                  <a:pt x="2846870" y="244729"/>
                </a:lnTo>
                <a:close/>
              </a:path>
              <a:path w="2869565" h="632460">
                <a:moveTo>
                  <a:pt x="2819526" y="261932"/>
                </a:moveTo>
                <a:lnTo>
                  <a:pt x="2800429" y="278483"/>
                </a:lnTo>
                <a:lnTo>
                  <a:pt x="2846674" y="269748"/>
                </a:lnTo>
                <a:lnTo>
                  <a:pt x="2846578" y="269240"/>
                </a:lnTo>
                <a:lnTo>
                  <a:pt x="2840070" y="269240"/>
                </a:lnTo>
                <a:lnTo>
                  <a:pt x="2819526" y="261932"/>
                </a:lnTo>
                <a:close/>
              </a:path>
              <a:path w="2869565" h="632460">
                <a:moveTo>
                  <a:pt x="2836006" y="247650"/>
                </a:moveTo>
                <a:lnTo>
                  <a:pt x="2819526" y="261932"/>
                </a:lnTo>
                <a:lnTo>
                  <a:pt x="2840070" y="269240"/>
                </a:lnTo>
                <a:lnTo>
                  <a:pt x="2836006" y="247650"/>
                </a:lnTo>
                <a:close/>
              </a:path>
              <a:path w="2869565" h="632460">
                <a:moveTo>
                  <a:pt x="2842523" y="247650"/>
                </a:moveTo>
                <a:lnTo>
                  <a:pt x="2836006" y="247650"/>
                </a:lnTo>
                <a:lnTo>
                  <a:pt x="2840070" y="269240"/>
                </a:lnTo>
                <a:lnTo>
                  <a:pt x="2846578" y="269240"/>
                </a:lnTo>
                <a:lnTo>
                  <a:pt x="2842523" y="247650"/>
                </a:lnTo>
                <a:close/>
              </a:path>
              <a:path w="2869565" h="632460">
                <a:moveTo>
                  <a:pt x="2841975" y="244729"/>
                </a:moveTo>
                <a:lnTo>
                  <a:pt x="2795725" y="253465"/>
                </a:lnTo>
                <a:lnTo>
                  <a:pt x="2819526" y="261932"/>
                </a:lnTo>
                <a:lnTo>
                  <a:pt x="2836006" y="247650"/>
                </a:lnTo>
                <a:lnTo>
                  <a:pt x="2842523" y="247650"/>
                </a:lnTo>
                <a:lnTo>
                  <a:pt x="2841975" y="244729"/>
                </a:lnTo>
                <a:close/>
              </a:path>
              <a:path w="2869565" h="632460">
                <a:moveTo>
                  <a:pt x="2758790" y="213360"/>
                </a:moveTo>
                <a:lnTo>
                  <a:pt x="2751551" y="216789"/>
                </a:lnTo>
                <a:lnTo>
                  <a:pt x="2749138" y="223520"/>
                </a:lnTo>
                <a:lnTo>
                  <a:pt x="2746852" y="230124"/>
                </a:lnTo>
                <a:lnTo>
                  <a:pt x="2750281" y="237363"/>
                </a:lnTo>
                <a:lnTo>
                  <a:pt x="2795725" y="253465"/>
                </a:lnTo>
                <a:lnTo>
                  <a:pt x="2841975" y="244729"/>
                </a:lnTo>
                <a:lnTo>
                  <a:pt x="2846870" y="244729"/>
                </a:lnTo>
                <a:lnTo>
                  <a:pt x="2758790" y="21336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6554" y="480313"/>
            <a:ext cx="4311777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88838" y="480313"/>
            <a:ext cx="676656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182" y="480313"/>
            <a:ext cx="168059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1341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Noto Sans"/>
                <a:cs typeface="Noto Sans"/>
              </a:rPr>
              <a:t>Because…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779" y="2053564"/>
            <a:ext cx="8354695" cy="4196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27100" indent="-4572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0" dirty="0">
                <a:latin typeface="Noto Sans"/>
                <a:cs typeface="Noto Sans"/>
              </a:rPr>
              <a:t>need </a:t>
            </a:r>
            <a:r>
              <a:rPr sz="2000" spc="-45" dirty="0">
                <a:latin typeface="Noto Sans"/>
                <a:cs typeface="Noto Sans"/>
              </a:rPr>
              <a:t>to </a:t>
            </a:r>
            <a:r>
              <a:rPr sz="2000" spc="-90" dirty="0">
                <a:latin typeface="Noto Sans"/>
                <a:cs typeface="Noto Sans"/>
              </a:rPr>
              <a:t>reduce </a:t>
            </a:r>
            <a:r>
              <a:rPr sz="2000" spc="-75" dirty="0">
                <a:latin typeface="Noto Sans"/>
                <a:cs typeface="Noto Sans"/>
              </a:rPr>
              <a:t>the data so </a:t>
            </a:r>
            <a:r>
              <a:rPr sz="2000" spc="-70" dirty="0">
                <a:latin typeface="Noto Sans"/>
                <a:cs typeface="Noto Sans"/>
              </a:rPr>
              <a:t>they </a:t>
            </a:r>
            <a:r>
              <a:rPr sz="2000" spc="-80" dirty="0">
                <a:latin typeface="Noto Sans"/>
                <a:cs typeface="Noto Sans"/>
              </a:rPr>
              <a:t>can </a:t>
            </a:r>
            <a:r>
              <a:rPr sz="2000" spc="-75" dirty="0">
                <a:latin typeface="Noto Sans"/>
                <a:cs typeface="Noto Sans"/>
              </a:rPr>
              <a:t>be </a:t>
            </a:r>
            <a:r>
              <a:rPr sz="2000" spc="-70" dirty="0">
                <a:latin typeface="Noto Sans"/>
                <a:cs typeface="Noto Sans"/>
              </a:rPr>
              <a:t>feasibly</a:t>
            </a:r>
            <a:r>
              <a:rPr sz="2000" spc="10" dirty="0">
                <a:latin typeface="Noto Sans"/>
                <a:cs typeface="Noto Sans"/>
              </a:rPr>
              <a:t> </a:t>
            </a:r>
            <a:r>
              <a:rPr sz="2000" spc="-80" dirty="0">
                <a:latin typeface="Noto Sans"/>
                <a:cs typeface="Noto Sans"/>
              </a:rPr>
              <a:t>stored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0" dirty="0">
                <a:latin typeface="Noto Sans"/>
                <a:cs typeface="Noto Sans"/>
              </a:rPr>
              <a:t>need </a:t>
            </a:r>
            <a:r>
              <a:rPr sz="2000" spc="-45" dirty="0">
                <a:latin typeface="Noto Sans"/>
                <a:cs typeface="Noto Sans"/>
              </a:rPr>
              <a:t>to </a:t>
            </a:r>
            <a:r>
              <a:rPr sz="2000" spc="-90" dirty="0">
                <a:latin typeface="Noto Sans"/>
                <a:cs typeface="Noto Sans"/>
              </a:rPr>
              <a:t>reduce </a:t>
            </a:r>
            <a:r>
              <a:rPr sz="2000" spc="-75" dirty="0">
                <a:latin typeface="Noto Sans"/>
                <a:cs typeface="Noto Sans"/>
              </a:rPr>
              <a:t>the data so </a:t>
            </a:r>
            <a:r>
              <a:rPr sz="2000" spc="-105" dirty="0">
                <a:latin typeface="Noto Sans"/>
                <a:cs typeface="Noto Sans"/>
              </a:rPr>
              <a:t>a </a:t>
            </a:r>
            <a:r>
              <a:rPr sz="2000" spc="-85" dirty="0">
                <a:latin typeface="Noto Sans"/>
                <a:cs typeface="Noto Sans"/>
              </a:rPr>
              <a:t>mining </a:t>
            </a:r>
            <a:r>
              <a:rPr sz="2000" spc="-80" dirty="0">
                <a:latin typeface="Noto Sans"/>
                <a:cs typeface="Noto Sans"/>
              </a:rPr>
              <a:t>algorithm can </a:t>
            </a:r>
            <a:r>
              <a:rPr sz="2000" spc="-70" dirty="0">
                <a:latin typeface="Noto Sans"/>
                <a:cs typeface="Noto Sans"/>
              </a:rPr>
              <a:t>be feasibly</a:t>
            </a:r>
            <a:r>
              <a:rPr sz="2000" spc="345" dirty="0">
                <a:latin typeface="Noto Sans"/>
                <a:cs typeface="Noto Sans"/>
              </a:rPr>
              <a:t> </a:t>
            </a:r>
            <a:r>
              <a:rPr sz="2000" spc="-110" dirty="0">
                <a:latin typeface="Noto Sans"/>
                <a:cs typeface="Noto Sans"/>
              </a:rPr>
              <a:t>run</a:t>
            </a:r>
            <a:endParaRPr sz="2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80" dirty="0">
                <a:latin typeface="Noto Sans"/>
                <a:cs typeface="Noto Sans"/>
              </a:rPr>
              <a:t>What </a:t>
            </a:r>
            <a:r>
              <a:rPr sz="2400" spc="-95" dirty="0">
                <a:latin typeface="Noto Sans"/>
                <a:cs typeface="Noto Sans"/>
              </a:rPr>
              <a:t>else </a:t>
            </a:r>
            <a:r>
              <a:rPr sz="2400" spc="-70" dirty="0">
                <a:latin typeface="Noto Sans"/>
                <a:cs typeface="Noto Sans"/>
              </a:rPr>
              <a:t>could </a:t>
            </a:r>
            <a:r>
              <a:rPr sz="2400" spc="-135" dirty="0">
                <a:latin typeface="Noto Sans"/>
                <a:cs typeface="Noto Sans"/>
              </a:rPr>
              <a:t>we</a:t>
            </a:r>
            <a:r>
              <a:rPr sz="2400" spc="-85" dirty="0">
                <a:latin typeface="Noto Sans"/>
                <a:cs typeface="Noto Sans"/>
              </a:rPr>
              <a:t> </a:t>
            </a:r>
            <a:r>
              <a:rPr sz="2400" spc="-55" dirty="0">
                <a:latin typeface="Noto Sans"/>
                <a:cs typeface="Noto Sans"/>
              </a:rPr>
              <a:t>do</a:t>
            </a:r>
            <a:endParaRPr sz="24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0" dirty="0">
                <a:latin typeface="Noto Sans"/>
                <a:cs typeface="Noto Sans"/>
              </a:rPr>
              <a:t>buy </a:t>
            </a:r>
            <a:r>
              <a:rPr sz="2000" spc="-110" dirty="0">
                <a:latin typeface="Noto Sans"/>
                <a:cs typeface="Noto Sans"/>
              </a:rPr>
              <a:t>more</a:t>
            </a:r>
            <a:r>
              <a:rPr sz="2000" spc="120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storage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0" dirty="0">
                <a:latin typeface="Noto Sans"/>
                <a:cs typeface="Noto Sans"/>
              </a:rPr>
              <a:t>buy </a:t>
            </a:r>
            <a:r>
              <a:rPr sz="2000" spc="-110" dirty="0">
                <a:latin typeface="Noto Sans"/>
                <a:cs typeface="Noto Sans"/>
              </a:rPr>
              <a:t>more </a:t>
            </a:r>
            <a:r>
              <a:rPr sz="2000" spc="-85" dirty="0">
                <a:latin typeface="Noto Sans"/>
                <a:cs typeface="Noto Sans"/>
              </a:rPr>
              <a:t>computers or </a:t>
            </a:r>
            <a:r>
              <a:rPr sz="2000" spc="-90" dirty="0">
                <a:latin typeface="Noto Sans"/>
                <a:cs typeface="Noto Sans"/>
              </a:rPr>
              <a:t>faster</a:t>
            </a:r>
            <a:r>
              <a:rPr sz="2000" spc="55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ones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60" dirty="0">
                <a:latin typeface="Noto Sans"/>
                <a:cs typeface="Noto Sans"/>
              </a:rPr>
              <a:t>develop </a:t>
            </a:r>
            <a:r>
              <a:rPr sz="2000" spc="-110" dirty="0">
                <a:latin typeface="Noto Sans"/>
                <a:cs typeface="Noto Sans"/>
              </a:rPr>
              <a:t>more </a:t>
            </a:r>
            <a:r>
              <a:rPr sz="2000" spc="-65" dirty="0">
                <a:latin typeface="Noto Sans"/>
                <a:cs typeface="Noto Sans"/>
              </a:rPr>
              <a:t>efficient </a:t>
            </a:r>
            <a:r>
              <a:rPr sz="2000" spc="-80" dirty="0">
                <a:latin typeface="Noto Sans"/>
                <a:cs typeface="Noto Sans"/>
              </a:rPr>
              <a:t>algorithms </a:t>
            </a:r>
            <a:r>
              <a:rPr sz="2000" spc="-60" dirty="0">
                <a:latin typeface="Noto Sans"/>
                <a:cs typeface="Noto Sans"/>
              </a:rPr>
              <a:t>(look </a:t>
            </a:r>
            <a:r>
              <a:rPr sz="2000" spc="-65" dirty="0">
                <a:latin typeface="Noto Sans"/>
                <a:cs typeface="Noto Sans"/>
              </a:rPr>
              <a:t>beyond</a:t>
            </a:r>
            <a:r>
              <a:rPr sz="2000" spc="170" dirty="0">
                <a:latin typeface="Noto Sans"/>
                <a:cs typeface="Noto Sans"/>
              </a:rPr>
              <a:t> </a:t>
            </a:r>
            <a:r>
              <a:rPr sz="2000" spc="-50" dirty="0">
                <a:latin typeface="Noto Sans"/>
                <a:cs typeface="Noto Sans"/>
              </a:rPr>
              <a:t>O-notation)</a:t>
            </a:r>
            <a:endParaRPr sz="2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25" dirty="0">
                <a:latin typeface="Noto Sans"/>
                <a:cs typeface="Noto Sans"/>
              </a:rPr>
              <a:t>However,</a:t>
            </a:r>
            <a:r>
              <a:rPr sz="2400" spc="20" dirty="0">
                <a:latin typeface="Noto Sans"/>
                <a:cs typeface="Noto Sans"/>
              </a:rPr>
              <a:t> </a:t>
            </a:r>
            <a:r>
              <a:rPr sz="2400" spc="-85" dirty="0">
                <a:latin typeface="Noto Sans"/>
                <a:cs typeface="Noto Sans"/>
              </a:rPr>
              <a:t>in</a:t>
            </a:r>
            <a:r>
              <a:rPr sz="2400" spc="40" dirty="0">
                <a:latin typeface="Noto Sans"/>
                <a:cs typeface="Noto Sans"/>
              </a:rPr>
              <a:t> </a:t>
            </a:r>
            <a:r>
              <a:rPr sz="2400" spc="-80" dirty="0">
                <a:latin typeface="Noto Sans"/>
                <a:cs typeface="Noto Sans"/>
              </a:rPr>
              <a:t>practice,</a:t>
            </a:r>
            <a:r>
              <a:rPr sz="2400" spc="60" dirty="0">
                <a:latin typeface="Noto Sans"/>
                <a:cs typeface="Noto Sans"/>
              </a:rPr>
              <a:t> </a:t>
            </a:r>
            <a:r>
              <a:rPr sz="2400" spc="-70" dirty="0">
                <a:latin typeface="Noto Sans"/>
                <a:cs typeface="Noto Sans"/>
              </a:rPr>
              <a:t>all</a:t>
            </a:r>
            <a:r>
              <a:rPr sz="2400" spc="55" dirty="0">
                <a:latin typeface="Noto Sans"/>
                <a:cs typeface="Noto Sans"/>
              </a:rPr>
              <a:t> </a:t>
            </a:r>
            <a:r>
              <a:rPr sz="2400" spc="-90" dirty="0">
                <a:latin typeface="Noto Sans"/>
                <a:cs typeface="Noto Sans"/>
              </a:rPr>
              <a:t>of</a:t>
            </a:r>
            <a:r>
              <a:rPr sz="2400" spc="50" dirty="0">
                <a:latin typeface="Noto Sans"/>
                <a:cs typeface="Noto Sans"/>
              </a:rPr>
              <a:t> </a:t>
            </a:r>
            <a:r>
              <a:rPr sz="2400" spc="-90" dirty="0">
                <a:latin typeface="Noto Sans"/>
                <a:cs typeface="Noto Sans"/>
              </a:rPr>
              <a:t>this</a:t>
            </a:r>
            <a:r>
              <a:rPr sz="2400" spc="45" dirty="0">
                <a:latin typeface="Noto Sans"/>
                <a:cs typeface="Noto Sans"/>
              </a:rPr>
              <a:t> </a:t>
            </a:r>
            <a:r>
              <a:rPr sz="2400" spc="-90" dirty="0">
                <a:latin typeface="Noto Sans"/>
                <a:cs typeface="Noto Sans"/>
              </a:rPr>
              <a:t>is</a:t>
            </a:r>
            <a:r>
              <a:rPr sz="2400" spc="35" dirty="0">
                <a:latin typeface="Noto Sans"/>
                <a:cs typeface="Noto Sans"/>
              </a:rPr>
              <a:t> </a:t>
            </a:r>
            <a:r>
              <a:rPr sz="2400" spc="-95" dirty="0">
                <a:latin typeface="Noto Sans"/>
                <a:cs typeface="Noto Sans"/>
              </a:rPr>
              <a:t>happening</a:t>
            </a:r>
            <a:r>
              <a:rPr sz="2400" spc="60" dirty="0">
                <a:latin typeface="Noto Sans"/>
                <a:cs typeface="Noto Sans"/>
              </a:rPr>
              <a:t> </a:t>
            </a:r>
            <a:r>
              <a:rPr sz="2400" spc="-90" dirty="0">
                <a:latin typeface="Noto Sans"/>
                <a:cs typeface="Noto Sans"/>
              </a:rPr>
              <a:t>at</a:t>
            </a:r>
            <a:r>
              <a:rPr sz="2400" spc="40" dirty="0">
                <a:latin typeface="Noto Sans"/>
                <a:cs typeface="Noto Sans"/>
              </a:rPr>
              <a:t> </a:t>
            </a:r>
            <a:r>
              <a:rPr sz="2400" spc="-95" dirty="0">
                <a:latin typeface="Noto Sans"/>
                <a:cs typeface="Noto Sans"/>
              </a:rPr>
              <a:t>the</a:t>
            </a:r>
            <a:r>
              <a:rPr sz="2400" spc="35" dirty="0">
                <a:latin typeface="Noto Sans"/>
                <a:cs typeface="Noto Sans"/>
              </a:rPr>
              <a:t> </a:t>
            </a:r>
            <a:r>
              <a:rPr sz="2400" spc="-140" dirty="0">
                <a:latin typeface="Noto Sans"/>
                <a:cs typeface="Noto Sans"/>
              </a:rPr>
              <a:t>same</a:t>
            </a:r>
            <a:r>
              <a:rPr sz="2400" spc="30" dirty="0">
                <a:latin typeface="Noto Sans"/>
                <a:cs typeface="Noto Sans"/>
              </a:rPr>
              <a:t> </a:t>
            </a:r>
            <a:r>
              <a:rPr sz="2400" spc="-95" dirty="0">
                <a:latin typeface="Noto Sans"/>
                <a:cs typeface="Noto Sans"/>
              </a:rPr>
              <a:t>time</a:t>
            </a:r>
            <a:endParaRPr sz="24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0" dirty="0">
                <a:latin typeface="Noto Sans"/>
                <a:cs typeface="Noto Sans"/>
              </a:rPr>
              <a:t>unfortunately,</a:t>
            </a:r>
            <a:r>
              <a:rPr sz="2000" spc="-1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the</a:t>
            </a:r>
            <a:r>
              <a:rPr sz="2000" spc="35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growth</a:t>
            </a:r>
            <a:r>
              <a:rPr sz="2000" spc="20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of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spc="-80" dirty="0">
                <a:latin typeface="Noto Sans"/>
                <a:cs typeface="Noto Sans"/>
              </a:rPr>
              <a:t>data</a:t>
            </a:r>
            <a:r>
              <a:rPr sz="2000" spc="15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and</a:t>
            </a:r>
            <a:r>
              <a:rPr sz="2000" spc="20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complexities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is</a:t>
            </a:r>
            <a:r>
              <a:rPr sz="2000" spc="45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always</a:t>
            </a:r>
            <a:r>
              <a:rPr sz="2000" spc="15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faster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5" dirty="0">
                <a:latin typeface="Noto Sans"/>
                <a:cs typeface="Noto Sans"/>
              </a:rPr>
              <a:t>and</a:t>
            </a:r>
            <a:r>
              <a:rPr sz="2000" spc="2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so,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data</a:t>
            </a:r>
            <a:r>
              <a:rPr sz="2000" spc="1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reduction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60" dirty="0">
                <a:latin typeface="Noto Sans"/>
                <a:cs typeface="Noto Sans"/>
              </a:rPr>
              <a:t>will</a:t>
            </a:r>
            <a:r>
              <a:rPr sz="2000" spc="35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always</a:t>
            </a:r>
            <a:r>
              <a:rPr sz="2000" spc="10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be</a:t>
            </a:r>
            <a:r>
              <a:rPr sz="2000" spc="2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important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0166" y="480313"/>
            <a:ext cx="623697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2475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Noto Sans"/>
                <a:cs typeface="Noto Sans"/>
              </a:rPr>
              <a:t>What </a:t>
            </a:r>
            <a:r>
              <a:rPr sz="2400" spc="-90" dirty="0">
                <a:latin typeface="Noto Sans"/>
                <a:cs typeface="Noto Sans"/>
              </a:rPr>
              <a:t>is</a:t>
            </a:r>
            <a:r>
              <a:rPr sz="2400" spc="110" dirty="0">
                <a:latin typeface="Noto Sans"/>
                <a:cs typeface="Noto Sans"/>
              </a:rPr>
              <a:t> </a:t>
            </a:r>
            <a:r>
              <a:rPr sz="2400" spc="-110" dirty="0">
                <a:latin typeface="Noto Sans"/>
                <a:cs typeface="Noto Sans"/>
              </a:rPr>
              <a:t>sampling?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79" y="2053564"/>
            <a:ext cx="6185535" cy="44888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27100" indent="-4572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55" dirty="0">
                <a:latin typeface="Noto Sans"/>
                <a:cs typeface="Noto Sans"/>
              </a:rPr>
              <a:t>pick </a:t>
            </a:r>
            <a:r>
              <a:rPr sz="2000" spc="-105" dirty="0">
                <a:latin typeface="Noto Sans"/>
                <a:cs typeface="Noto Sans"/>
              </a:rPr>
              <a:t>a 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Noto Sans"/>
                <a:cs typeface="Noto Sans"/>
              </a:rPr>
              <a:t>representative</a:t>
            </a:r>
            <a:r>
              <a:rPr sz="2000" spc="-90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subset </a:t>
            </a:r>
            <a:r>
              <a:rPr sz="2000" spc="-70" dirty="0">
                <a:latin typeface="Noto Sans"/>
                <a:cs typeface="Noto Sans"/>
              </a:rPr>
              <a:t>of </a:t>
            </a:r>
            <a:r>
              <a:rPr sz="2000" spc="-75" dirty="0">
                <a:latin typeface="Noto Sans"/>
                <a:cs typeface="Noto Sans"/>
              </a:rPr>
              <a:t>the</a:t>
            </a:r>
            <a:r>
              <a:rPr sz="2000" spc="15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data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0" dirty="0">
                <a:latin typeface="Noto Sans"/>
                <a:cs typeface="Noto Sans"/>
              </a:rPr>
              <a:t>discard </a:t>
            </a: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95" dirty="0">
                <a:latin typeface="Noto Sans"/>
                <a:cs typeface="Noto Sans"/>
              </a:rPr>
              <a:t>remaining</a:t>
            </a:r>
            <a:r>
              <a:rPr sz="2000" spc="225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data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50" dirty="0">
                <a:latin typeface="Noto Sans"/>
                <a:cs typeface="Noto Sans"/>
              </a:rPr>
              <a:t>pick </a:t>
            </a:r>
            <a:r>
              <a:rPr sz="2000" spc="-110" dirty="0">
                <a:latin typeface="Noto Sans"/>
                <a:cs typeface="Noto Sans"/>
              </a:rPr>
              <a:t>as </a:t>
            </a:r>
            <a:r>
              <a:rPr sz="2000" spc="-105" dirty="0">
                <a:latin typeface="Noto Sans"/>
                <a:cs typeface="Noto Sans"/>
              </a:rPr>
              <a:t>many </a:t>
            </a:r>
            <a:r>
              <a:rPr sz="2000" spc="-70" dirty="0">
                <a:latin typeface="Noto Sans"/>
                <a:cs typeface="Noto Sans"/>
              </a:rPr>
              <a:t>you </a:t>
            </a:r>
            <a:r>
              <a:rPr sz="2000" spc="-80" dirty="0">
                <a:latin typeface="Noto Sans"/>
                <a:cs typeface="Noto Sans"/>
              </a:rPr>
              <a:t>can </a:t>
            </a:r>
            <a:r>
              <a:rPr sz="2000" spc="-85" dirty="0">
                <a:latin typeface="Noto Sans"/>
                <a:cs typeface="Noto Sans"/>
              </a:rPr>
              <a:t>afford </a:t>
            </a:r>
            <a:r>
              <a:rPr sz="2000" spc="-45" dirty="0">
                <a:latin typeface="Noto Sans"/>
                <a:cs typeface="Noto Sans"/>
              </a:rPr>
              <a:t>to</a:t>
            </a:r>
            <a:r>
              <a:rPr sz="2000" spc="235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keep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0" dirty="0">
                <a:latin typeface="Noto Sans"/>
                <a:cs typeface="Noto Sans"/>
              </a:rPr>
              <a:t>recall: </a:t>
            </a:r>
            <a:r>
              <a:rPr sz="2000" spc="-65" dirty="0">
                <a:latin typeface="Noto Sans"/>
                <a:cs typeface="Noto Sans"/>
              </a:rPr>
              <a:t>once </a:t>
            </a:r>
            <a:r>
              <a:rPr sz="2000" spc="-120" dirty="0">
                <a:latin typeface="Noto Sans"/>
                <a:cs typeface="Noto Sans"/>
              </a:rPr>
              <a:t>it’s </a:t>
            </a:r>
            <a:r>
              <a:rPr sz="2000" spc="-70" dirty="0">
                <a:latin typeface="Noto Sans"/>
                <a:cs typeface="Noto Sans"/>
              </a:rPr>
              <a:t>gone, </a:t>
            </a:r>
            <a:r>
              <a:rPr sz="2000" spc="-120" dirty="0">
                <a:latin typeface="Noto Sans"/>
                <a:cs typeface="Noto Sans"/>
              </a:rPr>
              <a:t>it’s</a:t>
            </a:r>
            <a:r>
              <a:rPr sz="2000" spc="-335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gone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0" dirty="0">
                <a:latin typeface="Noto Sans"/>
                <a:cs typeface="Noto Sans"/>
              </a:rPr>
              <a:t>be </a:t>
            </a:r>
            <a:r>
              <a:rPr sz="2000" spc="-95" dirty="0">
                <a:latin typeface="Noto Sans"/>
                <a:cs typeface="Noto Sans"/>
              </a:rPr>
              <a:t>smart </a:t>
            </a:r>
            <a:r>
              <a:rPr sz="2000" spc="-70" dirty="0">
                <a:latin typeface="Noto Sans"/>
                <a:cs typeface="Noto Sans"/>
              </a:rPr>
              <a:t>about</a:t>
            </a:r>
            <a:r>
              <a:rPr sz="2000" spc="215" dirty="0">
                <a:latin typeface="Noto Sans"/>
                <a:cs typeface="Noto Sans"/>
              </a:rPr>
              <a:t> </a:t>
            </a:r>
            <a:r>
              <a:rPr sz="2000" spc="-45" dirty="0">
                <a:latin typeface="Noto Sans"/>
                <a:cs typeface="Noto Sans"/>
              </a:rPr>
              <a:t>it</a:t>
            </a:r>
            <a:endParaRPr sz="2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0" dirty="0">
                <a:latin typeface="Noto Sans"/>
                <a:cs typeface="Noto Sans"/>
              </a:rPr>
              <a:t>Simplest: </a:t>
            </a:r>
            <a:r>
              <a:rPr sz="2400" spc="-114" dirty="0">
                <a:latin typeface="Noto Sans"/>
                <a:cs typeface="Noto Sans"/>
              </a:rPr>
              <a:t>random</a:t>
            </a:r>
            <a:r>
              <a:rPr sz="2400" spc="175" dirty="0">
                <a:latin typeface="Noto Sans"/>
                <a:cs typeface="Noto Sans"/>
              </a:rPr>
              <a:t> </a:t>
            </a:r>
            <a:r>
              <a:rPr sz="2400" spc="-100" dirty="0">
                <a:latin typeface="Noto Sans"/>
                <a:cs typeface="Noto Sans"/>
              </a:rPr>
              <a:t>sampling</a:t>
            </a:r>
            <a:endParaRPr sz="24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50" dirty="0">
                <a:latin typeface="Noto Sans"/>
                <a:cs typeface="Noto Sans"/>
              </a:rPr>
              <a:t>pick </a:t>
            </a:r>
            <a:r>
              <a:rPr sz="2000" spc="-95" dirty="0">
                <a:latin typeface="Noto Sans"/>
                <a:cs typeface="Noto Sans"/>
              </a:rPr>
              <a:t>sample </a:t>
            </a:r>
            <a:r>
              <a:rPr sz="2000" spc="-65" dirty="0">
                <a:latin typeface="Noto Sans"/>
                <a:cs typeface="Noto Sans"/>
              </a:rPr>
              <a:t>points </a:t>
            </a:r>
            <a:r>
              <a:rPr sz="2000" spc="-75" dirty="0">
                <a:latin typeface="Noto Sans"/>
                <a:cs typeface="Noto Sans"/>
              </a:rPr>
              <a:t>at</a:t>
            </a:r>
            <a:r>
              <a:rPr sz="2000" spc="295" dirty="0">
                <a:latin typeface="Noto Sans"/>
                <a:cs typeface="Noto Sans"/>
              </a:rPr>
              <a:t> </a:t>
            </a:r>
            <a:r>
              <a:rPr sz="2000" spc="-95" dirty="0">
                <a:latin typeface="Noto Sans"/>
                <a:cs typeface="Noto Sans"/>
              </a:rPr>
              <a:t>random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60" dirty="0">
                <a:latin typeface="Noto Sans"/>
                <a:cs typeface="Noto Sans"/>
              </a:rPr>
              <a:t>will </a:t>
            </a:r>
            <a:r>
              <a:rPr sz="2000" spc="-95" dirty="0">
                <a:latin typeface="Noto Sans"/>
                <a:cs typeface="Noto Sans"/>
              </a:rPr>
              <a:t>work </a:t>
            </a:r>
            <a:r>
              <a:rPr sz="2000" spc="-55" dirty="0">
                <a:latin typeface="Noto Sans"/>
                <a:cs typeface="Noto Sans"/>
              </a:rPr>
              <a:t>if </a:t>
            </a: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65" dirty="0">
                <a:latin typeface="Noto Sans"/>
                <a:cs typeface="Noto Sans"/>
              </a:rPr>
              <a:t>points </a:t>
            </a:r>
            <a:r>
              <a:rPr sz="2000" spc="-114" dirty="0">
                <a:latin typeface="Noto Sans"/>
                <a:cs typeface="Noto Sans"/>
              </a:rPr>
              <a:t>are </a:t>
            </a:r>
            <a:r>
              <a:rPr sz="2000" spc="-70" dirty="0">
                <a:latin typeface="Noto Sans"/>
                <a:cs typeface="Noto Sans"/>
              </a:rPr>
              <a:t>distributed</a:t>
            </a:r>
            <a:r>
              <a:rPr sz="2000" spc="270" dirty="0">
                <a:latin typeface="Noto Sans"/>
                <a:cs typeface="Noto Sans"/>
              </a:rPr>
              <a:t> </a:t>
            </a:r>
            <a:r>
              <a:rPr sz="2000" spc="-80" dirty="0">
                <a:latin typeface="Noto Sans"/>
                <a:cs typeface="Noto Sans"/>
              </a:rPr>
              <a:t>uniformly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0" dirty="0">
                <a:latin typeface="Noto Sans"/>
                <a:cs typeface="Noto Sans"/>
              </a:rPr>
              <a:t>this </a:t>
            </a:r>
            <a:r>
              <a:rPr sz="2000" spc="-75" dirty="0">
                <a:latin typeface="Noto Sans"/>
                <a:cs typeface="Noto Sans"/>
              </a:rPr>
              <a:t>is </a:t>
            </a:r>
            <a:r>
              <a:rPr sz="2000" spc="-80" dirty="0">
                <a:latin typeface="Noto Sans"/>
                <a:cs typeface="Noto Sans"/>
              </a:rPr>
              <a:t>usually </a:t>
            </a:r>
            <a:r>
              <a:rPr sz="2000" spc="-60" dirty="0">
                <a:latin typeface="Noto Sans"/>
                <a:cs typeface="Noto Sans"/>
              </a:rPr>
              <a:t>not </a:t>
            </a:r>
            <a:r>
              <a:rPr sz="2000" spc="-75" dirty="0">
                <a:latin typeface="Noto Sans"/>
                <a:cs typeface="Noto Sans"/>
              </a:rPr>
              <a:t>the</a:t>
            </a:r>
            <a:r>
              <a:rPr sz="2000" spc="-70" dirty="0">
                <a:latin typeface="Noto Sans"/>
                <a:cs typeface="Noto Sans"/>
              </a:rPr>
              <a:t> </a:t>
            </a:r>
            <a:r>
              <a:rPr sz="2000" spc="-80" dirty="0">
                <a:latin typeface="Noto Sans"/>
                <a:cs typeface="Noto Sans"/>
              </a:rPr>
              <a:t>case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0" dirty="0">
                <a:latin typeface="Noto Sans"/>
                <a:cs typeface="Noto Sans"/>
              </a:rPr>
              <a:t>outliers </a:t>
            </a:r>
            <a:r>
              <a:rPr sz="2000" spc="-60" dirty="0">
                <a:latin typeface="Noto Sans"/>
                <a:cs typeface="Noto Sans"/>
              </a:rPr>
              <a:t>will </a:t>
            </a:r>
            <a:r>
              <a:rPr sz="2000" spc="-65" dirty="0">
                <a:latin typeface="Noto Sans"/>
                <a:cs typeface="Noto Sans"/>
              </a:rPr>
              <a:t>likely </a:t>
            </a:r>
            <a:r>
              <a:rPr sz="2000" spc="-70" dirty="0">
                <a:latin typeface="Noto Sans"/>
                <a:cs typeface="Noto Sans"/>
              </a:rPr>
              <a:t>be</a:t>
            </a:r>
            <a:r>
              <a:rPr sz="2000" spc="340" dirty="0">
                <a:latin typeface="Noto Sans"/>
                <a:cs typeface="Noto Sans"/>
              </a:rPr>
              <a:t> </a:t>
            </a:r>
            <a:r>
              <a:rPr sz="2000" spc="-95" dirty="0">
                <a:latin typeface="Noto Sans"/>
                <a:cs typeface="Noto Sans"/>
              </a:rPr>
              <a:t>missed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5" dirty="0">
                <a:latin typeface="Noto Sans"/>
                <a:cs typeface="Noto Sans"/>
              </a:rPr>
              <a:t>so the </a:t>
            </a:r>
            <a:r>
              <a:rPr sz="2000" spc="-95" dirty="0">
                <a:latin typeface="Noto Sans"/>
                <a:cs typeface="Noto Sans"/>
              </a:rPr>
              <a:t>sample </a:t>
            </a:r>
            <a:r>
              <a:rPr sz="2000" spc="-60" dirty="0">
                <a:latin typeface="Noto Sans"/>
                <a:cs typeface="Noto Sans"/>
              </a:rPr>
              <a:t>will not </a:t>
            </a:r>
            <a:r>
              <a:rPr sz="2000" spc="-75" dirty="0">
                <a:latin typeface="Noto Sans"/>
                <a:cs typeface="Noto Sans"/>
              </a:rPr>
              <a:t>be</a:t>
            </a:r>
            <a:r>
              <a:rPr sz="2000" spc="75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representative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11519" y="1524000"/>
            <a:ext cx="2556255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3758" y="480313"/>
            <a:ext cx="6654927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7949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Noto Sans"/>
                <a:cs typeface="Noto Sans"/>
              </a:rPr>
              <a:t>Pick </a:t>
            </a:r>
            <a:r>
              <a:rPr sz="2400" spc="-95" dirty="0">
                <a:latin typeface="Noto Sans"/>
                <a:cs typeface="Noto Sans"/>
              </a:rPr>
              <a:t>the </a:t>
            </a:r>
            <a:r>
              <a:rPr sz="2400" spc="-114" dirty="0">
                <a:latin typeface="Noto Sans"/>
                <a:cs typeface="Noto Sans"/>
              </a:rPr>
              <a:t>samples </a:t>
            </a:r>
            <a:r>
              <a:rPr sz="2400" spc="-85" dirty="0">
                <a:latin typeface="Noto Sans"/>
                <a:cs typeface="Noto Sans"/>
              </a:rPr>
              <a:t>according </a:t>
            </a:r>
            <a:r>
              <a:rPr sz="2400" spc="-65" dirty="0">
                <a:latin typeface="Noto Sans"/>
                <a:cs typeface="Noto Sans"/>
              </a:rPr>
              <a:t>to </a:t>
            </a:r>
            <a:r>
              <a:rPr sz="2400" spc="-120" dirty="0">
                <a:latin typeface="Noto Sans"/>
                <a:cs typeface="Noto Sans"/>
              </a:rPr>
              <a:t>some </a:t>
            </a:r>
            <a:r>
              <a:rPr sz="2400" spc="-90" dirty="0">
                <a:latin typeface="Noto Sans"/>
                <a:cs typeface="Noto Sans"/>
              </a:rPr>
              <a:t>knowledge of the</a:t>
            </a:r>
            <a:r>
              <a:rPr sz="2400" spc="70" dirty="0">
                <a:latin typeface="Noto Sans"/>
                <a:cs typeface="Noto Sans"/>
              </a:rPr>
              <a:t> </a:t>
            </a:r>
            <a:r>
              <a:rPr sz="2400" spc="-95" dirty="0">
                <a:latin typeface="Noto Sans"/>
                <a:cs typeface="Noto Sans"/>
              </a:rPr>
              <a:t>data</a:t>
            </a:r>
            <a:endParaRPr sz="24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sz="2400" spc="-85" dirty="0">
                <a:latin typeface="Noto Sans"/>
                <a:cs typeface="Noto Sans"/>
              </a:rPr>
              <a:t>distribution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2419070"/>
            <a:ext cx="792353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80" dirty="0">
                <a:latin typeface="Noto Sans"/>
                <a:cs typeface="Noto Sans"/>
              </a:rPr>
              <a:t>cluster </a:t>
            </a:r>
            <a:r>
              <a:rPr sz="2000" spc="-75" dirty="0">
                <a:latin typeface="Noto Sans"/>
                <a:cs typeface="Noto Sans"/>
              </a:rPr>
              <a:t>the data </a:t>
            </a:r>
            <a:r>
              <a:rPr sz="2000" spc="-80" dirty="0">
                <a:latin typeface="Noto Sans"/>
                <a:cs typeface="Noto Sans"/>
              </a:rPr>
              <a:t>(outliers </a:t>
            </a:r>
            <a:r>
              <a:rPr sz="2000" spc="-60" dirty="0">
                <a:latin typeface="Noto Sans"/>
                <a:cs typeface="Noto Sans"/>
              </a:rPr>
              <a:t>will </a:t>
            </a:r>
            <a:r>
              <a:rPr sz="2000" spc="-95" dirty="0">
                <a:latin typeface="Noto Sans"/>
                <a:cs typeface="Noto Sans"/>
              </a:rPr>
              <a:t>form </a:t>
            </a:r>
            <a:r>
              <a:rPr sz="2000" spc="-80" dirty="0">
                <a:latin typeface="Noto Sans"/>
                <a:cs typeface="Noto Sans"/>
              </a:rPr>
              <a:t>clusters</a:t>
            </a:r>
            <a:r>
              <a:rPr sz="2000" spc="-75" dirty="0">
                <a:latin typeface="Noto Sans"/>
                <a:cs typeface="Noto Sans"/>
              </a:rPr>
              <a:t> </a:t>
            </a:r>
            <a:r>
              <a:rPr sz="2000" spc="-110" dirty="0">
                <a:latin typeface="Noto Sans"/>
                <a:cs typeface="Noto Sans"/>
              </a:rPr>
              <a:t>as </a:t>
            </a:r>
            <a:r>
              <a:rPr sz="2000" spc="-80" dirty="0">
                <a:latin typeface="Noto Sans"/>
                <a:cs typeface="Noto Sans"/>
              </a:rPr>
              <a:t>well)</a:t>
            </a:r>
            <a:endParaRPr sz="2000">
              <a:latin typeface="Noto Sans"/>
              <a:cs typeface="Noto Sans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85" dirty="0">
                <a:latin typeface="Noto Sans"/>
                <a:cs typeface="Noto Sans"/>
              </a:rPr>
              <a:t>these clusters </a:t>
            </a:r>
            <a:r>
              <a:rPr sz="2000" spc="-114" dirty="0">
                <a:latin typeface="Noto Sans"/>
                <a:cs typeface="Noto Sans"/>
              </a:rPr>
              <a:t>are </a:t>
            </a:r>
            <a:r>
              <a:rPr sz="2000" spc="-70" dirty="0">
                <a:latin typeface="Noto Sans"/>
                <a:cs typeface="Noto Sans"/>
              </a:rPr>
              <a:t>also </a:t>
            </a:r>
            <a:r>
              <a:rPr sz="2000" spc="-60" dirty="0">
                <a:latin typeface="Noto Sans"/>
                <a:cs typeface="Noto Sans"/>
              </a:rPr>
              <a:t>called </a:t>
            </a:r>
            <a:r>
              <a:rPr sz="2000" i="1" spc="-10" dirty="0">
                <a:latin typeface="Arial"/>
                <a:cs typeface="Arial"/>
              </a:rPr>
              <a:t>strata </a:t>
            </a:r>
            <a:r>
              <a:rPr sz="2000" spc="-85" dirty="0">
                <a:latin typeface="Noto Sans"/>
                <a:cs typeface="Noto Sans"/>
              </a:rPr>
              <a:t>(hence, </a:t>
            </a:r>
            <a:r>
              <a:rPr sz="2000" spc="-70" dirty="0">
                <a:latin typeface="Noto Sans"/>
                <a:cs typeface="Noto Sans"/>
              </a:rPr>
              <a:t>stratified</a:t>
            </a:r>
            <a:r>
              <a:rPr sz="2000" spc="305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sampling)</a:t>
            </a:r>
            <a:endParaRPr sz="2000">
              <a:latin typeface="Noto Sans"/>
              <a:cs typeface="Noto Sans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70" dirty="0">
                <a:latin typeface="Noto Sans"/>
                <a:cs typeface="Noto Sans"/>
              </a:rPr>
              <a:t>size of </a:t>
            </a:r>
            <a:r>
              <a:rPr sz="2000" spc="-85" dirty="0">
                <a:latin typeface="Noto Sans"/>
                <a:cs typeface="Noto Sans"/>
              </a:rPr>
              <a:t>each </a:t>
            </a:r>
            <a:r>
              <a:rPr sz="2000" spc="-80" dirty="0">
                <a:latin typeface="Noto Sans"/>
                <a:cs typeface="Noto Sans"/>
              </a:rPr>
              <a:t>cluster </a:t>
            </a:r>
            <a:r>
              <a:rPr sz="2000" spc="-100" dirty="0">
                <a:latin typeface="Noto Sans"/>
                <a:cs typeface="Noto Sans"/>
              </a:rPr>
              <a:t>represents </a:t>
            </a:r>
            <a:r>
              <a:rPr sz="2000" spc="-65" dirty="0">
                <a:latin typeface="Noto Sans"/>
                <a:cs typeface="Noto Sans"/>
              </a:rPr>
              <a:t>its </a:t>
            </a:r>
            <a:r>
              <a:rPr sz="2000" spc="-80" dirty="0">
                <a:latin typeface="Noto Sans"/>
                <a:cs typeface="Noto Sans"/>
              </a:rPr>
              <a:t>percentage </a:t>
            </a:r>
            <a:r>
              <a:rPr sz="2000" spc="-75" dirty="0">
                <a:latin typeface="Noto Sans"/>
                <a:cs typeface="Noto Sans"/>
              </a:rPr>
              <a:t>in the</a:t>
            </a:r>
            <a:r>
              <a:rPr sz="2000" spc="110" dirty="0">
                <a:latin typeface="Noto Sans"/>
                <a:cs typeface="Noto Sans"/>
              </a:rPr>
              <a:t> </a:t>
            </a:r>
            <a:r>
              <a:rPr sz="2000" spc="-60" dirty="0">
                <a:latin typeface="Noto Sans"/>
                <a:cs typeface="Noto Sans"/>
              </a:rPr>
              <a:t>population</a:t>
            </a:r>
            <a:endParaRPr sz="2000">
              <a:latin typeface="Noto Sans"/>
              <a:cs typeface="Noto Sans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75" dirty="0">
                <a:latin typeface="Noto Sans"/>
                <a:cs typeface="Noto Sans"/>
              </a:rPr>
              <a:t>guides the </a:t>
            </a:r>
            <a:r>
              <a:rPr sz="2000" spc="-105" dirty="0">
                <a:latin typeface="Noto Sans"/>
                <a:cs typeface="Noto Sans"/>
              </a:rPr>
              <a:t>number </a:t>
            </a:r>
            <a:r>
              <a:rPr sz="2000" spc="-70" dirty="0">
                <a:latin typeface="Noto Sans"/>
                <a:cs typeface="Noto Sans"/>
              </a:rPr>
              <a:t>of </a:t>
            </a:r>
            <a:r>
              <a:rPr sz="2000" spc="-95" dirty="0">
                <a:latin typeface="Noto Sans"/>
                <a:cs typeface="Noto Sans"/>
              </a:rPr>
              <a:t>samples </a:t>
            </a:r>
            <a:r>
              <a:rPr sz="2000" dirty="0">
                <a:latin typeface="Noto Sans"/>
                <a:cs typeface="Noto Sans"/>
              </a:rPr>
              <a:t>– </a:t>
            </a:r>
            <a:r>
              <a:rPr sz="2000" spc="-70" dirty="0">
                <a:latin typeface="Noto Sans"/>
                <a:cs typeface="Noto Sans"/>
              </a:rPr>
              <a:t>bigger </a:t>
            </a:r>
            <a:r>
              <a:rPr sz="2000" spc="-85" dirty="0">
                <a:latin typeface="Noto Sans"/>
                <a:cs typeface="Noto Sans"/>
              </a:rPr>
              <a:t>clusters </a:t>
            </a:r>
            <a:r>
              <a:rPr sz="2000" spc="-60" dirty="0">
                <a:latin typeface="Noto Sans"/>
                <a:cs typeface="Noto Sans"/>
              </a:rPr>
              <a:t>get </a:t>
            </a:r>
            <a:r>
              <a:rPr sz="2000" spc="-105" dirty="0">
                <a:latin typeface="Noto Sans"/>
                <a:cs typeface="Noto Sans"/>
              </a:rPr>
              <a:t>more</a:t>
            </a:r>
            <a:r>
              <a:rPr sz="2000" spc="80" dirty="0">
                <a:latin typeface="Noto Sans"/>
                <a:cs typeface="Noto Sans"/>
              </a:rPr>
              <a:t> </a:t>
            </a:r>
            <a:r>
              <a:rPr sz="2000" spc="-95" dirty="0">
                <a:latin typeface="Noto Sans"/>
                <a:cs typeface="Noto Sans"/>
              </a:rPr>
              <a:t>samples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191000"/>
            <a:ext cx="2058646" cy="207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4191037"/>
            <a:ext cx="2590800" cy="2040889"/>
          </a:xfrm>
          <a:custGeom>
            <a:avLst/>
            <a:gdLst/>
            <a:ahLst/>
            <a:cxnLst/>
            <a:rect l="l" t="t" r="r" b="b"/>
            <a:pathLst>
              <a:path w="2590800" h="2040889">
                <a:moveTo>
                  <a:pt x="0" y="2040763"/>
                </a:moveTo>
                <a:lnTo>
                  <a:pt x="2590800" y="2040763"/>
                </a:lnTo>
                <a:lnTo>
                  <a:pt x="2590800" y="0"/>
                </a:lnTo>
                <a:lnTo>
                  <a:pt x="0" y="0"/>
                </a:lnTo>
                <a:lnTo>
                  <a:pt x="0" y="2040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494" y="4528677"/>
            <a:ext cx="1650204" cy="1343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3855" y="5203761"/>
            <a:ext cx="68834" cy="89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1005" y="4949634"/>
            <a:ext cx="68833" cy="89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16431" y="4658423"/>
            <a:ext cx="68833" cy="8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70965" y="5000434"/>
            <a:ext cx="68833" cy="890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71269" y="4872291"/>
            <a:ext cx="68834" cy="878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20141" y="5265229"/>
            <a:ext cx="68834" cy="89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4420" y="5622137"/>
            <a:ext cx="68834" cy="889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6904" y="5507799"/>
            <a:ext cx="68833" cy="88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1007" y="4941125"/>
            <a:ext cx="68833" cy="890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52627" y="5462206"/>
            <a:ext cx="68833" cy="890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98500" y="4763198"/>
            <a:ext cx="68833" cy="890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30122" y="4501705"/>
            <a:ext cx="68834" cy="878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8761" y="5199570"/>
            <a:ext cx="68833" cy="890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7100" y="4428981"/>
            <a:ext cx="708660" cy="918844"/>
          </a:xfrm>
          <a:custGeom>
            <a:avLst/>
            <a:gdLst/>
            <a:ahLst/>
            <a:cxnLst/>
            <a:rect l="l" t="t" r="r" b="b"/>
            <a:pathLst>
              <a:path w="708659" h="918845">
                <a:moveTo>
                  <a:pt x="684276" y="244109"/>
                </a:moveTo>
                <a:lnTo>
                  <a:pt x="693183" y="284777"/>
                </a:lnTo>
                <a:lnTo>
                  <a:pt x="699627" y="325516"/>
                </a:lnTo>
                <a:lnTo>
                  <a:pt x="704332" y="366732"/>
                </a:lnTo>
                <a:lnTo>
                  <a:pt x="708025" y="408828"/>
                </a:lnTo>
                <a:lnTo>
                  <a:pt x="707645" y="459266"/>
                </a:lnTo>
                <a:lnTo>
                  <a:pt x="708205" y="509462"/>
                </a:lnTo>
                <a:lnTo>
                  <a:pt x="708536" y="559184"/>
                </a:lnTo>
                <a:lnTo>
                  <a:pt x="707469" y="608203"/>
                </a:lnTo>
                <a:lnTo>
                  <a:pt x="703836" y="656286"/>
                </a:lnTo>
                <a:lnTo>
                  <a:pt x="696469" y="703204"/>
                </a:lnTo>
                <a:lnTo>
                  <a:pt x="684200" y="748727"/>
                </a:lnTo>
                <a:lnTo>
                  <a:pt x="665860" y="792622"/>
                </a:lnTo>
                <a:lnTo>
                  <a:pt x="659137" y="817733"/>
                </a:lnTo>
                <a:lnTo>
                  <a:pt x="639071" y="868668"/>
                </a:lnTo>
                <a:lnTo>
                  <a:pt x="608762" y="898298"/>
                </a:lnTo>
                <a:lnTo>
                  <a:pt x="575306" y="912102"/>
                </a:lnTo>
                <a:lnTo>
                  <a:pt x="558292" y="918479"/>
                </a:lnTo>
                <a:lnTo>
                  <a:pt x="493672" y="915227"/>
                </a:lnTo>
                <a:lnTo>
                  <a:pt x="429775" y="904817"/>
                </a:lnTo>
                <a:lnTo>
                  <a:pt x="390017" y="887491"/>
                </a:lnTo>
                <a:lnTo>
                  <a:pt x="354552" y="867346"/>
                </a:lnTo>
                <a:lnTo>
                  <a:pt x="337153" y="857077"/>
                </a:lnTo>
                <a:lnTo>
                  <a:pt x="318134" y="847867"/>
                </a:lnTo>
                <a:lnTo>
                  <a:pt x="312166" y="845200"/>
                </a:lnTo>
                <a:lnTo>
                  <a:pt x="300227" y="839993"/>
                </a:lnTo>
                <a:lnTo>
                  <a:pt x="278796" y="814290"/>
                </a:lnTo>
                <a:lnTo>
                  <a:pt x="256317" y="790765"/>
                </a:lnTo>
                <a:lnTo>
                  <a:pt x="233219" y="768359"/>
                </a:lnTo>
                <a:lnTo>
                  <a:pt x="209930" y="746013"/>
                </a:lnTo>
                <a:lnTo>
                  <a:pt x="194518" y="728333"/>
                </a:lnTo>
                <a:lnTo>
                  <a:pt x="181213" y="710390"/>
                </a:lnTo>
                <a:lnTo>
                  <a:pt x="167407" y="694543"/>
                </a:lnTo>
                <a:lnTo>
                  <a:pt x="150495" y="683148"/>
                </a:lnTo>
                <a:lnTo>
                  <a:pt x="129780" y="659465"/>
                </a:lnTo>
                <a:lnTo>
                  <a:pt x="83397" y="607907"/>
                </a:lnTo>
                <a:lnTo>
                  <a:pt x="43969" y="533163"/>
                </a:lnTo>
                <a:lnTo>
                  <a:pt x="25400" y="483806"/>
                </a:lnTo>
                <a:lnTo>
                  <a:pt x="10640" y="432329"/>
                </a:lnTo>
                <a:lnTo>
                  <a:pt x="0" y="377840"/>
                </a:lnTo>
                <a:lnTo>
                  <a:pt x="584" y="322897"/>
                </a:lnTo>
                <a:lnTo>
                  <a:pt x="528" y="267844"/>
                </a:lnTo>
                <a:lnTo>
                  <a:pt x="777" y="212755"/>
                </a:lnTo>
                <a:lnTo>
                  <a:pt x="2275" y="157702"/>
                </a:lnTo>
                <a:lnTo>
                  <a:pt x="5969" y="102758"/>
                </a:lnTo>
                <a:lnTo>
                  <a:pt x="21969" y="64017"/>
                </a:lnTo>
                <a:lnTo>
                  <a:pt x="53673" y="36956"/>
                </a:lnTo>
                <a:lnTo>
                  <a:pt x="90068" y="19302"/>
                </a:lnTo>
                <a:lnTo>
                  <a:pt x="128016" y="6111"/>
                </a:lnTo>
                <a:lnTo>
                  <a:pt x="143891" y="904"/>
                </a:lnTo>
                <a:lnTo>
                  <a:pt x="177581" y="827"/>
                </a:lnTo>
                <a:lnTo>
                  <a:pt x="211581" y="0"/>
                </a:lnTo>
                <a:lnTo>
                  <a:pt x="244725" y="3530"/>
                </a:lnTo>
                <a:lnTo>
                  <a:pt x="275844" y="16525"/>
                </a:lnTo>
                <a:lnTo>
                  <a:pt x="301194" y="32635"/>
                </a:lnTo>
                <a:lnTo>
                  <a:pt x="326723" y="47958"/>
                </a:lnTo>
                <a:lnTo>
                  <a:pt x="378078" y="79390"/>
                </a:lnTo>
                <a:lnTo>
                  <a:pt x="417591" y="110267"/>
                </a:lnTo>
                <a:lnTo>
                  <a:pt x="436639" y="126736"/>
                </a:lnTo>
                <a:lnTo>
                  <a:pt x="456056" y="142382"/>
                </a:lnTo>
                <a:lnTo>
                  <a:pt x="467810" y="149407"/>
                </a:lnTo>
                <a:lnTo>
                  <a:pt x="480075" y="154670"/>
                </a:lnTo>
                <a:lnTo>
                  <a:pt x="492365" y="159599"/>
                </a:lnTo>
                <a:lnTo>
                  <a:pt x="504190" y="165623"/>
                </a:lnTo>
                <a:lnTo>
                  <a:pt x="545508" y="191389"/>
                </a:lnTo>
                <a:lnTo>
                  <a:pt x="591756" y="216868"/>
                </a:lnTo>
                <a:lnTo>
                  <a:pt x="639242" y="236347"/>
                </a:lnTo>
                <a:lnTo>
                  <a:pt x="684276" y="24410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0931" y="5065648"/>
            <a:ext cx="607060" cy="824230"/>
          </a:xfrm>
          <a:custGeom>
            <a:avLst/>
            <a:gdLst/>
            <a:ahLst/>
            <a:cxnLst/>
            <a:rect l="l" t="t" r="r" b="b"/>
            <a:pathLst>
              <a:path w="607059" h="824229">
                <a:moveTo>
                  <a:pt x="149987" y="704659"/>
                </a:moveTo>
                <a:lnTo>
                  <a:pt x="134935" y="698847"/>
                </a:lnTo>
                <a:lnTo>
                  <a:pt x="132159" y="696910"/>
                </a:lnTo>
                <a:lnTo>
                  <a:pt x="132359" y="691095"/>
                </a:lnTo>
                <a:lnTo>
                  <a:pt x="126238" y="673646"/>
                </a:lnTo>
                <a:lnTo>
                  <a:pt x="116929" y="659592"/>
                </a:lnTo>
                <a:lnTo>
                  <a:pt x="104822" y="649093"/>
                </a:lnTo>
                <a:lnTo>
                  <a:pt x="91358" y="641181"/>
                </a:lnTo>
                <a:lnTo>
                  <a:pt x="77977" y="634885"/>
                </a:lnTo>
                <a:lnTo>
                  <a:pt x="71862" y="626875"/>
                </a:lnTo>
                <a:lnTo>
                  <a:pt x="46166" y="589562"/>
                </a:lnTo>
                <a:lnTo>
                  <a:pt x="21824" y="517333"/>
                </a:lnTo>
                <a:lnTo>
                  <a:pt x="13620" y="478421"/>
                </a:lnTo>
                <a:lnTo>
                  <a:pt x="6036" y="439338"/>
                </a:lnTo>
                <a:lnTo>
                  <a:pt x="0" y="399669"/>
                </a:lnTo>
                <a:lnTo>
                  <a:pt x="986" y="342804"/>
                </a:lnTo>
                <a:lnTo>
                  <a:pt x="1698" y="285940"/>
                </a:lnTo>
                <a:lnTo>
                  <a:pt x="3053" y="229076"/>
                </a:lnTo>
                <a:lnTo>
                  <a:pt x="5969" y="172212"/>
                </a:lnTo>
                <a:lnTo>
                  <a:pt x="28479" y="137604"/>
                </a:lnTo>
                <a:lnTo>
                  <a:pt x="53467" y="117093"/>
                </a:lnTo>
                <a:lnTo>
                  <a:pt x="88836" y="88761"/>
                </a:lnTo>
                <a:lnTo>
                  <a:pt x="123634" y="54356"/>
                </a:lnTo>
                <a:lnTo>
                  <a:pt x="158051" y="22046"/>
                </a:lnTo>
                <a:lnTo>
                  <a:pt x="192277" y="0"/>
                </a:lnTo>
                <a:lnTo>
                  <a:pt x="206527" y="1920"/>
                </a:lnTo>
                <a:lnTo>
                  <a:pt x="224361" y="4508"/>
                </a:lnTo>
                <a:lnTo>
                  <a:pt x="242695" y="8715"/>
                </a:lnTo>
                <a:lnTo>
                  <a:pt x="258445" y="15493"/>
                </a:lnTo>
                <a:lnTo>
                  <a:pt x="275461" y="26296"/>
                </a:lnTo>
                <a:lnTo>
                  <a:pt x="289988" y="34671"/>
                </a:lnTo>
                <a:lnTo>
                  <a:pt x="305254" y="41425"/>
                </a:lnTo>
                <a:lnTo>
                  <a:pt x="324485" y="47370"/>
                </a:lnTo>
                <a:lnTo>
                  <a:pt x="358126" y="69875"/>
                </a:lnTo>
                <a:lnTo>
                  <a:pt x="393398" y="87487"/>
                </a:lnTo>
                <a:lnTo>
                  <a:pt x="427265" y="108503"/>
                </a:lnTo>
                <a:lnTo>
                  <a:pt x="456692" y="141224"/>
                </a:lnTo>
                <a:lnTo>
                  <a:pt x="472745" y="167247"/>
                </a:lnTo>
                <a:lnTo>
                  <a:pt x="472651" y="169033"/>
                </a:lnTo>
                <a:lnTo>
                  <a:pt x="466320" y="162456"/>
                </a:lnTo>
                <a:lnTo>
                  <a:pt x="463665" y="163389"/>
                </a:lnTo>
                <a:lnTo>
                  <a:pt x="474599" y="187706"/>
                </a:lnTo>
                <a:lnTo>
                  <a:pt x="478575" y="194298"/>
                </a:lnTo>
                <a:lnTo>
                  <a:pt x="483266" y="200152"/>
                </a:lnTo>
                <a:lnTo>
                  <a:pt x="488100" y="205815"/>
                </a:lnTo>
                <a:lnTo>
                  <a:pt x="492505" y="211835"/>
                </a:lnTo>
                <a:lnTo>
                  <a:pt x="503560" y="233668"/>
                </a:lnTo>
                <a:lnTo>
                  <a:pt x="513127" y="256571"/>
                </a:lnTo>
                <a:lnTo>
                  <a:pt x="522956" y="278665"/>
                </a:lnTo>
                <a:lnTo>
                  <a:pt x="534797" y="298069"/>
                </a:lnTo>
                <a:lnTo>
                  <a:pt x="541651" y="327019"/>
                </a:lnTo>
                <a:lnTo>
                  <a:pt x="544671" y="339740"/>
                </a:lnTo>
                <a:lnTo>
                  <a:pt x="548691" y="349057"/>
                </a:lnTo>
                <a:lnTo>
                  <a:pt x="558546" y="367791"/>
                </a:lnTo>
                <a:lnTo>
                  <a:pt x="561411" y="387342"/>
                </a:lnTo>
                <a:lnTo>
                  <a:pt x="567189" y="426727"/>
                </a:lnTo>
                <a:lnTo>
                  <a:pt x="574905" y="466022"/>
                </a:lnTo>
                <a:lnTo>
                  <a:pt x="579850" y="485454"/>
                </a:lnTo>
                <a:lnTo>
                  <a:pt x="584557" y="504881"/>
                </a:lnTo>
                <a:lnTo>
                  <a:pt x="588264" y="524611"/>
                </a:lnTo>
                <a:lnTo>
                  <a:pt x="592857" y="560743"/>
                </a:lnTo>
                <a:lnTo>
                  <a:pt x="596058" y="595903"/>
                </a:lnTo>
                <a:lnTo>
                  <a:pt x="599997" y="630739"/>
                </a:lnTo>
                <a:lnTo>
                  <a:pt x="606805" y="665899"/>
                </a:lnTo>
                <a:lnTo>
                  <a:pt x="602311" y="709646"/>
                </a:lnTo>
                <a:lnTo>
                  <a:pt x="593804" y="747094"/>
                </a:lnTo>
                <a:lnTo>
                  <a:pt x="546608" y="798563"/>
                </a:lnTo>
                <a:lnTo>
                  <a:pt x="510353" y="811164"/>
                </a:lnTo>
                <a:lnTo>
                  <a:pt x="498348" y="814933"/>
                </a:lnTo>
                <a:lnTo>
                  <a:pt x="490474" y="817524"/>
                </a:lnTo>
                <a:lnTo>
                  <a:pt x="474599" y="822693"/>
                </a:lnTo>
                <a:lnTo>
                  <a:pt x="443754" y="823064"/>
                </a:lnTo>
                <a:lnTo>
                  <a:pt x="396212" y="823807"/>
                </a:lnTo>
                <a:lnTo>
                  <a:pt x="340026" y="822814"/>
                </a:lnTo>
                <a:lnTo>
                  <a:pt x="283249" y="817977"/>
                </a:lnTo>
                <a:lnTo>
                  <a:pt x="233934" y="807186"/>
                </a:lnTo>
                <a:lnTo>
                  <a:pt x="195262" y="781227"/>
                </a:lnTo>
                <a:lnTo>
                  <a:pt x="161925" y="744296"/>
                </a:lnTo>
                <a:lnTo>
                  <a:pt x="140797" y="709156"/>
                </a:lnTo>
                <a:lnTo>
                  <a:pt x="149987" y="70465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0800" y="4454525"/>
            <a:ext cx="570230" cy="1010285"/>
          </a:xfrm>
          <a:custGeom>
            <a:avLst/>
            <a:gdLst/>
            <a:ahLst/>
            <a:cxnLst/>
            <a:rect l="l" t="t" r="r" b="b"/>
            <a:pathLst>
              <a:path w="570229" h="1010285">
                <a:moveTo>
                  <a:pt x="498094" y="681355"/>
                </a:moveTo>
                <a:lnTo>
                  <a:pt x="492273" y="716484"/>
                </a:lnTo>
                <a:lnTo>
                  <a:pt x="485060" y="750554"/>
                </a:lnTo>
                <a:lnTo>
                  <a:pt x="475251" y="783171"/>
                </a:lnTo>
                <a:lnTo>
                  <a:pt x="461645" y="813943"/>
                </a:lnTo>
                <a:lnTo>
                  <a:pt x="454215" y="843522"/>
                </a:lnTo>
                <a:lnTo>
                  <a:pt x="446785" y="872934"/>
                </a:lnTo>
                <a:lnTo>
                  <a:pt x="439356" y="902346"/>
                </a:lnTo>
                <a:lnTo>
                  <a:pt x="431926" y="931926"/>
                </a:lnTo>
                <a:lnTo>
                  <a:pt x="429617" y="944048"/>
                </a:lnTo>
                <a:lnTo>
                  <a:pt x="427735" y="956516"/>
                </a:lnTo>
                <a:lnTo>
                  <a:pt x="424997" y="968341"/>
                </a:lnTo>
                <a:lnTo>
                  <a:pt x="420116" y="978535"/>
                </a:lnTo>
                <a:lnTo>
                  <a:pt x="416178" y="983615"/>
                </a:lnTo>
                <a:lnTo>
                  <a:pt x="413511" y="991362"/>
                </a:lnTo>
                <a:lnTo>
                  <a:pt x="375959" y="1008953"/>
                </a:lnTo>
                <a:lnTo>
                  <a:pt x="371855" y="1010285"/>
                </a:lnTo>
                <a:lnTo>
                  <a:pt x="326336" y="1007784"/>
                </a:lnTo>
                <a:lnTo>
                  <a:pt x="280971" y="1004760"/>
                </a:lnTo>
                <a:lnTo>
                  <a:pt x="235964" y="998497"/>
                </a:lnTo>
                <a:lnTo>
                  <a:pt x="191516" y="986282"/>
                </a:lnTo>
                <a:lnTo>
                  <a:pt x="136731" y="957802"/>
                </a:lnTo>
                <a:lnTo>
                  <a:pt x="110595" y="940669"/>
                </a:lnTo>
                <a:lnTo>
                  <a:pt x="83947" y="924179"/>
                </a:lnTo>
                <a:lnTo>
                  <a:pt x="51371" y="901525"/>
                </a:lnTo>
                <a:lnTo>
                  <a:pt x="23749" y="869061"/>
                </a:lnTo>
                <a:lnTo>
                  <a:pt x="2514" y="827787"/>
                </a:lnTo>
                <a:lnTo>
                  <a:pt x="0" y="822579"/>
                </a:lnTo>
                <a:lnTo>
                  <a:pt x="3078" y="773745"/>
                </a:lnTo>
                <a:lnTo>
                  <a:pt x="6961" y="724300"/>
                </a:lnTo>
                <a:lnTo>
                  <a:pt x="11760" y="674529"/>
                </a:lnTo>
                <a:lnTo>
                  <a:pt x="17589" y="624713"/>
                </a:lnTo>
                <a:lnTo>
                  <a:pt x="24561" y="575134"/>
                </a:lnTo>
                <a:lnTo>
                  <a:pt x="32789" y="526077"/>
                </a:lnTo>
                <a:lnTo>
                  <a:pt x="42387" y="477824"/>
                </a:lnTo>
                <a:lnTo>
                  <a:pt x="53466" y="430656"/>
                </a:lnTo>
                <a:lnTo>
                  <a:pt x="58489" y="373812"/>
                </a:lnTo>
                <a:lnTo>
                  <a:pt x="62976" y="316991"/>
                </a:lnTo>
                <a:lnTo>
                  <a:pt x="67343" y="260171"/>
                </a:lnTo>
                <a:lnTo>
                  <a:pt x="72009" y="203326"/>
                </a:lnTo>
                <a:lnTo>
                  <a:pt x="74437" y="180889"/>
                </a:lnTo>
                <a:lnTo>
                  <a:pt x="78962" y="163560"/>
                </a:lnTo>
                <a:lnTo>
                  <a:pt x="87439" y="150588"/>
                </a:lnTo>
                <a:lnTo>
                  <a:pt x="101726" y="141224"/>
                </a:lnTo>
                <a:lnTo>
                  <a:pt x="112434" y="126079"/>
                </a:lnTo>
                <a:lnTo>
                  <a:pt x="113474" y="125317"/>
                </a:lnTo>
                <a:lnTo>
                  <a:pt x="116228" y="126507"/>
                </a:lnTo>
                <a:lnTo>
                  <a:pt x="132079" y="117220"/>
                </a:lnTo>
                <a:lnTo>
                  <a:pt x="150743" y="102387"/>
                </a:lnTo>
                <a:lnTo>
                  <a:pt x="167560" y="87423"/>
                </a:lnTo>
                <a:lnTo>
                  <a:pt x="184640" y="73769"/>
                </a:lnTo>
                <a:lnTo>
                  <a:pt x="204089" y="62864"/>
                </a:lnTo>
                <a:lnTo>
                  <a:pt x="213947" y="48807"/>
                </a:lnTo>
                <a:lnTo>
                  <a:pt x="215995" y="46608"/>
                </a:lnTo>
                <a:lnTo>
                  <a:pt x="219519" y="46505"/>
                </a:lnTo>
                <a:lnTo>
                  <a:pt x="233806" y="38735"/>
                </a:lnTo>
                <a:lnTo>
                  <a:pt x="246455" y="28610"/>
                </a:lnTo>
                <a:lnTo>
                  <a:pt x="257175" y="18129"/>
                </a:lnTo>
                <a:lnTo>
                  <a:pt x="268275" y="8266"/>
                </a:lnTo>
                <a:lnTo>
                  <a:pt x="282067" y="0"/>
                </a:lnTo>
                <a:lnTo>
                  <a:pt x="329392" y="12979"/>
                </a:lnTo>
                <a:lnTo>
                  <a:pt x="377682" y="25638"/>
                </a:lnTo>
                <a:lnTo>
                  <a:pt x="424709" y="43130"/>
                </a:lnTo>
                <a:lnTo>
                  <a:pt x="468249" y="70612"/>
                </a:lnTo>
                <a:lnTo>
                  <a:pt x="482588" y="98758"/>
                </a:lnTo>
                <a:lnTo>
                  <a:pt x="497617" y="126333"/>
                </a:lnTo>
                <a:lnTo>
                  <a:pt x="514504" y="151479"/>
                </a:lnTo>
                <a:lnTo>
                  <a:pt x="534416" y="172338"/>
                </a:lnTo>
                <a:lnTo>
                  <a:pt x="540787" y="183723"/>
                </a:lnTo>
                <a:lnTo>
                  <a:pt x="547481" y="195024"/>
                </a:lnTo>
                <a:lnTo>
                  <a:pt x="553579" y="206825"/>
                </a:lnTo>
                <a:lnTo>
                  <a:pt x="558165" y="219710"/>
                </a:lnTo>
                <a:lnTo>
                  <a:pt x="561671" y="233509"/>
                </a:lnTo>
                <a:lnTo>
                  <a:pt x="565546" y="248761"/>
                </a:lnTo>
                <a:lnTo>
                  <a:pt x="568684" y="261108"/>
                </a:lnTo>
                <a:lnTo>
                  <a:pt x="569976" y="266192"/>
                </a:lnTo>
                <a:lnTo>
                  <a:pt x="569009" y="314596"/>
                </a:lnTo>
                <a:lnTo>
                  <a:pt x="568120" y="365279"/>
                </a:lnTo>
                <a:lnTo>
                  <a:pt x="566080" y="417038"/>
                </a:lnTo>
                <a:lnTo>
                  <a:pt x="561661" y="468667"/>
                </a:lnTo>
                <a:lnTo>
                  <a:pt x="553634" y="518964"/>
                </a:lnTo>
                <a:lnTo>
                  <a:pt x="540771" y="566724"/>
                </a:lnTo>
                <a:lnTo>
                  <a:pt x="521843" y="610743"/>
                </a:lnTo>
                <a:lnTo>
                  <a:pt x="519310" y="624669"/>
                </a:lnTo>
                <a:lnTo>
                  <a:pt x="514635" y="648620"/>
                </a:lnTo>
                <a:lnTo>
                  <a:pt x="507626" y="671286"/>
                </a:lnTo>
                <a:lnTo>
                  <a:pt x="498094" y="6813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0" y="4191037"/>
            <a:ext cx="2590800" cy="2040889"/>
          </a:xfrm>
          <a:custGeom>
            <a:avLst/>
            <a:gdLst/>
            <a:ahLst/>
            <a:cxnLst/>
            <a:rect l="l" t="t" r="r" b="b"/>
            <a:pathLst>
              <a:path w="2590800" h="2040889">
                <a:moveTo>
                  <a:pt x="0" y="2040763"/>
                </a:moveTo>
                <a:lnTo>
                  <a:pt x="2590800" y="2040763"/>
                </a:lnTo>
                <a:lnTo>
                  <a:pt x="2590800" y="0"/>
                </a:lnTo>
                <a:lnTo>
                  <a:pt x="0" y="0"/>
                </a:lnTo>
                <a:lnTo>
                  <a:pt x="0" y="2040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1140" y="6343903"/>
            <a:ext cx="3007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latin typeface="Noto Sans"/>
                <a:cs typeface="Noto Sans"/>
              </a:rPr>
              <a:t>sampling </a:t>
            </a:r>
            <a:r>
              <a:rPr sz="2000" spc="-90" dirty="0">
                <a:latin typeface="Noto Sans"/>
                <a:cs typeface="Noto Sans"/>
              </a:rPr>
              <a:t>rate </a:t>
            </a:r>
            <a:r>
              <a:rPr sz="2000" spc="265" dirty="0">
                <a:latin typeface="Noto Sans"/>
                <a:cs typeface="Noto Sans"/>
              </a:rPr>
              <a:t>~ </a:t>
            </a:r>
            <a:r>
              <a:rPr sz="2000" spc="-65" dirty="0">
                <a:latin typeface="Noto Sans"/>
                <a:cs typeface="Noto Sans"/>
              </a:rPr>
              <a:t>bin </a:t>
            </a:r>
            <a:r>
              <a:rPr sz="2000" spc="-70" dirty="0">
                <a:latin typeface="Noto Sans"/>
                <a:cs typeface="Noto Sans"/>
              </a:rPr>
              <a:t>height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7575" y="6343903"/>
            <a:ext cx="3096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latin typeface="Noto Sans"/>
                <a:cs typeface="Noto Sans"/>
              </a:rPr>
              <a:t>sampling </a:t>
            </a:r>
            <a:r>
              <a:rPr sz="2000" spc="-90" dirty="0">
                <a:latin typeface="Noto Sans"/>
                <a:cs typeface="Noto Sans"/>
              </a:rPr>
              <a:t>rate </a:t>
            </a:r>
            <a:r>
              <a:rPr sz="2000" spc="265" dirty="0">
                <a:latin typeface="Noto Sans"/>
                <a:cs typeface="Noto Sans"/>
              </a:rPr>
              <a:t>~ </a:t>
            </a:r>
            <a:r>
              <a:rPr sz="2000" spc="-80" dirty="0">
                <a:latin typeface="Noto Sans"/>
                <a:cs typeface="Noto Sans"/>
              </a:rPr>
              <a:t>cluster</a:t>
            </a:r>
            <a:r>
              <a:rPr sz="2000" spc="-10" dirty="0">
                <a:latin typeface="Noto Sans"/>
                <a:cs typeface="Noto Sans"/>
              </a:rPr>
              <a:t> </a:t>
            </a:r>
            <a:r>
              <a:rPr sz="2000" spc="-65" dirty="0">
                <a:latin typeface="Noto Sans"/>
                <a:cs typeface="Noto Sans"/>
              </a:rPr>
              <a:t>size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6400" y="56769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0"/>
                </a:moveTo>
                <a:lnTo>
                  <a:pt x="914400" y="76200"/>
                </a:lnTo>
                <a:lnTo>
                  <a:pt x="968375" y="49212"/>
                </a:lnTo>
                <a:lnTo>
                  <a:pt x="927100" y="49212"/>
                </a:lnTo>
                <a:lnTo>
                  <a:pt x="927100" y="26987"/>
                </a:lnTo>
                <a:lnTo>
                  <a:pt x="968375" y="26987"/>
                </a:lnTo>
                <a:lnTo>
                  <a:pt x="914400" y="0"/>
                </a:lnTo>
                <a:close/>
              </a:path>
              <a:path w="990600" h="76200">
                <a:moveTo>
                  <a:pt x="914400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914400" y="49212"/>
                </a:lnTo>
                <a:lnTo>
                  <a:pt x="914400" y="26987"/>
                </a:lnTo>
                <a:close/>
              </a:path>
              <a:path w="990600" h="76200">
                <a:moveTo>
                  <a:pt x="968375" y="26987"/>
                </a:moveTo>
                <a:lnTo>
                  <a:pt x="927100" y="26987"/>
                </a:lnTo>
                <a:lnTo>
                  <a:pt x="927100" y="49212"/>
                </a:lnTo>
                <a:lnTo>
                  <a:pt x="968375" y="49212"/>
                </a:lnTo>
                <a:lnTo>
                  <a:pt x="990600" y="38100"/>
                </a:lnTo>
                <a:lnTo>
                  <a:pt x="968375" y="2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0395" y="480313"/>
            <a:ext cx="564616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4103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Noto Sans"/>
                <a:cs typeface="Noto Sans"/>
              </a:rPr>
              <a:t>Eliminate </a:t>
            </a:r>
            <a:r>
              <a:rPr sz="2400" spc="-110" dirty="0">
                <a:latin typeface="Noto Sans"/>
                <a:cs typeface="Noto Sans"/>
              </a:rPr>
              <a:t>redundant</a:t>
            </a:r>
            <a:r>
              <a:rPr sz="2400" spc="-330" dirty="0">
                <a:latin typeface="Noto Sans"/>
                <a:cs typeface="Noto Sans"/>
              </a:rPr>
              <a:t> </a:t>
            </a:r>
            <a:r>
              <a:rPr sz="2400" spc="-95" dirty="0">
                <a:latin typeface="Noto Sans"/>
                <a:cs typeface="Noto Sans"/>
              </a:rPr>
              <a:t>attributes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79" y="2053564"/>
            <a:ext cx="6238240" cy="3098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27100" indent="-4572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75" dirty="0">
                <a:latin typeface="Noto Sans"/>
                <a:cs typeface="Noto Sans"/>
              </a:rPr>
              <a:t>eliminate </a:t>
            </a:r>
            <a:r>
              <a:rPr sz="2000" spc="-80" dirty="0">
                <a:latin typeface="Noto Sans"/>
                <a:cs typeface="Noto Sans"/>
              </a:rPr>
              <a:t>correlated</a:t>
            </a:r>
            <a:r>
              <a:rPr sz="2000" spc="125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attributes</a:t>
            </a:r>
            <a:endParaRPr sz="2000">
              <a:latin typeface="Noto Sans"/>
              <a:cs typeface="Noto Sans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har char="‒"/>
              <a:tabLst>
                <a:tab pos="1156335" algn="l"/>
              </a:tabLst>
            </a:pPr>
            <a:r>
              <a:rPr sz="2000" spc="-114" dirty="0">
                <a:latin typeface="Noto Sans"/>
                <a:cs typeface="Noto Sans"/>
              </a:rPr>
              <a:t>km </a:t>
            </a:r>
            <a:r>
              <a:rPr sz="2000" spc="-90" dirty="0">
                <a:latin typeface="Noto Sans"/>
                <a:cs typeface="Noto Sans"/>
              </a:rPr>
              <a:t>vs.</a:t>
            </a:r>
            <a:r>
              <a:rPr sz="2000" spc="-240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miles</a:t>
            </a:r>
            <a:endParaRPr sz="2000">
              <a:latin typeface="Noto Sans"/>
              <a:cs typeface="Noto Sans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har char="‒"/>
              <a:tabLst>
                <a:tab pos="1156335" algn="l"/>
              </a:tabLst>
            </a:pPr>
            <a:r>
              <a:rPr sz="2000" spc="-105" dirty="0">
                <a:latin typeface="Noto Sans"/>
                <a:cs typeface="Noto Sans"/>
              </a:rPr>
              <a:t>a </a:t>
            </a:r>
            <a:r>
              <a:rPr sz="2000" spc="265" dirty="0">
                <a:latin typeface="Noto Sans"/>
                <a:cs typeface="Noto Sans"/>
              </a:rPr>
              <a:t>+ </a:t>
            </a:r>
            <a:r>
              <a:rPr sz="2000" spc="-55" dirty="0">
                <a:latin typeface="Noto Sans"/>
                <a:cs typeface="Noto Sans"/>
              </a:rPr>
              <a:t>b </a:t>
            </a:r>
            <a:r>
              <a:rPr sz="2000" spc="265" dirty="0">
                <a:latin typeface="Noto Sans"/>
                <a:cs typeface="Noto Sans"/>
              </a:rPr>
              <a:t>+ </a:t>
            </a:r>
            <a:r>
              <a:rPr sz="2000" spc="-35" dirty="0">
                <a:latin typeface="Noto Sans"/>
                <a:cs typeface="Noto Sans"/>
              </a:rPr>
              <a:t>c </a:t>
            </a:r>
            <a:r>
              <a:rPr sz="2000" spc="265" dirty="0">
                <a:latin typeface="Noto Sans"/>
                <a:cs typeface="Noto Sans"/>
              </a:rPr>
              <a:t>= </a:t>
            </a:r>
            <a:r>
              <a:rPr sz="2000" spc="-55" dirty="0">
                <a:latin typeface="Noto Sans"/>
                <a:cs typeface="Noto Sans"/>
              </a:rPr>
              <a:t>d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Noto Sans"/>
                <a:cs typeface="Noto Sans"/>
              </a:rPr>
              <a:t>can eliminate </a:t>
            </a:r>
            <a:r>
              <a:rPr sz="2000" spc="-165" dirty="0">
                <a:latin typeface="Noto Sans"/>
                <a:cs typeface="Noto Sans"/>
              </a:rPr>
              <a:t>‘c’ </a:t>
            </a:r>
            <a:r>
              <a:rPr sz="2000" spc="-95" dirty="0">
                <a:latin typeface="Noto Sans"/>
                <a:cs typeface="Noto Sans"/>
              </a:rPr>
              <a:t>(or </a:t>
            </a:r>
            <a:r>
              <a:rPr sz="2000" spc="-145" dirty="0">
                <a:latin typeface="Noto Sans"/>
                <a:cs typeface="Noto Sans"/>
              </a:rPr>
              <a:t>‘a’ </a:t>
            </a:r>
            <a:r>
              <a:rPr sz="2000" spc="-85" dirty="0">
                <a:latin typeface="Noto Sans"/>
                <a:cs typeface="Noto Sans"/>
              </a:rPr>
              <a:t>or</a:t>
            </a:r>
            <a:r>
              <a:rPr sz="2000" spc="-355" dirty="0">
                <a:latin typeface="Noto Sans"/>
                <a:cs typeface="Noto Sans"/>
              </a:rPr>
              <a:t> </a:t>
            </a:r>
            <a:r>
              <a:rPr sz="2000" spc="-125" dirty="0">
                <a:latin typeface="Noto Sans"/>
                <a:cs typeface="Noto Sans"/>
              </a:rPr>
              <a:t>‘b’)</a:t>
            </a:r>
            <a:endParaRPr sz="2000">
              <a:latin typeface="Noto Sans"/>
              <a:cs typeface="Noto Sans"/>
            </a:endParaRPr>
          </a:p>
          <a:p>
            <a:pPr lvl="1">
              <a:lnSpc>
                <a:spcPct val="100000"/>
              </a:lnSpc>
              <a:buFont typeface="Noto Sans"/>
              <a:buChar char="‒"/>
            </a:pPr>
            <a:endParaRPr sz="3500">
              <a:latin typeface="Times New Roman"/>
              <a:cs typeface="Times New Roman"/>
            </a:endParaRPr>
          </a:p>
          <a:p>
            <a:pPr marR="2818130" algn="ctr">
              <a:lnSpc>
                <a:spcPct val="100000"/>
              </a:lnSpc>
              <a:spcBef>
                <a:spcPts val="5"/>
              </a:spcBef>
            </a:pPr>
            <a:r>
              <a:rPr sz="2400" spc="-100" dirty="0">
                <a:latin typeface="Noto Sans"/>
                <a:cs typeface="Noto Sans"/>
              </a:rPr>
              <a:t>Eliminate </a:t>
            </a:r>
            <a:r>
              <a:rPr sz="2400" spc="-110" dirty="0">
                <a:latin typeface="Noto Sans"/>
                <a:cs typeface="Noto Sans"/>
              </a:rPr>
              <a:t>redundant</a:t>
            </a:r>
            <a:r>
              <a:rPr sz="2400" spc="-350" dirty="0">
                <a:latin typeface="Noto Sans"/>
                <a:cs typeface="Noto Sans"/>
              </a:rPr>
              <a:t> </a:t>
            </a:r>
            <a:r>
              <a:rPr sz="2400" spc="-95" dirty="0">
                <a:latin typeface="Noto Sans"/>
                <a:cs typeface="Noto Sans"/>
              </a:rPr>
              <a:t>data</a:t>
            </a:r>
            <a:endParaRPr sz="24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80" dirty="0">
                <a:latin typeface="Noto Sans"/>
                <a:cs typeface="Noto Sans"/>
              </a:rPr>
              <a:t>cluster </a:t>
            </a:r>
            <a:r>
              <a:rPr sz="2000" spc="-75" dirty="0">
                <a:latin typeface="Noto Sans"/>
                <a:cs typeface="Noto Sans"/>
              </a:rPr>
              <a:t>the data with </a:t>
            </a:r>
            <a:r>
              <a:rPr sz="2000" spc="-90" dirty="0">
                <a:latin typeface="Noto Sans"/>
                <a:cs typeface="Noto Sans"/>
              </a:rPr>
              <a:t>small</a:t>
            </a:r>
            <a:r>
              <a:rPr sz="2000" spc="-35" dirty="0">
                <a:latin typeface="Noto Sans"/>
                <a:cs typeface="Noto Sans"/>
              </a:rPr>
              <a:t> </a:t>
            </a:r>
            <a:r>
              <a:rPr sz="2000" spc="-100" dirty="0">
                <a:latin typeface="Noto Sans"/>
                <a:cs typeface="Noto Sans"/>
              </a:rPr>
              <a:t>ranges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55" dirty="0">
                <a:latin typeface="Noto Sans"/>
                <a:cs typeface="Noto Sans"/>
              </a:rPr>
              <a:t>only </a:t>
            </a:r>
            <a:r>
              <a:rPr sz="2000" spc="-85" dirty="0">
                <a:latin typeface="Noto Sans"/>
                <a:cs typeface="Noto Sans"/>
              </a:rPr>
              <a:t>keep </a:t>
            </a:r>
            <a:r>
              <a:rPr sz="2000" spc="-75" dirty="0">
                <a:latin typeface="Noto Sans"/>
                <a:cs typeface="Noto Sans"/>
              </a:rPr>
              <a:t>the </a:t>
            </a:r>
            <a:r>
              <a:rPr sz="2000" spc="-80" dirty="0">
                <a:latin typeface="Noto Sans"/>
                <a:cs typeface="Noto Sans"/>
              </a:rPr>
              <a:t>cluster</a:t>
            </a:r>
            <a:r>
              <a:rPr sz="2000" spc="305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centroids</a:t>
            </a:r>
            <a:endParaRPr sz="20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0" dirty="0">
                <a:latin typeface="Noto Sans"/>
                <a:cs typeface="Noto Sans"/>
              </a:rPr>
              <a:t>store </a:t>
            </a:r>
            <a:r>
              <a:rPr sz="2000" spc="-70" dirty="0">
                <a:latin typeface="Noto Sans"/>
                <a:cs typeface="Noto Sans"/>
              </a:rPr>
              <a:t>size of </a:t>
            </a:r>
            <a:r>
              <a:rPr sz="2000" spc="-85" dirty="0">
                <a:latin typeface="Noto Sans"/>
                <a:cs typeface="Noto Sans"/>
              </a:rPr>
              <a:t>clusters </a:t>
            </a:r>
            <a:r>
              <a:rPr sz="2000" spc="-65" dirty="0">
                <a:latin typeface="Noto Sans"/>
                <a:cs typeface="Noto Sans"/>
              </a:rPr>
              <a:t>along </a:t>
            </a:r>
            <a:r>
              <a:rPr sz="2000" spc="-45" dirty="0">
                <a:latin typeface="Noto Sans"/>
                <a:cs typeface="Noto Sans"/>
              </a:rPr>
              <a:t>to </a:t>
            </a:r>
            <a:r>
              <a:rPr sz="2000" spc="-85" dirty="0">
                <a:latin typeface="Noto Sans"/>
                <a:cs typeface="Noto Sans"/>
              </a:rPr>
              <a:t>keep</a:t>
            </a:r>
            <a:r>
              <a:rPr sz="2000" spc="160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importance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5410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78"/>
                </a:lnTo>
                <a:lnTo>
                  <a:pt x="19372" y="274275"/>
                </a:lnTo>
                <a:lnTo>
                  <a:pt x="41867" y="309646"/>
                </a:lnTo>
                <a:lnTo>
                  <a:pt x="71374" y="339148"/>
                </a:lnTo>
                <a:lnTo>
                  <a:pt x="106746" y="361636"/>
                </a:lnTo>
                <a:lnTo>
                  <a:pt x="146837" y="375968"/>
                </a:lnTo>
                <a:lnTo>
                  <a:pt x="190500" y="381000"/>
                </a:lnTo>
                <a:lnTo>
                  <a:pt x="234162" y="375968"/>
                </a:lnTo>
                <a:lnTo>
                  <a:pt x="274253" y="361636"/>
                </a:lnTo>
                <a:lnTo>
                  <a:pt x="309625" y="339148"/>
                </a:lnTo>
                <a:lnTo>
                  <a:pt x="339132" y="309646"/>
                </a:lnTo>
                <a:lnTo>
                  <a:pt x="361627" y="274275"/>
                </a:lnTo>
                <a:lnTo>
                  <a:pt x="375965" y="234178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5562600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5791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1"/>
                </a:lnTo>
                <a:lnTo>
                  <a:pt x="106746" y="19363"/>
                </a:lnTo>
                <a:lnTo>
                  <a:pt x="71374" y="41851"/>
                </a:lnTo>
                <a:lnTo>
                  <a:pt x="41867" y="71353"/>
                </a:lnTo>
                <a:lnTo>
                  <a:pt x="19372" y="106724"/>
                </a:lnTo>
                <a:lnTo>
                  <a:pt x="5034" y="146821"/>
                </a:lnTo>
                <a:lnTo>
                  <a:pt x="0" y="190500"/>
                </a:lnTo>
                <a:lnTo>
                  <a:pt x="5034" y="234178"/>
                </a:lnTo>
                <a:lnTo>
                  <a:pt x="19372" y="274275"/>
                </a:lnTo>
                <a:lnTo>
                  <a:pt x="41867" y="309646"/>
                </a:lnTo>
                <a:lnTo>
                  <a:pt x="71374" y="339148"/>
                </a:lnTo>
                <a:lnTo>
                  <a:pt x="106746" y="361636"/>
                </a:lnTo>
                <a:lnTo>
                  <a:pt x="146837" y="375968"/>
                </a:lnTo>
                <a:lnTo>
                  <a:pt x="190500" y="381000"/>
                </a:lnTo>
                <a:lnTo>
                  <a:pt x="234162" y="375968"/>
                </a:lnTo>
                <a:lnTo>
                  <a:pt x="274253" y="361636"/>
                </a:lnTo>
                <a:lnTo>
                  <a:pt x="309625" y="339148"/>
                </a:lnTo>
                <a:lnTo>
                  <a:pt x="339132" y="309646"/>
                </a:lnTo>
                <a:lnTo>
                  <a:pt x="361627" y="274275"/>
                </a:lnTo>
                <a:lnTo>
                  <a:pt x="375965" y="234178"/>
                </a:lnTo>
                <a:lnTo>
                  <a:pt x="381000" y="190500"/>
                </a:lnTo>
                <a:lnTo>
                  <a:pt x="375965" y="146821"/>
                </a:lnTo>
                <a:lnTo>
                  <a:pt x="361627" y="106724"/>
                </a:lnTo>
                <a:lnTo>
                  <a:pt x="339132" y="71353"/>
                </a:lnTo>
                <a:lnTo>
                  <a:pt x="309625" y="41851"/>
                </a:lnTo>
                <a:lnTo>
                  <a:pt x="274253" y="19363"/>
                </a:lnTo>
                <a:lnTo>
                  <a:pt x="234162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0" y="5943600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8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1"/>
                </a:lnTo>
                <a:lnTo>
                  <a:pt x="106746" y="19363"/>
                </a:lnTo>
                <a:lnTo>
                  <a:pt x="71374" y="41851"/>
                </a:lnTo>
                <a:lnTo>
                  <a:pt x="41867" y="71353"/>
                </a:lnTo>
                <a:lnTo>
                  <a:pt x="19372" y="106724"/>
                </a:lnTo>
                <a:lnTo>
                  <a:pt x="5034" y="146821"/>
                </a:lnTo>
                <a:lnTo>
                  <a:pt x="0" y="190500"/>
                </a:lnTo>
                <a:lnTo>
                  <a:pt x="5034" y="234178"/>
                </a:lnTo>
                <a:lnTo>
                  <a:pt x="19372" y="274275"/>
                </a:lnTo>
                <a:lnTo>
                  <a:pt x="41867" y="309646"/>
                </a:lnTo>
                <a:lnTo>
                  <a:pt x="71374" y="339148"/>
                </a:lnTo>
                <a:lnTo>
                  <a:pt x="106746" y="361636"/>
                </a:lnTo>
                <a:lnTo>
                  <a:pt x="146837" y="375968"/>
                </a:lnTo>
                <a:lnTo>
                  <a:pt x="190500" y="381000"/>
                </a:lnTo>
                <a:lnTo>
                  <a:pt x="234162" y="375968"/>
                </a:lnTo>
                <a:lnTo>
                  <a:pt x="274253" y="361636"/>
                </a:lnTo>
                <a:lnTo>
                  <a:pt x="309625" y="339148"/>
                </a:lnTo>
                <a:lnTo>
                  <a:pt x="339132" y="309646"/>
                </a:lnTo>
                <a:lnTo>
                  <a:pt x="361627" y="274275"/>
                </a:lnTo>
                <a:lnTo>
                  <a:pt x="375965" y="234178"/>
                </a:lnTo>
                <a:lnTo>
                  <a:pt x="381000" y="190500"/>
                </a:lnTo>
                <a:lnTo>
                  <a:pt x="375965" y="146821"/>
                </a:lnTo>
                <a:lnTo>
                  <a:pt x="361627" y="106724"/>
                </a:lnTo>
                <a:lnTo>
                  <a:pt x="339132" y="71353"/>
                </a:lnTo>
                <a:lnTo>
                  <a:pt x="309625" y="41851"/>
                </a:lnTo>
                <a:lnTo>
                  <a:pt x="274253" y="19363"/>
                </a:lnTo>
                <a:lnTo>
                  <a:pt x="234162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0200" y="6324600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5562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1"/>
                </a:lnTo>
                <a:lnTo>
                  <a:pt x="106746" y="19363"/>
                </a:lnTo>
                <a:lnTo>
                  <a:pt x="71374" y="41851"/>
                </a:lnTo>
                <a:lnTo>
                  <a:pt x="41867" y="71353"/>
                </a:lnTo>
                <a:lnTo>
                  <a:pt x="19372" y="106724"/>
                </a:lnTo>
                <a:lnTo>
                  <a:pt x="5034" y="146821"/>
                </a:lnTo>
                <a:lnTo>
                  <a:pt x="0" y="190500"/>
                </a:lnTo>
                <a:lnTo>
                  <a:pt x="5034" y="234178"/>
                </a:lnTo>
                <a:lnTo>
                  <a:pt x="19372" y="274275"/>
                </a:lnTo>
                <a:lnTo>
                  <a:pt x="41867" y="309646"/>
                </a:lnTo>
                <a:lnTo>
                  <a:pt x="71374" y="339148"/>
                </a:lnTo>
                <a:lnTo>
                  <a:pt x="106746" y="361636"/>
                </a:lnTo>
                <a:lnTo>
                  <a:pt x="146837" y="375968"/>
                </a:lnTo>
                <a:lnTo>
                  <a:pt x="190500" y="381000"/>
                </a:lnTo>
                <a:lnTo>
                  <a:pt x="234162" y="375968"/>
                </a:lnTo>
                <a:lnTo>
                  <a:pt x="274253" y="361636"/>
                </a:lnTo>
                <a:lnTo>
                  <a:pt x="309625" y="339148"/>
                </a:lnTo>
                <a:lnTo>
                  <a:pt x="339132" y="309646"/>
                </a:lnTo>
                <a:lnTo>
                  <a:pt x="361627" y="274275"/>
                </a:lnTo>
                <a:lnTo>
                  <a:pt x="375965" y="234178"/>
                </a:lnTo>
                <a:lnTo>
                  <a:pt x="381000" y="190500"/>
                </a:lnTo>
                <a:lnTo>
                  <a:pt x="375965" y="146821"/>
                </a:lnTo>
                <a:lnTo>
                  <a:pt x="361627" y="106724"/>
                </a:lnTo>
                <a:lnTo>
                  <a:pt x="339132" y="71353"/>
                </a:lnTo>
                <a:lnTo>
                  <a:pt x="309625" y="41851"/>
                </a:lnTo>
                <a:lnTo>
                  <a:pt x="274253" y="19363"/>
                </a:lnTo>
                <a:lnTo>
                  <a:pt x="234162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0800" y="5715000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5943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5031" y="234178"/>
                </a:lnTo>
                <a:lnTo>
                  <a:pt x="19363" y="274275"/>
                </a:lnTo>
                <a:lnTo>
                  <a:pt x="41851" y="309646"/>
                </a:lnTo>
                <a:lnTo>
                  <a:pt x="71353" y="339148"/>
                </a:lnTo>
                <a:lnTo>
                  <a:pt x="106724" y="361636"/>
                </a:lnTo>
                <a:lnTo>
                  <a:pt x="146821" y="375968"/>
                </a:lnTo>
                <a:lnTo>
                  <a:pt x="190500" y="381000"/>
                </a:lnTo>
                <a:lnTo>
                  <a:pt x="234162" y="375968"/>
                </a:lnTo>
                <a:lnTo>
                  <a:pt x="274253" y="361636"/>
                </a:lnTo>
                <a:lnTo>
                  <a:pt x="309625" y="339148"/>
                </a:lnTo>
                <a:lnTo>
                  <a:pt x="339132" y="309646"/>
                </a:lnTo>
                <a:lnTo>
                  <a:pt x="361627" y="274275"/>
                </a:lnTo>
                <a:lnTo>
                  <a:pt x="375965" y="234178"/>
                </a:lnTo>
                <a:lnTo>
                  <a:pt x="381000" y="190500"/>
                </a:lnTo>
                <a:lnTo>
                  <a:pt x="375965" y="146821"/>
                </a:lnTo>
                <a:lnTo>
                  <a:pt x="361627" y="106724"/>
                </a:lnTo>
                <a:lnTo>
                  <a:pt x="339132" y="71353"/>
                </a:lnTo>
                <a:lnTo>
                  <a:pt x="309625" y="41851"/>
                </a:lnTo>
                <a:lnTo>
                  <a:pt x="274253" y="19363"/>
                </a:lnTo>
                <a:lnTo>
                  <a:pt x="234162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6096000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6761" y="480313"/>
            <a:ext cx="7225538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4930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Noto Sans"/>
                <a:cs typeface="Noto Sans"/>
              </a:rPr>
              <a:t>Good </a:t>
            </a:r>
            <a:r>
              <a:rPr sz="2400" spc="-90" dirty="0">
                <a:latin typeface="Noto Sans"/>
                <a:cs typeface="Noto Sans"/>
              </a:rPr>
              <a:t>candidates </a:t>
            </a:r>
            <a:r>
              <a:rPr sz="2400" spc="-140" dirty="0">
                <a:latin typeface="Noto Sans"/>
                <a:cs typeface="Noto Sans"/>
              </a:rPr>
              <a:t>are </a:t>
            </a:r>
            <a:r>
              <a:rPr sz="2400" i="1" spc="-15" dirty="0">
                <a:latin typeface="Arial"/>
                <a:cs typeface="Arial"/>
              </a:rPr>
              <a:t>redundant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spc="-95" dirty="0">
                <a:latin typeface="Noto Sans"/>
                <a:cs typeface="Noto Sans"/>
              </a:rPr>
              <a:t>data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6065011"/>
            <a:ext cx="4767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90" dirty="0">
                <a:latin typeface="Noto Sans"/>
                <a:cs typeface="Noto Sans"/>
              </a:rPr>
              <a:t>how</a:t>
            </a:r>
            <a:r>
              <a:rPr sz="2000" spc="30" dirty="0">
                <a:latin typeface="Noto Sans"/>
                <a:cs typeface="Noto Sans"/>
              </a:rPr>
              <a:t> </a:t>
            </a:r>
            <a:r>
              <a:rPr sz="2000" spc="-105" dirty="0">
                <a:latin typeface="Noto Sans"/>
                <a:cs typeface="Noto Sans"/>
              </a:rPr>
              <a:t>many</a:t>
            </a:r>
            <a:r>
              <a:rPr sz="2000" spc="10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cans</a:t>
            </a:r>
            <a:r>
              <a:rPr sz="2000" spc="20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of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65" dirty="0">
                <a:latin typeface="Noto Sans"/>
                <a:cs typeface="Noto Sans"/>
              </a:rPr>
              <a:t>ravioli</a:t>
            </a:r>
            <a:r>
              <a:rPr sz="2000" spc="50" dirty="0">
                <a:latin typeface="Noto Sans"/>
                <a:cs typeface="Noto Sans"/>
              </a:rPr>
              <a:t> </a:t>
            </a:r>
            <a:r>
              <a:rPr sz="2000" spc="-60" dirty="0">
                <a:latin typeface="Noto Sans"/>
                <a:cs typeface="Noto Sans"/>
              </a:rPr>
              <a:t>will</a:t>
            </a:r>
            <a:r>
              <a:rPr sz="2000" spc="35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you</a:t>
            </a:r>
            <a:r>
              <a:rPr sz="2000" spc="25" dirty="0">
                <a:latin typeface="Noto Sans"/>
                <a:cs typeface="Noto Sans"/>
              </a:rPr>
              <a:t> </a:t>
            </a:r>
            <a:r>
              <a:rPr sz="2000" spc="-105" dirty="0">
                <a:latin typeface="Noto Sans"/>
                <a:cs typeface="Noto Sans"/>
              </a:rPr>
              <a:t>buy?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2209850"/>
            <a:ext cx="5486400" cy="3648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7575" y="480313"/>
            <a:ext cx="5020563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5647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Noto Sans"/>
                <a:cs typeface="Noto Sans"/>
              </a:rPr>
              <a:t>Keep </a:t>
            </a:r>
            <a:r>
              <a:rPr sz="2400" spc="-125" dirty="0">
                <a:latin typeface="Noto Sans"/>
                <a:cs typeface="Noto Sans"/>
              </a:rPr>
              <a:t>a </a:t>
            </a:r>
            <a:r>
              <a:rPr sz="2400" spc="-105" dirty="0">
                <a:latin typeface="Noto Sans"/>
                <a:cs typeface="Noto Sans"/>
              </a:rPr>
              <a:t>representative </a:t>
            </a:r>
            <a:r>
              <a:rPr sz="2400" spc="-130" dirty="0">
                <a:latin typeface="Noto Sans"/>
                <a:cs typeface="Noto Sans"/>
              </a:rPr>
              <a:t>number </a:t>
            </a:r>
            <a:r>
              <a:rPr sz="2400" spc="-90" dirty="0">
                <a:latin typeface="Noto Sans"/>
                <a:cs typeface="Noto Sans"/>
              </a:rPr>
              <a:t>of</a:t>
            </a:r>
            <a:r>
              <a:rPr sz="2400" spc="-405" dirty="0">
                <a:latin typeface="Noto Sans"/>
                <a:cs typeface="Noto Sans"/>
              </a:rPr>
              <a:t> </a:t>
            </a:r>
            <a:r>
              <a:rPr sz="2400" spc="-125" dirty="0">
                <a:latin typeface="Noto Sans"/>
                <a:cs typeface="Noto Sans"/>
              </a:rPr>
              <a:t>samples: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2053564"/>
            <a:ext cx="58686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50" dirty="0">
                <a:latin typeface="Noto Sans"/>
                <a:cs typeface="Noto Sans"/>
              </a:rPr>
              <a:t>pick </a:t>
            </a:r>
            <a:r>
              <a:rPr sz="2000" spc="-75" dirty="0">
                <a:latin typeface="Noto Sans"/>
                <a:cs typeface="Noto Sans"/>
              </a:rPr>
              <a:t>one </a:t>
            </a:r>
            <a:r>
              <a:rPr sz="2000" spc="-70" dirty="0">
                <a:latin typeface="Noto Sans"/>
                <a:cs typeface="Noto Sans"/>
              </a:rPr>
              <a:t>of</a:t>
            </a:r>
            <a:r>
              <a:rPr sz="2000" spc="210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each</a:t>
            </a:r>
            <a:endParaRPr sz="2000">
              <a:latin typeface="Noto Sans"/>
              <a:cs typeface="Noto Sans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85" dirty="0">
                <a:latin typeface="Noto Sans"/>
                <a:cs typeface="Noto Sans"/>
              </a:rPr>
              <a:t>or </a:t>
            </a:r>
            <a:r>
              <a:rPr sz="2000" spc="-90" dirty="0">
                <a:latin typeface="Noto Sans"/>
                <a:cs typeface="Noto Sans"/>
              </a:rPr>
              <a:t>maybe </a:t>
            </a:r>
            <a:r>
              <a:rPr sz="2000" spc="-105" dirty="0">
                <a:latin typeface="Noto Sans"/>
                <a:cs typeface="Noto Sans"/>
              </a:rPr>
              <a:t>a </a:t>
            </a:r>
            <a:r>
              <a:rPr sz="2000" spc="-95" dirty="0">
                <a:latin typeface="Noto Sans"/>
                <a:cs typeface="Noto Sans"/>
              </a:rPr>
              <a:t>few </a:t>
            </a:r>
            <a:r>
              <a:rPr sz="2000" spc="-110" dirty="0">
                <a:latin typeface="Noto Sans"/>
                <a:cs typeface="Noto Sans"/>
              </a:rPr>
              <a:t>more</a:t>
            </a:r>
            <a:r>
              <a:rPr sz="2000" spc="-140" dirty="0">
                <a:latin typeface="Noto Sans"/>
                <a:cs typeface="Noto Sans"/>
              </a:rPr>
              <a:t> </a:t>
            </a:r>
            <a:r>
              <a:rPr sz="2000" spc="-70" dirty="0">
                <a:latin typeface="Noto Sans"/>
                <a:cs typeface="Noto Sans"/>
              </a:rPr>
              <a:t>depending on </a:t>
            </a:r>
            <a:r>
              <a:rPr sz="2000" spc="-75" dirty="0">
                <a:latin typeface="Noto Sans"/>
                <a:cs typeface="Noto Sans"/>
              </a:rPr>
              <a:t>importance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5210" y="3869080"/>
            <a:ext cx="1331087" cy="2154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5416" y="2950120"/>
            <a:ext cx="798911" cy="3054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2901" y="3596808"/>
            <a:ext cx="1411600" cy="2535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5840" y="4036707"/>
            <a:ext cx="1569176" cy="2049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2843" y="4036707"/>
            <a:ext cx="1590569" cy="20491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8304" y="480313"/>
            <a:ext cx="3757803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7080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Noto Sans"/>
                <a:cs typeface="Noto Sans"/>
              </a:rPr>
              <a:t>You are </a:t>
            </a:r>
            <a:r>
              <a:rPr sz="2400" spc="-80" dirty="0">
                <a:latin typeface="Noto Sans"/>
                <a:cs typeface="Noto Sans"/>
              </a:rPr>
              <a:t>faced </a:t>
            </a:r>
            <a:r>
              <a:rPr sz="2400" spc="-95" dirty="0">
                <a:latin typeface="Noto Sans"/>
                <a:cs typeface="Noto Sans"/>
              </a:rPr>
              <a:t>with </a:t>
            </a:r>
            <a:r>
              <a:rPr sz="2400" spc="-70" dirty="0">
                <a:latin typeface="Noto Sans"/>
                <a:cs typeface="Noto Sans"/>
              </a:rPr>
              <a:t>collections </a:t>
            </a:r>
            <a:r>
              <a:rPr sz="2400" spc="-90" dirty="0">
                <a:latin typeface="Noto Sans"/>
                <a:cs typeface="Noto Sans"/>
              </a:rPr>
              <a:t>of </a:t>
            </a:r>
            <a:r>
              <a:rPr sz="2400" spc="-125" dirty="0">
                <a:latin typeface="Noto Sans"/>
                <a:cs typeface="Noto Sans"/>
              </a:rPr>
              <a:t>many </a:t>
            </a:r>
            <a:r>
              <a:rPr sz="2400" spc="-90" dirty="0">
                <a:latin typeface="Noto Sans"/>
                <a:cs typeface="Noto Sans"/>
              </a:rPr>
              <a:t>different</a:t>
            </a:r>
            <a:r>
              <a:rPr sz="2400" spc="-400" dirty="0">
                <a:latin typeface="Noto Sans"/>
                <a:cs typeface="Noto Sans"/>
              </a:rPr>
              <a:t> </a:t>
            </a:r>
            <a:r>
              <a:rPr sz="2400" spc="-95" dirty="0">
                <a:latin typeface="Noto Sans"/>
                <a:cs typeface="Noto Sans"/>
              </a:rPr>
              <a:t>data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2113914"/>
            <a:ext cx="45745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70" dirty="0">
                <a:latin typeface="Noto Sans"/>
                <a:cs typeface="Noto Sans"/>
              </a:rPr>
              <a:t>they </a:t>
            </a:r>
            <a:r>
              <a:rPr sz="2000" spc="-114" dirty="0">
                <a:latin typeface="Noto Sans"/>
                <a:cs typeface="Noto Sans"/>
              </a:rPr>
              <a:t>are </a:t>
            </a:r>
            <a:r>
              <a:rPr sz="2000" spc="-75" dirty="0">
                <a:latin typeface="Noto Sans"/>
                <a:cs typeface="Noto Sans"/>
              </a:rPr>
              <a:t>usually </a:t>
            </a:r>
            <a:r>
              <a:rPr sz="2000" spc="-65" dirty="0">
                <a:latin typeface="Noto Sans"/>
                <a:cs typeface="Noto Sans"/>
              </a:rPr>
              <a:t>not </a:t>
            </a:r>
            <a:r>
              <a:rPr sz="2000" spc="-60" dirty="0">
                <a:latin typeface="Noto Sans"/>
                <a:cs typeface="Noto Sans"/>
              </a:rPr>
              <a:t>nicely </a:t>
            </a:r>
            <a:r>
              <a:rPr sz="2000" spc="-75" dirty="0">
                <a:latin typeface="Noto Sans"/>
                <a:cs typeface="Noto Sans"/>
              </a:rPr>
              <a:t>organized  </a:t>
            </a:r>
            <a:r>
              <a:rPr sz="2000" spc="-70" dirty="0">
                <a:latin typeface="Noto Sans"/>
                <a:cs typeface="Noto Sans"/>
              </a:rPr>
              <a:t>like</a:t>
            </a:r>
            <a:r>
              <a:rPr sz="2000" spc="40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this: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980" y="3516248"/>
            <a:ext cx="2492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70" dirty="0">
                <a:latin typeface="Noto Sans"/>
                <a:cs typeface="Noto Sans"/>
              </a:rPr>
              <a:t>but </a:t>
            </a:r>
            <a:r>
              <a:rPr sz="2000" spc="-110" dirty="0">
                <a:latin typeface="Noto Sans"/>
                <a:cs typeface="Noto Sans"/>
              </a:rPr>
              <a:t>more </a:t>
            </a:r>
            <a:r>
              <a:rPr sz="2000" spc="-70" dirty="0">
                <a:latin typeface="Noto Sans"/>
                <a:cs typeface="Noto Sans"/>
              </a:rPr>
              <a:t>like</a:t>
            </a:r>
            <a:r>
              <a:rPr sz="2000" spc="204" dirty="0">
                <a:latin typeface="Noto Sans"/>
                <a:cs typeface="Noto Sans"/>
              </a:rPr>
              <a:t> </a:t>
            </a:r>
            <a:r>
              <a:rPr sz="2000" spc="-90" dirty="0">
                <a:latin typeface="Noto Sans"/>
                <a:cs typeface="Noto Sans"/>
              </a:rPr>
              <a:t>this: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6042" y="3809962"/>
            <a:ext cx="4356608" cy="2913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8800" y="2133600"/>
            <a:ext cx="3352800" cy="2511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8975" y="480313"/>
            <a:ext cx="5602859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3798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Noto Sans"/>
                <a:cs typeface="Noto Sans"/>
              </a:rPr>
              <a:t>Are </a:t>
            </a:r>
            <a:r>
              <a:rPr sz="2400" spc="-70" dirty="0">
                <a:latin typeface="Noto Sans"/>
                <a:cs typeface="Noto Sans"/>
              </a:rPr>
              <a:t>all </a:t>
            </a:r>
            <a:r>
              <a:rPr sz="2400" spc="-90" dirty="0">
                <a:latin typeface="Noto Sans"/>
                <a:cs typeface="Noto Sans"/>
              </a:rPr>
              <a:t>of </a:t>
            </a:r>
            <a:r>
              <a:rPr sz="2400" spc="-105" dirty="0">
                <a:latin typeface="Noto Sans"/>
                <a:cs typeface="Noto Sans"/>
              </a:rPr>
              <a:t>these </a:t>
            </a:r>
            <a:r>
              <a:rPr sz="2400" spc="-110" dirty="0">
                <a:latin typeface="Noto Sans"/>
                <a:cs typeface="Noto Sans"/>
              </a:rPr>
              <a:t>items</a:t>
            </a:r>
            <a:r>
              <a:rPr sz="2400" spc="35" dirty="0">
                <a:latin typeface="Noto Sans"/>
                <a:cs typeface="Noto Sans"/>
              </a:rPr>
              <a:t> </a:t>
            </a:r>
            <a:r>
              <a:rPr sz="2400" spc="-120" dirty="0">
                <a:latin typeface="Noto Sans"/>
                <a:cs typeface="Noto Sans"/>
              </a:rPr>
              <a:t>pants?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5565749"/>
            <a:ext cx="687578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80" dirty="0">
                <a:latin typeface="Noto Sans"/>
                <a:cs typeface="Noto Sans"/>
              </a:rPr>
              <a:t>need </a:t>
            </a:r>
            <a:r>
              <a:rPr sz="2000" spc="-105" dirty="0">
                <a:latin typeface="Noto Sans"/>
                <a:cs typeface="Noto Sans"/>
              </a:rPr>
              <a:t>a </a:t>
            </a:r>
            <a:r>
              <a:rPr sz="2000" spc="-114" dirty="0">
                <a:latin typeface="Noto Sans"/>
                <a:cs typeface="Noto Sans"/>
              </a:rPr>
              <a:t>measure </a:t>
            </a:r>
            <a:r>
              <a:rPr sz="2000" spc="-70" dirty="0">
                <a:latin typeface="Noto Sans"/>
                <a:cs typeface="Noto Sans"/>
              </a:rPr>
              <a:t>of</a:t>
            </a:r>
            <a:r>
              <a:rPr sz="2000" spc="-15" dirty="0">
                <a:latin typeface="Noto Sans"/>
                <a:cs typeface="Noto Sans"/>
              </a:rPr>
              <a:t> </a:t>
            </a:r>
            <a:r>
              <a:rPr sz="2000" spc="-75" dirty="0">
                <a:latin typeface="Noto Sans"/>
                <a:cs typeface="Noto Sans"/>
              </a:rPr>
              <a:t>similarity</a:t>
            </a:r>
            <a:endParaRPr sz="2000">
              <a:latin typeface="Noto Sans"/>
              <a:cs typeface="Noto Sans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000" spc="-120" dirty="0">
                <a:latin typeface="Noto Sans"/>
                <a:cs typeface="Noto Sans"/>
              </a:rPr>
              <a:t>it’s </a:t>
            </a:r>
            <a:r>
              <a:rPr sz="2000" spc="-105" dirty="0">
                <a:latin typeface="Noto Sans"/>
                <a:cs typeface="Noto Sans"/>
              </a:rPr>
              <a:t>a </a:t>
            </a:r>
            <a:r>
              <a:rPr sz="2000" spc="-75" dirty="0">
                <a:latin typeface="Noto Sans"/>
                <a:cs typeface="Noto Sans"/>
              </a:rPr>
              <a:t>distance </a:t>
            </a:r>
            <a:r>
              <a:rPr sz="2000" spc="-114" dirty="0">
                <a:latin typeface="Noto Sans"/>
                <a:cs typeface="Noto Sans"/>
              </a:rPr>
              <a:t>measure </a:t>
            </a:r>
            <a:r>
              <a:rPr sz="2000" spc="-75" dirty="0">
                <a:latin typeface="Noto Sans"/>
                <a:cs typeface="Noto Sans"/>
              </a:rPr>
              <a:t>in </a:t>
            </a:r>
            <a:r>
              <a:rPr sz="2000" spc="-65" dirty="0">
                <a:latin typeface="Noto Sans"/>
                <a:cs typeface="Noto Sans"/>
              </a:rPr>
              <a:t>high-dimensional </a:t>
            </a:r>
            <a:r>
              <a:rPr sz="2000" spc="-95" dirty="0">
                <a:latin typeface="Noto Sans"/>
                <a:cs typeface="Noto Sans"/>
              </a:rPr>
              <a:t>feature</a:t>
            </a:r>
            <a:r>
              <a:rPr sz="2000" spc="-50" dirty="0">
                <a:latin typeface="Noto Sans"/>
                <a:cs typeface="Noto Sans"/>
              </a:rPr>
              <a:t> </a:t>
            </a:r>
            <a:r>
              <a:rPr sz="2000" spc="-85" dirty="0">
                <a:latin typeface="Noto Sans"/>
                <a:cs typeface="Noto Sans"/>
              </a:rPr>
              <a:t>space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405" y="2286000"/>
            <a:ext cx="1748811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2286000"/>
            <a:ext cx="2697353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8600" y="2438400"/>
            <a:ext cx="2590800" cy="259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4747" y="2424480"/>
            <a:ext cx="1934253" cy="1795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8097" y="480313"/>
            <a:ext cx="588873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2229" y="480313"/>
            <a:ext cx="3505708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779" y="5637304"/>
            <a:ext cx="7792720" cy="10318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spc="-70" dirty="0">
                <a:latin typeface="Noto Sans"/>
                <a:cs typeface="Noto Sans"/>
              </a:rPr>
              <a:t>We</a:t>
            </a:r>
            <a:r>
              <a:rPr sz="2200" spc="15" dirty="0">
                <a:latin typeface="Noto Sans"/>
                <a:cs typeface="Noto Sans"/>
              </a:rPr>
              <a:t> </a:t>
            </a:r>
            <a:r>
              <a:rPr sz="2200" spc="-55" dirty="0">
                <a:latin typeface="Noto Sans"/>
                <a:cs typeface="Noto Sans"/>
              </a:rPr>
              <a:t>did</a:t>
            </a:r>
            <a:r>
              <a:rPr sz="2200" spc="45" dirty="0">
                <a:latin typeface="Noto Sans"/>
                <a:cs typeface="Noto Sans"/>
              </a:rPr>
              <a:t> </a:t>
            </a:r>
            <a:r>
              <a:rPr sz="2200" spc="-70" dirty="0">
                <a:latin typeface="Noto Sans"/>
                <a:cs typeface="Noto Sans"/>
              </a:rPr>
              <a:t>not</a:t>
            </a:r>
            <a:r>
              <a:rPr sz="2200" spc="35" dirty="0">
                <a:latin typeface="Noto Sans"/>
                <a:cs typeface="Noto Sans"/>
              </a:rPr>
              <a:t> </a:t>
            </a:r>
            <a:r>
              <a:rPr sz="2200" spc="-85" dirty="0">
                <a:latin typeface="Noto Sans"/>
                <a:cs typeface="Noto Sans"/>
              </a:rPr>
              <a:t>consider</a:t>
            </a:r>
            <a:r>
              <a:rPr sz="2200" spc="30" dirty="0">
                <a:latin typeface="Noto Sans"/>
                <a:cs typeface="Noto Sans"/>
              </a:rPr>
              <a:t> </a:t>
            </a:r>
            <a:r>
              <a:rPr sz="2200" spc="-95" dirty="0">
                <a:latin typeface="Noto Sans"/>
                <a:cs typeface="Noto Sans"/>
              </a:rPr>
              <a:t>color,</a:t>
            </a:r>
            <a:r>
              <a:rPr sz="2200" spc="30" dirty="0">
                <a:latin typeface="Noto Sans"/>
                <a:cs typeface="Noto Sans"/>
              </a:rPr>
              <a:t> </a:t>
            </a:r>
            <a:r>
              <a:rPr sz="2200" spc="-105" dirty="0">
                <a:latin typeface="Noto Sans"/>
                <a:cs typeface="Noto Sans"/>
              </a:rPr>
              <a:t>texture,</a:t>
            </a:r>
            <a:r>
              <a:rPr sz="2200" spc="20" dirty="0">
                <a:latin typeface="Noto Sans"/>
                <a:cs typeface="Noto Sans"/>
              </a:rPr>
              <a:t> </a:t>
            </a:r>
            <a:r>
              <a:rPr sz="2200" spc="-80" dirty="0">
                <a:latin typeface="Noto Sans"/>
                <a:cs typeface="Noto Sans"/>
              </a:rPr>
              <a:t>size,</a:t>
            </a:r>
            <a:r>
              <a:rPr sz="2200" spc="40" dirty="0">
                <a:latin typeface="Noto Sans"/>
                <a:cs typeface="Noto Sans"/>
              </a:rPr>
              <a:t> </a:t>
            </a:r>
            <a:r>
              <a:rPr sz="2200" spc="-95" dirty="0">
                <a:latin typeface="Noto Sans"/>
                <a:cs typeface="Noto Sans"/>
              </a:rPr>
              <a:t>etc…</a:t>
            </a:r>
            <a:endParaRPr sz="22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1900" spc="-75" dirty="0">
                <a:latin typeface="Noto Sans"/>
                <a:cs typeface="Noto Sans"/>
              </a:rPr>
              <a:t>this</a:t>
            </a:r>
            <a:r>
              <a:rPr sz="1900" spc="40" dirty="0">
                <a:latin typeface="Noto Sans"/>
                <a:cs typeface="Noto Sans"/>
              </a:rPr>
              <a:t> </a:t>
            </a:r>
            <a:r>
              <a:rPr sz="1900" spc="-75" dirty="0">
                <a:latin typeface="Noto Sans"/>
                <a:cs typeface="Noto Sans"/>
              </a:rPr>
              <a:t>would</a:t>
            </a:r>
            <a:r>
              <a:rPr sz="1900" spc="40" dirty="0">
                <a:latin typeface="Noto Sans"/>
                <a:cs typeface="Noto Sans"/>
              </a:rPr>
              <a:t> </a:t>
            </a:r>
            <a:r>
              <a:rPr sz="1900" spc="-90" dirty="0">
                <a:latin typeface="Noto Sans"/>
                <a:cs typeface="Noto Sans"/>
              </a:rPr>
              <a:t>have</a:t>
            </a:r>
            <a:r>
              <a:rPr sz="1900" spc="40" dirty="0">
                <a:latin typeface="Noto Sans"/>
                <a:cs typeface="Noto Sans"/>
              </a:rPr>
              <a:t> </a:t>
            </a:r>
            <a:r>
              <a:rPr sz="1900" spc="-80" dirty="0">
                <a:latin typeface="Noto Sans"/>
                <a:cs typeface="Noto Sans"/>
              </a:rPr>
              <a:t>brought</a:t>
            </a:r>
            <a:r>
              <a:rPr sz="1900" spc="60" dirty="0">
                <a:latin typeface="Noto Sans"/>
                <a:cs typeface="Noto Sans"/>
              </a:rPr>
              <a:t> </a:t>
            </a:r>
            <a:r>
              <a:rPr sz="1900" spc="-105" dirty="0">
                <a:latin typeface="Noto Sans"/>
                <a:cs typeface="Noto Sans"/>
              </a:rPr>
              <a:t>more</a:t>
            </a:r>
            <a:r>
              <a:rPr sz="1900" spc="30" dirty="0">
                <a:latin typeface="Noto Sans"/>
                <a:cs typeface="Noto Sans"/>
              </a:rPr>
              <a:t> </a:t>
            </a:r>
            <a:r>
              <a:rPr sz="1900" spc="-70" dirty="0">
                <a:latin typeface="Noto Sans"/>
                <a:cs typeface="Noto Sans"/>
              </a:rPr>
              <a:t>differentiation</a:t>
            </a:r>
            <a:r>
              <a:rPr sz="1900" spc="75" dirty="0">
                <a:latin typeface="Noto Sans"/>
                <a:cs typeface="Noto Sans"/>
              </a:rPr>
              <a:t> </a:t>
            </a:r>
            <a:r>
              <a:rPr sz="1900" spc="-75" dirty="0">
                <a:latin typeface="Noto Sans"/>
                <a:cs typeface="Noto Sans"/>
              </a:rPr>
              <a:t>(blue</a:t>
            </a:r>
            <a:r>
              <a:rPr sz="1900" spc="30" dirty="0">
                <a:latin typeface="Noto Sans"/>
                <a:cs typeface="Noto Sans"/>
              </a:rPr>
              <a:t> </a:t>
            </a:r>
            <a:r>
              <a:rPr sz="1900" spc="-90" dirty="0">
                <a:latin typeface="Noto Sans"/>
                <a:cs typeface="Noto Sans"/>
              </a:rPr>
              <a:t>vs.</a:t>
            </a:r>
            <a:r>
              <a:rPr sz="1900" spc="35" dirty="0">
                <a:latin typeface="Noto Sans"/>
                <a:cs typeface="Noto Sans"/>
              </a:rPr>
              <a:t> </a:t>
            </a:r>
            <a:r>
              <a:rPr sz="1900" spc="-85" dirty="0">
                <a:latin typeface="Noto Sans"/>
                <a:cs typeface="Noto Sans"/>
              </a:rPr>
              <a:t>tan</a:t>
            </a:r>
            <a:r>
              <a:rPr sz="1900" spc="25" dirty="0">
                <a:latin typeface="Noto Sans"/>
                <a:cs typeface="Noto Sans"/>
              </a:rPr>
              <a:t> </a:t>
            </a:r>
            <a:r>
              <a:rPr sz="1900" spc="-90" dirty="0">
                <a:latin typeface="Noto Sans"/>
                <a:cs typeface="Noto Sans"/>
              </a:rPr>
              <a:t>pants)</a:t>
            </a:r>
            <a:endParaRPr sz="1900">
              <a:latin typeface="Noto Sans"/>
              <a:cs typeface="Noto Sans"/>
            </a:endParaRPr>
          </a:p>
          <a:p>
            <a:pPr marL="927100" indent="-457200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1900" spc="-75" dirty="0">
                <a:latin typeface="Noto Sans"/>
                <a:cs typeface="Noto Sans"/>
              </a:rPr>
              <a:t>the </a:t>
            </a:r>
            <a:r>
              <a:rPr sz="1900" spc="-105" dirty="0">
                <a:latin typeface="Noto Sans"/>
                <a:cs typeface="Noto Sans"/>
              </a:rPr>
              <a:t>more </a:t>
            </a:r>
            <a:r>
              <a:rPr sz="1900" spc="-90" dirty="0">
                <a:latin typeface="Noto Sans"/>
                <a:cs typeface="Noto Sans"/>
              </a:rPr>
              <a:t>features, </a:t>
            </a:r>
            <a:r>
              <a:rPr sz="1900" spc="-75" dirty="0">
                <a:latin typeface="Noto Sans"/>
                <a:cs typeface="Noto Sans"/>
              </a:rPr>
              <a:t>the better the</a:t>
            </a:r>
            <a:r>
              <a:rPr sz="1900" spc="-190" dirty="0">
                <a:latin typeface="Noto Sans"/>
                <a:cs typeface="Noto Sans"/>
              </a:rPr>
              <a:t> </a:t>
            </a:r>
            <a:r>
              <a:rPr sz="1900" spc="-70" dirty="0">
                <a:latin typeface="Noto Sans"/>
                <a:cs typeface="Noto Sans"/>
              </a:rPr>
              <a:t>differentiation</a:t>
            </a:r>
            <a:endParaRPr sz="19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9125" y="4930013"/>
            <a:ext cx="5944235" cy="114300"/>
          </a:xfrm>
          <a:custGeom>
            <a:avLst/>
            <a:gdLst/>
            <a:ahLst/>
            <a:cxnLst/>
            <a:rect l="l" t="t" r="r" b="b"/>
            <a:pathLst>
              <a:path w="5944234" h="114300">
                <a:moveTo>
                  <a:pt x="5899603" y="57213"/>
                </a:moveTo>
                <a:lnTo>
                  <a:pt x="5839841" y="92075"/>
                </a:lnTo>
                <a:lnTo>
                  <a:pt x="5834507" y="95123"/>
                </a:lnTo>
                <a:lnTo>
                  <a:pt x="5832729" y="101854"/>
                </a:lnTo>
                <a:lnTo>
                  <a:pt x="5835777" y="107187"/>
                </a:lnTo>
                <a:lnTo>
                  <a:pt x="5838952" y="112522"/>
                </a:lnTo>
                <a:lnTo>
                  <a:pt x="5845683" y="114300"/>
                </a:lnTo>
                <a:lnTo>
                  <a:pt x="5851017" y="111251"/>
                </a:lnTo>
                <a:lnTo>
                  <a:pt x="5924575" y="68325"/>
                </a:lnTo>
                <a:lnTo>
                  <a:pt x="5921756" y="68325"/>
                </a:lnTo>
                <a:lnTo>
                  <a:pt x="5921756" y="66801"/>
                </a:lnTo>
                <a:lnTo>
                  <a:pt x="5916041" y="66801"/>
                </a:lnTo>
                <a:lnTo>
                  <a:pt x="5899603" y="57213"/>
                </a:lnTo>
                <a:close/>
              </a:path>
              <a:path w="5944234" h="114300">
                <a:moveTo>
                  <a:pt x="5880553" y="46100"/>
                </a:moveTo>
                <a:lnTo>
                  <a:pt x="0" y="46100"/>
                </a:lnTo>
                <a:lnTo>
                  <a:pt x="0" y="68325"/>
                </a:lnTo>
                <a:lnTo>
                  <a:pt x="5880553" y="68325"/>
                </a:lnTo>
                <a:lnTo>
                  <a:pt x="5899603" y="57213"/>
                </a:lnTo>
                <a:lnTo>
                  <a:pt x="5880553" y="46100"/>
                </a:lnTo>
                <a:close/>
              </a:path>
              <a:path w="5944234" h="114300">
                <a:moveTo>
                  <a:pt x="5924748" y="46100"/>
                </a:moveTo>
                <a:lnTo>
                  <a:pt x="5921756" y="46100"/>
                </a:lnTo>
                <a:lnTo>
                  <a:pt x="5921756" y="68325"/>
                </a:lnTo>
                <a:lnTo>
                  <a:pt x="5924575" y="68325"/>
                </a:lnTo>
                <a:lnTo>
                  <a:pt x="5943727" y="57150"/>
                </a:lnTo>
                <a:lnTo>
                  <a:pt x="5924748" y="46100"/>
                </a:lnTo>
                <a:close/>
              </a:path>
              <a:path w="5944234" h="114300">
                <a:moveTo>
                  <a:pt x="5916041" y="47625"/>
                </a:moveTo>
                <a:lnTo>
                  <a:pt x="5899603" y="57213"/>
                </a:lnTo>
                <a:lnTo>
                  <a:pt x="5916041" y="66801"/>
                </a:lnTo>
                <a:lnTo>
                  <a:pt x="5916041" y="47625"/>
                </a:lnTo>
                <a:close/>
              </a:path>
              <a:path w="5944234" h="114300">
                <a:moveTo>
                  <a:pt x="5921756" y="47625"/>
                </a:moveTo>
                <a:lnTo>
                  <a:pt x="5916041" y="47625"/>
                </a:lnTo>
                <a:lnTo>
                  <a:pt x="5916041" y="66801"/>
                </a:lnTo>
                <a:lnTo>
                  <a:pt x="5921756" y="66801"/>
                </a:lnTo>
                <a:lnTo>
                  <a:pt x="5921756" y="47625"/>
                </a:lnTo>
                <a:close/>
              </a:path>
              <a:path w="5944234" h="114300">
                <a:moveTo>
                  <a:pt x="5845683" y="0"/>
                </a:moveTo>
                <a:lnTo>
                  <a:pt x="5838952" y="1778"/>
                </a:lnTo>
                <a:lnTo>
                  <a:pt x="5835777" y="7112"/>
                </a:lnTo>
                <a:lnTo>
                  <a:pt x="5832729" y="12445"/>
                </a:lnTo>
                <a:lnTo>
                  <a:pt x="5834507" y="19176"/>
                </a:lnTo>
                <a:lnTo>
                  <a:pt x="5839841" y="22351"/>
                </a:lnTo>
                <a:lnTo>
                  <a:pt x="5899603" y="57213"/>
                </a:lnTo>
                <a:lnTo>
                  <a:pt x="5916041" y="47625"/>
                </a:lnTo>
                <a:lnTo>
                  <a:pt x="5921756" y="47625"/>
                </a:lnTo>
                <a:lnTo>
                  <a:pt x="5921756" y="46100"/>
                </a:lnTo>
                <a:lnTo>
                  <a:pt x="5924748" y="46100"/>
                </a:lnTo>
                <a:lnTo>
                  <a:pt x="5851017" y="3175"/>
                </a:lnTo>
                <a:lnTo>
                  <a:pt x="58456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0575" y="1939163"/>
            <a:ext cx="114300" cy="3200400"/>
          </a:xfrm>
          <a:custGeom>
            <a:avLst/>
            <a:gdLst/>
            <a:ahLst/>
            <a:cxnLst/>
            <a:rect l="l" t="t" r="r" b="b"/>
            <a:pathLst>
              <a:path w="114300" h="3200400">
                <a:moveTo>
                  <a:pt x="57213" y="43996"/>
                </a:moveTo>
                <a:lnTo>
                  <a:pt x="46100" y="63046"/>
                </a:lnTo>
                <a:lnTo>
                  <a:pt x="46100" y="3200400"/>
                </a:lnTo>
                <a:lnTo>
                  <a:pt x="68325" y="3200400"/>
                </a:lnTo>
                <a:lnTo>
                  <a:pt x="68325" y="63046"/>
                </a:lnTo>
                <a:lnTo>
                  <a:pt x="57213" y="43996"/>
                </a:lnTo>
                <a:close/>
              </a:path>
              <a:path w="114300" h="3200400">
                <a:moveTo>
                  <a:pt x="57150" y="0"/>
                </a:moveTo>
                <a:lnTo>
                  <a:pt x="3175" y="92583"/>
                </a:lnTo>
                <a:lnTo>
                  <a:pt x="0" y="97916"/>
                </a:lnTo>
                <a:lnTo>
                  <a:pt x="1777" y="104775"/>
                </a:lnTo>
                <a:lnTo>
                  <a:pt x="12445" y="110871"/>
                </a:lnTo>
                <a:lnTo>
                  <a:pt x="19304" y="109092"/>
                </a:lnTo>
                <a:lnTo>
                  <a:pt x="22351" y="103759"/>
                </a:lnTo>
                <a:lnTo>
                  <a:pt x="46100" y="63046"/>
                </a:lnTo>
                <a:lnTo>
                  <a:pt x="46100" y="21971"/>
                </a:lnTo>
                <a:lnTo>
                  <a:pt x="69989" y="21971"/>
                </a:lnTo>
                <a:lnTo>
                  <a:pt x="57150" y="0"/>
                </a:lnTo>
                <a:close/>
              </a:path>
              <a:path w="114300" h="3200400">
                <a:moveTo>
                  <a:pt x="69989" y="21971"/>
                </a:moveTo>
                <a:lnTo>
                  <a:pt x="68325" y="21971"/>
                </a:lnTo>
                <a:lnTo>
                  <a:pt x="68325" y="63046"/>
                </a:lnTo>
                <a:lnTo>
                  <a:pt x="92075" y="103759"/>
                </a:lnTo>
                <a:lnTo>
                  <a:pt x="95123" y="109092"/>
                </a:lnTo>
                <a:lnTo>
                  <a:pt x="101981" y="110871"/>
                </a:lnTo>
                <a:lnTo>
                  <a:pt x="107187" y="107823"/>
                </a:lnTo>
                <a:lnTo>
                  <a:pt x="112522" y="104775"/>
                </a:lnTo>
                <a:lnTo>
                  <a:pt x="114300" y="97916"/>
                </a:lnTo>
                <a:lnTo>
                  <a:pt x="111251" y="92583"/>
                </a:lnTo>
                <a:lnTo>
                  <a:pt x="69989" y="21971"/>
                </a:lnTo>
                <a:close/>
              </a:path>
              <a:path w="114300" h="3200400">
                <a:moveTo>
                  <a:pt x="68325" y="21971"/>
                </a:moveTo>
                <a:lnTo>
                  <a:pt x="46100" y="21971"/>
                </a:lnTo>
                <a:lnTo>
                  <a:pt x="46100" y="63046"/>
                </a:lnTo>
                <a:lnTo>
                  <a:pt x="57213" y="43996"/>
                </a:lnTo>
                <a:lnTo>
                  <a:pt x="47625" y="27559"/>
                </a:lnTo>
                <a:lnTo>
                  <a:pt x="68325" y="27559"/>
                </a:lnTo>
                <a:lnTo>
                  <a:pt x="68325" y="21971"/>
                </a:lnTo>
                <a:close/>
              </a:path>
              <a:path w="114300" h="3200400">
                <a:moveTo>
                  <a:pt x="68325" y="27559"/>
                </a:moveTo>
                <a:lnTo>
                  <a:pt x="66801" y="27559"/>
                </a:lnTo>
                <a:lnTo>
                  <a:pt x="57213" y="43996"/>
                </a:lnTo>
                <a:lnTo>
                  <a:pt x="68325" y="63046"/>
                </a:lnTo>
                <a:lnTo>
                  <a:pt x="68325" y="27559"/>
                </a:lnTo>
                <a:close/>
              </a:path>
              <a:path w="114300" h="3200400">
                <a:moveTo>
                  <a:pt x="66801" y="27559"/>
                </a:moveTo>
                <a:lnTo>
                  <a:pt x="47625" y="27559"/>
                </a:lnTo>
                <a:lnTo>
                  <a:pt x="57213" y="43996"/>
                </a:lnTo>
                <a:lnTo>
                  <a:pt x="66801" y="2755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2490" y="1965198"/>
            <a:ext cx="1249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latin typeface="Noto Sans"/>
                <a:cs typeface="Noto Sans"/>
              </a:rPr>
              <a:t>ornateness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5534" y="5166182"/>
            <a:ext cx="7442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Noto Sans"/>
                <a:cs typeface="Noto Sans"/>
              </a:rPr>
              <a:t>length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63103" y="3722446"/>
            <a:ext cx="545252" cy="905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8725" y="3691737"/>
            <a:ext cx="823277" cy="930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9795" y="2330056"/>
            <a:ext cx="568911" cy="8045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03525" y="3955541"/>
            <a:ext cx="597159" cy="534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600" y="4205096"/>
            <a:ext cx="2133600" cy="111125"/>
          </a:xfrm>
          <a:custGeom>
            <a:avLst/>
            <a:gdLst/>
            <a:ahLst/>
            <a:cxnLst/>
            <a:rect l="l" t="t" r="r" b="b"/>
            <a:pathLst>
              <a:path w="2133600" h="111125">
                <a:moveTo>
                  <a:pt x="2095826" y="55244"/>
                </a:moveTo>
                <a:lnTo>
                  <a:pt x="2029205" y="94106"/>
                </a:lnTo>
                <a:lnTo>
                  <a:pt x="2027682" y="99948"/>
                </a:lnTo>
                <a:lnTo>
                  <a:pt x="2033015" y="109092"/>
                </a:lnTo>
                <a:lnTo>
                  <a:pt x="2038730" y="110616"/>
                </a:lnTo>
                <a:lnTo>
                  <a:pt x="2117280" y="64769"/>
                </a:lnTo>
                <a:lnTo>
                  <a:pt x="2114677" y="64769"/>
                </a:lnTo>
                <a:lnTo>
                  <a:pt x="2114677" y="63500"/>
                </a:lnTo>
                <a:lnTo>
                  <a:pt x="2109978" y="63500"/>
                </a:lnTo>
                <a:lnTo>
                  <a:pt x="2095826" y="55244"/>
                </a:lnTo>
                <a:close/>
              </a:path>
              <a:path w="2133600" h="111125">
                <a:moveTo>
                  <a:pt x="76200" y="17144"/>
                </a:moveTo>
                <a:lnTo>
                  <a:pt x="0" y="55244"/>
                </a:lnTo>
                <a:lnTo>
                  <a:pt x="76200" y="93344"/>
                </a:lnTo>
                <a:lnTo>
                  <a:pt x="76200" y="64769"/>
                </a:lnTo>
                <a:lnTo>
                  <a:pt x="63500" y="64769"/>
                </a:lnTo>
                <a:lnTo>
                  <a:pt x="63500" y="45719"/>
                </a:lnTo>
                <a:lnTo>
                  <a:pt x="76200" y="45719"/>
                </a:lnTo>
                <a:lnTo>
                  <a:pt x="76200" y="17144"/>
                </a:lnTo>
                <a:close/>
              </a:path>
              <a:path w="2133600" h="111125">
                <a:moveTo>
                  <a:pt x="76200" y="45719"/>
                </a:moveTo>
                <a:lnTo>
                  <a:pt x="63500" y="45719"/>
                </a:lnTo>
                <a:lnTo>
                  <a:pt x="63500" y="64769"/>
                </a:lnTo>
                <a:lnTo>
                  <a:pt x="76200" y="64769"/>
                </a:lnTo>
                <a:lnTo>
                  <a:pt x="76200" y="45719"/>
                </a:lnTo>
                <a:close/>
              </a:path>
              <a:path w="2133600" h="111125">
                <a:moveTo>
                  <a:pt x="2079497" y="45719"/>
                </a:moveTo>
                <a:lnTo>
                  <a:pt x="76200" y="45719"/>
                </a:lnTo>
                <a:lnTo>
                  <a:pt x="76200" y="64769"/>
                </a:lnTo>
                <a:lnTo>
                  <a:pt x="2079497" y="64769"/>
                </a:lnTo>
                <a:lnTo>
                  <a:pt x="2095826" y="55244"/>
                </a:lnTo>
                <a:lnTo>
                  <a:pt x="2079497" y="45719"/>
                </a:lnTo>
                <a:close/>
              </a:path>
              <a:path w="2133600" h="111125">
                <a:moveTo>
                  <a:pt x="2117281" y="45719"/>
                </a:moveTo>
                <a:lnTo>
                  <a:pt x="2114677" y="45719"/>
                </a:lnTo>
                <a:lnTo>
                  <a:pt x="2114677" y="64769"/>
                </a:lnTo>
                <a:lnTo>
                  <a:pt x="2117280" y="64769"/>
                </a:lnTo>
                <a:lnTo>
                  <a:pt x="2133600" y="55244"/>
                </a:lnTo>
                <a:lnTo>
                  <a:pt x="2117281" y="45719"/>
                </a:lnTo>
                <a:close/>
              </a:path>
              <a:path w="2133600" h="111125">
                <a:moveTo>
                  <a:pt x="2109978" y="46989"/>
                </a:moveTo>
                <a:lnTo>
                  <a:pt x="2095826" y="55244"/>
                </a:lnTo>
                <a:lnTo>
                  <a:pt x="2109978" y="63500"/>
                </a:lnTo>
                <a:lnTo>
                  <a:pt x="2109978" y="46989"/>
                </a:lnTo>
                <a:close/>
              </a:path>
              <a:path w="2133600" h="111125">
                <a:moveTo>
                  <a:pt x="2114677" y="46989"/>
                </a:moveTo>
                <a:lnTo>
                  <a:pt x="2109978" y="46989"/>
                </a:lnTo>
                <a:lnTo>
                  <a:pt x="2109978" y="63500"/>
                </a:lnTo>
                <a:lnTo>
                  <a:pt x="2114677" y="63500"/>
                </a:lnTo>
                <a:lnTo>
                  <a:pt x="2114677" y="46989"/>
                </a:lnTo>
                <a:close/>
              </a:path>
              <a:path w="2133600" h="111125">
                <a:moveTo>
                  <a:pt x="2038730" y="0"/>
                </a:moveTo>
                <a:lnTo>
                  <a:pt x="2033015" y="1523"/>
                </a:lnTo>
                <a:lnTo>
                  <a:pt x="2030349" y="5968"/>
                </a:lnTo>
                <a:lnTo>
                  <a:pt x="2027682" y="10540"/>
                </a:lnTo>
                <a:lnTo>
                  <a:pt x="2029205" y="16382"/>
                </a:lnTo>
                <a:lnTo>
                  <a:pt x="2095826" y="55244"/>
                </a:lnTo>
                <a:lnTo>
                  <a:pt x="2109978" y="46989"/>
                </a:lnTo>
                <a:lnTo>
                  <a:pt x="2114677" y="46989"/>
                </a:lnTo>
                <a:lnTo>
                  <a:pt x="2114677" y="45719"/>
                </a:lnTo>
                <a:lnTo>
                  <a:pt x="2117281" y="45719"/>
                </a:lnTo>
                <a:lnTo>
                  <a:pt x="2043302" y="2539"/>
                </a:lnTo>
                <a:lnTo>
                  <a:pt x="203873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3125" y="2819400"/>
            <a:ext cx="1707514" cy="1136650"/>
          </a:xfrm>
          <a:custGeom>
            <a:avLst/>
            <a:gdLst/>
            <a:ahLst/>
            <a:cxnLst/>
            <a:rect l="l" t="t" r="r" b="b"/>
            <a:pathLst>
              <a:path w="1707514" h="1136650">
                <a:moveTo>
                  <a:pt x="42417" y="1062227"/>
                </a:moveTo>
                <a:lnTo>
                  <a:pt x="0" y="1136142"/>
                </a:lnTo>
                <a:lnTo>
                  <a:pt x="84582" y="1125727"/>
                </a:lnTo>
                <a:lnTo>
                  <a:pt x="73450" y="1108964"/>
                </a:lnTo>
                <a:lnTo>
                  <a:pt x="58165" y="1108964"/>
                </a:lnTo>
                <a:lnTo>
                  <a:pt x="47625" y="1093089"/>
                </a:lnTo>
                <a:lnTo>
                  <a:pt x="58224" y="1086033"/>
                </a:lnTo>
                <a:lnTo>
                  <a:pt x="42417" y="1062227"/>
                </a:lnTo>
                <a:close/>
              </a:path>
              <a:path w="1707514" h="1136650">
                <a:moveTo>
                  <a:pt x="58224" y="1086033"/>
                </a:moveTo>
                <a:lnTo>
                  <a:pt x="47625" y="1093089"/>
                </a:lnTo>
                <a:lnTo>
                  <a:pt x="58165" y="1108964"/>
                </a:lnTo>
                <a:lnTo>
                  <a:pt x="68765" y="1101908"/>
                </a:lnTo>
                <a:lnTo>
                  <a:pt x="58224" y="1086033"/>
                </a:lnTo>
                <a:close/>
              </a:path>
              <a:path w="1707514" h="1136650">
                <a:moveTo>
                  <a:pt x="68765" y="1101908"/>
                </a:moveTo>
                <a:lnTo>
                  <a:pt x="58165" y="1108964"/>
                </a:lnTo>
                <a:lnTo>
                  <a:pt x="73450" y="1108964"/>
                </a:lnTo>
                <a:lnTo>
                  <a:pt x="68765" y="1101908"/>
                </a:lnTo>
                <a:close/>
              </a:path>
              <a:path w="1707514" h="1136650">
                <a:moveTo>
                  <a:pt x="1675550" y="20904"/>
                </a:moveTo>
                <a:lnTo>
                  <a:pt x="1656796" y="22012"/>
                </a:lnTo>
                <a:lnTo>
                  <a:pt x="58224" y="1086033"/>
                </a:lnTo>
                <a:lnTo>
                  <a:pt x="68765" y="1101908"/>
                </a:lnTo>
                <a:lnTo>
                  <a:pt x="1667166" y="38001"/>
                </a:lnTo>
                <a:lnTo>
                  <a:pt x="1675550" y="20904"/>
                </a:lnTo>
                <a:close/>
              </a:path>
              <a:path w="1707514" h="1136650">
                <a:moveTo>
                  <a:pt x="1705762" y="2539"/>
                </a:moveTo>
                <a:lnTo>
                  <a:pt x="1686052" y="2539"/>
                </a:lnTo>
                <a:lnTo>
                  <a:pt x="1696592" y="18414"/>
                </a:lnTo>
                <a:lnTo>
                  <a:pt x="1667166" y="38001"/>
                </a:lnTo>
                <a:lnTo>
                  <a:pt x="1643888" y="85471"/>
                </a:lnTo>
                <a:lnTo>
                  <a:pt x="1641602" y="90170"/>
                </a:lnTo>
                <a:lnTo>
                  <a:pt x="1643507" y="95885"/>
                </a:lnTo>
                <a:lnTo>
                  <a:pt x="1648333" y="98171"/>
                </a:lnTo>
                <a:lnTo>
                  <a:pt x="1653032" y="100584"/>
                </a:lnTo>
                <a:lnTo>
                  <a:pt x="1658747" y="98551"/>
                </a:lnTo>
                <a:lnTo>
                  <a:pt x="1661033" y="93852"/>
                </a:lnTo>
                <a:lnTo>
                  <a:pt x="1705762" y="2539"/>
                </a:lnTo>
                <a:close/>
              </a:path>
              <a:path w="1707514" h="1136650">
                <a:moveTo>
                  <a:pt x="1688497" y="6223"/>
                </a:moveTo>
                <a:lnTo>
                  <a:pt x="1682750" y="6223"/>
                </a:lnTo>
                <a:lnTo>
                  <a:pt x="1691894" y="19938"/>
                </a:lnTo>
                <a:lnTo>
                  <a:pt x="1675550" y="20904"/>
                </a:lnTo>
                <a:lnTo>
                  <a:pt x="1667166" y="38001"/>
                </a:lnTo>
                <a:lnTo>
                  <a:pt x="1696592" y="18414"/>
                </a:lnTo>
                <a:lnTo>
                  <a:pt x="1688497" y="6223"/>
                </a:lnTo>
                <a:close/>
              </a:path>
              <a:path w="1707514" h="1136650">
                <a:moveTo>
                  <a:pt x="1707007" y="0"/>
                </a:moveTo>
                <a:lnTo>
                  <a:pt x="1602613" y="6223"/>
                </a:lnTo>
                <a:lnTo>
                  <a:pt x="1597405" y="6476"/>
                </a:lnTo>
                <a:lnTo>
                  <a:pt x="1593341" y="10922"/>
                </a:lnTo>
                <a:lnTo>
                  <a:pt x="1593723" y="16255"/>
                </a:lnTo>
                <a:lnTo>
                  <a:pt x="1593977" y="21462"/>
                </a:lnTo>
                <a:lnTo>
                  <a:pt x="1598549" y="25526"/>
                </a:lnTo>
                <a:lnTo>
                  <a:pt x="1603755" y="25146"/>
                </a:lnTo>
                <a:lnTo>
                  <a:pt x="1656796" y="22012"/>
                </a:lnTo>
                <a:lnTo>
                  <a:pt x="1686052" y="2539"/>
                </a:lnTo>
                <a:lnTo>
                  <a:pt x="1705762" y="2539"/>
                </a:lnTo>
                <a:lnTo>
                  <a:pt x="1707007" y="0"/>
                </a:lnTo>
                <a:close/>
              </a:path>
              <a:path w="1707514" h="1136650">
                <a:moveTo>
                  <a:pt x="1686052" y="2539"/>
                </a:moveTo>
                <a:lnTo>
                  <a:pt x="1656796" y="22012"/>
                </a:lnTo>
                <a:lnTo>
                  <a:pt x="1675550" y="20904"/>
                </a:lnTo>
                <a:lnTo>
                  <a:pt x="1682750" y="6223"/>
                </a:lnTo>
                <a:lnTo>
                  <a:pt x="1688497" y="6223"/>
                </a:lnTo>
                <a:lnTo>
                  <a:pt x="1686052" y="2539"/>
                </a:lnTo>
                <a:close/>
              </a:path>
              <a:path w="1707514" h="1136650">
                <a:moveTo>
                  <a:pt x="1682750" y="6223"/>
                </a:moveTo>
                <a:lnTo>
                  <a:pt x="1675550" y="20904"/>
                </a:lnTo>
                <a:lnTo>
                  <a:pt x="1691894" y="19938"/>
                </a:lnTo>
                <a:lnTo>
                  <a:pt x="1682750" y="62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4075" y="2869945"/>
            <a:ext cx="542925" cy="669925"/>
          </a:xfrm>
          <a:custGeom>
            <a:avLst/>
            <a:gdLst/>
            <a:ahLst/>
            <a:cxnLst/>
            <a:rect l="l" t="t" r="r" b="b"/>
            <a:pathLst>
              <a:path w="542925" h="669925">
                <a:moveTo>
                  <a:pt x="446913" y="612775"/>
                </a:moveTo>
                <a:lnTo>
                  <a:pt x="441451" y="615314"/>
                </a:lnTo>
                <a:lnTo>
                  <a:pt x="439547" y="620267"/>
                </a:lnTo>
                <a:lnTo>
                  <a:pt x="437769" y="625093"/>
                </a:lnTo>
                <a:lnTo>
                  <a:pt x="440182" y="630681"/>
                </a:lnTo>
                <a:lnTo>
                  <a:pt x="445135" y="632459"/>
                </a:lnTo>
                <a:lnTo>
                  <a:pt x="542925" y="669416"/>
                </a:lnTo>
                <a:lnTo>
                  <a:pt x="541586" y="660780"/>
                </a:lnTo>
                <a:lnTo>
                  <a:pt x="523621" y="660780"/>
                </a:lnTo>
                <a:lnTo>
                  <a:pt x="501451" y="633446"/>
                </a:lnTo>
                <a:lnTo>
                  <a:pt x="446913" y="612775"/>
                </a:lnTo>
                <a:close/>
              </a:path>
              <a:path w="542925" h="669925">
                <a:moveTo>
                  <a:pt x="501451" y="633446"/>
                </a:moveTo>
                <a:lnTo>
                  <a:pt x="523621" y="660780"/>
                </a:lnTo>
                <a:lnTo>
                  <a:pt x="529311" y="656208"/>
                </a:lnTo>
                <a:lnTo>
                  <a:pt x="521588" y="656208"/>
                </a:lnTo>
                <a:lnTo>
                  <a:pt x="519104" y="640127"/>
                </a:lnTo>
                <a:lnTo>
                  <a:pt x="501451" y="633446"/>
                </a:lnTo>
                <a:close/>
              </a:path>
              <a:path w="542925" h="669925">
                <a:moveTo>
                  <a:pt x="521335" y="557402"/>
                </a:moveTo>
                <a:lnTo>
                  <a:pt x="510921" y="558926"/>
                </a:lnTo>
                <a:lnTo>
                  <a:pt x="507364" y="563879"/>
                </a:lnTo>
                <a:lnTo>
                  <a:pt x="508126" y="569087"/>
                </a:lnTo>
                <a:lnTo>
                  <a:pt x="516207" y="621380"/>
                </a:lnTo>
                <a:lnTo>
                  <a:pt x="538479" y="648842"/>
                </a:lnTo>
                <a:lnTo>
                  <a:pt x="523621" y="660780"/>
                </a:lnTo>
                <a:lnTo>
                  <a:pt x="541586" y="660780"/>
                </a:lnTo>
                <a:lnTo>
                  <a:pt x="526923" y="566165"/>
                </a:lnTo>
                <a:lnTo>
                  <a:pt x="526161" y="560958"/>
                </a:lnTo>
                <a:lnTo>
                  <a:pt x="521335" y="557402"/>
                </a:lnTo>
                <a:close/>
              </a:path>
              <a:path w="542925" h="669925">
                <a:moveTo>
                  <a:pt x="519104" y="640127"/>
                </a:moveTo>
                <a:lnTo>
                  <a:pt x="521588" y="656208"/>
                </a:lnTo>
                <a:lnTo>
                  <a:pt x="534415" y="645921"/>
                </a:lnTo>
                <a:lnTo>
                  <a:pt x="519104" y="640127"/>
                </a:lnTo>
                <a:close/>
              </a:path>
              <a:path w="542925" h="669925">
                <a:moveTo>
                  <a:pt x="516207" y="621380"/>
                </a:moveTo>
                <a:lnTo>
                  <a:pt x="519104" y="640127"/>
                </a:lnTo>
                <a:lnTo>
                  <a:pt x="534415" y="645921"/>
                </a:lnTo>
                <a:lnTo>
                  <a:pt x="521588" y="656208"/>
                </a:lnTo>
                <a:lnTo>
                  <a:pt x="529311" y="656208"/>
                </a:lnTo>
                <a:lnTo>
                  <a:pt x="538479" y="648842"/>
                </a:lnTo>
                <a:lnTo>
                  <a:pt x="516207" y="621380"/>
                </a:lnTo>
                <a:close/>
              </a:path>
              <a:path w="542925" h="669925">
                <a:moveTo>
                  <a:pt x="55357" y="53154"/>
                </a:moveTo>
                <a:lnTo>
                  <a:pt x="40567" y="65177"/>
                </a:lnTo>
                <a:lnTo>
                  <a:pt x="501451" y="633446"/>
                </a:lnTo>
                <a:lnTo>
                  <a:pt x="519104" y="640127"/>
                </a:lnTo>
                <a:lnTo>
                  <a:pt x="516207" y="621380"/>
                </a:lnTo>
                <a:lnTo>
                  <a:pt x="55357" y="53154"/>
                </a:lnTo>
                <a:close/>
              </a:path>
              <a:path w="542925" h="669925">
                <a:moveTo>
                  <a:pt x="0" y="0"/>
                </a:moveTo>
                <a:lnTo>
                  <a:pt x="18414" y="83184"/>
                </a:lnTo>
                <a:lnTo>
                  <a:pt x="40567" y="65177"/>
                </a:lnTo>
                <a:lnTo>
                  <a:pt x="32512" y="55244"/>
                </a:lnTo>
                <a:lnTo>
                  <a:pt x="47371" y="43306"/>
                </a:lnTo>
                <a:lnTo>
                  <a:pt x="67471" y="43306"/>
                </a:lnTo>
                <a:lnTo>
                  <a:pt x="77470" y="35178"/>
                </a:lnTo>
                <a:lnTo>
                  <a:pt x="0" y="0"/>
                </a:lnTo>
                <a:close/>
              </a:path>
              <a:path w="542925" h="669925">
                <a:moveTo>
                  <a:pt x="47371" y="43306"/>
                </a:moveTo>
                <a:lnTo>
                  <a:pt x="32512" y="55244"/>
                </a:lnTo>
                <a:lnTo>
                  <a:pt x="40567" y="65177"/>
                </a:lnTo>
                <a:lnTo>
                  <a:pt x="55357" y="53154"/>
                </a:lnTo>
                <a:lnTo>
                  <a:pt x="47371" y="43306"/>
                </a:lnTo>
                <a:close/>
              </a:path>
              <a:path w="542925" h="669925">
                <a:moveTo>
                  <a:pt x="67471" y="43306"/>
                </a:moveTo>
                <a:lnTo>
                  <a:pt x="47371" y="43306"/>
                </a:lnTo>
                <a:lnTo>
                  <a:pt x="55357" y="53154"/>
                </a:lnTo>
                <a:lnTo>
                  <a:pt x="67471" y="433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984" y="480313"/>
            <a:ext cx="1526286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9039" y="480313"/>
            <a:ext cx="810768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4423" y="480313"/>
            <a:ext cx="681482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779" y="1686890"/>
            <a:ext cx="4801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Noto Sans"/>
                <a:cs typeface="Noto Sans"/>
              </a:rPr>
              <a:t>Measuring </a:t>
            </a:r>
            <a:r>
              <a:rPr sz="2400" spc="-90" dirty="0">
                <a:latin typeface="Noto Sans"/>
                <a:cs typeface="Noto Sans"/>
              </a:rPr>
              <a:t>similarity </a:t>
            </a:r>
            <a:r>
              <a:rPr sz="2400" spc="-100" dirty="0">
                <a:latin typeface="Noto Sans"/>
                <a:cs typeface="Noto Sans"/>
              </a:rPr>
              <a:t>can </a:t>
            </a:r>
            <a:r>
              <a:rPr sz="2400" spc="-85" dirty="0">
                <a:latin typeface="Noto Sans"/>
                <a:cs typeface="Noto Sans"/>
              </a:rPr>
              <a:t>be </a:t>
            </a:r>
            <a:r>
              <a:rPr sz="2400" spc="-65" dirty="0">
                <a:latin typeface="Noto Sans"/>
                <a:cs typeface="Noto Sans"/>
              </a:rPr>
              <a:t>difficult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2389708"/>
            <a:ext cx="5867400" cy="4060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1399</Words>
  <Application>Microsoft Office PowerPoint</Application>
  <PresentationFormat>On-screen Show (4:3)</PresentationFormat>
  <Paragraphs>265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Noto Sans</vt:lpstr>
      <vt:lpstr>Roboto</vt:lpstr>
      <vt:lpstr>Times New Roman</vt:lpstr>
      <vt:lpstr>Wingdings</vt:lpstr>
      <vt:lpstr>Office Theme</vt:lpstr>
      <vt:lpstr>Data Reduction and Similarities</vt:lpstr>
      <vt:lpstr>Reduce the number of data items (samples):</vt:lpstr>
      <vt:lpstr>Because…</vt:lpstr>
      <vt:lpstr>Good candidates are redundant data</vt:lpstr>
      <vt:lpstr>Keep a representative number of samples:</vt:lpstr>
      <vt:lpstr>You are faced with collections of many different data</vt:lpstr>
      <vt:lpstr>Are all of these items pants?</vt:lpstr>
      <vt:lpstr>PowerPoint Presentation</vt:lpstr>
      <vt:lpstr>Measuring similarity can be difficult</vt:lpstr>
      <vt:lpstr>needs to be  accurately measured</vt:lpstr>
      <vt:lpstr>Pant: &lt;length, ornateness, color&gt;</vt:lpstr>
      <vt:lpstr>Manhattan distance</vt:lpstr>
      <vt:lpstr>PowerPoint Presentation</vt:lpstr>
      <vt:lpstr>Correlation distance is invariant to addition of a constant</vt:lpstr>
      <vt:lpstr>PowerPoint Presentation</vt:lpstr>
      <vt:lpstr>PowerPoint Presentation</vt:lpstr>
      <vt:lpstr>Note:</vt:lpstr>
      <vt:lpstr>A cluster is a group of objects that are similar</vt:lpstr>
      <vt:lpstr>PowerPoint Presentation</vt:lpstr>
      <vt:lpstr>1. Decide on a value for k</vt:lpstr>
      <vt:lpstr>PowerPoint Presentation</vt:lpstr>
      <vt:lpstr>K-means Clustering: Step 1</vt:lpstr>
      <vt:lpstr>K-means Clustering: Step 2</vt:lpstr>
      <vt:lpstr>K-means Clustering: Step 3</vt:lpstr>
      <vt:lpstr>K-means Clustering: Step 4</vt:lpstr>
      <vt:lpstr>K-means Clustering: Step 5</vt:lpstr>
      <vt:lpstr>Strengths:</vt:lpstr>
      <vt:lpstr>PowerPoint Presentation</vt:lpstr>
      <vt:lpstr>Is there a principled way we can know when to stop looking? Yes…</vt:lpstr>
      <vt:lpstr>What is sampling?</vt:lpstr>
      <vt:lpstr>Pick the samples according to some knowledge of the data distribution</vt:lpstr>
      <vt:lpstr>Eliminate redundant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Reduction and Similarities</dc:title>
  <dc:creator>Ronak</dc:creator>
  <cp:lastModifiedBy>Ronak Etemadpour</cp:lastModifiedBy>
  <cp:revision>3</cp:revision>
  <dcterms:created xsi:type="dcterms:W3CDTF">2020-03-04T15:48:11Z</dcterms:created>
  <dcterms:modified xsi:type="dcterms:W3CDTF">2021-10-26T17:38:05Z</dcterms:modified>
</cp:coreProperties>
</file>