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65" r:id="rId5"/>
    <p:sldId id="258" r:id="rId6"/>
    <p:sldId id="260" r:id="rId7"/>
    <p:sldId id="261" r:id="rId8"/>
    <p:sldId id="262" r:id="rId9"/>
    <p:sldId id="263" r:id="rId10"/>
    <p:sldId id="264" r:id="rId11"/>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3D6701-1925-4EEB-A47B-D77482D85EBA}"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s-AR"/>
        </a:p>
      </dgm:t>
    </dgm:pt>
    <dgm:pt modelId="{37147CE1-6173-4993-9777-5064544D91E4}">
      <dgm:prSet custT="1"/>
      <dgm:spPr/>
      <dgm:t>
        <a:bodyPr/>
        <a:lstStyle/>
        <a:p>
          <a:r>
            <a:rPr lang="es-ES" sz="4000" b="1" i="0" dirty="0"/>
            <a:t>INTRODUCCIÓN</a:t>
          </a:r>
          <a:endParaRPr lang="es-AR" sz="4000" dirty="0"/>
        </a:p>
      </dgm:t>
    </dgm:pt>
    <dgm:pt modelId="{152DC997-3FC5-414A-980F-1F98777C6559}" type="parTrans" cxnId="{364F27BF-CFDC-4A7C-9F38-1502FE9BF3EC}">
      <dgm:prSet/>
      <dgm:spPr/>
      <dgm:t>
        <a:bodyPr/>
        <a:lstStyle/>
        <a:p>
          <a:endParaRPr lang="es-AR"/>
        </a:p>
      </dgm:t>
    </dgm:pt>
    <dgm:pt modelId="{7D18D60A-16C6-48AB-9EE1-04F33D9A2882}" type="sibTrans" cxnId="{364F27BF-CFDC-4A7C-9F38-1502FE9BF3EC}">
      <dgm:prSet/>
      <dgm:spPr/>
      <dgm:t>
        <a:bodyPr/>
        <a:lstStyle/>
        <a:p>
          <a:endParaRPr lang="es-AR"/>
        </a:p>
      </dgm:t>
    </dgm:pt>
    <dgm:pt modelId="{CF01EC48-40D3-4F28-93F7-DEA7BB90C08A}">
      <dgm:prSet/>
      <dgm:spPr/>
      <dgm:t>
        <a:bodyPr/>
        <a:lstStyle/>
        <a:p>
          <a:r>
            <a:rPr lang="es-ES" b="0" i="0"/>
            <a:t>La Ciudad Autónoma de Buenos Aires es una de las principales y más modernas urbes de América Latina, donde el desarrollo inmobiliario y las transacciones de departamentos son frecuentes. Para analizar retrospectivamente el mercado inmobiliario y compararlo con su situación actual, se investigaron los factores que influyen en el valor de los departamentos. Se recopilaron datos de publicaciones de departamentos durante 2015 en los principales sitios web del sector.</a:t>
          </a:r>
          <a:endParaRPr lang="es-AR"/>
        </a:p>
      </dgm:t>
    </dgm:pt>
    <dgm:pt modelId="{A9768DE5-ED6A-42D2-B9C8-B44D496A01BB}" type="parTrans" cxnId="{A41835B4-DF29-4818-974B-D588C9323DA2}">
      <dgm:prSet/>
      <dgm:spPr/>
      <dgm:t>
        <a:bodyPr/>
        <a:lstStyle/>
        <a:p>
          <a:endParaRPr lang="es-AR"/>
        </a:p>
      </dgm:t>
    </dgm:pt>
    <dgm:pt modelId="{7F848654-40B7-445B-9B47-82AAFECD49E7}" type="sibTrans" cxnId="{A41835B4-DF29-4818-974B-D588C9323DA2}">
      <dgm:prSet/>
      <dgm:spPr/>
      <dgm:t>
        <a:bodyPr/>
        <a:lstStyle/>
        <a:p>
          <a:endParaRPr lang="es-AR"/>
        </a:p>
      </dgm:t>
    </dgm:pt>
    <dgm:pt modelId="{8679A43C-EB3A-4050-9159-36FD13DEFD99}">
      <dgm:prSet/>
      <dgm:spPr/>
      <dgm:t>
        <a:bodyPr/>
        <a:lstStyle/>
        <a:p>
          <a:r>
            <a:rPr lang="es-ES" b="0" i="0"/>
            <a:t>El objetivo es identificar patrones que valoricen los departamentos y determinar las mejores condiciones para fomentar desarrollos inmobiliarios. También se busca destacar aspectos que el gobierno de la ciudad debe considerar para promover un desarrollo equilibrado y sostenible.</a:t>
          </a:r>
          <a:endParaRPr lang="es-AR"/>
        </a:p>
      </dgm:t>
    </dgm:pt>
    <dgm:pt modelId="{9508D60C-3C13-4270-AD3B-4ADF00D380E4}" type="parTrans" cxnId="{E95207F8-4343-435A-A802-A3C703B29401}">
      <dgm:prSet/>
      <dgm:spPr/>
      <dgm:t>
        <a:bodyPr/>
        <a:lstStyle/>
        <a:p>
          <a:endParaRPr lang="es-AR"/>
        </a:p>
      </dgm:t>
    </dgm:pt>
    <dgm:pt modelId="{C5678590-0652-4D67-A724-D193B5C2F35A}" type="sibTrans" cxnId="{E95207F8-4343-435A-A802-A3C703B29401}">
      <dgm:prSet/>
      <dgm:spPr/>
      <dgm:t>
        <a:bodyPr/>
        <a:lstStyle/>
        <a:p>
          <a:endParaRPr lang="es-AR"/>
        </a:p>
      </dgm:t>
    </dgm:pt>
    <dgm:pt modelId="{5711F2CD-9087-4883-B0ED-0ADB55538AFF}" type="pres">
      <dgm:prSet presAssocID="{993D6701-1925-4EEB-A47B-D77482D85EBA}" presName="Name0" presStyleCnt="0">
        <dgm:presLayoutVars>
          <dgm:chMax val="7"/>
          <dgm:dir/>
          <dgm:animLvl val="lvl"/>
          <dgm:resizeHandles val="exact"/>
        </dgm:presLayoutVars>
      </dgm:prSet>
      <dgm:spPr/>
    </dgm:pt>
    <dgm:pt modelId="{850995B6-AC0C-4FE5-89B6-04E934D06594}" type="pres">
      <dgm:prSet presAssocID="{37147CE1-6173-4993-9777-5064544D91E4}" presName="circle1" presStyleLbl="node1" presStyleIdx="0" presStyleCnt="3"/>
      <dgm:spPr/>
    </dgm:pt>
    <dgm:pt modelId="{EF26E9A6-5C7F-4E59-8627-23720493488A}" type="pres">
      <dgm:prSet presAssocID="{37147CE1-6173-4993-9777-5064544D91E4}" presName="space" presStyleCnt="0"/>
      <dgm:spPr/>
    </dgm:pt>
    <dgm:pt modelId="{C2F20B3B-E18A-4660-82B8-37567406F298}" type="pres">
      <dgm:prSet presAssocID="{37147CE1-6173-4993-9777-5064544D91E4}" presName="rect1" presStyleLbl="alignAcc1" presStyleIdx="0" presStyleCnt="3"/>
      <dgm:spPr/>
    </dgm:pt>
    <dgm:pt modelId="{795A7448-EEB0-4A7D-A156-26B02874E616}" type="pres">
      <dgm:prSet presAssocID="{CF01EC48-40D3-4F28-93F7-DEA7BB90C08A}" presName="vertSpace2" presStyleLbl="node1" presStyleIdx="0" presStyleCnt="3"/>
      <dgm:spPr/>
    </dgm:pt>
    <dgm:pt modelId="{2B7F8230-035D-48CC-888D-60EED79AB5AF}" type="pres">
      <dgm:prSet presAssocID="{CF01EC48-40D3-4F28-93F7-DEA7BB90C08A}" presName="circle2" presStyleLbl="node1" presStyleIdx="1" presStyleCnt="3"/>
      <dgm:spPr/>
    </dgm:pt>
    <dgm:pt modelId="{1F5C5191-22EA-46BA-B4FA-823BEBEA4E4C}" type="pres">
      <dgm:prSet presAssocID="{CF01EC48-40D3-4F28-93F7-DEA7BB90C08A}" presName="rect2" presStyleLbl="alignAcc1" presStyleIdx="1" presStyleCnt="3"/>
      <dgm:spPr/>
    </dgm:pt>
    <dgm:pt modelId="{E5FCCC6B-BCD5-4637-9CA9-3F078B6B9308}" type="pres">
      <dgm:prSet presAssocID="{8679A43C-EB3A-4050-9159-36FD13DEFD99}" presName="vertSpace3" presStyleLbl="node1" presStyleIdx="1" presStyleCnt="3"/>
      <dgm:spPr/>
    </dgm:pt>
    <dgm:pt modelId="{A22C439B-E9BB-4D27-8C58-70A0A1B9E8C4}" type="pres">
      <dgm:prSet presAssocID="{8679A43C-EB3A-4050-9159-36FD13DEFD99}" presName="circle3" presStyleLbl="node1" presStyleIdx="2" presStyleCnt="3"/>
      <dgm:spPr/>
    </dgm:pt>
    <dgm:pt modelId="{11353569-A42B-4240-9F31-546F1568C43D}" type="pres">
      <dgm:prSet presAssocID="{8679A43C-EB3A-4050-9159-36FD13DEFD99}" presName="rect3" presStyleLbl="alignAcc1" presStyleIdx="2" presStyleCnt="3"/>
      <dgm:spPr/>
    </dgm:pt>
    <dgm:pt modelId="{7D14332C-3E80-4547-8A83-648FAA0684FB}" type="pres">
      <dgm:prSet presAssocID="{37147CE1-6173-4993-9777-5064544D91E4}" presName="rect1ParTxNoCh" presStyleLbl="alignAcc1" presStyleIdx="2" presStyleCnt="3">
        <dgm:presLayoutVars>
          <dgm:chMax val="1"/>
          <dgm:bulletEnabled val="1"/>
        </dgm:presLayoutVars>
      </dgm:prSet>
      <dgm:spPr/>
    </dgm:pt>
    <dgm:pt modelId="{035FAB38-0016-4BC6-A083-7BEDE2E93BED}" type="pres">
      <dgm:prSet presAssocID="{CF01EC48-40D3-4F28-93F7-DEA7BB90C08A}" presName="rect2ParTxNoCh" presStyleLbl="alignAcc1" presStyleIdx="2" presStyleCnt="3">
        <dgm:presLayoutVars>
          <dgm:chMax val="1"/>
          <dgm:bulletEnabled val="1"/>
        </dgm:presLayoutVars>
      </dgm:prSet>
      <dgm:spPr/>
    </dgm:pt>
    <dgm:pt modelId="{4DECA524-E669-4C3F-B6E5-4AFEC0AC6D81}" type="pres">
      <dgm:prSet presAssocID="{8679A43C-EB3A-4050-9159-36FD13DEFD99}" presName="rect3ParTxNoCh" presStyleLbl="alignAcc1" presStyleIdx="2" presStyleCnt="3">
        <dgm:presLayoutVars>
          <dgm:chMax val="1"/>
          <dgm:bulletEnabled val="1"/>
        </dgm:presLayoutVars>
      </dgm:prSet>
      <dgm:spPr/>
    </dgm:pt>
  </dgm:ptLst>
  <dgm:cxnLst>
    <dgm:cxn modelId="{2334090F-FE16-4ADF-8DE8-D1909312C99F}" type="presOf" srcId="{8679A43C-EB3A-4050-9159-36FD13DEFD99}" destId="{11353569-A42B-4240-9F31-546F1568C43D}" srcOrd="0" destOrd="0" presId="urn:microsoft.com/office/officeart/2005/8/layout/target3"/>
    <dgm:cxn modelId="{D08E8A59-8786-4E3B-96BB-4FA6C7A6DC48}" type="presOf" srcId="{CF01EC48-40D3-4F28-93F7-DEA7BB90C08A}" destId="{1F5C5191-22EA-46BA-B4FA-823BEBEA4E4C}" srcOrd="0" destOrd="0" presId="urn:microsoft.com/office/officeart/2005/8/layout/target3"/>
    <dgm:cxn modelId="{37DE2398-D0B0-44E0-81A9-C82CF373C025}" type="presOf" srcId="{37147CE1-6173-4993-9777-5064544D91E4}" destId="{C2F20B3B-E18A-4660-82B8-37567406F298}" srcOrd="0" destOrd="0" presId="urn:microsoft.com/office/officeart/2005/8/layout/target3"/>
    <dgm:cxn modelId="{15D8229C-EFDF-4C28-93AB-15F9A30EEBE9}" type="presOf" srcId="{8679A43C-EB3A-4050-9159-36FD13DEFD99}" destId="{4DECA524-E669-4C3F-B6E5-4AFEC0AC6D81}" srcOrd="1" destOrd="0" presId="urn:microsoft.com/office/officeart/2005/8/layout/target3"/>
    <dgm:cxn modelId="{A41835B4-DF29-4818-974B-D588C9323DA2}" srcId="{993D6701-1925-4EEB-A47B-D77482D85EBA}" destId="{CF01EC48-40D3-4F28-93F7-DEA7BB90C08A}" srcOrd="1" destOrd="0" parTransId="{A9768DE5-ED6A-42D2-B9C8-B44D496A01BB}" sibTransId="{7F848654-40B7-445B-9B47-82AAFECD49E7}"/>
    <dgm:cxn modelId="{E1A858BB-5F96-4AC2-B5EC-4AAFBA15F5D4}" type="presOf" srcId="{CF01EC48-40D3-4F28-93F7-DEA7BB90C08A}" destId="{035FAB38-0016-4BC6-A083-7BEDE2E93BED}" srcOrd="1" destOrd="0" presId="urn:microsoft.com/office/officeart/2005/8/layout/target3"/>
    <dgm:cxn modelId="{364F27BF-CFDC-4A7C-9F38-1502FE9BF3EC}" srcId="{993D6701-1925-4EEB-A47B-D77482D85EBA}" destId="{37147CE1-6173-4993-9777-5064544D91E4}" srcOrd="0" destOrd="0" parTransId="{152DC997-3FC5-414A-980F-1F98777C6559}" sibTransId="{7D18D60A-16C6-48AB-9EE1-04F33D9A2882}"/>
    <dgm:cxn modelId="{D0D5FAE2-6FC7-41C6-B56B-3FAE632A0ED9}" type="presOf" srcId="{993D6701-1925-4EEB-A47B-D77482D85EBA}" destId="{5711F2CD-9087-4883-B0ED-0ADB55538AFF}" srcOrd="0" destOrd="0" presId="urn:microsoft.com/office/officeart/2005/8/layout/target3"/>
    <dgm:cxn modelId="{4E5C33E7-26C6-4EC0-B03F-8C33A7D9D411}" type="presOf" srcId="{37147CE1-6173-4993-9777-5064544D91E4}" destId="{7D14332C-3E80-4547-8A83-648FAA0684FB}" srcOrd="1" destOrd="0" presId="urn:microsoft.com/office/officeart/2005/8/layout/target3"/>
    <dgm:cxn modelId="{E95207F8-4343-435A-A802-A3C703B29401}" srcId="{993D6701-1925-4EEB-A47B-D77482D85EBA}" destId="{8679A43C-EB3A-4050-9159-36FD13DEFD99}" srcOrd="2" destOrd="0" parTransId="{9508D60C-3C13-4270-AD3B-4ADF00D380E4}" sibTransId="{C5678590-0652-4D67-A724-D193B5C2F35A}"/>
    <dgm:cxn modelId="{2F393575-F2EA-4A41-B942-EE2074A51720}" type="presParOf" srcId="{5711F2CD-9087-4883-B0ED-0ADB55538AFF}" destId="{850995B6-AC0C-4FE5-89B6-04E934D06594}" srcOrd="0" destOrd="0" presId="urn:microsoft.com/office/officeart/2005/8/layout/target3"/>
    <dgm:cxn modelId="{16CDCC05-B09E-4B2E-82E1-6FB09C58D8DC}" type="presParOf" srcId="{5711F2CD-9087-4883-B0ED-0ADB55538AFF}" destId="{EF26E9A6-5C7F-4E59-8627-23720493488A}" srcOrd="1" destOrd="0" presId="urn:microsoft.com/office/officeart/2005/8/layout/target3"/>
    <dgm:cxn modelId="{89A32E4D-F75C-4481-894C-17F22E73E21F}" type="presParOf" srcId="{5711F2CD-9087-4883-B0ED-0ADB55538AFF}" destId="{C2F20B3B-E18A-4660-82B8-37567406F298}" srcOrd="2" destOrd="0" presId="urn:microsoft.com/office/officeart/2005/8/layout/target3"/>
    <dgm:cxn modelId="{90547471-54D8-40A7-96DD-87D882859BEA}" type="presParOf" srcId="{5711F2CD-9087-4883-B0ED-0ADB55538AFF}" destId="{795A7448-EEB0-4A7D-A156-26B02874E616}" srcOrd="3" destOrd="0" presId="urn:microsoft.com/office/officeart/2005/8/layout/target3"/>
    <dgm:cxn modelId="{678B4BD2-5F07-498F-81F3-A81AC463C97B}" type="presParOf" srcId="{5711F2CD-9087-4883-B0ED-0ADB55538AFF}" destId="{2B7F8230-035D-48CC-888D-60EED79AB5AF}" srcOrd="4" destOrd="0" presId="urn:microsoft.com/office/officeart/2005/8/layout/target3"/>
    <dgm:cxn modelId="{A3110B2C-3EAC-4F98-A2F1-ABA2776987B7}" type="presParOf" srcId="{5711F2CD-9087-4883-B0ED-0ADB55538AFF}" destId="{1F5C5191-22EA-46BA-B4FA-823BEBEA4E4C}" srcOrd="5" destOrd="0" presId="urn:microsoft.com/office/officeart/2005/8/layout/target3"/>
    <dgm:cxn modelId="{99B65C9C-C8A1-49F2-888F-E1197C796FDF}" type="presParOf" srcId="{5711F2CD-9087-4883-B0ED-0ADB55538AFF}" destId="{E5FCCC6B-BCD5-4637-9CA9-3F078B6B9308}" srcOrd="6" destOrd="0" presId="urn:microsoft.com/office/officeart/2005/8/layout/target3"/>
    <dgm:cxn modelId="{C764F387-A3B9-4320-8347-D0038A04ADF9}" type="presParOf" srcId="{5711F2CD-9087-4883-B0ED-0ADB55538AFF}" destId="{A22C439B-E9BB-4D27-8C58-70A0A1B9E8C4}" srcOrd="7" destOrd="0" presId="urn:microsoft.com/office/officeart/2005/8/layout/target3"/>
    <dgm:cxn modelId="{CC518D2C-2961-434E-AAE5-7DE821D5086C}" type="presParOf" srcId="{5711F2CD-9087-4883-B0ED-0ADB55538AFF}" destId="{11353569-A42B-4240-9F31-546F1568C43D}" srcOrd="8" destOrd="0" presId="urn:microsoft.com/office/officeart/2005/8/layout/target3"/>
    <dgm:cxn modelId="{E7886A78-E261-49F1-A08E-E5E3BBA13A55}" type="presParOf" srcId="{5711F2CD-9087-4883-B0ED-0ADB55538AFF}" destId="{7D14332C-3E80-4547-8A83-648FAA0684FB}" srcOrd="9" destOrd="0" presId="urn:microsoft.com/office/officeart/2005/8/layout/target3"/>
    <dgm:cxn modelId="{0C3E1A7E-A356-4EDB-974C-18D3E2428D60}" type="presParOf" srcId="{5711F2CD-9087-4883-B0ED-0ADB55538AFF}" destId="{035FAB38-0016-4BC6-A083-7BEDE2E93BED}" srcOrd="10" destOrd="0" presId="urn:microsoft.com/office/officeart/2005/8/layout/target3"/>
    <dgm:cxn modelId="{33BF8FC8-63F4-4456-8E4F-5A5FD53E3723}" type="presParOf" srcId="{5711F2CD-9087-4883-B0ED-0ADB55538AFF}" destId="{4DECA524-E669-4C3F-B6E5-4AFEC0AC6D81}" srcOrd="11"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105801-B1A4-4795-85EC-50D0D89F0FA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C76E4A60-189F-4EA1-B285-BBB3510A6C8C}">
      <dgm:prSet custT="1"/>
      <dgm:spPr/>
      <dgm:t>
        <a:bodyPr/>
        <a:lstStyle/>
        <a:p>
          <a:pPr algn="ctr"/>
          <a:r>
            <a:rPr lang="es-ES" sz="2800" b="1" i="0" dirty="0"/>
            <a:t>PREGUNTAS DE INVESTIGACIÓN</a:t>
          </a:r>
          <a:endParaRPr lang="es-AR" sz="2800" dirty="0"/>
        </a:p>
      </dgm:t>
    </dgm:pt>
    <dgm:pt modelId="{5C228C81-FCAF-441F-8B8B-C536AD0E6C0E}" type="parTrans" cxnId="{EF928B6C-DFFE-4712-90BF-60B4B664D0B9}">
      <dgm:prSet/>
      <dgm:spPr/>
      <dgm:t>
        <a:bodyPr/>
        <a:lstStyle/>
        <a:p>
          <a:endParaRPr lang="es-AR"/>
        </a:p>
      </dgm:t>
    </dgm:pt>
    <dgm:pt modelId="{F949D290-5D22-49A3-AA02-F2C73FFE6991}" type="sibTrans" cxnId="{EF928B6C-DFFE-4712-90BF-60B4B664D0B9}">
      <dgm:prSet/>
      <dgm:spPr/>
      <dgm:t>
        <a:bodyPr/>
        <a:lstStyle/>
        <a:p>
          <a:endParaRPr lang="es-AR"/>
        </a:p>
      </dgm:t>
    </dgm:pt>
    <dgm:pt modelId="{6E0AF50A-F9D3-4185-91DA-EFBA2A4B43ED}">
      <dgm:prSet/>
      <dgm:spPr/>
      <dgm:t>
        <a:bodyPr/>
        <a:lstStyle/>
        <a:p>
          <a:r>
            <a:rPr lang="es-ES" b="0" i="0"/>
            <a:t>_ Precio y Precio por M2 serán variables objetivo recurrentes durante la investigación. ¿Cómo se distribuyen?</a:t>
          </a:r>
          <a:endParaRPr lang="es-AR"/>
        </a:p>
      </dgm:t>
    </dgm:pt>
    <dgm:pt modelId="{1AB6210E-E28A-413B-AD5D-F85E8CD676B2}" type="parTrans" cxnId="{8F9B0C91-4FC0-4275-84D2-802AAC9BC151}">
      <dgm:prSet/>
      <dgm:spPr/>
      <dgm:t>
        <a:bodyPr/>
        <a:lstStyle/>
        <a:p>
          <a:endParaRPr lang="es-AR"/>
        </a:p>
      </dgm:t>
    </dgm:pt>
    <dgm:pt modelId="{9B227050-4717-437F-96EB-DB26F291E004}" type="sibTrans" cxnId="{8F9B0C91-4FC0-4275-84D2-802AAC9BC151}">
      <dgm:prSet/>
      <dgm:spPr/>
      <dgm:t>
        <a:bodyPr/>
        <a:lstStyle/>
        <a:p>
          <a:endParaRPr lang="es-AR"/>
        </a:p>
      </dgm:t>
    </dgm:pt>
    <dgm:pt modelId="{8E38B582-E4F3-4013-96BE-F5B91E537B06}">
      <dgm:prSet/>
      <dgm:spPr/>
      <dgm:t>
        <a:bodyPr/>
        <a:lstStyle/>
        <a:p>
          <a:r>
            <a:rPr lang="es-ES" b="0" i="0"/>
            <a:t>_ ¿Cómo se despliegan las propiedades cotejadas al considerarlas según su tamaño en M2?</a:t>
          </a:r>
          <a:endParaRPr lang="es-AR"/>
        </a:p>
      </dgm:t>
    </dgm:pt>
    <dgm:pt modelId="{381615FA-26C5-4DE0-998A-3985E1879392}" type="parTrans" cxnId="{5B744C5B-55B8-44C3-8533-67EA5369BF4F}">
      <dgm:prSet/>
      <dgm:spPr/>
      <dgm:t>
        <a:bodyPr/>
        <a:lstStyle/>
        <a:p>
          <a:endParaRPr lang="es-AR"/>
        </a:p>
      </dgm:t>
    </dgm:pt>
    <dgm:pt modelId="{5520A148-2D80-437F-9EF7-816C390EDF41}" type="sibTrans" cxnId="{5B744C5B-55B8-44C3-8533-67EA5369BF4F}">
      <dgm:prSet/>
      <dgm:spPr/>
      <dgm:t>
        <a:bodyPr/>
        <a:lstStyle/>
        <a:p>
          <a:endParaRPr lang="es-AR"/>
        </a:p>
      </dgm:t>
    </dgm:pt>
    <dgm:pt modelId="{AC49A23C-2554-4DAA-B2E5-09F725D03C8A}">
      <dgm:prSet/>
      <dgm:spPr/>
      <dgm:t>
        <a:bodyPr/>
        <a:lstStyle/>
        <a:p>
          <a:r>
            <a:rPr lang="es-ES" b="0" i="0"/>
            <a:t>_ ¿Cuál es el comportamiento en el Precio de las propiedades en función del tamaño en M2? Este comportamiento, ¿se refrenda al considerar la cantidad de ambientes?</a:t>
          </a:r>
          <a:endParaRPr lang="es-AR"/>
        </a:p>
      </dgm:t>
    </dgm:pt>
    <dgm:pt modelId="{B37E7B04-D826-484A-BC32-AAB3E4417419}" type="parTrans" cxnId="{D4695A6C-81EF-4838-AB74-1C7451167883}">
      <dgm:prSet/>
      <dgm:spPr/>
      <dgm:t>
        <a:bodyPr/>
        <a:lstStyle/>
        <a:p>
          <a:endParaRPr lang="es-AR"/>
        </a:p>
      </dgm:t>
    </dgm:pt>
    <dgm:pt modelId="{E94CAD6D-9BEB-458D-8DAA-4944B724A3C6}" type="sibTrans" cxnId="{D4695A6C-81EF-4838-AB74-1C7451167883}">
      <dgm:prSet/>
      <dgm:spPr/>
      <dgm:t>
        <a:bodyPr/>
        <a:lstStyle/>
        <a:p>
          <a:endParaRPr lang="es-AR"/>
        </a:p>
      </dgm:t>
    </dgm:pt>
    <dgm:pt modelId="{206EFF4A-7A52-4A0D-B3D7-40AACB7A1637}">
      <dgm:prSet/>
      <dgm:spPr/>
      <dgm:t>
        <a:bodyPr/>
        <a:lstStyle/>
        <a:p>
          <a:r>
            <a:rPr lang="es-ES" b="0" i="0"/>
            <a:t>_ ¿Cómo se distribuyen los departamentos en función a su ubicación? ¿Y por Zona?</a:t>
          </a:r>
          <a:endParaRPr lang="es-AR"/>
        </a:p>
      </dgm:t>
    </dgm:pt>
    <dgm:pt modelId="{C6E6B397-A2FE-416E-9184-87EE6F839270}" type="parTrans" cxnId="{4F8522D6-4A73-4111-A323-F30B81E8E624}">
      <dgm:prSet/>
      <dgm:spPr/>
      <dgm:t>
        <a:bodyPr/>
        <a:lstStyle/>
        <a:p>
          <a:endParaRPr lang="es-AR"/>
        </a:p>
      </dgm:t>
    </dgm:pt>
    <dgm:pt modelId="{CA454D45-63B4-47D4-888B-F1182709E68F}" type="sibTrans" cxnId="{4F8522D6-4A73-4111-A323-F30B81E8E624}">
      <dgm:prSet/>
      <dgm:spPr/>
      <dgm:t>
        <a:bodyPr/>
        <a:lstStyle/>
        <a:p>
          <a:endParaRPr lang="es-AR"/>
        </a:p>
      </dgm:t>
    </dgm:pt>
    <dgm:pt modelId="{885BEA09-09E7-435D-895F-B9B118DA5A58}">
      <dgm:prSet/>
      <dgm:spPr/>
      <dgm:t>
        <a:bodyPr/>
        <a:lstStyle/>
        <a:p>
          <a:r>
            <a:rPr lang="es-ES" b="0" i="0"/>
            <a:t>_ ¿Se observan comportamientos diferenciales en el Precio de los departamentos al segmentarlos según ubicación?</a:t>
          </a:r>
          <a:endParaRPr lang="es-AR"/>
        </a:p>
      </dgm:t>
    </dgm:pt>
    <dgm:pt modelId="{764D94EE-EB1A-45D9-8256-D4526DADDD4F}" type="parTrans" cxnId="{573672AC-008A-4378-88D5-3FD9B97AB6B1}">
      <dgm:prSet/>
      <dgm:spPr/>
      <dgm:t>
        <a:bodyPr/>
        <a:lstStyle/>
        <a:p>
          <a:endParaRPr lang="es-AR"/>
        </a:p>
      </dgm:t>
    </dgm:pt>
    <dgm:pt modelId="{78B377C5-891F-49B0-A371-F6169FF2C0F2}" type="sibTrans" cxnId="{573672AC-008A-4378-88D5-3FD9B97AB6B1}">
      <dgm:prSet/>
      <dgm:spPr/>
      <dgm:t>
        <a:bodyPr/>
        <a:lstStyle/>
        <a:p>
          <a:endParaRPr lang="es-AR"/>
        </a:p>
      </dgm:t>
    </dgm:pt>
    <dgm:pt modelId="{E1CE7743-6032-41F0-BDB9-3EB04D81072C}">
      <dgm:prSet/>
      <dgm:spPr/>
      <dgm:t>
        <a:bodyPr/>
        <a:lstStyle/>
        <a:p>
          <a:r>
            <a:rPr lang="es-ES" b="0" i="0"/>
            <a:t>_ Con respecto a otras características edilicias, como ser Orientación de la propiedad, presencia de Cochera o el hecho de ser “A Estrenar”, ¿Cómo se distribuyen las propiedades? ¿Cómo influyen en su valor?</a:t>
          </a:r>
          <a:endParaRPr lang="es-AR"/>
        </a:p>
      </dgm:t>
    </dgm:pt>
    <dgm:pt modelId="{7908E1AF-17EB-41F7-A80B-5F7344F2DD13}" type="parTrans" cxnId="{E9F285EA-30B5-4B75-9473-E9D1F23817DE}">
      <dgm:prSet/>
      <dgm:spPr/>
      <dgm:t>
        <a:bodyPr/>
        <a:lstStyle/>
        <a:p>
          <a:endParaRPr lang="es-AR"/>
        </a:p>
      </dgm:t>
    </dgm:pt>
    <dgm:pt modelId="{A51D4F12-26E2-4978-A313-41EB2DA12700}" type="sibTrans" cxnId="{E9F285EA-30B5-4B75-9473-E9D1F23817DE}">
      <dgm:prSet/>
      <dgm:spPr/>
      <dgm:t>
        <a:bodyPr/>
        <a:lstStyle/>
        <a:p>
          <a:endParaRPr lang="es-AR"/>
        </a:p>
      </dgm:t>
    </dgm:pt>
    <dgm:pt modelId="{1C6AFC63-6003-42E2-A4C1-FB00D4E6DE49}" type="pres">
      <dgm:prSet presAssocID="{FF105801-B1A4-4795-85EC-50D0D89F0FA7}" presName="linear" presStyleCnt="0">
        <dgm:presLayoutVars>
          <dgm:animLvl val="lvl"/>
          <dgm:resizeHandles val="exact"/>
        </dgm:presLayoutVars>
      </dgm:prSet>
      <dgm:spPr/>
    </dgm:pt>
    <dgm:pt modelId="{4AE13508-145F-4C8D-ADDA-0592E96568B1}" type="pres">
      <dgm:prSet presAssocID="{C76E4A60-189F-4EA1-B285-BBB3510A6C8C}" presName="parentText" presStyleLbl="node1" presStyleIdx="0" presStyleCnt="7" custScaleX="56986" custLinFactNeighborX="-1928">
        <dgm:presLayoutVars>
          <dgm:chMax val="0"/>
          <dgm:bulletEnabled val="1"/>
        </dgm:presLayoutVars>
      </dgm:prSet>
      <dgm:spPr/>
    </dgm:pt>
    <dgm:pt modelId="{C1175C19-148A-43AE-AFF9-3285368B3E01}" type="pres">
      <dgm:prSet presAssocID="{F949D290-5D22-49A3-AA02-F2C73FFE6991}" presName="spacer" presStyleCnt="0"/>
      <dgm:spPr/>
    </dgm:pt>
    <dgm:pt modelId="{A49687B6-F44A-4C15-BF3E-15928409157B}" type="pres">
      <dgm:prSet presAssocID="{6E0AF50A-F9D3-4185-91DA-EFBA2A4B43ED}" presName="parentText" presStyleLbl="node1" presStyleIdx="1" presStyleCnt="7">
        <dgm:presLayoutVars>
          <dgm:chMax val="0"/>
          <dgm:bulletEnabled val="1"/>
        </dgm:presLayoutVars>
      </dgm:prSet>
      <dgm:spPr/>
    </dgm:pt>
    <dgm:pt modelId="{A4344E7C-BDB7-4620-BB2E-8B4677C7AEF5}" type="pres">
      <dgm:prSet presAssocID="{9B227050-4717-437F-96EB-DB26F291E004}" presName="spacer" presStyleCnt="0"/>
      <dgm:spPr/>
    </dgm:pt>
    <dgm:pt modelId="{9D55965B-2D77-47C8-A290-281A7229BA5E}" type="pres">
      <dgm:prSet presAssocID="{8E38B582-E4F3-4013-96BE-F5B91E537B06}" presName="parentText" presStyleLbl="node1" presStyleIdx="2" presStyleCnt="7">
        <dgm:presLayoutVars>
          <dgm:chMax val="0"/>
          <dgm:bulletEnabled val="1"/>
        </dgm:presLayoutVars>
      </dgm:prSet>
      <dgm:spPr/>
    </dgm:pt>
    <dgm:pt modelId="{70223DB4-90EC-4C21-B104-B5CBAB66CDD7}" type="pres">
      <dgm:prSet presAssocID="{5520A148-2D80-437F-9EF7-816C390EDF41}" presName="spacer" presStyleCnt="0"/>
      <dgm:spPr/>
    </dgm:pt>
    <dgm:pt modelId="{0E032EEA-DB40-4BBE-9538-1B1D293DA201}" type="pres">
      <dgm:prSet presAssocID="{AC49A23C-2554-4DAA-B2E5-09F725D03C8A}" presName="parentText" presStyleLbl="node1" presStyleIdx="3" presStyleCnt="7">
        <dgm:presLayoutVars>
          <dgm:chMax val="0"/>
          <dgm:bulletEnabled val="1"/>
        </dgm:presLayoutVars>
      </dgm:prSet>
      <dgm:spPr/>
    </dgm:pt>
    <dgm:pt modelId="{69A54A78-5FB0-4801-A93F-DED77DACAB90}" type="pres">
      <dgm:prSet presAssocID="{E94CAD6D-9BEB-458D-8DAA-4944B724A3C6}" presName="spacer" presStyleCnt="0"/>
      <dgm:spPr/>
    </dgm:pt>
    <dgm:pt modelId="{367FC86F-6BAC-4A58-9925-E03EA04AF279}" type="pres">
      <dgm:prSet presAssocID="{206EFF4A-7A52-4A0D-B3D7-40AACB7A1637}" presName="parentText" presStyleLbl="node1" presStyleIdx="4" presStyleCnt="7">
        <dgm:presLayoutVars>
          <dgm:chMax val="0"/>
          <dgm:bulletEnabled val="1"/>
        </dgm:presLayoutVars>
      </dgm:prSet>
      <dgm:spPr/>
    </dgm:pt>
    <dgm:pt modelId="{C2E8652B-52C6-4AF3-AD1F-F6FDD443A3A9}" type="pres">
      <dgm:prSet presAssocID="{CA454D45-63B4-47D4-888B-F1182709E68F}" presName="spacer" presStyleCnt="0"/>
      <dgm:spPr/>
    </dgm:pt>
    <dgm:pt modelId="{A9E02813-2399-46A7-8BDC-D38F16FD59AA}" type="pres">
      <dgm:prSet presAssocID="{885BEA09-09E7-435D-895F-B9B118DA5A58}" presName="parentText" presStyleLbl="node1" presStyleIdx="5" presStyleCnt="7">
        <dgm:presLayoutVars>
          <dgm:chMax val="0"/>
          <dgm:bulletEnabled val="1"/>
        </dgm:presLayoutVars>
      </dgm:prSet>
      <dgm:spPr/>
    </dgm:pt>
    <dgm:pt modelId="{28FF3B32-3F22-4B49-943C-A33EFA0922C6}" type="pres">
      <dgm:prSet presAssocID="{78B377C5-891F-49B0-A371-F6169FF2C0F2}" presName="spacer" presStyleCnt="0"/>
      <dgm:spPr/>
    </dgm:pt>
    <dgm:pt modelId="{7CB5BC69-4FB5-40A1-8896-4B42899577A5}" type="pres">
      <dgm:prSet presAssocID="{E1CE7743-6032-41F0-BDB9-3EB04D81072C}" presName="parentText" presStyleLbl="node1" presStyleIdx="6" presStyleCnt="7">
        <dgm:presLayoutVars>
          <dgm:chMax val="0"/>
          <dgm:bulletEnabled val="1"/>
        </dgm:presLayoutVars>
      </dgm:prSet>
      <dgm:spPr/>
    </dgm:pt>
  </dgm:ptLst>
  <dgm:cxnLst>
    <dgm:cxn modelId="{DCB91D17-E779-444D-A2CC-CE65DFA51EEF}" type="presOf" srcId="{885BEA09-09E7-435D-895F-B9B118DA5A58}" destId="{A9E02813-2399-46A7-8BDC-D38F16FD59AA}" srcOrd="0" destOrd="0" presId="urn:microsoft.com/office/officeart/2005/8/layout/vList2"/>
    <dgm:cxn modelId="{3C34045B-43AC-4CC6-A9B7-1AACA1796A4A}" type="presOf" srcId="{AC49A23C-2554-4DAA-B2E5-09F725D03C8A}" destId="{0E032EEA-DB40-4BBE-9538-1B1D293DA201}" srcOrd="0" destOrd="0" presId="urn:microsoft.com/office/officeart/2005/8/layout/vList2"/>
    <dgm:cxn modelId="{5B744C5B-55B8-44C3-8533-67EA5369BF4F}" srcId="{FF105801-B1A4-4795-85EC-50D0D89F0FA7}" destId="{8E38B582-E4F3-4013-96BE-F5B91E537B06}" srcOrd="2" destOrd="0" parTransId="{381615FA-26C5-4DE0-998A-3985E1879392}" sibTransId="{5520A148-2D80-437F-9EF7-816C390EDF41}"/>
    <dgm:cxn modelId="{C0B0485D-111A-40AE-932F-DE853D0B32CB}" type="presOf" srcId="{E1CE7743-6032-41F0-BDB9-3EB04D81072C}" destId="{7CB5BC69-4FB5-40A1-8896-4B42899577A5}" srcOrd="0" destOrd="0" presId="urn:microsoft.com/office/officeart/2005/8/layout/vList2"/>
    <dgm:cxn modelId="{D4695A6C-81EF-4838-AB74-1C7451167883}" srcId="{FF105801-B1A4-4795-85EC-50D0D89F0FA7}" destId="{AC49A23C-2554-4DAA-B2E5-09F725D03C8A}" srcOrd="3" destOrd="0" parTransId="{B37E7B04-D826-484A-BC32-AAB3E4417419}" sibTransId="{E94CAD6D-9BEB-458D-8DAA-4944B724A3C6}"/>
    <dgm:cxn modelId="{EF928B6C-DFFE-4712-90BF-60B4B664D0B9}" srcId="{FF105801-B1A4-4795-85EC-50D0D89F0FA7}" destId="{C76E4A60-189F-4EA1-B285-BBB3510A6C8C}" srcOrd="0" destOrd="0" parTransId="{5C228C81-FCAF-441F-8B8B-C536AD0E6C0E}" sibTransId="{F949D290-5D22-49A3-AA02-F2C73FFE6991}"/>
    <dgm:cxn modelId="{95A7D275-20F9-423E-AA9B-EB0766FB3689}" type="presOf" srcId="{FF105801-B1A4-4795-85EC-50D0D89F0FA7}" destId="{1C6AFC63-6003-42E2-A4C1-FB00D4E6DE49}" srcOrd="0" destOrd="0" presId="urn:microsoft.com/office/officeart/2005/8/layout/vList2"/>
    <dgm:cxn modelId="{7AAD5176-E371-4583-AC11-6A4AAFF02383}" type="presOf" srcId="{206EFF4A-7A52-4A0D-B3D7-40AACB7A1637}" destId="{367FC86F-6BAC-4A58-9925-E03EA04AF279}" srcOrd="0" destOrd="0" presId="urn:microsoft.com/office/officeart/2005/8/layout/vList2"/>
    <dgm:cxn modelId="{8F9B0C91-4FC0-4275-84D2-802AAC9BC151}" srcId="{FF105801-B1A4-4795-85EC-50D0D89F0FA7}" destId="{6E0AF50A-F9D3-4185-91DA-EFBA2A4B43ED}" srcOrd="1" destOrd="0" parTransId="{1AB6210E-E28A-413B-AD5D-F85E8CD676B2}" sibTransId="{9B227050-4717-437F-96EB-DB26F291E004}"/>
    <dgm:cxn modelId="{573672AC-008A-4378-88D5-3FD9B97AB6B1}" srcId="{FF105801-B1A4-4795-85EC-50D0D89F0FA7}" destId="{885BEA09-09E7-435D-895F-B9B118DA5A58}" srcOrd="5" destOrd="0" parTransId="{764D94EE-EB1A-45D9-8256-D4526DADDD4F}" sibTransId="{78B377C5-891F-49B0-A371-F6169FF2C0F2}"/>
    <dgm:cxn modelId="{700DA4AD-B231-4E0C-BC7B-B7C3F5194978}" type="presOf" srcId="{8E38B582-E4F3-4013-96BE-F5B91E537B06}" destId="{9D55965B-2D77-47C8-A290-281A7229BA5E}" srcOrd="0" destOrd="0" presId="urn:microsoft.com/office/officeart/2005/8/layout/vList2"/>
    <dgm:cxn modelId="{8C2544B7-834A-4521-83EB-F4218E1FD1AD}" type="presOf" srcId="{6E0AF50A-F9D3-4185-91DA-EFBA2A4B43ED}" destId="{A49687B6-F44A-4C15-BF3E-15928409157B}" srcOrd="0" destOrd="0" presId="urn:microsoft.com/office/officeart/2005/8/layout/vList2"/>
    <dgm:cxn modelId="{4F8522D6-4A73-4111-A323-F30B81E8E624}" srcId="{FF105801-B1A4-4795-85EC-50D0D89F0FA7}" destId="{206EFF4A-7A52-4A0D-B3D7-40AACB7A1637}" srcOrd="4" destOrd="0" parTransId="{C6E6B397-A2FE-416E-9184-87EE6F839270}" sibTransId="{CA454D45-63B4-47D4-888B-F1182709E68F}"/>
    <dgm:cxn modelId="{E9F285EA-30B5-4B75-9473-E9D1F23817DE}" srcId="{FF105801-B1A4-4795-85EC-50D0D89F0FA7}" destId="{E1CE7743-6032-41F0-BDB9-3EB04D81072C}" srcOrd="6" destOrd="0" parTransId="{7908E1AF-17EB-41F7-A80B-5F7344F2DD13}" sibTransId="{A51D4F12-26E2-4978-A313-41EB2DA12700}"/>
    <dgm:cxn modelId="{EDD165EF-BCE9-469B-8300-EE73BDCFD604}" type="presOf" srcId="{C76E4A60-189F-4EA1-B285-BBB3510A6C8C}" destId="{4AE13508-145F-4C8D-ADDA-0592E96568B1}" srcOrd="0" destOrd="0" presId="urn:microsoft.com/office/officeart/2005/8/layout/vList2"/>
    <dgm:cxn modelId="{2F272D18-6471-4B3A-9624-4FF8ABC4528E}" type="presParOf" srcId="{1C6AFC63-6003-42E2-A4C1-FB00D4E6DE49}" destId="{4AE13508-145F-4C8D-ADDA-0592E96568B1}" srcOrd="0" destOrd="0" presId="urn:microsoft.com/office/officeart/2005/8/layout/vList2"/>
    <dgm:cxn modelId="{D2939A9F-2E86-4175-8D76-E1866898551F}" type="presParOf" srcId="{1C6AFC63-6003-42E2-A4C1-FB00D4E6DE49}" destId="{C1175C19-148A-43AE-AFF9-3285368B3E01}" srcOrd="1" destOrd="0" presId="urn:microsoft.com/office/officeart/2005/8/layout/vList2"/>
    <dgm:cxn modelId="{09598652-E94F-4CE7-99F2-EB041A0423E9}" type="presParOf" srcId="{1C6AFC63-6003-42E2-A4C1-FB00D4E6DE49}" destId="{A49687B6-F44A-4C15-BF3E-15928409157B}" srcOrd="2" destOrd="0" presId="urn:microsoft.com/office/officeart/2005/8/layout/vList2"/>
    <dgm:cxn modelId="{C8DAE480-5A66-49C8-89C6-497C5B91D9AB}" type="presParOf" srcId="{1C6AFC63-6003-42E2-A4C1-FB00D4E6DE49}" destId="{A4344E7C-BDB7-4620-BB2E-8B4677C7AEF5}" srcOrd="3" destOrd="0" presId="urn:microsoft.com/office/officeart/2005/8/layout/vList2"/>
    <dgm:cxn modelId="{2B614E07-D1F3-479D-8F72-E4391512BF0E}" type="presParOf" srcId="{1C6AFC63-6003-42E2-A4C1-FB00D4E6DE49}" destId="{9D55965B-2D77-47C8-A290-281A7229BA5E}" srcOrd="4" destOrd="0" presId="urn:microsoft.com/office/officeart/2005/8/layout/vList2"/>
    <dgm:cxn modelId="{109C9F22-51FE-45B6-93F7-60BF5A0452FB}" type="presParOf" srcId="{1C6AFC63-6003-42E2-A4C1-FB00D4E6DE49}" destId="{70223DB4-90EC-4C21-B104-B5CBAB66CDD7}" srcOrd="5" destOrd="0" presId="urn:microsoft.com/office/officeart/2005/8/layout/vList2"/>
    <dgm:cxn modelId="{F8BD2162-9B02-47CC-AA2E-89BCFD1D2CA7}" type="presParOf" srcId="{1C6AFC63-6003-42E2-A4C1-FB00D4E6DE49}" destId="{0E032EEA-DB40-4BBE-9538-1B1D293DA201}" srcOrd="6" destOrd="0" presId="urn:microsoft.com/office/officeart/2005/8/layout/vList2"/>
    <dgm:cxn modelId="{A6750092-5C51-4207-AABD-B44C60D8071B}" type="presParOf" srcId="{1C6AFC63-6003-42E2-A4C1-FB00D4E6DE49}" destId="{69A54A78-5FB0-4801-A93F-DED77DACAB90}" srcOrd="7" destOrd="0" presId="urn:microsoft.com/office/officeart/2005/8/layout/vList2"/>
    <dgm:cxn modelId="{99A19FF1-D11E-4A34-9772-6FD8D116F678}" type="presParOf" srcId="{1C6AFC63-6003-42E2-A4C1-FB00D4E6DE49}" destId="{367FC86F-6BAC-4A58-9925-E03EA04AF279}" srcOrd="8" destOrd="0" presId="urn:microsoft.com/office/officeart/2005/8/layout/vList2"/>
    <dgm:cxn modelId="{0C53354C-5EE4-4855-88DC-FF752420E699}" type="presParOf" srcId="{1C6AFC63-6003-42E2-A4C1-FB00D4E6DE49}" destId="{C2E8652B-52C6-4AF3-AD1F-F6FDD443A3A9}" srcOrd="9" destOrd="0" presId="urn:microsoft.com/office/officeart/2005/8/layout/vList2"/>
    <dgm:cxn modelId="{5E1DE221-8593-4AA5-81CC-4AA2DC4981AB}" type="presParOf" srcId="{1C6AFC63-6003-42E2-A4C1-FB00D4E6DE49}" destId="{A9E02813-2399-46A7-8BDC-D38F16FD59AA}" srcOrd="10" destOrd="0" presId="urn:microsoft.com/office/officeart/2005/8/layout/vList2"/>
    <dgm:cxn modelId="{3241048A-9A82-4711-A1B9-398487594BF6}" type="presParOf" srcId="{1C6AFC63-6003-42E2-A4C1-FB00D4E6DE49}" destId="{28FF3B32-3F22-4B49-943C-A33EFA0922C6}" srcOrd="11" destOrd="0" presId="urn:microsoft.com/office/officeart/2005/8/layout/vList2"/>
    <dgm:cxn modelId="{E13C34AC-9B22-4E95-A96F-DCE80937C6FF}" type="presParOf" srcId="{1C6AFC63-6003-42E2-A4C1-FB00D4E6DE49}" destId="{7CB5BC69-4FB5-40A1-8896-4B42899577A5}"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3D6701-1925-4EEB-A47B-D77482D85EBA}"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s-AR"/>
        </a:p>
      </dgm:t>
    </dgm:pt>
    <dgm:pt modelId="{37147CE1-6173-4993-9777-5064544D91E4}">
      <dgm:prSet custT="1"/>
      <dgm:spPr/>
      <dgm:t>
        <a:bodyPr/>
        <a:lstStyle/>
        <a:p>
          <a:r>
            <a:rPr lang="es-ES" sz="3600" b="1" i="0" dirty="0"/>
            <a:t>ALCANCE, MOTIVACIÓN Y AUDIENCIA</a:t>
          </a:r>
          <a:endParaRPr lang="es-AR" sz="3600" dirty="0"/>
        </a:p>
      </dgm:t>
    </dgm:pt>
    <dgm:pt modelId="{152DC997-3FC5-414A-980F-1F98777C6559}" type="parTrans" cxnId="{364F27BF-CFDC-4A7C-9F38-1502FE9BF3EC}">
      <dgm:prSet/>
      <dgm:spPr/>
      <dgm:t>
        <a:bodyPr/>
        <a:lstStyle/>
        <a:p>
          <a:endParaRPr lang="es-AR"/>
        </a:p>
      </dgm:t>
    </dgm:pt>
    <dgm:pt modelId="{7D18D60A-16C6-48AB-9EE1-04F33D9A2882}" type="sibTrans" cxnId="{364F27BF-CFDC-4A7C-9F38-1502FE9BF3EC}">
      <dgm:prSet/>
      <dgm:spPr/>
      <dgm:t>
        <a:bodyPr/>
        <a:lstStyle/>
        <a:p>
          <a:endParaRPr lang="es-AR"/>
        </a:p>
      </dgm:t>
    </dgm:pt>
    <dgm:pt modelId="{CF01EC48-40D3-4F28-93F7-DEA7BB90C08A}">
      <dgm:prSet/>
      <dgm:spPr/>
      <dgm:t>
        <a:bodyPr/>
        <a:lstStyle/>
        <a:p>
          <a:r>
            <a:rPr lang="es-ES" b="0" i="0" dirty="0"/>
            <a:t>Este trabajo ofrece una descripción del mercado inmobiliario de Buenos Aires, destacando los factores que influyen en la valorización de los departamentos. Su objetivo es proporcionar un análisis estratégico que apoye la toma de decisiones en el sector público y el inmobiliario.</a:t>
          </a:r>
          <a:endParaRPr lang="es-AR" dirty="0"/>
        </a:p>
      </dgm:t>
    </dgm:pt>
    <dgm:pt modelId="{A9768DE5-ED6A-42D2-B9C8-B44D496A01BB}" type="parTrans" cxnId="{A41835B4-DF29-4818-974B-D588C9323DA2}">
      <dgm:prSet/>
      <dgm:spPr/>
      <dgm:t>
        <a:bodyPr/>
        <a:lstStyle/>
        <a:p>
          <a:endParaRPr lang="es-AR"/>
        </a:p>
      </dgm:t>
    </dgm:pt>
    <dgm:pt modelId="{7F848654-40B7-445B-9B47-82AAFECD49E7}" type="sibTrans" cxnId="{A41835B4-DF29-4818-974B-D588C9323DA2}">
      <dgm:prSet/>
      <dgm:spPr/>
      <dgm:t>
        <a:bodyPr/>
        <a:lstStyle/>
        <a:p>
          <a:endParaRPr lang="es-AR"/>
        </a:p>
      </dgm:t>
    </dgm:pt>
    <dgm:pt modelId="{8679A43C-EB3A-4050-9159-36FD13DEFD99}">
      <dgm:prSet/>
      <dgm:spPr/>
      <dgm:t>
        <a:bodyPr/>
        <a:lstStyle/>
        <a:p>
          <a:r>
            <a:rPr lang="es-ES" b="0" i="0" dirty="0"/>
            <a:t>Identificar y clasificar las características que aumentan el valor de los departamentos ayudará a las empresas desarrolladoras a orientar sus proyectos para obtener mayores beneficios económicos. Además, este análisis busca asesorar a las autoridades municipales en la promoción de un desarrollo urbano más sustentable y equitativo.</a:t>
          </a:r>
          <a:endParaRPr lang="es-AR" dirty="0"/>
        </a:p>
      </dgm:t>
    </dgm:pt>
    <dgm:pt modelId="{9508D60C-3C13-4270-AD3B-4ADF00D380E4}" type="parTrans" cxnId="{E95207F8-4343-435A-A802-A3C703B29401}">
      <dgm:prSet/>
      <dgm:spPr/>
      <dgm:t>
        <a:bodyPr/>
        <a:lstStyle/>
        <a:p>
          <a:endParaRPr lang="es-AR"/>
        </a:p>
      </dgm:t>
    </dgm:pt>
    <dgm:pt modelId="{C5678590-0652-4D67-A724-D193B5C2F35A}" type="sibTrans" cxnId="{E95207F8-4343-435A-A802-A3C703B29401}">
      <dgm:prSet/>
      <dgm:spPr/>
      <dgm:t>
        <a:bodyPr/>
        <a:lstStyle/>
        <a:p>
          <a:endParaRPr lang="es-AR"/>
        </a:p>
      </dgm:t>
    </dgm:pt>
    <dgm:pt modelId="{5711F2CD-9087-4883-B0ED-0ADB55538AFF}" type="pres">
      <dgm:prSet presAssocID="{993D6701-1925-4EEB-A47B-D77482D85EBA}" presName="Name0" presStyleCnt="0">
        <dgm:presLayoutVars>
          <dgm:chMax val="7"/>
          <dgm:dir/>
          <dgm:animLvl val="lvl"/>
          <dgm:resizeHandles val="exact"/>
        </dgm:presLayoutVars>
      </dgm:prSet>
      <dgm:spPr/>
    </dgm:pt>
    <dgm:pt modelId="{850995B6-AC0C-4FE5-89B6-04E934D06594}" type="pres">
      <dgm:prSet presAssocID="{37147CE1-6173-4993-9777-5064544D91E4}" presName="circle1" presStyleLbl="node1" presStyleIdx="0" presStyleCnt="3"/>
      <dgm:spPr/>
    </dgm:pt>
    <dgm:pt modelId="{EF26E9A6-5C7F-4E59-8627-23720493488A}" type="pres">
      <dgm:prSet presAssocID="{37147CE1-6173-4993-9777-5064544D91E4}" presName="space" presStyleCnt="0"/>
      <dgm:spPr/>
    </dgm:pt>
    <dgm:pt modelId="{C2F20B3B-E18A-4660-82B8-37567406F298}" type="pres">
      <dgm:prSet presAssocID="{37147CE1-6173-4993-9777-5064544D91E4}" presName="rect1" presStyleLbl="alignAcc1" presStyleIdx="0" presStyleCnt="3"/>
      <dgm:spPr/>
    </dgm:pt>
    <dgm:pt modelId="{795A7448-EEB0-4A7D-A156-26B02874E616}" type="pres">
      <dgm:prSet presAssocID="{CF01EC48-40D3-4F28-93F7-DEA7BB90C08A}" presName="vertSpace2" presStyleLbl="node1" presStyleIdx="0" presStyleCnt="3"/>
      <dgm:spPr/>
    </dgm:pt>
    <dgm:pt modelId="{2B7F8230-035D-48CC-888D-60EED79AB5AF}" type="pres">
      <dgm:prSet presAssocID="{CF01EC48-40D3-4F28-93F7-DEA7BB90C08A}" presName="circle2" presStyleLbl="node1" presStyleIdx="1" presStyleCnt="3"/>
      <dgm:spPr/>
    </dgm:pt>
    <dgm:pt modelId="{1F5C5191-22EA-46BA-B4FA-823BEBEA4E4C}" type="pres">
      <dgm:prSet presAssocID="{CF01EC48-40D3-4F28-93F7-DEA7BB90C08A}" presName="rect2" presStyleLbl="alignAcc1" presStyleIdx="1" presStyleCnt="3"/>
      <dgm:spPr/>
    </dgm:pt>
    <dgm:pt modelId="{E5FCCC6B-BCD5-4637-9CA9-3F078B6B9308}" type="pres">
      <dgm:prSet presAssocID="{8679A43C-EB3A-4050-9159-36FD13DEFD99}" presName="vertSpace3" presStyleLbl="node1" presStyleIdx="1" presStyleCnt="3"/>
      <dgm:spPr/>
    </dgm:pt>
    <dgm:pt modelId="{A22C439B-E9BB-4D27-8C58-70A0A1B9E8C4}" type="pres">
      <dgm:prSet presAssocID="{8679A43C-EB3A-4050-9159-36FD13DEFD99}" presName="circle3" presStyleLbl="node1" presStyleIdx="2" presStyleCnt="3"/>
      <dgm:spPr/>
    </dgm:pt>
    <dgm:pt modelId="{11353569-A42B-4240-9F31-546F1568C43D}" type="pres">
      <dgm:prSet presAssocID="{8679A43C-EB3A-4050-9159-36FD13DEFD99}" presName="rect3" presStyleLbl="alignAcc1" presStyleIdx="2" presStyleCnt="3"/>
      <dgm:spPr/>
    </dgm:pt>
    <dgm:pt modelId="{7D14332C-3E80-4547-8A83-648FAA0684FB}" type="pres">
      <dgm:prSet presAssocID="{37147CE1-6173-4993-9777-5064544D91E4}" presName="rect1ParTxNoCh" presStyleLbl="alignAcc1" presStyleIdx="2" presStyleCnt="3">
        <dgm:presLayoutVars>
          <dgm:chMax val="1"/>
          <dgm:bulletEnabled val="1"/>
        </dgm:presLayoutVars>
      </dgm:prSet>
      <dgm:spPr/>
    </dgm:pt>
    <dgm:pt modelId="{035FAB38-0016-4BC6-A083-7BEDE2E93BED}" type="pres">
      <dgm:prSet presAssocID="{CF01EC48-40D3-4F28-93F7-DEA7BB90C08A}" presName="rect2ParTxNoCh" presStyleLbl="alignAcc1" presStyleIdx="2" presStyleCnt="3">
        <dgm:presLayoutVars>
          <dgm:chMax val="1"/>
          <dgm:bulletEnabled val="1"/>
        </dgm:presLayoutVars>
      </dgm:prSet>
      <dgm:spPr/>
    </dgm:pt>
    <dgm:pt modelId="{4DECA524-E669-4C3F-B6E5-4AFEC0AC6D81}" type="pres">
      <dgm:prSet presAssocID="{8679A43C-EB3A-4050-9159-36FD13DEFD99}" presName="rect3ParTxNoCh" presStyleLbl="alignAcc1" presStyleIdx="2" presStyleCnt="3">
        <dgm:presLayoutVars>
          <dgm:chMax val="1"/>
          <dgm:bulletEnabled val="1"/>
        </dgm:presLayoutVars>
      </dgm:prSet>
      <dgm:spPr/>
    </dgm:pt>
  </dgm:ptLst>
  <dgm:cxnLst>
    <dgm:cxn modelId="{2334090F-FE16-4ADF-8DE8-D1909312C99F}" type="presOf" srcId="{8679A43C-EB3A-4050-9159-36FD13DEFD99}" destId="{11353569-A42B-4240-9F31-546F1568C43D}" srcOrd="0" destOrd="0" presId="urn:microsoft.com/office/officeart/2005/8/layout/target3"/>
    <dgm:cxn modelId="{D08E8A59-8786-4E3B-96BB-4FA6C7A6DC48}" type="presOf" srcId="{CF01EC48-40D3-4F28-93F7-DEA7BB90C08A}" destId="{1F5C5191-22EA-46BA-B4FA-823BEBEA4E4C}" srcOrd="0" destOrd="0" presId="urn:microsoft.com/office/officeart/2005/8/layout/target3"/>
    <dgm:cxn modelId="{37DE2398-D0B0-44E0-81A9-C82CF373C025}" type="presOf" srcId="{37147CE1-6173-4993-9777-5064544D91E4}" destId="{C2F20B3B-E18A-4660-82B8-37567406F298}" srcOrd="0" destOrd="0" presId="urn:microsoft.com/office/officeart/2005/8/layout/target3"/>
    <dgm:cxn modelId="{15D8229C-EFDF-4C28-93AB-15F9A30EEBE9}" type="presOf" srcId="{8679A43C-EB3A-4050-9159-36FD13DEFD99}" destId="{4DECA524-E669-4C3F-B6E5-4AFEC0AC6D81}" srcOrd="1" destOrd="0" presId="urn:microsoft.com/office/officeart/2005/8/layout/target3"/>
    <dgm:cxn modelId="{A41835B4-DF29-4818-974B-D588C9323DA2}" srcId="{993D6701-1925-4EEB-A47B-D77482D85EBA}" destId="{CF01EC48-40D3-4F28-93F7-DEA7BB90C08A}" srcOrd="1" destOrd="0" parTransId="{A9768DE5-ED6A-42D2-B9C8-B44D496A01BB}" sibTransId="{7F848654-40B7-445B-9B47-82AAFECD49E7}"/>
    <dgm:cxn modelId="{E1A858BB-5F96-4AC2-B5EC-4AAFBA15F5D4}" type="presOf" srcId="{CF01EC48-40D3-4F28-93F7-DEA7BB90C08A}" destId="{035FAB38-0016-4BC6-A083-7BEDE2E93BED}" srcOrd="1" destOrd="0" presId="urn:microsoft.com/office/officeart/2005/8/layout/target3"/>
    <dgm:cxn modelId="{364F27BF-CFDC-4A7C-9F38-1502FE9BF3EC}" srcId="{993D6701-1925-4EEB-A47B-D77482D85EBA}" destId="{37147CE1-6173-4993-9777-5064544D91E4}" srcOrd="0" destOrd="0" parTransId="{152DC997-3FC5-414A-980F-1F98777C6559}" sibTransId="{7D18D60A-16C6-48AB-9EE1-04F33D9A2882}"/>
    <dgm:cxn modelId="{D0D5FAE2-6FC7-41C6-B56B-3FAE632A0ED9}" type="presOf" srcId="{993D6701-1925-4EEB-A47B-D77482D85EBA}" destId="{5711F2CD-9087-4883-B0ED-0ADB55538AFF}" srcOrd="0" destOrd="0" presId="urn:microsoft.com/office/officeart/2005/8/layout/target3"/>
    <dgm:cxn modelId="{4E5C33E7-26C6-4EC0-B03F-8C33A7D9D411}" type="presOf" srcId="{37147CE1-6173-4993-9777-5064544D91E4}" destId="{7D14332C-3E80-4547-8A83-648FAA0684FB}" srcOrd="1" destOrd="0" presId="urn:microsoft.com/office/officeart/2005/8/layout/target3"/>
    <dgm:cxn modelId="{E95207F8-4343-435A-A802-A3C703B29401}" srcId="{993D6701-1925-4EEB-A47B-D77482D85EBA}" destId="{8679A43C-EB3A-4050-9159-36FD13DEFD99}" srcOrd="2" destOrd="0" parTransId="{9508D60C-3C13-4270-AD3B-4ADF00D380E4}" sibTransId="{C5678590-0652-4D67-A724-D193B5C2F35A}"/>
    <dgm:cxn modelId="{2F393575-F2EA-4A41-B942-EE2074A51720}" type="presParOf" srcId="{5711F2CD-9087-4883-B0ED-0ADB55538AFF}" destId="{850995B6-AC0C-4FE5-89B6-04E934D06594}" srcOrd="0" destOrd="0" presId="urn:microsoft.com/office/officeart/2005/8/layout/target3"/>
    <dgm:cxn modelId="{16CDCC05-B09E-4B2E-82E1-6FB09C58D8DC}" type="presParOf" srcId="{5711F2CD-9087-4883-B0ED-0ADB55538AFF}" destId="{EF26E9A6-5C7F-4E59-8627-23720493488A}" srcOrd="1" destOrd="0" presId="urn:microsoft.com/office/officeart/2005/8/layout/target3"/>
    <dgm:cxn modelId="{89A32E4D-F75C-4481-894C-17F22E73E21F}" type="presParOf" srcId="{5711F2CD-9087-4883-B0ED-0ADB55538AFF}" destId="{C2F20B3B-E18A-4660-82B8-37567406F298}" srcOrd="2" destOrd="0" presId="urn:microsoft.com/office/officeart/2005/8/layout/target3"/>
    <dgm:cxn modelId="{90547471-54D8-40A7-96DD-87D882859BEA}" type="presParOf" srcId="{5711F2CD-9087-4883-B0ED-0ADB55538AFF}" destId="{795A7448-EEB0-4A7D-A156-26B02874E616}" srcOrd="3" destOrd="0" presId="urn:microsoft.com/office/officeart/2005/8/layout/target3"/>
    <dgm:cxn modelId="{678B4BD2-5F07-498F-81F3-A81AC463C97B}" type="presParOf" srcId="{5711F2CD-9087-4883-B0ED-0ADB55538AFF}" destId="{2B7F8230-035D-48CC-888D-60EED79AB5AF}" srcOrd="4" destOrd="0" presId="urn:microsoft.com/office/officeart/2005/8/layout/target3"/>
    <dgm:cxn modelId="{A3110B2C-3EAC-4F98-A2F1-ABA2776987B7}" type="presParOf" srcId="{5711F2CD-9087-4883-B0ED-0ADB55538AFF}" destId="{1F5C5191-22EA-46BA-B4FA-823BEBEA4E4C}" srcOrd="5" destOrd="0" presId="urn:microsoft.com/office/officeart/2005/8/layout/target3"/>
    <dgm:cxn modelId="{99B65C9C-C8A1-49F2-888F-E1197C796FDF}" type="presParOf" srcId="{5711F2CD-9087-4883-B0ED-0ADB55538AFF}" destId="{E5FCCC6B-BCD5-4637-9CA9-3F078B6B9308}" srcOrd="6" destOrd="0" presId="urn:microsoft.com/office/officeart/2005/8/layout/target3"/>
    <dgm:cxn modelId="{C764F387-A3B9-4320-8347-D0038A04ADF9}" type="presParOf" srcId="{5711F2CD-9087-4883-B0ED-0ADB55538AFF}" destId="{A22C439B-E9BB-4D27-8C58-70A0A1B9E8C4}" srcOrd="7" destOrd="0" presId="urn:microsoft.com/office/officeart/2005/8/layout/target3"/>
    <dgm:cxn modelId="{CC518D2C-2961-434E-AAE5-7DE821D5086C}" type="presParOf" srcId="{5711F2CD-9087-4883-B0ED-0ADB55538AFF}" destId="{11353569-A42B-4240-9F31-546F1568C43D}" srcOrd="8" destOrd="0" presId="urn:microsoft.com/office/officeart/2005/8/layout/target3"/>
    <dgm:cxn modelId="{E7886A78-E261-49F1-A08E-E5E3BBA13A55}" type="presParOf" srcId="{5711F2CD-9087-4883-B0ED-0ADB55538AFF}" destId="{7D14332C-3E80-4547-8A83-648FAA0684FB}" srcOrd="9" destOrd="0" presId="urn:microsoft.com/office/officeart/2005/8/layout/target3"/>
    <dgm:cxn modelId="{0C3E1A7E-A356-4EDB-974C-18D3E2428D60}" type="presParOf" srcId="{5711F2CD-9087-4883-B0ED-0ADB55538AFF}" destId="{035FAB38-0016-4BC6-A083-7BEDE2E93BED}" srcOrd="10" destOrd="0" presId="urn:microsoft.com/office/officeart/2005/8/layout/target3"/>
    <dgm:cxn modelId="{33BF8FC8-63F4-4456-8E4F-5A5FD53E3723}" type="presParOf" srcId="{5711F2CD-9087-4883-B0ED-0ADB55538AFF}" destId="{4DECA524-E669-4C3F-B6E5-4AFEC0AC6D81}" srcOrd="11"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6CF7213-58CC-4834-AA9F-F5F13A0F3CD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99469999-0C62-4D0E-A75C-251DCF05902B}">
      <dgm:prSet custT="1"/>
      <dgm:spPr/>
      <dgm:t>
        <a:bodyPr/>
        <a:lstStyle/>
        <a:p>
          <a:pPr algn="ctr"/>
          <a:r>
            <a:rPr lang="es-ES" sz="3600" b="1" i="0" dirty="0"/>
            <a:t>DISTRIBUCIÓN DE VARIABLES</a:t>
          </a:r>
          <a:endParaRPr lang="es-AR" sz="3600" dirty="0"/>
        </a:p>
      </dgm:t>
    </dgm:pt>
    <dgm:pt modelId="{646D4D04-CAD2-4E08-8B81-489FE43D39F6}" type="parTrans" cxnId="{37EADBFD-3D00-4233-9A21-9A650B486AD3}">
      <dgm:prSet/>
      <dgm:spPr/>
      <dgm:t>
        <a:bodyPr/>
        <a:lstStyle/>
        <a:p>
          <a:endParaRPr lang="es-AR"/>
        </a:p>
      </dgm:t>
    </dgm:pt>
    <dgm:pt modelId="{852F18A7-71A8-410B-8FCD-023AFAECEF37}" type="sibTrans" cxnId="{37EADBFD-3D00-4233-9A21-9A650B486AD3}">
      <dgm:prSet/>
      <dgm:spPr/>
      <dgm:t>
        <a:bodyPr/>
        <a:lstStyle/>
        <a:p>
          <a:endParaRPr lang="es-AR"/>
        </a:p>
      </dgm:t>
    </dgm:pt>
    <dgm:pt modelId="{B855A28E-94BC-4A61-B131-2776DC7AA203}" type="pres">
      <dgm:prSet presAssocID="{46CF7213-58CC-4834-AA9F-F5F13A0F3CDF}" presName="linear" presStyleCnt="0">
        <dgm:presLayoutVars>
          <dgm:animLvl val="lvl"/>
          <dgm:resizeHandles val="exact"/>
        </dgm:presLayoutVars>
      </dgm:prSet>
      <dgm:spPr/>
    </dgm:pt>
    <dgm:pt modelId="{75EB1CED-6B3E-4140-8A0E-DBDADA4338D0}" type="pres">
      <dgm:prSet presAssocID="{99469999-0C62-4D0E-A75C-251DCF05902B}" presName="parentText" presStyleLbl="node1" presStyleIdx="0" presStyleCnt="1" custScaleY="80921" custLinFactNeighborY="41">
        <dgm:presLayoutVars>
          <dgm:chMax val="0"/>
          <dgm:bulletEnabled val="1"/>
        </dgm:presLayoutVars>
      </dgm:prSet>
      <dgm:spPr/>
    </dgm:pt>
  </dgm:ptLst>
  <dgm:cxnLst>
    <dgm:cxn modelId="{F2BB2832-7329-4234-8601-C1CDEE8ED960}" type="presOf" srcId="{99469999-0C62-4D0E-A75C-251DCF05902B}" destId="{75EB1CED-6B3E-4140-8A0E-DBDADA4338D0}" srcOrd="0" destOrd="0" presId="urn:microsoft.com/office/officeart/2005/8/layout/vList2"/>
    <dgm:cxn modelId="{3208228E-AC34-48D6-A526-B0400C9F90C7}" type="presOf" srcId="{46CF7213-58CC-4834-AA9F-F5F13A0F3CDF}" destId="{B855A28E-94BC-4A61-B131-2776DC7AA203}" srcOrd="0" destOrd="0" presId="urn:microsoft.com/office/officeart/2005/8/layout/vList2"/>
    <dgm:cxn modelId="{37EADBFD-3D00-4233-9A21-9A650B486AD3}" srcId="{46CF7213-58CC-4834-AA9F-F5F13A0F3CDF}" destId="{99469999-0C62-4D0E-A75C-251DCF05902B}" srcOrd="0" destOrd="0" parTransId="{646D4D04-CAD2-4E08-8B81-489FE43D39F6}" sibTransId="{852F18A7-71A8-410B-8FCD-023AFAECEF37}"/>
    <dgm:cxn modelId="{F5C28173-D3BD-4B05-9265-E501F8E60AAA}" type="presParOf" srcId="{B855A28E-94BC-4A61-B131-2776DC7AA203}" destId="{75EB1CED-6B3E-4140-8A0E-DBDADA4338D0}"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6CF7213-58CC-4834-AA9F-F5F13A0F3CD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99469999-0C62-4D0E-A75C-251DCF05902B}">
      <dgm:prSet custT="1"/>
      <dgm:spPr/>
      <dgm:t>
        <a:bodyPr/>
        <a:lstStyle/>
        <a:p>
          <a:pPr algn="ctr"/>
          <a:r>
            <a:rPr lang="es-ES" sz="2800" b="1" i="0" dirty="0"/>
            <a:t>CORRELACIÓN CON FACTORES DE VALOR</a:t>
          </a:r>
          <a:endParaRPr lang="es-AR" sz="2800" dirty="0"/>
        </a:p>
      </dgm:t>
    </dgm:pt>
    <dgm:pt modelId="{646D4D04-CAD2-4E08-8B81-489FE43D39F6}" type="parTrans" cxnId="{37EADBFD-3D00-4233-9A21-9A650B486AD3}">
      <dgm:prSet/>
      <dgm:spPr/>
      <dgm:t>
        <a:bodyPr/>
        <a:lstStyle/>
        <a:p>
          <a:endParaRPr lang="es-AR"/>
        </a:p>
      </dgm:t>
    </dgm:pt>
    <dgm:pt modelId="{852F18A7-71A8-410B-8FCD-023AFAECEF37}" type="sibTrans" cxnId="{37EADBFD-3D00-4233-9A21-9A650B486AD3}">
      <dgm:prSet/>
      <dgm:spPr/>
      <dgm:t>
        <a:bodyPr/>
        <a:lstStyle/>
        <a:p>
          <a:endParaRPr lang="es-AR"/>
        </a:p>
      </dgm:t>
    </dgm:pt>
    <dgm:pt modelId="{B855A28E-94BC-4A61-B131-2776DC7AA203}" type="pres">
      <dgm:prSet presAssocID="{46CF7213-58CC-4834-AA9F-F5F13A0F3CDF}" presName="linear" presStyleCnt="0">
        <dgm:presLayoutVars>
          <dgm:animLvl val="lvl"/>
          <dgm:resizeHandles val="exact"/>
        </dgm:presLayoutVars>
      </dgm:prSet>
      <dgm:spPr/>
    </dgm:pt>
    <dgm:pt modelId="{75EB1CED-6B3E-4140-8A0E-DBDADA4338D0}" type="pres">
      <dgm:prSet presAssocID="{99469999-0C62-4D0E-A75C-251DCF05902B}" presName="parentText" presStyleLbl="node1" presStyleIdx="0" presStyleCnt="1" custScaleY="52383" custLinFactNeighborY="41">
        <dgm:presLayoutVars>
          <dgm:chMax val="0"/>
          <dgm:bulletEnabled val="1"/>
        </dgm:presLayoutVars>
      </dgm:prSet>
      <dgm:spPr/>
    </dgm:pt>
  </dgm:ptLst>
  <dgm:cxnLst>
    <dgm:cxn modelId="{F2BB2832-7329-4234-8601-C1CDEE8ED960}" type="presOf" srcId="{99469999-0C62-4D0E-A75C-251DCF05902B}" destId="{75EB1CED-6B3E-4140-8A0E-DBDADA4338D0}" srcOrd="0" destOrd="0" presId="urn:microsoft.com/office/officeart/2005/8/layout/vList2"/>
    <dgm:cxn modelId="{3208228E-AC34-48D6-A526-B0400C9F90C7}" type="presOf" srcId="{46CF7213-58CC-4834-AA9F-F5F13A0F3CDF}" destId="{B855A28E-94BC-4A61-B131-2776DC7AA203}" srcOrd="0" destOrd="0" presId="urn:microsoft.com/office/officeart/2005/8/layout/vList2"/>
    <dgm:cxn modelId="{37EADBFD-3D00-4233-9A21-9A650B486AD3}" srcId="{46CF7213-58CC-4834-AA9F-F5F13A0F3CDF}" destId="{99469999-0C62-4D0E-A75C-251DCF05902B}" srcOrd="0" destOrd="0" parTransId="{646D4D04-CAD2-4E08-8B81-489FE43D39F6}" sibTransId="{852F18A7-71A8-410B-8FCD-023AFAECEF37}"/>
    <dgm:cxn modelId="{F5C28173-D3BD-4B05-9265-E501F8E60AAA}" type="presParOf" srcId="{B855A28E-94BC-4A61-B131-2776DC7AA203}" destId="{75EB1CED-6B3E-4140-8A0E-DBDADA4338D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6CF7213-58CC-4834-AA9F-F5F13A0F3CD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99469999-0C62-4D0E-A75C-251DCF05902B}">
      <dgm:prSet custT="1"/>
      <dgm:spPr/>
      <dgm:t>
        <a:bodyPr/>
        <a:lstStyle/>
        <a:p>
          <a:pPr algn="ctr"/>
          <a:r>
            <a:rPr lang="es-ES" sz="3200" b="1" i="0" dirty="0"/>
            <a:t>FACTOR METRAJE</a:t>
          </a:r>
          <a:endParaRPr lang="es-AR" sz="3200" dirty="0"/>
        </a:p>
      </dgm:t>
    </dgm:pt>
    <dgm:pt modelId="{646D4D04-CAD2-4E08-8B81-489FE43D39F6}" type="parTrans" cxnId="{37EADBFD-3D00-4233-9A21-9A650B486AD3}">
      <dgm:prSet/>
      <dgm:spPr/>
      <dgm:t>
        <a:bodyPr/>
        <a:lstStyle/>
        <a:p>
          <a:endParaRPr lang="es-AR"/>
        </a:p>
      </dgm:t>
    </dgm:pt>
    <dgm:pt modelId="{852F18A7-71A8-410B-8FCD-023AFAECEF37}" type="sibTrans" cxnId="{37EADBFD-3D00-4233-9A21-9A650B486AD3}">
      <dgm:prSet/>
      <dgm:spPr/>
      <dgm:t>
        <a:bodyPr/>
        <a:lstStyle/>
        <a:p>
          <a:endParaRPr lang="es-AR"/>
        </a:p>
      </dgm:t>
    </dgm:pt>
    <dgm:pt modelId="{B855A28E-94BC-4A61-B131-2776DC7AA203}" type="pres">
      <dgm:prSet presAssocID="{46CF7213-58CC-4834-AA9F-F5F13A0F3CDF}" presName="linear" presStyleCnt="0">
        <dgm:presLayoutVars>
          <dgm:animLvl val="lvl"/>
          <dgm:resizeHandles val="exact"/>
        </dgm:presLayoutVars>
      </dgm:prSet>
      <dgm:spPr/>
    </dgm:pt>
    <dgm:pt modelId="{75EB1CED-6B3E-4140-8A0E-DBDADA4338D0}" type="pres">
      <dgm:prSet presAssocID="{99469999-0C62-4D0E-A75C-251DCF05902B}" presName="parentText" presStyleLbl="node1" presStyleIdx="0" presStyleCnt="1" custScaleY="80921" custLinFactNeighborY="-1378">
        <dgm:presLayoutVars>
          <dgm:chMax val="0"/>
          <dgm:bulletEnabled val="1"/>
        </dgm:presLayoutVars>
      </dgm:prSet>
      <dgm:spPr/>
    </dgm:pt>
  </dgm:ptLst>
  <dgm:cxnLst>
    <dgm:cxn modelId="{F2BB2832-7329-4234-8601-C1CDEE8ED960}" type="presOf" srcId="{99469999-0C62-4D0E-A75C-251DCF05902B}" destId="{75EB1CED-6B3E-4140-8A0E-DBDADA4338D0}" srcOrd="0" destOrd="0" presId="urn:microsoft.com/office/officeart/2005/8/layout/vList2"/>
    <dgm:cxn modelId="{3208228E-AC34-48D6-A526-B0400C9F90C7}" type="presOf" srcId="{46CF7213-58CC-4834-AA9F-F5F13A0F3CDF}" destId="{B855A28E-94BC-4A61-B131-2776DC7AA203}" srcOrd="0" destOrd="0" presId="urn:microsoft.com/office/officeart/2005/8/layout/vList2"/>
    <dgm:cxn modelId="{37EADBFD-3D00-4233-9A21-9A650B486AD3}" srcId="{46CF7213-58CC-4834-AA9F-F5F13A0F3CDF}" destId="{99469999-0C62-4D0E-A75C-251DCF05902B}" srcOrd="0" destOrd="0" parTransId="{646D4D04-CAD2-4E08-8B81-489FE43D39F6}" sibTransId="{852F18A7-71A8-410B-8FCD-023AFAECEF37}"/>
    <dgm:cxn modelId="{F5C28173-D3BD-4B05-9265-E501F8E60AAA}" type="presParOf" srcId="{B855A28E-94BC-4A61-B131-2776DC7AA203}" destId="{75EB1CED-6B3E-4140-8A0E-DBDADA4338D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6CF7213-58CC-4834-AA9F-F5F13A0F3CD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99469999-0C62-4D0E-A75C-251DCF05902B}">
      <dgm:prSet custT="1"/>
      <dgm:spPr/>
      <dgm:t>
        <a:bodyPr/>
        <a:lstStyle/>
        <a:p>
          <a:pPr algn="ctr"/>
          <a:r>
            <a:rPr lang="es-ES" sz="3200" b="1" i="0" dirty="0"/>
            <a:t>FACTOR UBICACIÓN</a:t>
          </a:r>
          <a:endParaRPr lang="es-AR" sz="3200" dirty="0"/>
        </a:p>
      </dgm:t>
    </dgm:pt>
    <dgm:pt modelId="{646D4D04-CAD2-4E08-8B81-489FE43D39F6}" type="parTrans" cxnId="{37EADBFD-3D00-4233-9A21-9A650B486AD3}">
      <dgm:prSet/>
      <dgm:spPr/>
      <dgm:t>
        <a:bodyPr/>
        <a:lstStyle/>
        <a:p>
          <a:endParaRPr lang="es-AR"/>
        </a:p>
      </dgm:t>
    </dgm:pt>
    <dgm:pt modelId="{852F18A7-71A8-410B-8FCD-023AFAECEF37}" type="sibTrans" cxnId="{37EADBFD-3D00-4233-9A21-9A650B486AD3}">
      <dgm:prSet/>
      <dgm:spPr/>
      <dgm:t>
        <a:bodyPr/>
        <a:lstStyle/>
        <a:p>
          <a:endParaRPr lang="es-AR"/>
        </a:p>
      </dgm:t>
    </dgm:pt>
    <dgm:pt modelId="{B855A28E-94BC-4A61-B131-2776DC7AA203}" type="pres">
      <dgm:prSet presAssocID="{46CF7213-58CC-4834-AA9F-F5F13A0F3CDF}" presName="linear" presStyleCnt="0">
        <dgm:presLayoutVars>
          <dgm:animLvl val="lvl"/>
          <dgm:resizeHandles val="exact"/>
        </dgm:presLayoutVars>
      </dgm:prSet>
      <dgm:spPr/>
    </dgm:pt>
    <dgm:pt modelId="{75EB1CED-6B3E-4140-8A0E-DBDADA4338D0}" type="pres">
      <dgm:prSet presAssocID="{99469999-0C62-4D0E-A75C-251DCF05902B}" presName="parentText" presStyleLbl="node1" presStyleIdx="0" presStyleCnt="1" custScaleY="80921" custLinFactNeighborY="-1378">
        <dgm:presLayoutVars>
          <dgm:chMax val="0"/>
          <dgm:bulletEnabled val="1"/>
        </dgm:presLayoutVars>
      </dgm:prSet>
      <dgm:spPr/>
    </dgm:pt>
  </dgm:ptLst>
  <dgm:cxnLst>
    <dgm:cxn modelId="{F2BB2832-7329-4234-8601-C1CDEE8ED960}" type="presOf" srcId="{99469999-0C62-4D0E-A75C-251DCF05902B}" destId="{75EB1CED-6B3E-4140-8A0E-DBDADA4338D0}" srcOrd="0" destOrd="0" presId="urn:microsoft.com/office/officeart/2005/8/layout/vList2"/>
    <dgm:cxn modelId="{3208228E-AC34-48D6-A526-B0400C9F90C7}" type="presOf" srcId="{46CF7213-58CC-4834-AA9F-F5F13A0F3CDF}" destId="{B855A28E-94BC-4A61-B131-2776DC7AA203}" srcOrd="0" destOrd="0" presId="urn:microsoft.com/office/officeart/2005/8/layout/vList2"/>
    <dgm:cxn modelId="{37EADBFD-3D00-4233-9A21-9A650B486AD3}" srcId="{46CF7213-58CC-4834-AA9F-F5F13A0F3CDF}" destId="{99469999-0C62-4D0E-A75C-251DCF05902B}" srcOrd="0" destOrd="0" parTransId="{646D4D04-CAD2-4E08-8B81-489FE43D39F6}" sibTransId="{852F18A7-71A8-410B-8FCD-023AFAECEF37}"/>
    <dgm:cxn modelId="{F5C28173-D3BD-4B05-9265-E501F8E60AAA}" type="presParOf" srcId="{B855A28E-94BC-4A61-B131-2776DC7AA203}" destId="{75EB1CED-6B3E-4140-8A0E-DBDADA4338D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6CF7213-58CC-4834-AA9F-F5F13A0F3CD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99469999-0C62-4D0E-A75C-251DCF05902B}">
      <dgm:prSet custT="1"/>
      <dgm:spPr/>
      <dgm:t>
        <a:bodyPr/>
        <a:lstStyle/>
        <a:p>
          <a:pPr algn="ctr"/>
          <a:r>
            <a:rPr lang="es-ES" sz="3200" b="1" dirty="0"/>
            <a:t>OTROS FACTORES</a:t>
          </a:r>
          <a:endParaRPr lang="es-AR" sz="3200" b="1" dirty="0"/>
        </a:p>
      </dgm:t>
    </dgm:pt>
    <dgm:pt modelId="{646D4D04-CAD2-4E08-8B81-489FE43D39F6}" type="parTrans" cxnId="{37EADBFD-3D00-4233-9A21-9A650B486AD3}">
      <dgm:prSet/>
      <dgm:spPr/>
      <dgm:t>
        <a:bodyPr/>
        <a:lstStyle/>
        <a:p>
          <a:endParaRPr lang="es-AR"/>
        </a:p>
      </dgm:t>
    </dgm:pt>
    <dgm:pt modelId="{852F18A7-71A8-410B-8FCD-023AFAECEF37}" type="sibTrans" cxnId="{37EADBFD-3D00-4233-9A21-9A650B486AD3}">
      <dgm:prSet/>
      <dgm:spPr/>
      <dgm:t>
        <a:bodyPr/>
        <a:lstStyle/>
        <a:p>
          <a:endParaRPr lang="es-AR"/>
        </a:p>
      </dgm:t>
    </dgm:pt>
    <dgm:pt modelId="{B855A28E-94BC-4A61-B131-2776DC7AA203}" type="pres">
      <dgm:prSet presAssocID="{46CF7213-58CC-4834-AA9F-F5F13A0F3CDF}" presName="linear" presStyleCnt="0">
        <dgm:presLayoutVars>
          <dgm:animLvl val="lvl"/>
          <dgm:resizeHandles val="exact"/>
        </dgm:presLayoutVars>
      </dgm:prSet>
      <dgm:spPr/>
    </dgm:pt>
    <dgm:pt modelId="{75EB1CED-6B3E-4140-8A0E-DBDADA4338D0}" type="pres">
      <dgm:prSet presAssocID="{99469999-0C62-4D0E-A75C-251DCF05902B}" presName="parentText" presStyleLbl="node1" presStyleIdx="0" presStyleCnt="1" custScaleY="80921" custLinFactNeighborY="-1378">
        <dgm:presLayoutVars>
          <dgm:chMax val="0"/>
          <dgm:bulletEnabled val="1"/>
        </dgm:presLayoutVars>
      </dgm:prSet>
      <dgm:spPr/>
    </dgm:pt>
  </dgm:ptLst>
  <dgm:cxnLst>
    <dgm:cxn modelId="{F2BB2832-7329-4234-8601-C1CDEE8ED960}" type="presOf" srcId="{99469999-0C62-4D0E-A75C-251DCF05902B}" destId="{75EB1CED-6B3E-4140-8A0E-DBDADA4338D0}" srcOrd="0" destOrd="0" presId="urn:microsoft.com/office/officeart/2005/8/layout/vList2"/>
    <dgm:cxn modelId="{3208228E-AC34-48D6-A526-B0400C9F90C7}" type="presOf" srcId="{46CF7213-58CC-4834-AA9F-F5F13A0F3CDF}" destId="{B855A28E-94BC-4A61-B131-2776DC7AA203}" srcOrd="0" destOrd="0" presId="urn:microsoft.com/office/officeart/2005/8/layout/vList2"/>
    <dgm:cxn modelId="{37EADBFD-3D00-4233-9A21-9A650B486AD3}" srcId="{46CF7213-58CC-4834-AA9F-F5F13A0F3CDF}" destId="{99469999-0C62-4D0E-A75C-251DCF05902B}" srcOrd="0" destOrd="0" parTransId="{646D4D04-CAD2-4E08-8B81-489FE43D39F6}" sibTransId="{852F18A7-71A8-410B-8FCD-023AFAECEF37}"/>
    <dgm:cxn modelId="{F5C28173-D3BD-4B05-9265-E501F8E60AAA}" type="presParOf" srcId="{B855A28E-94BC-4A61-B131-2776DC7AA203}" destId="{75EB1CED-6B3E-4140-8A0E-DBDADA4338D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52FEDFA-DC28-4A4E-AF7F-6918DB6545C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F7BA43FF-0C53-44F1-9647-474BF5FD84DA}">
      <dgm:prSet custT="1"/>
      <dgm:spPr/>
      <dgm:t>
        <a:bodyPr/>
        <a:lstStyle/>
        <a:p>
          <a:pPr algn="ctr"/>
          <a:r>
            <a:rPr lang="es-AR" sz="2800" b="1" dirty="0">
              <a:latin typeface="ui-sans-serif"/>
            </a:rPr>
            <a:t>INSIGHTS FINALES</a:t>
          </a:r>
        </a:p>
      </dgm:t>
    </dgm:pt>
    <dgm:pt modelId="{ADD40955-58B6-4E89-A550-6F4E7D8B332F}" type="parTrans" cxnId="{8F614541-92AD-4E06-BD23-1DEEE70EF331}">
      <dgm:prSet/>
      <dgm:spPr/>
      <dgm:t>
        <a:bodyPr/>
        <a:lstStyle/>
        <a:p>
          <a:endParaRPr lang="es-AR"/>
        </a:p>
      </dgm:t>
    </dgm:pt>
    <dgm:pt modelId="{9D704B0F-F1C6-4E3A-8CFB-C6F6AE861978}" type="sibTrans" cxnId="{8F614541-92AD-4E06-BD23-1DEEE70EF331}">
      <dgm:prSet/>
      <dgm:spPr/>
      <dgm:t>
        <a:bodyPr/>
        <a:lstStyle/>
        <a:p>
          <a:endParaRPr lang="es-AR"/>
        </a:p>
      </dgm:t>
    </dgm:pt>
    <dgm:pt modelId="{A474D690-832B-4B62-805D-29582E78B0E3}">
      <dgm:prSet custT="1"/>
      <dgm:spPr/>
      <dgm:t>
        <a:bodyPr/>
        <a:lstStyle/>
        <a:p>
          <a:r>
            <a:rPr lang="es-ES" sz="1600" b="0" i="0" dirty="0"/>
            <a:t>El tamaño de las propiedades y la cantidad de ambientes influyen en el precio de los departamentos, aunque esta influencia no se refleja claramente en el valor por metro cuadrado. Otras variables deben considerarse para entender mejor esta relación.</a:t>
          </a:r>
        </a:p>
        <a:p>
          <a:r>
            <a:rPr lang="es-ES" sz="1600" b="0" i="0" dirty="0"/>
            <a:t>Las propiedades en las comunas 1, 2, 13 y 14 de la capital tienen precios significativamente superiores, con diferencias de más del 100% respecto a otras comunas, especialmente en las propiedades grandes, mientras que esta diferencia disminuye en propiedades más pequeñas. El tamaño del inmueble influye notablemente, incluso en el impacto de otras variables.</a:t>
          </a:r>
        </a:p>
        <a:p>
          <a:r>
            <a:rPr lang="es-ES" sz="1600" b="0" i="0" dirty="0"/>
            <a:t>La orientación frontal y la presencia de cochera aumentan considerablemente el valor de los departamentos, más que el hecho de ser "A Estrenar", posiblemente porque los departamentos nuevos pueden tener problemas edilicios iniciales. La influencia de estas variables también es mayor en propiedades grandes y disminuye en propiedades medianas y pequeñas.</a:t>
          </a:r>
        </a:p>
        <a:p>
          <a:r>
            <a:rPr lang="es-ES" sz="1600" b="0" i="0" dirty="0"/>
            <a:t>En conclusión, las dimensiones de un departamento son el principal factor en su valorización, junto con la ubicación, la presencia de cochera y la orientación. Aunque el tamaño por sí solo no incrementa proporcionalmente el valor por metro cuadrado, cuando se combina con otras características deseables como orientación frontal y cochera, define un perfil de propiedad altamente valorada en el mercado. No es solo el tamaño, la ubicación o ciertas </a:t>
          </a:r>
          <a:r>
            <a:rPr lang="es-ES" sz="1600" b="0" i="0" dirty="0" err="1"/>
            <a:t>amenities</a:t>
          </a:r>
          <a:r>
            <a:rPr lang="es-ES" sz="1600" b="0" i="0" dirty="0"/>
            <a:t> individualmente, sino la combinación de varias de estas características las que potencian el valor inmobiliario.</a:t>
          </a:r>
          <a:endParaRPr lang="es-AR" sz="1600" dirty="0">
            <a:latin typeface="ui-sans-serif"/>
          </a:endParaRPr>
        </a:p>
      </dgm:t>
    </dgm:pt>
    <dgm:pt modelId="{AC587994-D129-411B-BEE2-43D19027B7A4}" type="parTrans" cxnId="{3841DD2F-F167-4585-B33C-09E8AC7DBB75}">
      <dgm:prSet/>
      <dgm:spPr/>
      <dgm:t>
        <a:bodyPr/>
        <a:lstStyle/>
        <a:p>
          <a:endParaRPr lang="es-AR"/>
        </a:p>
      </dgm:t>
    </dgm:pt>
    <dgm:pt modelId="{B56A7842-8799-463D-B9C3-0B3DDD3DEE08}" type="sibTrans" cxnId="{3841DD2F-F167-4585-B33C-09E8AC7DBB75}">
      <dgm:prSet/>
      <dgm:spPr/>
      <dgm:t>
        <a:bodyPr/>
        <a:lstStyle/>
        <a:p>
          <a:endParaRPr lang="es-AR"/>
        </a:p>
      </dgm:t>
    </dgm:pt>
    <dgm:pt modelId="{383A5568-6D91-4029-90DC-689821DB0B2F}" type="pres">
      <dgm:prSet presAssocID="{B52FEDFA-DC28-4A4E-AF7F-6918DB6545C0}" presName="linear" presStyleCnt="0">
        <dgm:presLayoutVars>
          <dgm:animLvl val="lvl"/>
          <dgm:resizeHandles val="exact"/>
        </dgm:presLayoutVars>
      </dgm:prSet>
      <dgm:spPr/>
    </dgm:pt>
    <dgm:pt modelId="{464A38C7-483C-4692-A691-DE7851B85193}" type="pres">
      <dgm:prSet presAssocID="{F7BA43FF-0C53-44F1-9647-474BF5FD84DA}" presName="parentText" presStyleLbl="node1" presStyleIdx="0" presStyleCnt="2" custScaleY="11405">
        <dgm:presLayoutVars>
          <dgm:chMax val="0"/>
          <dgm:bulletEnabled val="1"/>
        </dgm:presLayoutVars>
      </dgm:prSet>
      <dgm:spPr/>
    </dgm:pt>
    <dgm:pt modelId="{9059B60D-F185-4CEF-808D-2BB2D106F6B4}" type="pres">
      <dgm:prSet presAssocID="{9D704B0F-F1C6-4E3A-8CFB-C6F6AE861978}" presName="spacer" presStyleCnt="0"/>
      <dgm:spPr/>
    </dgm:pt>
    <dgm:pt modelId="{F31CCBCF-7116-4A7D-BA64-A699C304B534}" type="pres">
      <dgm:prSet presAssocID="{A474D690-832B-4B62-805D-29582E78B0E3}" presName="parentText" presStyleLbl="node1" presStyleIdx="1" presStyleCnt="2">
        <dgm:presLayoutVars>
          <dgm:chMax val="0"/>
          <dgm:bulletEnabled val="1"/>
        </dgm:presLayoutVars>
      </dgm:prSet>
      <dgm:spPr/>
    </dgm:pt>
  </dgm:ptLst>
  <dgm:cxnLst>
    <dgm:cxn modelId="{3841DD2F-F167-4585-B33C-09E8AC7DBB75}" srcId="{B52FEDFA-DC28-4A4E-AF7F-6918DB6545C0}" destId="{A474D690-832B-4B62-805D-29582E78B0E3}" srcOrd="1" destOrd="0" parTransId="{AC587994-D129-411B-BEE2-43D19027B7A4}" sibTransId="{B56A7842-8799-463D-B9C3-0B3DDD3DEE08}"/>
    <dgm:cxn modelId="{DF0A6D60-3ABE-460C-A7E7-29F2C58588A6}" type="presOf" srcId="{A474D690-832B-4B62-805D-29582E78B0E3}" destId="{F31CCBCF-7116-4A7D-BA64-A699C304B534}" srcOrd="0" destOrd="0" presId="urn:microsoft.com/office/officeart/2005/8/layout/vList2"/>
    <dgm:cxn modelId="{8F614541-92AD-4E06-BD23-1DEEE70EF331}" srcId="{B52FEDFA-DC28-4A4E-AF7F-6918DB6545C0}" destId="{F7BA43FF-0C53-44F1-9647-474BF5FD84DA}" srcOrd="0" destOrd="0" parTransId="{ADD40955-58B6-4E89-A550-6F4E7D8B332F}" sibTransId="{9D704B0F-F1C6-4E3A-8CFB-C6F6AE861978}"/>
    <dgm:cxn modelId="{1BCD21C1-6C2C-4062-B95A-583428ADE294}" type="presOf" srcId="{B52FEDFA-DC28-4A4E-AF7F-6918DB6545C0}" destId="{383A5568-6D91-4029-90DC-689821DB0B2F}" srcOrd="0" destOrd="0" presId="urn:microsoft.com/office/officeart/2005/8/layout/vList2"/>
    <dgm:cxn modelId="{BE335DFA-7921-4524-88C4-9A731BBF30AB}" type="presOf" srcId="{F7BA43FF-0C53-44F1-9647-474BF5FD84DA}" destId="{464A38C7-483C-4692-A691-DE7851B85193}" srcOrd="0" destOrd="0" presId="urn:microsoft.com/office/officeart/2005/8/layout/vList2"/>
    <dgm:cxn modelId="{C3389CC2-593A-4AB4-B3B3-171A2623421F}" type="presParOf" srcId="{383A5568-6D91-4029-90DC-689821DB0B2F}" destId="{464A38C7-483C-4692-A691-DE7851B85193}" srcOrd="0" destOrd="0" presId="urn:microsoft.com/office/officeart/2005/8/layout/vList2"/>
    <dgm:cxn modelId="{E6FD7CF8-8829-447A-91AC-06975F303C73}" type="presParOf" srcId="{383A5568-6D91-4029-90DC-689821DB0B2F}" destId="{9059B60D-F185-4CEF-808D-2BB2D106F6B4}" srcOrd="1" destOrd="0" presId="urn:microsoft.com/office/officeart/2005/8/layout/vList2"/>
    <dgm:cxn modelId="{C9342698-839C-4279-A5F9-9DB68A92086C}" type="presParOf" srcId="{383A5568-6D91-4029-90DC-689821DB0B2F}" destId="{F31CCBCF-7116-4A7D-BA64-A699C304B534}"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0995B6-AC0C-4FE5-89B6-04E934D06594}">
      <dsp:nvSpPr>
        <dsp:cNvPr id="0" name=""/>
        <dsp:cNvSpPr/>
      </dsp:nvSpPr>
      <dsp:spPr>
        <a:xfrm>
          <a:off x="0" y="0"/>
          <a:ext cx="3940473" cy="3940473"/>
        </a:xfrm>
        <a:prstGeom prst="pie">
          <a:avLst>
            <a:gd name="adj1" fmla="val 5400000"/>
            <a:gd name="adj2" fmla="val 162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F20B3B-E18A-4660-82B8-37567406F298}">
      <dsp:nvSpPr>
        <dsp:cNvPr id="0" name=""/>
        <dsp:cNvSpPr/>
      </dsp:nvSpPr>
      <dsp:spPr>
        <a:xfrm>
          <a:off x="1970236" y="0"/>
          <a:ext cx="9873763" cy="3940473"/>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s-ES" sz="4000" b="1" i="0" kern="1200" dirty="0"/>
            <a:t>INTRODUCCIÓN</a:t>
          </a:r>
          <a:endParaRPr lang="es-AR" sz="4000" kern="1200" dirty="0"/>
        </a:p>
      </dsp:txBody>
      <dsp:txXfrm>
        <a:off x="1970236" y="0"/>
        <a:ext cx="9873763" cy="1182144"/>
      </dsp:txXfrm>
    </dsp:sp>
    <dsp:sp modelId="{2B7F8230-035D-48CC-888D-60EED79AB5AF}">
      <dsp:nvSpPr>
        <dsp:cNvPr id="0" name=""/>
        <dsp:cNvSpPr/>
      </dsp:nvSpPr>
      <dsp:spPr>
        <a:xfrm>
          <a:off x="689584" y="1182144"/>
          <a:ext cx="2561305" cy="2561305"/>
        </a:xfrm>
        <a:prstGeom prst="pie">
          <a:avLst>
            <a:gd name="adj1" fmla="val 5400000"/>
            <a:gd name="adj2" fmla="val 162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5C5191-22EA-46BA-B4FA-823BEBEA4E4C}">
      <dsp:nvSpPr>
        <dsp:cNvPr id="0" name=""/>
        <dsp:cNvSpPr/>
      </dsp:nvSpPr>
      <dsp:spPr>
        <a:xfrm>
          <a:off x="1970236" y="1182144"/>
          <a:ext cx="9873763" cy="256130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b="0" i="0" kern="1200"/>
            <a:t>La Ciudad Autónoma de Buenos Aires es una de las principales y más modernas urbes de América Latina, donde el desarrollo inmobiliario y las transacciones de departamentos son frecuentes. Para analizar retrospectivamente el mercado inmobiliario y compararlo con su situación actual, se investigaron los factores que influyen en el valor de los departamentos. Se recopilaron datos de publicaciones de departamentos durante 2015 en los principales sitios web del sector.</a:t>
          </a:r>
          <a:endParaRPr lang="es-AR" sz="1500" kern="1200"/>
        </a:p>
      </dsp:txBody>
      <dsp:txXfrm>
        <a:off x="1970236" y="1182144"/>
        <a:ext cx="9873763" cy="1182140"/>
      </dsp:txXfrm>
    </dsp:sp>
    <dsp:sp modelId="{A22C439B-E9BB-4D27-8C58-70A0A1B9E8C4}">
      <dsp:nvSpPr>
        <dsp:cNvPr id="0" name=""/>
        <dsp:cNvSpPr/>
      </dsp:nvSpPr>
      <dsp:spPr>
        <a:xfrm>
          <a:off x="1379166" y="2364285"/>
          <a:ext cx="1182141" cy="1182141"/>
        </a:xfrm>
        <a:prstGeom prst="pie">
          <a:avLst>
            <a:gd name="adj1" fmla="val 5400000"/>
            <a:gd name="adj2" fmla="val 162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353569-A42B-4240-9F31-546F1568C43D}">
      <dsp:nvSpPr>
        <dsp:cNvPr id="0" name=""/>
        <dsp:cNvSpPr/>
      </dsp:nvSpPr>
      <dsp:spPr>
        <a:xfrm>
          <a:off x="1970236" y="2364285"/>
          <a:ext cx="9873763" cy="1182141"/>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b="0" i="0" kern="1200"/>
            <a:t>El objetivo es identificar patrones que valoricen los departamentos y determinar las mejores condiciones para fomentar desarrollos inmobiliarios. También se busca destacar aspectos que el gobierno de la ciudad debe considerar para promover un desarrollo equilibrado y sostenible.</a:t>
          </a:r>
          <a:endParaRPr lang="es-AR" sz="1500" kern="1200"/>
        </a:p>
      </dsp:txBody>
      <dsp:txXfrm>
        <a:off x="1970236" y="2364285"/>
        <a:ext cx="9873763" cy="11821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E13508-145F-4C8D-ADDA-0592E96568B1}">
      <dsp:nvSpPr>
        <dsp:cNvPr id="0" name=""/>
        <dsp:cNvSpPr/>
      </dsp:nvSpPr>
      <dsp:spPr>
        <a:xfrm>
          <a:off x="2318936" y="312127"/>
          <a:ext cx="6749421" cy="76276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b="1" i="0" kern="1200" dirty="0"/>
            <a:t>PREGUNTAS DE INVESTIGACIÓN</a:t>
          </a:r>
          <a:endParaRPr lang="es-AR" sz="2800" kern="1200" dirty="0"/>
        </a:p>
      </dsp:txBody>
      <dsp:txXfrm>
        <a:off x="2356171" y="349362"/>
        <a:ext cx="6674951" cy="688296"/>
      </dsp:txXfrm>
    </dsp:sp>
    <dsp:sp modelId="{A49687B6-F44A-4C15-BF3E-15928409157B}">
      <dsp:nvSpPr>
        <dsp:cNvPr id="0" name=""/>
        <dsp:cNvSpPr/>
      </dsp:nvSpPr>
      <dsp:spPr>
        <a:xfrm>
          <a:off x="0" y="1129614"/>
          <a:ext cx="11844000" cy="76276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ES" sz="1900" b="0" i="0" kern="1200"/>
            <a:t>_ Precio y Precio por M2 serán variables objetivo recurrentes durante la investigación. ¿Cómo se distribuyen?</a:t>
          </a:r>
          <a:endParaRPr lang="es-AR" sz="1900" kern="1200"/>
        </a:p>
      </dsp:txBody>
      <dsp:txXfrm>
        <a:off x="37235" y="1166849"/>
        <a:ext cx="11769530" cy="688296"/>
      </dsp:txXfrm>
    </dsp:sp>
    <dsp:sp modelId="{9D55965B-2D77-47C8-A290-281A7229BA5E}">
      <dsp:nvSpPr>
        <dsp:cNvPr id="0" name=""/>
        <dsp:cNvSpPr/>
      </dsp:nvSpPr>
      <dsp:spPr>
        <a:xfrm>
          <a:off x="0" y="1947101"/>
          <a:ext cx="11844000" cy="76276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ES" sz="1900" b="0" i="0" kern="1200"/>
            <a:t>_ ¿Cómo se despliegan las propiedades cotejadas al considerarlas según su tamaño en M2?</a:t>
          </a:r>
          <a:endParaRPr lang="es-AR" sz="1900" kern="1200"/>
        </a:p>
      </dsp:txBody>
      <dsp:txXfrm>
        <a:off x="37235" y="1984336"/>
        <a:ext cx="11769530" cy="688296"/>
      </dsp:txXfrm>
    </dsp:sp>
    <dsp:sp modelId="{0E032EEA-DB40-4BBE-9538-1B1D293DA201}">
      <dsp:nvSpPr>
        <dsp:cNvPr id="0" name=""/>
        <dsp:cNvSpPr/>
      </dsp:nvSpPr>
      <dsp:spPr>
        <a:xfrm>
          <a:off x="0" y="2764588"/>
          <a:ext cx="11844000" cy="76276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ES" sz="1900" b="0" i="0" kern="1200"/>
            <a:t>_ ¿Cuál es el comportamiento en el Precio de las propiedades en función del tamaño en M2? Este comportamiento, ¿se refrenda al considerar la cantidad de ambientes?</a:t>
          </a:r>
          <a:endParaRPr lang="es-AR" sz="1900" kern="1200"/>
        </a:p>
      </dsp:txBody>
      <dsp:txXfrm>
        <a:off x="37235" y="2801823"/>
        <a:ext cx="11769530" cy="688296"/>
      </dsp:txXfrm>
    </dsp:sp>
    <dsp:sp modelId="{367FC86F-6BAC-4A58-9925-E03EA04AF279}">
      <dsp:nvSpPr>
        <dsp:cNvPr id="0" name=""/>
        <dsp:cNvSpPr/>
      </dsp:nvSpPr>
      <dsp:spPr>
        <a:xfrm>
          <a:off x="0" y="3582074"/>
          <a:ext cx="11844000" cy="76276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ES" sz="1900" b="0" i="0" kern="1200"/>
            <a:t>_ ¿Cómo se distribuyen los departamentos en función a su ubicación? ¿Y por Zona?</a:t>
          </a:r>
          <a:endParaRPr lang="es-AR" sz="1900" kern="1200"/>
        </a:p>
      </dsp:txBody>
      <dsp:txXfrm>
        <a:off x="37235" y="3619309"/>
        <a:ext cx="11769530" cy="688296"/>
      </dsp:txXfrm>
    </dsp:sp>
    <dsp:sp modelId="{A9E02813-2399-46A7-8BDC-D38F16FD59AA}">
      <dsp:nvSpPr>
        <dsp:cNvPr id="0" name=""/>
        <dsp:cNvSpPr/>
      </dsp:nvSpPr>
      <dsp:spPr>
        <a:xfrm>
          <a:off x="0" y="4399561"/>
          <a:ext cx="11844000" cy="76276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ES" sz="1900" b="0" i="0" kern="1200"/>
            <a:t>_ ¿Se observan comportamientos diferenciales en el Precio de los departamentos al segmentarlos según ubicación?</a:t>
          </a:r>
          <a:endParaRPr lang="es-AR" sz="1900" kern="1200"/>
        </a:p>
      </dsp:txBody>
      <dsp:txXfrm>
        <a:off x="37235" y="4436796"/>
        <a:ext cx="11769530" cy="688296"/>
      </dsp:txXfrm>
    </dsp:sp>
    <dsp:sp modelId="{7CB5BC69-4FB5-40A1-8896-4B42899577A5}">
      <dsp:nvSpPr>
        <dsp:cNvPr id="0" name=""/>
        <dsp:cNvSpPr/>
      </dsp:nvSpPr>
      <dsp:spPr>
        <a:xfrm>
          <a:off x="0" y="5217048"/>
          <a:ext cx="11844000" cy="76276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ES" sz="1900" b="0" i="0" kern="1200"/>
            <a:t>_ Con respecto a otras características edilicias, como ser Orientación de la propiedad, presencia de Cochera o el hecho de ser “A Estrenar”, ¿Cómo se distribuyen las propiedades? ¿Cómo influyen en su valor?</a:t>
          </a:r>
          <a:endParaRPr lang="es-AR" sz="1900" kern="1200"/>
        </a:p>
      </dsp:txBody>
      <dsp:txXfrm>
        <a:off x="37235" y="5254283"/>
        <a:ext cx="11769530" cy="6882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0995B6-AC0C-4FE5-89B6-04E934D06594}">
      <dsp:nvSpPr>
        <dsp:cNvPr id="0" name=""/>
        <dsp:cNvSpPr/>
      </dsp:nvSpPr>
      <dsp:spPr>
        <a:xfrm>
          <a:off x="0" y="0"/>
          <a:ext cx="4887685" cy="4887685"/>
        </a:xfrm>
        <a:prstGeom prst="pie">
          <a:avLst>
            <a:gd name="adj1" fmla="val 5400000"/>
            <a:gd name="adj2" fmla="val 162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F20B3B-E18A-4660-82B8-37567406F298}">
      <dsp:nvSpPr>
        <dsp:cNvPr id="0" name=""/>
        <dsp:cNvSpPr/>
      </dsp:nvSpPr>
      <dsp:spPr>
        <a:xfrm>
          <a:off x="2443842" y="0"/>
          <a:ext cx="9400157" cy="488768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s-ES" sz="3600" b="1" i="0" kern="1200" dirty="0"/>
            <a:t>ALCANCE, MOTIVACIÓN Y AUDIENCIA</a:t>
          </a:r>
          <a:endParaRPr lang="es-AR" sz="3600" kern="1200" dirty="0"/>
        </a:p>
      </dsp:txBody>
      <dsp:txXfrm>
        <a:off x="2443842" y="0"/>
        <a:ext cx="9400157" cy="1466308"/>
      </dsp:txXfrm>
    </dsp:sp>
    <dsp:sp modelId="{2B7F8230-035D-48CC-888D-60EED79AB5AF}">
      <dsp:nvSpPr>
        <dsp:cNvPr id="0" name=""/>
        <dsp:cNvSpPr/>
      </dsp:nvSpPr>
      <dsp:spPr>
        <a:xfrm>
          <a:off x="855346" y="1466308"/>
          <a:ext cx="3176992" cy="3176992"/>
        </a:xfrm>
        <a:prstGeom prst="pie">
          <a:avLst>
            <a:gd name="adj1" fmla="val 5400000"/>
            <a:gd name="adj2" fmla="val 162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5C5191-22EA-46BA-B4FA-823BEBEA4E4C}">
      <dsp:nvSpPr>
        <dsp:cNvPr id="0" name=""/>
        <dsp:cNvSpPr/>
      </dsp:nvSpPr>
      <dsp:spPr>
        <a:xfrm>
          <a:off x="2443842" y="1466308"/>
          <a:ext cx="9400157" cy="3176992"/>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b="0" i="0" kern="1200" dirty="0"/>
            <a:t>Este trabajo ofrece una descripción del mercado inmobiliario de Buenos Aires, destacando los factores que influyen en la valorización de los departamentos. Su objetivo es proporcionar un análisis estratégico que apoye la toma de decisiones en el sector público y el inmobiliario.</a:t>
          </a:r>
          <a:endParaRPr lang="es-AR" sz="1900" kern="1200" dirty="0"/>
        </a:p>
      </dsp:txBody>
      <dsp:txXfrm>
        <a:off x="2443842" y="1466308"/>
        <a:ext cx="9400157" cy="1466303"/>
      </dsp:txXfrm>
    </dsp:sp>
    <dsp:sp modelId="{A22C439B-E9BB-4D27-8C58-70A0A1B9E8C4}">
      <dsp:nvSpPr>
        <dsp:cNvPr id="0" name=""/>
        <dsp:cNvSpPr/>
      </dsp:nvSpPr>
      <dsp:spPr>
        <a:xfrm>
          <a:off x="1710690" y="2932612"/>
          <a:ext cx="1466304" cy="1466304"/>
        </a:xfrm>
        <a:prstGeom prst="pie">
          <a:avLst>
            <a:gd name="adj1" fmla="val 5400000"/>
            <a:gd name="adj2" fmla="val 162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353569-A42B-4240-9F31-546F1568C43D}">
      <dsp:nvSpPr>
        <dsp:cNvPr id="0" name=""/>
        <dsp:cNvSpPr/>
      </dsp:nvSpPr>
      <dsp:spPr>
        <a:xfrm>
          <a:off x="2443842" y="2932612"/>
          <a:ext cx="9400157" cy="1466304"/>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b="0" i="0" kern="1200" dirty="0"/>
            <a:t>Identificar y clasificar las características que aumentan el valor de los departamentos ayudará a las empresas desarrolladoras a orientar sus proyectos para obtener mayores beneficios económicos. Además, este análisis busca asesorar a las autoridades municipales en la promoción de un desarrollo urbano más sustentable y equitativo.</a:t>
          </a:r>
          <a:endParaRPr lang="es-AR" sz="1900" kern="1200" dirty="0"/>
        </a:p>
      </dsp:txBody>
      <dsp:txXfrm>
        <a:off x="2443842" y="2932612"/>
        <a:ext cx="9400157" cy="14663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B1CED-6B3E-4140-8A0E-DBDADA4338D0}">
      <dsp:nvSpPr>
        <dsp:cNvPr id="0" name=""/>
        <dsp:cNvSpPr/>
      </dsp:nvSpPr>
      <dsp:spPr>
        <a:xfrm>
          <a:off x="0" y="10887"/>
          <a:ext cx="7200000" cy="71576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s-ES" sz="3600" b="1" i="0" kern="1200" dirty="0"/>
            <a:t>DISTRIBUCIÓN DE VARIABLES</a:t>
          </a:r>
          <a:endParaRPr lang="es-AR" sz="3600" kern="1200" dirty="0"/>
        </a:p>
      </dsp:txBody>
      <dsp:txXfrm>
        <a:off x="34941" y="45828"/>
        <a:ext cx="7130118" cy="6458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B1CED-6B3E-4140-8A0E-DBDADA4338D0}">
      <dsp:nvSpPr>
        <dsp:cNvPr id="0" name=""/>
        <dsp:cNvSpPr/>
      </dsp:nvSpPr>
      <dsp:spPr>
        <a:xfrm>
          <a:off x="0" y="55102"/>
          <a:ext cx="7200000" cy="62759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b="1" i="0" kern="1200" dirty="0"/>
            <a:t>CORRELACIÓN CON FACTORES DE VALOR</a:t>
          </a:r>
          <a:endParaRPr lang="es-AR" sz="2800" kern="1200" dirty="0"/>
        </a:p>
      </dsp:txBody>
      <dsp:txXfrm>
        <a:off x="30636" y="85738"/>
        <a:ext cx="7138728" cy="5663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B1CED-6B3E-4140-8A0E-DBDADA4338D0}">
      <dsp:nvSpPr>
        <dsp:cNvPr id="0" name=""/>
        <dsp:cNvSpPr/>
      </dsp:nvSpPr>
      <dsp:spPr>
        <a:xfrm>
          <a:off x="0" y="0"/>
          <a:ext cx="7200000" cy="64216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s-ES" sz="3200" b="1" i="0" kern="1200" dirty="0"/>
            <a:t>FACTOR METRAJE</a:t>
          </a:r>
          <a:endParaRPr lang="es-AR" sz="3200" kern="1200" dirty="0"/>
        </a:p>
      </dsp:txBody>
      <dsp:txXfrm>
        <a:off x="31348" y="31348"/>
        <a:ext cx="7137304" cy="57946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B1CED-6B3E-4140-8A0E-DBDADA4338D0}">
      <dsp:nvSpPr>
        <dsp:cNvPr id="0" name=""/>
        <dsp:cNvSpPr/>
      </dsp:nvSpPr>
      <dsp:spPr>
        <a:xfrm>
          <a:off x="0" y="0"/>
          <a:ext cx="7200000" cy="64216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s-ES" sz="3200" b="1" i="0" kern="1200" dirty="0"/>
            <a:t>FACTOR UBICACIÓN</a:t>
          </a:r>
          <a:endParaRPr lang="es-AR" sz="3200" kern="1200" dirty="0"/>
        </a:p>
      </dsp:txBody>
      <dsp:txXfrm>
        <a:off x="31348" y="31348"/>
        <a:ext cx="7137304" cy="57946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B1CED-6B3E-4140-8A0E-DBDADA4338D0}">
      <dsp:nvSpPr>
        <dsp:cNvPr id="0" name=""/>
        <dsp:cNvSpPr/>
      </dsp:nvSpPr>
      <dsp:spPr>
        <a:xfrm>
          <a:off x="0" y="0"/>
          <a:ext cx="7200000" cy="64216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s-ES" sz="3200" b="1" kern="1200" dirty="0"/>
            <a:t>OTROS FACTORES</a:t>
          </a:r>
          <a:endParaRPr lang="es-AR" sz="3200" b="1" kern="1200" dirty="0"/>
        </a:p>
      </dsp:txBody>
      <dsp:txXfrm>
        <a:off x="31348" y="31348"/>
        <a:ext cx="7137304" cy="57946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4A38C7-483C-4692-A691-DE7851B85193}">
      <dsp:nvSpPr>
        <dsp:cNvPr id="0" name=""/>
        <dsp:cNvSpPr/>
      </dsp:nvSpPr>
      <dsp:spPr>
        <a:xfrm>
          <a:off x="0" y="528881"/>
          <a:ext cx="11408228" cy="47824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AR" sz="2800" b="1" kern="1200" dirty="0">
              <a:latin typeface="ui-sans-serif"/>
            </a:rPr>
            <a:t>INSIGHTS FINALES</a:t>
          </a:r>
        </a:p>
      </dsp:txBody>
      <dsp:txXfrm>
        <a:off x="23346" y="552227"/>
        <a:ext cx="11361536" cy="431551"/>
      </dsp:txXfrm>
    </dsp:sp>
    <dsp:sp modelId="{F31CCBCF-7116-4A7D-BA64-A699C304B534}">
      <dsp:nvSpPr>
        <dsp:cNvPr id="0" name=""/>
        <dsp:cNvSpPr/>
      </dsp:nvSpPr>
      <dsp:spPr>
        <a:xfrm>
          <a:off x="0" y="1191445"/>
          <a:ext cx="11408228" cy="41932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 sz="1600" b="0" i="0" kern="1200" dirty="0"/>
            <a:t>El tamaño de las propiedades y la cantidad de ambientes influyen en el precio de los departamentos, aunque esta influencia no se refleja claramente en el valor por metro cuadrado. Otras variables deben considerarse para entender mejor esta relación.</a:t>
          </a:r>
        </a:p>
        <a:p>
          <a:pPr marL="0" lvl="0" indent="0" algn="l" defTabSz="711200">
            <a:lnSpc>
              <a:spcPct val="90000"/>
            </a:lnSpc>
            <a:spcBef>
              <a:spcPct val="0"/>
            </a:spcBef>
            <a:spcAft>
              <a:spcPct val="35000"/>
            </a:spcAft>
            <a:buNone/>
          </a:pPr>
          <a:r>
            <a:rPr lang="es-ES" sz="1600" b="0" i="0" kern="1200" dirty="0"/>
            <a:t>Las propiedades en las comunas 1, 2, 13 y 14 de la capital tienen precios significativamente superiores, con diferencias de más del 100% respecto a otras comunas, especialmente en las propiedades grandes, mientras que esta diferencia disminuye en propiedades más pequeñas. El tamaño del inmueble influye notablemente, incluso en el impacto de otras variables.</a:t>
          </a:r>
        </a:p>
        <a:p>
          <a:pPr marL="0" lvl="0" indent="0" algn="l" defTabSz="711200">
            <a:lnSpc>
              <a:spcPct val="90000"/>
            </a:lnSpc>
            <a:spcBef>
              <a:spcPct val="0"/>
            </a:spcBef>
            <a:spcAft>
              <a:spcPct val="35000"/>
            </a:spcAft>
            <a:buNone/>
          </a:pPr>
          <a:r>
            <a:rPr lang="es-ES" sz="1600" b="0" i="0" kern="1200" dirty="0"/>
            <a:t>La orientación frontal y la presencia de cochera aumentan considerablemente el valor de los departamentos, más que el hecho de ser "A Estrenar", posiblemente porque los departamentos nuevos pueden tener problemas edilicios iniciales. La influencia de estas variables también es mayor en propiedades grandes y disminuye en propiedades medianas y pequeñas.</a:t>
          </a:r>
        </a:p>
        <a:p>
          <a:pPr marL="0" lvl="0" indent="0" algn="l" defTabSz="711200">
            <a:lnSpc>
              <a:spcPct val="90000"/>
            </a:lnSpc>
            <a:spcBef>
              <a:spcPct val="0"/>
            </a:spcBef>
            <a:spcAft>
              <a:spcPct val="35000"/>
            </a:spcAft>
            <a:buNone/>
          </a:pPr>
          <a:r>
            <a:rPr lang="es-ES" sz="1600" b="0" i="0" kern="1200" dirty="0"/>
            <a:t>En conclusión, las dimensiones de un departamento son el principal factor en su valorización, junto con la ubicación, la presencia de cochera y la orientación. Aunque el tamaño por sí solo no incrementa proporcionalmente el valor por metro cuadrado, cuando se combina con otras características deseables como orientación frontal y cochera, define un perfil de propiedad altamente valorada en el mercado. No es solo el tamaño, la ubicación o ciertas </a:t>
          </a:r>
          <a:r>
            <a:rPr lang="es-ES" sz="1600" b="0" i="0" kern="1200" dirty="0" err="1"/>
            <a:t>amenities</a:t>
          </a:r>
          <a:r>
            <a:rPr lang="es-ES" sz="1600" b="0" i="0" kern="1200" dirty="0"/>
            <a:t> individualmente, sino la combinación de varias de estas características las que potencian el valor inmobiliario.</a:t>
          </a:r>
          <a:endParaRPr lang="es-AR" sz="1600" kern="1200" dirty="0">
            <a:latin typeface="ui-sans-serif"/>
          </a:endParaRPr>
        </a:p>
      </dsp:txBody>
      <dsp:txXfrm>
        <a:off x="204699" y="1396144"/>
        <a:ext cx="10998830" cy="3783882"/>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999876-0EE0-C961-EB1E-059856BCDD8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741F0027-E43A-918C-5298-46311D7FE7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37BEAAFB-3BC1-DD1B-8928-15AA081E6168}"/>
              </a:ext>
            </a:extLst>
          </p:cNvPr>
          <p:cNvSpPr>
            <a:spLocks noGrp="1"/>
          </p:cNvSpPr>
          <p:nvPr>
            <p:ph type="dt" sz="half" idx="10"/>
          </p:nvPr>
        </p:nvSpPr>
        <p:spPr/>
        <p:txBody>
          <a:bodyPr/>
          <a:lstStyle/>
          <a:p>
            <a:fld id="{FD9CC867-2314-4843-A80C-AB6A29E32EA6}" type="datetimeFigureOut">
              <a:rPr lang="es-AR" smtClean="0"/>
              <a:t>2/6/2024</a:t>
            </a:fld>
            <a:endParaRPr lang="es-AR"/>
          </a:p>
        </p:txBody>
      </p:sp>
      <p:sp>
        <p:nvSpPr>
          <p:cNvPr id="5" name="Marcador de pie de página 4">
            <a:extLst>
              <a:ext uri="{FF2B5EF4-FFF2-40B4-BE49-F238E27FC236}">
                <a16:creationId xmlns:a16="http://schemas.microsoft.com/office/drawing/2014/main" id="{FB7A0094-072D-B253-18A3-1F1B92142C7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9D7F170B-E76E-B8DA-8C57-47E36B91B152}"/>
              </a:ext>
            </a:extLst>
          </p:cNvPr>
          <p:cNvSpPr>
            <a:spLocks noGrp="1"/>
          </p:cNvSpPr>
          <p:nvPr>
            <p:ph type="sldNum" sz="quarter" idx="12"/>
          </p:nvPr>
        </p:nvSpPr>
        <p:spPr/>
        <p:txBody>
          <a:bodyPr/>
          <a:lstStyle/>
          <a:p>
            <a:fld id="{FC6449D6-DDDE-40D7-9DBC-A4B13AFE620F}" type="slidenum">
              <a:rPr lang="es-AR" smtClean="0"/>
              <a:t>‹Nº›</a:t>
            </a:fld>
            <a:endParaRPr lang="es-AR"/>
          </a:p>
        </p:txBody>
      </p:sp>
    </p:spTree>
    <p:extLst>
      <p:ext uri="{BB962C8B-B14F-4D97-AF65-F5344CB8AC3E}">
        <p14:creationId xmlns:p14="http://schemas.microsoft.com/office/powerpoint/2010/main" val="511391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ECD817-6556-5C30-7B1E-40E10281AAF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828B4A9B-2A68-6742-CA7F-C70EC53D4EA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09A7849D-23E7-592D-40DF-B1ED12C8B8DA}"/>
              </a:ext>
            </a:extLst>
          </p:cNvPr>
          <p:cNvSpPr>
            <a:spLocks noGrp="1"/>
          </p:cNvSpPr>
          <p:nvPr>
            <p:ph type="dt" sz="half" idx="10"/>
          </p:nvPr>
        </p:nvSpPr>
        <p:spPr/>
        <p:txBody>
          <a:bodyPr/>
          <a:lstStyle/>
          <a:p>
            <a:fld id="{FD9CC867-2314-4843-A80C-AB6A29E32EA6}" type="datetimeFigureOut">
              <a:rPr lang="es-AR" smtClean="0"/>
              <a:t>2/6/2024</a:t>
            </a:fld>
            <a:endParaRPr lang="es-AR"/>
          </a:p>
        </p:txBody>
      </p:sp>
      <p:sp>
        <p:nvSpPr>
          <p:cNvPr id="5" name="Marcador de pie de página 4">
            <a:extLst>
              <a:ext uri="{FF2B5EF4-FFF2-40B4-BE49-F238E27FC236}">
                <a16:creationId xmlns:a16="http://schemas.microsoft.com/office/drawing/2014/main" id="{CAA99642-5C53-72ED-ECE7-AD51CBD5F825}"/>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F250CAEA-02E7-20CF-6F7D-73BD88CF35FF}"/>
              </a:ext>
            </a:extLst>
          </p:cNvPr>
          <p:cNvSpPr>
            <a:spLocks noGrp="1"/>
          </p:cNvSpPr>
          <p:nvPr>
            <p:ph type="sldNum" sz="quarter" idx="12"/>
          </p:nvPr>
        </p:nvSpPr>
        <p:spPr/>
        <p:txBody>
          <a:bodyPr/>
          <a:lstStyle/>
          <a:p>
            <a:fld id="{FC6449D6-DDDE-40D7-9DBC-A4B13AFE620F}" type="slidenum">
              <a:rPr lang="es-AR" smtClean="0"/>
              <a:t>‹Nº›</a:t>
            </a:fld>
            <a:endParaRPr lang="es-AR"/>
          </a:p>
        </p:txBody>
      </p:sp>
    </p:spTree>
    <p:extLst>
      <p:ext uri="{BB962C8B-B14F-4D97-AF65-F5344CB8AC3E}">
        <p14:creationId xmlns:p14="http://schemas.microsoft.com/office/powerpoint/2010/main" val="407247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DAFCC19-86D5-3695-139F-F6B0617F152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D386B84E-89E2-050A-18F1-755B156F021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D316E388-7C7E-9ED6-3879-B28248CE212C}"/>
              </a:ext>
            </a:extLst>
          </p:cNvPr>
          <p:cNvSpPr>
            <a:spLocks noGrp="1"/>
          </p:cNvSpPr>
          <p:nvPr>
            <p:ph type="dt" sz="half" idx="10"/>
          </p:nvPr>
        </p:nvSpPr>
        <p:spPr/>
        <p:txBody>
          <a:bodyPr/>
          <a:lstStyle/>
          <a:p>
            <a:fld id="{FD9CC867-2314-4843-A80C-AB6A29E32EA6}" type="datetimeFigureOut">
              <a:rPr lang="es-AR" smtClean="0"/>
              <a:t>2/6/2024</a:t>
            </a:fld>
            <a:endParaRPr lang="es-AR"/>
          </a:p>
        </p:txBody>
      </p:sp>
      <p:sp>
        <p:nvSpPr>
          <p:cNvPr id="5" name="Marcador de pie de página 4">
            <a:extLst>
              <a:ext uri="{FF2B5EF4-FFF2-40B4-BE49-F238E27FC236}">
                <a16:creationId xmlns:a16="http://schemas.microsoft.com/office/drawing/2014/main" id="{D49CFB5E-D3F8-54E5-C381-C8BA625A6B66}"/>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9711211-2E03-18BB-ABF2-6862A1853E57}"/>
              </a:ext>
            </a:extLst>
          </p:cNvPr>
          <p:cNvSpPr>
            <a:spLocks noGrp="1"/>
          </p:cNvSpPr>
          <p:nvPr>
            <p:ph type="sldNum" sz="quarter" idx="12"/>
          </p:nvPr>
        </p:nvSpPr>
        <p:spPr/>
        <p:txBody>
          <a:bodyPr/>
          <a:lstStyle/>
          <a:p>
            <a:fld id="{FC6449D6-DDDE-40D7-9DBC-A4B13AFE620F}" type="slidenum">
              <a:rPr lang="es-AR" smtClean="0"/>
              <a:t>‹Nº›</a:t>
            </a:fld>
            <a:endParaRPr lang="es-AR"/>
          </a:p>
        </p:txBody>
      </p:sp>
    </p:spTree>
    <p:extLst>
      <p:ext uri="{BB962C8B-B14F-4D97-AF65-F5344CB8AC3E}">
        <p14:creationId xmlns:p14="http://schemas.microsoft.com/office/powerpoint/2010/main" val="3144351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5F6AA1-DC3F-37BF-686D-C8359A96C41B}"/>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7199FA08-998B-8A23-6E9B-15952FA265E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E5BF038D-6199-6113-0267-2293ADB8E89E}"/>
              </a:ext>
            </a:extLst>
          </p:cNvPr>
          <p:cNvSpPr>
            <a:spLocks noGrp="1"/>
          </p:cNvSpPr>
          <p:nvPr>
            <p:ph type="dt" sz="half" idx="10"/>
          </p:nvPr>
        </p:nvSpPr>
        <p:spPr/>
        <p:txBody>
          <a:bodyPr/>
          <a:lstStyle/>
          <a:p>
            <a:fld id="{FD9CC867-2314-4843-A80C-AB6A29E32EA6}" type="datetimeFigureOut">
              <a:rPr lang="es-AR" smtClean="0"/>
              <a:t>2/6/2024</a:t>
            </a:fld>
            <a:endParaRPr lang="es-AR"/>
          </a:p>
        </p:txBody>
      </p:sp>
      <p:sp>
        <p:nvSpPr>
          <p:cNvPr id="5" name="Marcador de pie de página 4">
            <a:extLst>
              <a:ext uri="{FF2B5EF4-FFF2-40B4-BE49-F238E27FC236}">
                <a16:creationId xmlns:a16="http://schemas.microsoft.com/office/drawing/2014/main" id="{8257D9FA-58D9-142A-1CE4-1632908936B6}"/>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958D8147-348D-B85B-2D74-53FA84599BA8}"/>
              </a:ext>
            </a:extLst>
          </p:cNvPr>
          <p:cNvSpPr>
            <a:spLocks noGrp="1"/>
          </p:cNvSpPr>
          <p:nvPr>
            <p:ph type="sldNum" sz="quarter" idx="12"/>
          </p:nvPr>
        </p:nvSpPr>
        <p:spPr/>
        <p:txBody>
          <a:bodyPr/>
          <a:lstStyle/>
          <a:p>
            <a:fld id="{FC6449D6-DDDE-40D7-9DBC-A4B13AFE620F}" type="slidenum">
              <a:rPr lang="es-AR" smtClean="0"/>
              <a:t>‹Nº›</a:t>
            </a:fld>
            <a:endParaRPr lang="es-AR"/>
          </a:p>
        </p:txBody>
      </p:sp>
    </p:spTree>
    <p:extLst>
      <p:ext uri="{BB962C8B-B14F-4D97-AF65-F5344CB8AC3E}">
        <p14:creationId xmlns:p14="http://schemas.microsoft.com/office/powerpoint/2010/main" val="3198048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237BA8-72E1-CCCE-036C-9DF21C4D4FD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E49F5669-FFF2-AB89-30B7-A780E041341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574A6F4-F3F3-97E7-B3D9-0ED60923255A}"/>
              </a:ext>
            </a:extLst>
          </p:cNvPr>
          <p:cNvSpPr>
            <a:spLocks noGrp="1"/>
          </p:cNvSpPr>
          <p:nvPr>
            <p:ph type="dt" sz="half" idx="10"/>
          </p:nvPr>
        </p:nvSpPr>
        <p:spPr/>
        <p:txBody>
          <a:bodyPr/>
          <a:lstStyle/>
          <a:p>
            <a:fld id="{FD9CC867-2314-4843-A80C-AB6A29E32EA6}" type="datetimeFigureOut">
              <a:rPr lang="es-AR" smtClean="0"/>
              <a:t>2/6/2024</a:t>
            </a:fld>
            <a:endParaRPr lang="es-AR"/>
          </a:p>
        </p:txBody>
      </p:sp>
      <p:sp>
        <p:nvSpPr>
          <p:cNvPr id="5" name="Marcador de pie de página 4">
            <a:extLst>
              <a:ext uri="{FF2B5EF4-FFF2-40B4-BE49-F238E27FC236}">
                <a16:creationId xmlns:a16="http://schemas.microsoft.com/office/drawing/2014/main" id="{6BB41A68-1EE4-31A5-FDE3-73F82A6C810C}"/>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B458AA9A-9C70-C02A-BE75-080349A78EDE}"/>
              </a:ext>
            </a:extLst>
          </p:cNvPr>
          <p:cNvSpPr>
            <a:spLocks noGrp="1"/>
          </p:cNvSpPr>
          <p:nvPr>
            <p:ph type="sldNum" sz="quarter" idx="12"/>
          </p:nvPr>
        </p:nvSpPr>
        <p:spPr/>
        <p:txBody>
          <a:bodyPr/>
          <a:lstStyle/>
          <a:p>
            <a:fld id="{FC6449D6-DDDE-40D7-9DBC-A4B13AFE620F}" type="slidenum">
              <a:rPr lang="es-AR" smtClean="0"/>
              <a:t>‹Nº›</a:t>
            </a:fld>
            <a:endParaRPr lang="es-AR"/>
          </a:p>
        </p:txBody>
      </p:sp>
    </p:spTree>
    <p:extLst>
      <p:ext uri="{BB962C8B-B14F-4D97-AF65-F5344CB8AC3E}">
        <p14:creationId xmlns:p14="http://schemas.microsoft.com/office/powerpoint/2010/main" val="3464604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40445C-D4A8-E0BD-8BEE-447F303A698F}"/>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8FD2377A-2DCA-973B-6892-0755013B97F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B761C6F2-C78D-1796-F5A8-C8967D6F715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7F39FBF3-605C-6BAC-9F97-28A8007FB5B7}"/>
              </a:ext>
            </a:extLst>
          </p:cNvPr>
          <p:cNvSpPr>
            <a:spLocks noGrp="1"/>
          </p:cNvSpPr>
          <p:nvPr>
            <p:ph type="dt" sz="half" idx="10"/>
          </p:nvPr>
        </p:nvSpPr>
        <p:spPr/>
        <p:txBody>
          <a:bodyPr/>
          <a:lstStyle/>
          <a:p>
            <a:fld id="{FD9CC867-2314-4843-A80C-AB6A29E32EA6}" type="datetimeFigureOut">
              <a:rPr lang="es-AR" smtClean="0"/>
              <a:t>2/6/2024</a:t>
            </a:fld>
            <a:endParaRPr lang="es-AR"/>
          </a:p>
        </p:txBody>
      </p:sp>
      <p:sp>
        <p:nvSpPr>
          <p:cNvPr id="6" name="Marcador de pie de página 5">
            <a:extLst>
              <a:ext uri="{FF2B5EF4-FFF2-40B4-BE49-F238E27FC236}">
                <a16:creationId xmlns:a16="http://schemas.microsoft.com/office/drawing/2014/main" id="{9CAD4F17-CE45-F3AC-FAB5-6FAEBBAE78BD}"/>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AFB4D2D1-6956-7A22-A1F0-54B1905C5F25}"/>
              </a:ext>
            </a:extLst>
          </p:cNvPr>
          <p:cNvSpPr>
            <a:spLocks noGrp="1"/>
          </p:cNvSpPr>
          <p:nvPr>
            <p:ph type="sldNum" sz="quarter" idx="12"/>
          </p:nvPr>
        </p:nvSpPr>
        <p:spPr/>
        <p:txBody>
          <a:bodyPr/>
          <a:lstStyle/>
          <a:p>
            <a:fld id="{FC6449D6-DDDE-40D7-9DBC-A4B13AFE620F}" type="slidenum">
              <a:rPr lang="es-AR" smtClean="0"/>
              <a:t>‹Nº›</a:t>
            </a:fld>
            <a:endParaRPr lang="es-AR"/>
          </a:p>
        </p:txBody>
      </p:sp>
    </p:spTree>
    <p:extLst>
      <p:ext uri="{BB962C8B-B14F-4D97-AF65-F5344CB8AC3E}">
        <p14:creationId xmlns:p14="http://schemas.microsoft.com/office/powerpoint/2010/main" val="897998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B1FB23-88F7-23B8-879D-5C1D3CAA25C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6D27B10D-F7C4-1A1A-6485-CA34A8C0AF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7ADE760-3018-F73E-CFAD-B92A63A174C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A01ADD78-E8B8-D97B-F90F-AD8101D1B1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2569C07-9A9C-E84A-95E2-70EB599A2D1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D87851BF-66A3-DCCF-72B3-264EB2A4FF2B}"/>
              </a:ext>
            </a:extLst>
          </p:cNvPr>
          <p:cNvSpPr>
            <a:spLocks noGrp="1"/>
          </p:cNvSpPr>
          <p:nvPr>
            <p:ph type="dt" sz="half" idx="10"/>
          </p:nvPr>
        </p:nvSpPr>
        <p:spPr/>
        <p:txBody>
          <a:bodyPr/>
          <a:lstStyle/>
          <a:p>
            <a:fld id="{FD9CC867-2314-4843-A80C-AB6A29E32EA6}" type="datetimeFigureOut">
              <a:rPr lang="es-AR" smtClean="0"/>
              <a:t>2/6/2024</a:t>
            </a:fld>
            <a:endParaRPr lang="es-AR"/>
          </a:p>
        </p:txBody>
      </p:sp>
      <p:sp>
        <p:nvSpPr>
          <p:cNvPr id="8" name="Marcador de pie de página 7">
            <a:extLst>
              <a:ext uri="{FF2B5EF4-FFF2-40B4-BE49-F238E27FC236}">
                <a16:creationId xmlns:a16="http://schemas.microsoft.com/office/drawing/2014/main" id="{8DD11A42-E8A8-AE3E-CCB0-456374ACA510}"/>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6B2238AC-D312-48A8-8FCA-96E46DAF9E38}"/>
              </a:ext>
            </a:extLst>
          </p:cNvPr>
          <p:cNvSpPr>
            <a:spLocks noGrp="1"/>
          </p:cNvSpPr>
          <p:nvPr>
            <p:ph type="sldNum" sz="quarter" idx="12"/>
          </p:nvPr>
        </p:nvSpPr>
        <p:spPr/>
        <p:txBody>
          <a:bodyPr/>
          <a:lstStyle/>
          <a:p>
            <a:fld id="{FC6449D6-DDDE-40D7-9DBC-A4B13AFE620F}" type="slidenum">
              <a:rPr lang="es-AR" smtClean="0"/>
              <a:t>‹Nº›</a:t>
            </a:fld>
            <a:endParaRPr lang="es-AR"/>
          </a:p>
        </p:txBody>
      </p:sp>
    </p:spTree>
    <p:extLst>
      <p:ext uri="{BB962C8B-B14F-4D97-AF65-F5344CB8AC3E}">
        <p14:creationId xmlns:p14="http://schemas.microsoft.com/office/powerpoint/2010/main" val="4117035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23B7D4-F40D-283F-8FD7-ED4D677992EB}"/>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E1009BF0-CEF5-0ACD-3B4D-03E315DE3041}"/>
              </a:ext>
            </a:extLst>
          </p:cNvPr>
          <p:cNvSpPr>
            <a:spLocks noGrp="1"/>
          </p:cNvSpPr>
          <p:nvPr>
            <p:ph type="dt" sz="half" idx="10"/>
          </p:nvPr>
        </p:nvSpPr>
        <p:spPr/>
        <p:txBody>
          <a:bodyPr/>
          <a:lstStyle/>
          <a:p>
            <a:fld id="{FD9CC867-2314-4843-A80C-AB6A29E32EA6}" type="datetimeFigureOut">
              <a:rPr lang="es-AR" smtClean="0"/>
              <a:t>2/6/2024</a:t>
            </a:fld>
            <a:endParaRPr lang="es-AR"/>
          </a:p>
        </p:txBody>
      </p:sp>
      <p:sp>
        <p:nvSpPr>
          <p:cNvPr id="4" name="Marcador de pie de página 3">
            <a:extLst>
              <a:ext uri="{FF2B5EF4-FFF2-40B4-BE49-F238E27FC236}">
                <a16:creationId xmlns:a16="http://schemas.microsoft.com/office/drawing/2014/main" id="{89C6D7AD-A6CD-DF69-EB8C-5EB600A58E49}"/>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FBF37F51-2648-7794-7193-5B409490C375}"/>
              </a:ext>
            </a:extLst>
          </p:cNvPr>
          <p:cNvSpPr>
            <a:spLocks noGrp="1"/>
          </p:cNvSpPr>
          <p:nvPr>
            <p:ph type="sldNum" sz="quarter" idx="12"/>
          </p:nvPr>
        </p:nvSpPr>
        <p:spPr/>
        <p:txBody>
          <a:bodyPr/>
          <a:lstStyle/>
          <a:p>
            <a:fld id="{FC6449D6-DDDE-40D7-9DBC-A4B13AFE620F}" type="slidenum">
              <a:rPr lang="es-AR" smtClean="0"/>
              <a:t>‹Nº›</a:t>
            </a:fld>
            <a:endParaRPr lang="es-AR"/>
          </a:p>
        </p:txBody>
      </p:sp>
    </p:spTree>
    <p:extLst>
      <p:ext uri="{BB962C8B-B14F-4D97-AF65-F5344CB8AC3E}">
        <p14:creationId xmlns:p14="http://schemas.microsoft.com/office/powerpoint/2010/main" val="4220769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029E73D-D0C8-C81E-5299-65B723C8B006}"/>
              </a:ext>
            </a:extLst>
          </p:cNvPr>
          <p:cNvSpPr>
            <a:spLocks noGrp="1"/>
          </p:cNvSpPr>
          <p:nvPr>
            <p:ph type="dt" sz="half" idx="10"/>
          </p:nvPr>
        </p:nvSpPr>
        <p:spPr/>
        <p:txBody>
          <a:bodyPr/>
          <a:lstStyle/>
          <a:p>
            <a:fld id="{FD9CC867-2314-4843-A80C-AB6A29E32EA6}" type="datetimeFigureOut">
              <a:rPr lang="es-AR" smtClean="0"/>
              <a:t>2/6/2024</a:t>
            </a:fld>
            <a:endParaRPr lang="es-AR"/>
          </a:p>
        </p:txBody>
      </p:sp>
      <p:sp>
        <p:nvSpPr>
          <p:cNvPr id="3" name="Marcador de pie de página 2">
            <a:extLst>
              <a:ext uri="{FF2B5EF4-FFF2-40B4-BE49-F238E27FC236}">
                <a16:creationId xmlns:a16="http://schemas.microsoft.com/office/drawing/2014/main" id="{C3985FA4-78C6-4096-EDDB-B843F7672CA1}"/>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3272012C-001A-D2BB-B9C0-71F0182D0373}"/>
              </a:ext>
            </a:extLst>
          </p:cNvPr>
          <p:cNvSpPr>
            <a:spLocks noGrp="1"/>
          </p:cNvSpPr>
          <p:nvPr>
            <p:ph type="sldNum" sz="quarter" idx="12"/>
          </p:nvPr>
        </p:nvSpPr>
        <p:spPr/>
        <p:txBody>
          <a:bodyPr/>
          <a:lstStyle/>
          <a:p>
            <a:fld id="{FC6449D6-DDDE-40D7-9DBC-A4B13AFE620F}" type="slidenum">
              <a:rPr lang="es-AR" smtClean="0"/>
              <a:t>‹Nº›</a:t>
            </a:fld>
            <a:endParaRPr lang="es-AR"/>
          </a:p>
        </p:txBody>
      </p:sp>
    </p:spTree>
    <p:extLst>
      <p:ext uri="{BB962C8B-B14F-4D97-AF65-F5344CB8AC3E}">
        <p14:creationId xmlns:p14="http://schemas.microsoft.com/office/powerpoint/2010/main" val="937009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5D2C6F-45A6-0859-618A-0130D3A3160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588A25F5-F66F-2DD2-1FE7-6118921AFF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1E92C1A2-B353-819E-A5DF-1B6B825D13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401785E-9E36-10BE-7D84-72272121C50A}"/>
              </a:ext>
            </a:extLst>
          </p:cNvPr>
          <p:cNvSpPr>
            <a:spLocks noGrp="1"/>
          </p:cNvSpPr>
          <p:nvPr>
            <p:ph type="dt" sz="half" idx="10"/>
          </p:nvPr>
        </p:nvSpPr>
        <p:spPr/>
        <p:txBody>
          <a:bodyPr/>
          <a:lstStyle/>
          <a:p>
            <a:fld id="{FD9CC867-2314-4843-A80C-AB6A29E32EA6}" type="datetimeFigureOut">
              <a:rPr lang="es-AR" smtClean="0"/>
              <a:t>2/6/2024</a:t>
            </a:fld>
            <a:endParaRPr lang="es-AR"/>
          </a:p>
        </p:txBody>
      </p:sp>
      <p:sp>
        <p:nvSpPr>
          <p:cNvPr id="6" name="Marcador de pie de página 5">
            <a:extLst>
              <a:ext uri="{FF2B5EF4-FFF2-40B4-BE49-F238E27FC236}">
                <a16:creationId xmlns:a16="http://schemas.microsoft.com/office/drawing/2014/main" id="{AD8D853D-860A-5A70-E468-BE0EE75BCD98}"/>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BD31AB03-4D67-64DA-9BC0-0F18995EBD88}"/>
              </a:ext>
            </a:extLst>
          </p:cNvPr>
          <p:cNvSpPr>
            <a:spLocks noGrp="1"/>
          </p:cNvSpPr>
          <p:nvPr>
            <p:ph type="sldNum" sz="quarter" idx="12"/>
          </p:nvPr>
        </p:nvSpPr>
        <p:spPr/>
        <p:txBody>
          <a:bodyPr/>
          <a:lstStyle/>
          <a:p>
            <a:fld id="{FC6449D6-DDDE-40D7-9DBC-A4B13AFE620F}" type="slidenum">
              <a:rPr lang="es-AR" smtClean="0"/>
              <a:t>‹Nº›</a:t>
            </a:fld>
            <a:endParaRPr lang="es-AR"/>
          </a:p>
        </p:txBody>
      </p:sp>
    </p:spTree>
    <p:extLst>
      <p:ext uri="{BB962C8B-B14F-4D97-AF65-F5344CB8AC3E}">
        <p14:creationId xmlns:p14="http://schemas.microsoft.com/office/powerpoint/2010/main" val="544709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469B28-411B-9C9B-ECCE-E3226C83F35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5AB84589-CB70-CCDC-D4A8-654E164484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8360C407-6607-E64A-F568-2961339333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80EC0AA-5490-0ECB-00AC-858E5EBBB58B}"/>
              </a:ext>
            </a:extLst>
          </p:cNvPr>
          <p:cNvSpPr>
            <a:spLocks noGrp="1"/>
          </p:cNvSpPr>
          <p:nvPr>
            <p:ph type="dt" sz="half" idx="10"/>
          </p:nvPr>
        </p:nvSpPr>
        <p:spPr/>
        <p:txBody>
          <a:bodyPr/>
          <a:lstStyle/>
          <a:p>
            <a:fld id="{FD9CC867-2314-4843-A80C-AB6A29E32EA6}" type="datetimeFigureOut">
              <a:rPr lang="es-AR" smtClean="0"/>
              <a:t>2/6/2024</a:t>
            </a:fld>
            <a:endParaRPr lang="es-AR"/>
          </a:p>
        </p:txBody>
      </p:sp>
      <p:sp>
        <p:nvSpPr>
          <p:cNvPr id="6" name="Marcador de pie de página 5">
            <a:extLst>
              <a:ext uri="{FF2B5EF4-FFF2-40B4-BE49-F238E27FC236}">
                <a16:creationId xmlns:a16="http://schemas.microsoft.com/office/drawing/2014/main" id="{2988DD3D-FB32-5D94-ED95-7E59DDBB1B58}"/>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E79FF42D-A44E-FEC9-E85E-4EE731B64097}"/>
              </a:ext>
            </a:extLst>
          </p:cNvPr>
          <p:cNvSpPr>
            <a:spLocks noGrp="1"/>
          </p:cNvSpPr>
          <p:nvPr>
            <p:ph type="sldNum" sz="quarter" idx="12"/>
          </p:nvPr>
        </p:nvSpPr>
        <p:spPr/>
        <p:txBody>
          <a:bodyPr/>
          <a:lstStyle/>
          <a:p>
            <a:fld id="{FC6449D6-DDDE-40D7-9DBC-A4B13AFE620F}" type="slidenum">
              <a:rPr lang="es-AR" smtClean="0"/>
              <a:t>‹Nº›</a:t>
            </a:fld>
            <a:endParaRPr lang="es-AR"/>
          </a:p>
        </p:txBody>
      </p:sp>
    </p:spTree>
    <p:extLst>
      <p:ext uri="{BB962C8B-B14F-4D97-AF65-F5344CB8AC3E}">
        <p14:creationId xmlns:p14="http://schemas.microsoft.com/office/powerpoint/2010/main" val="2975119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1DB2E8B-CFF0-65CD-2A5E-C35D7CAAD6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E3DA0CD8-CDA4-BFE1-0022-441FAACE65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572092DA-0B3C-E373-961F-B33051D279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D9CC867-2314-4843-A80C-AB6A29E32EA6}" type="datetimeFigureOut">
              <a:rPr lang="es-AR" smtClean="0"/>
              <a:t>2/6/2024</a:t>
            </a:fld>
            <a:endParaRPr lang="es-AR"/>
          </a:p>
        </p:txBody>
      </p:sp>
      <p:sp>
        <p:nvSpPr>
          <p:cNvPr id="5" name="Marcador de pie de página 4">
            <a:extLst>
              <a:ext uri="{FF2B5EF4-FFF2-40B4-BE49-F238E27FC236}">
                <a16:creationId xmlns:a16="http://schemas.microsoft.com/office/drawing/2014/main" id="{F6915464-0F50-1B38-A7EA-BA134077ED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AR"/>
          </a:p>
        </p:txBody>
      </p:sp>
      <p:sp>
        <p:nvSpPr>
          <p:cNvPr id="6" name="Marcador de número de diapositiva 5">
            <a:extLst>
              <a:ext uri="{FF2B5EF4-FFF2-40B4-BE49-F238E27FC236}">
                <a16:creationId xmlns:a16="http://schemas.microsoft.com/office/drawing/2014/main" id="{BEDAC416-2C49-A465-C03C-D372B03D8C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C6449D6-DDDE-40D7-9DBC-A4B13AFE620F}" type="slidenum">
              <a:rPr lang="es-AR" smtClean="0"/>
              <a:t>‹Nº›</a:t>
            </a:fld>
            <a:endParaRPr lang="es-AR"/>
          </a:p>
        </p:txBody>
      </p:sp>
    </p:spTree>
    <p:extLst>
      <p:ext uri="{BB962C8B-B14F-4D97-AF65-F5344CB8AC3E}">
        <p14:creationId xmlns:p14="http://schemas.microsoft.com/office/powerpoint/2010/main" val="3363141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2.png"/><Relationship Id="rId7" Type="http://schemas.openxmlformats.org/officeDocument/2006/relationships/diagramQuickStyle" Target="../diagrams/quickStyle4.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3.png"/><Relationship Id="rId9" Type="http://schemas.microsoft.com/office/2007/relationships/diagramDrawing" Target="../diagrams/drawing4.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9944FF-74AF-1592-8388-DAEA75B0B1BD}"/>
              </a:ext>
            </a:extLst>
          </p:cNvPr>
          <p:cNvSpPr>
            <a:spLocks noGrp="1"/>
          </p:cNvSpPr>
          <p:nvPr>
            <p:ph type="ctrTitle"/>
          </p:nvPr>
        </p:nvSpPr>
        <p:spPr>
          <a:xfrm>
            <a:off x="1524000" y="1041400"/>
            <a:ext cx="9144000" cy="2387600"/>
          </a:xfrm>
        </p:spPr>
        <p:txBody>
          <a:bodyPr>
            <a:normAutofit/>
          </a:bodyPr>
          <a:lstStyle/>
          <a:p>
            <a:r>
              <a:rPr lang="es-ES" sz="4800" dirty="0"/>
              <a:t>DEPARTAMENTOS EN VENTA 2015</a:t>
            </a:r>
            <a:endParaRPr lang="es-AR" sz="4800" dirty="0"/>
          </a:p>
        </p:txBody>
      </p:sp>
      <p:sp>
        <p:nvSpPr>
          <p:cNvPr id="3" name="Subtítulo 2">
            <a:extLst>
              <a:ext uri="{FF2B5EF4-FFF2-40B4-BE49-F238E27FC236}">
                <a16:creationId xmlns:a16="http://schemas.microsoft.com/office/drawing/2014/main" id="{CD41A81C-AEE9-639A-6582-36F6833E5E4F}"/>
              </a:ext>
            </a:extLst>
          </p:cNvPr>
          <p:cNvSpPr>
            <a:spLocks noGrp="1"/>
          </p:cNvSpPr>
          <p:nvPr>
            <p:ph type="subTitle" idx="1"/>
          </p:nvPr>
        </p:nvSpPr>
        <p:spPr>
          <a:xfrm>
            <a:off x="1524000" y="3429000"/>
            <a:ext cx="9144000" cy="871991"/>
          </a:xfrm>
        </p:spPr>
        <p:txBody>
          <a:bodyPr>
            <a:normAutofit fontScale="92500"/>
          </a:bodyPr>
          <a:lstStyle/>
          <a:p>
            <a:r>
              <a:rPr lang="es-ES" sz="3600" dirty="0"/>
              <a:t>Aproximación analítica al Mercado Inmobiliario</a:t>
            </a:r>
            <a:endParaRPr lang="es-AR" sz="3600" dirty="0"/>
          </a:p>
        </p:txBody>
      </p:sp>
      <p:sp>
        <p:nvSpPr>
          <p:cNvPr id="4" name="Google Shape;90;p1">
            <a:extLst>
              <a:ext uri="{FF2B5EF4-FFF2-40B4-BE49-F238E27FC236}">
                <a16:creationId xmlns:a16="http://schemas.microsoft.com/office/drawing/2014/main" id="{01F5C90A-2622-CE30-8BA3-0ECF6B50AF32}"/>
              </a:ext>
            </a:extLst>
          </p:cNvPr>
          <p:cNvSpPr txBox="1"/>
          <p:nvPr/>
        </p:nvSpPr>
        <p:spPr>
          <a:xfrm>
            <a:off x="9677236" y="0"/>
            <a:ext cx="2504048" cy="1077178"/>
          </a:xfrm>
          <a:prstGeom prst="rect">
            <a:avLst/>
          </a:prstGeom>
          <a:solidFill>
            <a:schemeClr val="bg1"/>
          </a:solidFill>
          <a:ln w="9525" cap="flat" cmpd="sng">
            <a:solidFill>
              <a:srgbClr val="2E75B5"/>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400" b="0" i="0" u="none" strike="noStrike" cap="none" dirty="0">
                <a:solidFill>
                  <a:schemeClr val="dk1"/>
                </a:solidFill>
                <a:latin typeface="Calibri"/>
                <a:ea typeface="Calibri"/>
                <a:cs typeface="Calibri"/>
                <a:sym typeface="Calibri"/>
              </a:rPr>
              <a:t>Data Science</a:t>
            </a:r>
            <a:endParaRPr dirty="0"/>
          </a:p>
          <a:p>
            <a:pPr marL="0" marR="0" lvl="0" indent="0" algn="ctr" rtl="0">
              <a:spcBef>
                <a:spcPts val="0"/>
              </a:spcBef>
              <a:spcAft>
                <a:spcPts val="0"/>
              </a:spcAft>
              <a:buNone/>
            </a:pPr>
            <a:r>
              <a:rPr lang="es-ES" sz="1600" dirty="0">
                <a:solidFill>
                  <a:schemeClr val="dk1"/>
                </a:solidFill>
                <a:latin typeface="Calibri"/>
                <a:ea typeface="Calibri"/>
                <a:cs typeface="Calibri"/>
                <a:sym typeface="Calibri"/>
              </a:rPr>
              <a:t>Comisión 49200</a:t>
            </a:r>
            <a:endParaRPr dirty="0"/>
          </a:p>
          <a:p>
            <a:pPr marL="0" marR="0" lvl="0" indent="0" algn="ctr" rtl="0">
              <a:spcBef>
                <a:spcPts val="0"/>
              </a:spcBef>
              <a:spcAft>
                <a:spcPts val="0"/>
              </a:spcAft>
              <a:buNone/>
            </a:pPr>
            <a:r>
              <a:rPr lang="es-ES" sz="2400" dirty="0">
                <a:solidFill>
                  <a:schemeClr val="dk1"/>
                </a:solidFill>
                <a:latin typeface="Calibri"/>
                <a:ea typeface="Calibri"/>
                <a:cs typeface="Calibri"/>
                <a:sym typeface="Calibri"/>
              </a:rPr>
              <a:t>Juan Aparicio</a:t>
            </a:r>
            <a:endParaRPr sz="2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88784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2425A78-F33E-CA67-1AD3-3530AEAAB8FC}"/>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graphicFrame>
        <p:nvGraphicFramePr>
          <p:cNvPr id="4" name="Diagrama 3">
            <a:extLst>
              <a:ext uri="{FF2B5EF4-FFF2-40B4-BE49-F238E27FC236}">
                <a16:creationId xmlns:a16="http://schemas.microsoft.com/office/drawing/2014/main" id="{807989A2-A596-C08E-0E09-9EBC8EB6DCA1}"/>
              </a:ext>
            </a:extLst>
          </p:cNvPr>
          <p:cNvGraphicFramePr/>
          <p:nvPr>
            <p:extLst>
              <p:ext uri="{D42A27DB-BD31-4B8C-83A1-F6EECF244321}">
                <p14:modId xmlns:p14="http://schemas.microsoft.com/office/powerpoint/2010/main" val="2055634616"/>
              </p:ext>
            </p:extLst>
          </p:nvPr>
        </p:nvGraphicFramePr>
        <p:xfrm>
          <a:off x="413656" y="396874"/>
          <a:ext cx="11408229" cy="59136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6734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graphicFrame>
        <p:nvGraphicFramePr>
          <p:cNvPr id="14" name="Diagrama 13">
            <a:extLst>
              <a:ext uri="{FF2B5EF4-FFF2-40B4-BE49-F238E27FC236}">
                <a16:creationId xmlns:a16="http://schemas.microsoft.com/office/drawing/2014/main" id="{95A59B31-3A63-6398-A95A-8F9C1AF051B7}"/>
              </a:ext>
            </a:extLst>
          </p:cNvPr>
          <p:cNvGraphicFramePr/>
          <p:nvPr>
            <p:extLst>
              <p:ext uri="{D42A27DB-BD31-4B8C-83A1-F6EECF244321}">
                <p14:modId xmlns:p14="http://schemas.microsoft.com/office/powerpoint/2010/main" val="3577989093"/>
              </p:ext>
            </p:extLst>
          </p:nvPr>
        </p:nvGraphicFramePr>
        <p:xfrm>
          <a:off x="174000" y="1643897"/>
          <a:ext cx="11844000" cy="3940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8724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graphicFrame>
        <p:nvGraphicFramePr>
          <p:cNvPr id="6" name="Diagrama 5">
            <a:extLst>
              <a:ext uri="{FF2B5EF4-FFF2-40B4-BE49-F238E27FC236}">
                <a16:creationId xmlns:a16="http://schemas.microsoft.com/office/drawing/2014/main" id="{DA15ACE8-97FC-A0B8-2C2E-BB78CB9C505D}"/>
              </a:ext>
            </a:extLst>
          </p:cNvPr>
          <p:cNvGraphicFramePr/>
          <p:nvPr>
            <p:extLst>
              <p:ext uri="{D42A27DB-BD31-4B8C-83A1-F6EECF244321}">
                <p14:modId xmlns:p14="http://schemas.microsoft.com/office/powerpoint/2010/main" val="2464419641"/>
              </p:ext>
            </p:extLst>
          </p:nvPr>
        </p:nvGraphicFramePr>
        <p:xfrm>
          <a:off x="174000" y="261257"/>
          <a:ext cx="11844000" cy="629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56330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graphicFrame>
        <p:nvGraphicFramePr>
          <p:cNvPr id="14" name="Diagrama 13">
            <a:extLst>
              <a:ext uri="{FF2B5EF4-FFF2-40B4-BE49-F238E27FC236}">
                <a16:creationId xmlns:a16="http://schemas.microsoft.com/office/drawing/2014/main" id="{95A59B31-3A63-6398-A95A-8F9C1AF051B7}"/>
              </a:ext>
            </a:extLst>
          </p:cNvPr>
          <p:cNvGraphicFramePr/>
          <p:nvPr>
            <p:extLst>
              <p:ext uri="{D42A27DB-BD31-4B8C-83A1-F6EECF244321}">
                <p14:modId xmlns:p14="http://schemas.microsoft.com/office/powerpoint/2010/main" val="1896998041"/>
              </p:ext>
            </p:extLst>
          </p:nvPr>
        </p:nvGraphicFramePr>
        <p:xfrm>
          <a:off x="174000" y="696686"/>
          <a:ext cx="11844000" cy="4887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8421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0" name="CuadroTexto 19">
            <a:extLst>
              <a:ext uri="{FF2B5EF4-FFF2-40B4-BE49-F238E27FC236}">
                <a16:creationId xmlns:a16="http://schemas.microsoft.com/office/drawing/2014/main" id="{61922F1F-4AC5-81EF-8A34-90B286953B91}"/>
              </a:ext>
            </a:extLst>
          </p:cNvPr>
          <p:cNvSpPr txBox="1"/>
          <p:nvPr/>
        </p:nvSpPr>
        <p:spPr>
          <a:xfrm>
            <a:off x="0" y="1117814"/>
            <a:ext cx="12204000" cy="5868000"/>
          </a:xfrm>
          <a:prstGeom prst="rect">
            <a:avLst/>
          </a:prstGeom>
          <a:solidFill>
            <a:schemeClr val="tx2">
              <a:lumMod val="10000"/>
              <a:lumOff val="90000"/>
            </a:schemeClr>
          </a:solidFill>
        </p:spPr>
        <p:txBody>
          <a:bodyPr wrap="square" numCol="2" rtlCol="0" anchor="ctr">
            <a:spAutoFit/>
          </a:bodyPr>
          <a:lstStyle/>
          <a:p>
            <a:pPr algn="l"/>
            <a:r>
              <a:rPr lang="es-ES" sz="1600" b="0" i="0" dirty="0">
                <a:solidFill>
                  <a:srgbClr val="0D0D0D"/>
                </a:solidFill>
                <a:effectLst/>
                <a:latin typeface="ui-sans-serif"/>
              </a:rPr>
              <a:t>Los valores de los departamentos muestran una distribución decreciente, con la mayoría concentrados por debajo de los 300 mil dólares, y muy pocos superando el millón de dólares.</a:t>
            </a:r>
          </a:p>
          <a:p>
            <a:pPr algn="l"/>
            <a:r>
              <a:rPr lang="es-ES" sz="1600" b="0" i="0" dirty="0">
                <a:solidFill>
                  <a:srgbClr val="0D0D0D"/>
                </a:solidFill>
                <a:effectLst/>
                <a:latin typeface="ui-sans-serif"/>
              </a:rPr>
              <a:t>El precio por metro cuadrado (M2) en la mayoría de los casos oscila entre 2000 y 3000 dólares, siendo raros los que exceden los 5000 dólares.</a:t>
            </a:r>
          </a:p>
          <a:p>
            <a:pPr algn="l"/>
            <a:r>
              <a:rPr lang="es-ES" sz="1600" b="0" i="0" dirty="0">
                <a:solidFill>
                  <a:srgbClr val="0D0D0D"/>
                </a:solidFill>
                <a:effectLst/>
                <a:latin typeface="ui-sans-serif"/>
              </a:rPr>
              <a:t>Ambas distribuciones tienen una asimetría hacia la derecha, indicando que hay menos propiedades de alto valor. La imagen confirma una marcada asimetría positiva en el 'Precio' y una asimetría positiva más moderada en el 'Precio por M2’.</a:t>
            </a: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dirty="0">
              <a:solidFill>
                <a:srgbClr val="0D0D0D"/>
              </a:solidFill>
              <a:latin typeface="ui-sans-serif"/>
            </a:endParaRPr>
          </a:p>
          <a:p>
            <a:pPr algn="l"/>
            <a:endParaRPr lang="es-ES" sz="1600" dirty="0">
              <a:solidFill>
                <a:srgbClr val="0D0D0D"/>
              </a:solidFill>
              <a:latin typeface="ui-sans-serif"/>
            </a:endParaRPr>
          </a:p>
          <a:p>
            <a:r>
              <a:rPr lang="es-ES" sz="1600" b="0" dirty="0">
                <a:solidFill>
                  <a:srgbClr val="000000"/>
                </a:solidFill>
                <a:effectLst/>
                <a:latin typeface="ui-sans-serif"/>
              </a:rPr>
              <a:t>El tamaño por cantidad de M2 corrobora la ya vislumbrada moda de 50   M2 y una gran concentración de casos hasta los 100 M2, siendo residuales (y haciendo a una asimetría positiva) los casos más grandes.</a:t>
            </a:r>
          </a:p>
          <a:p>
            <a:br>
              <a:rPr lang="es-ES" sz="1600" b="0" dirty="0">
                <a:solidFill>
                  <a:srgbClr val="000000"/>
                </a:solidFill>
                <a:effectLst/>
                <a:latin typeface="ui-sans-serif"/>
              </a:rPr>
            </a:br>
            <a:r>
              <a:rPr lang="es-ES" sz="1600" b="0" dirty="0">
                <a:solidFill>
                  <a:srgbClr val="000000"/>
                </a:solidFill>
                <a:effectLst/>
                <a:latin typeface="ui-sans-serif"/>
              </a:rPr>
              <a:t>En tanto, la cantidad de Ambientes muestra un comportamiento regular, refrendando la ya vista moda de 3 ambientes, una gran mayoría de casos entre los 2 y 3 ambientes, pero un comportamiento más asimilable a la simetría. Aunque presenta una cola a derecha, su cantidad de casos es ínfima.</a:t>
            </a:r>
          </a:p>
        </p:txBody>
      </p:sp>
      <p:pic>
        <p:nvPicPr>
          <p:cNvPr id="21" name="Imagen 20" descr="Gráfico&#10;&#10;Descripción generada automáticamente">
            <a:extLst>
              <a:ext uri="{FF2B5EF4-FFF2-40B4-BE49-F238E27FC236}">
                <a16:creationId xmlns:a16="http://schemas.microsoft.com/office/drawing/2014/main" id="{AB9F3DF5-8585-373A-F68E-36B4DAB4FE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2718" y="1117812"/>
            <a:ext cx="6120000" cy="2672052"/>
          </a:xfrm>
          <a:prstGeom prst="rect">
            <a:avLst/>
          </a:prstGeom>
        </p:spPr>
      </p:pic>
      <p:pic>
        <p:nvPicPr>
          <p:cNvPr id="24" name="Imagen 23" descr="Gráfico, Histograma&#10;&#10;Descripción generada automáticamente">
            <a:extLst>
              <a:ext uri="{FF2B5EF4-FFF2-40B4-BE49-F238E27FC236}">
                <a16:creationId xmlns:a16="http://schemas.microsoft.com/office/drawing/2014/main" id="{861BF6E8-8425-B94D-C6AE-F03094C2A0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0" y="3995050"/>
            <a:ext cx="5904000" cy="2777837"/>
          </a:xfrm>
          <a:prstGeom prst="rect">
            <a:avLst/>
          </a:prstGeom>
        </p:spPr>
      </p:pic>
      <p:graphicFrame>
        <p:nvGraphicFramePr>
          <p:cNvPr id="26" name="Diagrama 25">
            <a:extLst>
              <a:ext uri="{FF2B5EF4-FFF2-40B4-BE49-F238E27FC236}">
                <a16:creationId xmlns:a16="http://schemas.microsoft.com/office/drawing/2014/main" id="{DC4B3264-DCA8-EF58-BCF5-CBE91EDDEF3D}"/>
              </a:ext>
            </a:extLst>
          </p:cNvPr>
          <p:cNvGraphicFramePr/>
          <p:nvPr>
            <p:extLst>
              <p:ext uri="{D42A27DB-BD31-4B8C-83A1-F6EECF244321}">
                <p14:modId xmlns:p14="http://schemas.microsoft.com/office/powerpoint/2010/main" val="1626313594"/>
              </p:ext>
            </p:extLst>
          </p:nvPr>
        </p:nvGraphicFramePr>
        <p:xfrm>
          <a:off x="2496000" y="380999"/>
          <a:ext cx="7200000" cy="73681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69095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0" name="CuadroTexto 19">
            <a:extLst>
              <a:ext uri="{FF2B5EF4-FFF2-40B4-BE49-F238E27FC236}">
                <a16:creationId xmlns:a16="http://schemas.microsoft.com/office/drawing/2014/main" id="{61922F1F-4AC5-81EF-8A34-90B286953B91}"/>
              </a:ext>
            </a:extLst>
          </p:cNvPr>
          <p:cNvSpPr txBox="1"/>
          <p:nvPr/>
        </p:nvSpPr>
        <p:spPr>
          <a:xfrm>
            <a:off x="0" y="1088718"/>
            <a:ext cx="12204000" cy="5652000"/>
          </a:xfrm>
          <a:prstGeom prst="rect">
            <a:avLst/>
          </a:prstGeom>
          <a:solidFill>
            <a:schemeClr val="tx2">
              <a:lumMod val="10000"/>
              <a:lumOff val="90000"/>
            </a:schemeClr>
          </a:solidFill>
        </p:spPr>
        <p:txBody>
          <a:bodyPr wrap="square" numCol="2" rtlCol="0" anchor="ctr">
            <a:spAutoFit/>
          </a:bodyPr>
          <a:lstStyle/>
          <a:p>
            <a:r>
              <a:rPr lang="es-ES" sz="1600" b="0" dirty="0">
                <a:solidFill>
                  <a:srgbClr val="000000"/>
                </a:solidFill>
                <a:effectLst/>
                <a:latin typeface="ui-sans-serif"/>
              </a:rPr>
              <a:t>Se observa una notable correlación (en torno al 0.8) entre el tamaño de las propiedades en M2 y el Precio de las propiedades. Sin embargo, al considerar el valor del M2, la correlación con la cantidad de M2 de la propiedad decae hacia el 0.2 aproximadamente.</a:t>
            </a:r>
          </a:p>
          <a:p>
            <a:br>
              <a:rPr lang="es-ES" sz="1600" b="0" dirty="0">
                <a:solidFill>
                  <a:srgbClr val="000000"/>
                </a:solidFill>
                <a:effectLst/>
                <a:latin typeface="ui-sans-serif"/>
              </a:rPr>
            </a:br>
            <a:r>
              <a:rPr lang="es-ES" sz="1600" b="0" dirty="0">
                <a:solidFill>
                  <a:srgbClr val="000000"/>
                </a:solidFill>
                <a:effectLst/>
                <a:latin typeface="ui-sans-serif"/>
              </a:rPr>
              <a:t>Asimismo, la cantidad de M2 muestra cierta relación (alrededor de 0.6) con la cantidad de ambientes, lo cual era de esperarse.</a:t>
            </a:r>
          </a:p>
          <a:p>
            <a:br>
              <a:rPr lang="es-ES" sz="1600" b="0" dirty="0">
                <a:solidFill>
                  <a:srgbClr val="000000"/>
                </a:solidFill>
                <a:effectLst/>
                <a:latin typeface="ui-sans-serif"/>
              </a:rPr>
            </a:br>
            <a:r>
              <a:rPr lang="es-ES" sz="1600" b="0" dirty="0">
                <a:solidFill>
                  <a:srgbClr val="000000"/>
                </a:solidFill>
                <a:effectLst/>
                <a:latin typeface="ui-sans-serif"/>
              </a:rPr>
              <a:t>Por otra parte, el Precio de las propiedades expone una considerable correlación con el Precio por M2, en torno al 0.6. Es de esperarse que el Precio total se explique también por otros factores, incluyendo el ya aludido tamaño de la propiedad.</a:t>
            </a:r>
          </a:p>
          <a:p>
            <a:br>
              <a:rPr lang="es-ES" sz="1600" b="0" dirty="0">
                <a:solidFill>
                  <a:srgbClr val="000000"/>
                </a:solidFill>
                <a:effectLst/>
                <a:latin typeface="ui-sans-serif"/>
              </a:rPr>
            </a:br>
            <a:r>
              <a:rPr lang="es-ES" sz="1600" b="0" dirty="0">
                <a:solidFill>
                  <a:srgbClr val="000000"/>
                </a:solidFill>
                <a:effectLst/>
                <a:latin typeface="ui-sans-serif"/>
              </a:rPr>
              <a:t>Con respecto a la Cantidad de Ambientes, denota buena correlación con el Precio de la propiedad, de alrededor de 0.5. Sin embargo, esta decae por debajo del 0.2 al cruzarla con Precio por M2, de lo que puede concluirse que su influencia en el valor de la propiedad tiene más que ver con el increscendo que supone para su tamaño que por una valoración per se de tener más ambientes.</a:t>
            </a:r>
          </a:p>
          <a:p>
            <a:br>
              <a:rPr lang="es-ES" sz="1600" b="0" dirty="0">
                <a:solidFill>
                  <a:srgbClr val="000000"/>
                </a:solidFill>
                <a:effectLst/>
                <a:highlight>
                  <a:srgbClr val="F7F7F7"/>
                </a:highlight>
                <a:latin typeface="Courier New" panose="02070309020205020404" pitchFamily="49" charset="0"/>
              </a:rPr>
            </a:br>
            <a:endParaRPr lang="es-ES" sz="1600" b="0" dirty="0">
              <a:solidFill>
                <a:srgbClr val="000000"/>
              </a:solidFill>
              <a:effectLst/>
              <a:highlight>
                <a:srgbClr val="F7F7F7"/>
              </a:highlight>
              <a:latin typeface="Courier New" panose="02070309020205020404" pitchFamily="49" charset="0"/>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dirty="0">
              <a:solidFill>
                <a:srgbClr val="0D0D0D"/>
              </a:solidFill>
              <a:latin typeface="ui-sans-serif"/>
            </a:endParaRPr>
          </a:p>
          <a:p>
            <a:pPr algn="l"/>
            <a:endParaRPr lang="es-ES" sz="1600" dirty="0">
              <a:solidFill>
                <a:srgbClr val="0D0D0D"/>
              </a:solidFill>
              <a:latin typeface="ui-sans-serif"/>
            </a:endParaRPr>
          </a:p>
        </p:txBody>
      </p:sp>
      <p:graphicFrame>
        <p:nvGraphicFramePr>
          <p:cNvPr id="26" name="Diagrama 25">
            <a:extLst>
              <a:ext uri="{FF2B5EF4-FFF2-40B4-BE49-F238E27FC236}">
                <a16:creationId xmlns:a16="http://schemas.microsoft.com/office/drawing/2014/main" id="{DC4B3264-DCA8-EF58-BCF5-CBE91EDDEF3D}"/>
              </a:ext>
            </a:extLst>
          </p:cNvPr>
          <p:cNvGraphicFramePr/>
          <p:nvPr>
            <p:extLst>
              <p:ext uri="{D42A27DB-BD31-4B8C-83A1-F6EECF244321}">
                <p14:modId xmlns:p14="http://schemas.microsoft.com/office/powerpoint/2010/main" val="870714188"/>
              </p:ext>
            </p:extLst>
          </p:nvPr>
        </p:nvGraphicFramePr>
        <p:xfrm>
          <a:off x="2496000" y="380999"/>
          <a:ext cx="7200000" cy="7368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n 2" descr="Gráfico, Gráfico de barras&#10;&#10;Descripción generada automáticamente">
            <a:extLst>
              <a:ext uri="{FF2B5EF4-FFF2-40B4-BE49-F238E27FC236}">
                <a16:creationId xmlns:a16="http://schemas.microsoft.com/office/drawing/2014/main" id="{142685EA-084B-E6E1-AA75-5FC989EEB36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66815" y="1077832"/>
            <a:ext cx="5825185" cy="5018168"/>
          </a:xfrm>
          <a:prstGeom prst="rect">
            <a:avLst/>
          </a:prstGeom>
        </p:spPr>
      </p:pic>
    </p:spTree>
    <p:extLst>
      <p:ext uri="{BB962C8B-B14F-4D97-AF65-F5344CB8AC3E}">
        <p14:creationId xmlns:p14="http://schemas.microsoft.com/office/powerpoint/2010/main" val="3644503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0" name="CuadroTexto 19">
            <a:extLst>
              <a:ext uri="{FF2B5EF4-FFF2-40B4-BE49-F238E27FC236}">
                <a16:creationId xmlns:a16="http://schemas.microsoft.com/office/drawing/2014/main" id="{61922F1F-4AC5-81EF-8A34-90B286953B91}"/>
              </a:ext>
            </a:extLst>
          </p:cNvPr>
          <p:cNvSpPr txBox="1"/>
          <p:nvPr/>
        </p:nvSpPr>
        <p:spPr>
          <a:xfrm>
            <a:off x="0" y="927882"/>
            <a:ext cx="12204000" cy="6247864"/>
          </a:xfrm>
          <a:prstGeom prst="rect">
            <a:avLst/>
          </a:prstGeom>
          <a:solidFill>
            <a:schemeClr val="tx2">
              <a:lumMod val="10000"/>
              <a:lumOff val="90000"/>
            </a:schemeClr>
          </a:solidFill>
        </p:spPr>
        <p:txBody>
          <a:bodyPr wrap="square" numCol="2" rtlCol="0" anchor="ctr">
            <a:spAutoFit/>
          </a:bodyPr>
          <a:lstStyle/>
          <a:p>
            <a:pPr algn="l"/>
            <a:r>
              <a:rPr lang="es-ES" sz="1600" b="1" i="0" dirty="0">
                <a:solidFill>
                  <a:srgbClr val="212121"/>
                </a:solidFill>
                <a:effectLst/>
                <a:latin typeface="ui-sans-serif"/>
              </a:rPr>
              <a:t>Precio por M2:</a:t>
            </a:r>
          </a:p>
          <a:p>
            <a:pPr algn="l"/>
            <a:r>
              <a:rPr lang="es-ES" sz="1600" b="0" i="0" dirty="0">
                <a:solidFill>
                  <a:srgbClr val="212121"/>
                </a:solidFill>
                <a:effectLst/>
                <a:latin typeface="ui-sans-serif"/>
              </a:rPr>
              <a:t>Se observa cierto comportamiento correlativo entre ambas variables. En principio, el tamaño supone un tope máximo para los valores: las chicas (hasta 50 M2) no superan los 300 mil dólares, en tanto las medianas (hasta 100 M2) muy rara vez sobrepasan los 500 mil dólares. Sin embargo, la considerable presencia de valores que no responden linealmente a este comportamiento convergente nos indica que el análisis no capitula acá y deben considerarse otras variables independientes. Profundicemos cotejando el comportamiento por “Dimensión”.</a:t>
            </a:r>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dirty="0">
              <a:solidFill>
                <a:srgbClr val="0D0D0D"/>
              </a:solidFill>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dirty="0">
              <a:solidFill>
                <a:srgbClr val="0D0D0D"/>
              </a:solidFill>
              <a:latin typeface="ui-sans-serif"/>
            </a:endParaRPr>
          </a:p>
          <a:p>
            <a:pPr algn="l"/>
            <a:endParaRPr lang="es-ES" sz="1600" dirty="0">
              <a:solidFill>
                <a:srgbClr val="0D0D0D"/>
              </a:solidFill>
              <a:latin typeface="ui-sans-serif"/>
            </a:endParaRPr>
          </a:p>
          <a:p>
            <a:r>
              <a:rPr lang="es-ES" sz="1600" b="0" dirty="0">
                <a:solidFill>
                  <a:srgbClr val="000000"/>
                </a:solidFill>
                <a:effectLst/>
                <a:latin typeface="ui-sans-serif"/>
              </a:rPr>
              <a:t>Se observa un diferencial muy importante en torno a las propiedades Grandes, que sobrepasan los 400 mil dólares. La siguen las Medianas, que se aproximan a los 150 mil dólares, y las Chicas que no llegan a alcanzar los 100 mil dólares. Nuevamente: si bien esta clasificación puede resultar antojadiza, el patrón de mayor precio a mayor cantidad de metros cuadrados se plasma de manera sólida y consistente. Las propiedades "grandes" podrían estar tensadas por ciertos outliers, pero esto no es de gran importancia si enfocamos el análisis en las chicas y medianas, donde el patrón también se refrenda.</a:t>
            </a:r>
          </a:p>
        </p:txBody>
      </p:sp>
      <p:graphicFrame>
        <p:nvGraphicFramePr>
          <p:cNvPr id="26" name="Diagrama 25">
            <a:extLst>
              <a:ext uri="{FF2B5EF4-FFF2-40B4-BE49-F238E27FC236}">
                <a16:creationId xmlns:a16="http://schemas.microsoft.com/office/drawing/2014/main" id="{DC4B3264-DCA8-EF58-BCF5-CBE91EDDEF3D}"/>
              </a:ext>
            </a:extLst>
          </p:cNvPr>
          <p:cNvGraphicFramePr/>
          <p:nvPr>
            <p:extLst>
              <p:ext uri="{D42A27DB-BD31-4B8C-83A1-F6EECF244321}">
                <p14:modId xmlns:p14="http://schemas.microsoft.com/office/powerpoint/2010/main" val="3738538400"/>
              </p:ext>
            </p:extLst>
          </p:nvPr>
        </p:nvGraphicFramePr>
        <p:xfrm>
          <a:off x="2496000" y="285623"/>
          <a:ext cx="7200000" cy="6422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n 2" descr="Gráfico, Gráfico de dispersión&#10;&#10;Descripción generada automáticamente">
            <a:extLst>
              <a:ext uri="{FF2B5EF4-FFF2-40B4-BE49-F238E27FC236}">
                <a16:creationId xmlns:a16="http://schemas.microsoft.com/office/drawing/2014/main" id="{46128BE9-67D0-4010-03A8-FE7D5BEEA5A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96000" y="932751"/>
            <a:ext cx="6094042" cy="2777837"/>
          </a:xfrm>
          <a:prstGeom prst="rect">
            <a:avLst/>
          </a:prstGeom>
        </p:spPr>
      </p:pic>
      <p:pic>
        <p:nvPicPr>
          <p:cNvPr id="5" name="Imagen 4" descr="Gráfico, Gráfico de barras&#10;&#10;Descripción generada automáticamente">
            <a:extLst>
              <a:ext uri="{FF2B5EF4-FFF2-40B4-BE49-F238E27FC236}">
                <a16:creationId xmlns:a16="http://schemas.microsoft.com/office/drawing/2014/main" id="{6AA638FA-F8DB-D2BE-3E8E-002CE83D0EA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3897083"/>
            <a:ext cx="5061857" cy="3001643"/>
          </a:xfrm>
          <a:prstGeom prst="rect">
            <a:avLst/>
          </a:prstGeom>
        </p:spPr>
      </p:pic>
    </p:spTree>
    <p:extLst>
      <p:ext uri="{BB962C8B-B14F-4D97-AF65-F5344CB8AC3E}">
        <p14:creationId xmlns:p14="http://schemas.microsoft.com/office/powerpoint/2010/main" val="4283371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0" name="CuadroTexto 19">
            <a:extLst>
              <a:ext uri="{FF2B5EF4-FFF2-40B4-BE49-F238E27FC236}">
                <a16:creationId xmlns:a16="http://schemas.microsoft.com/office/drawing/2014/main" id="{61922F1F-4AC5-81EF-8A34-90B286953B91}"/>
              </a:ext>
            </a:extLst>
          </p:cNvPr>
          <p:cNvSpPr txBox="1"/>
          <p:nvPr/>
        </p:nvSpPr>
        <p:spPr>
          <a:xfrm>
            <a:off x="0" y="804772"/>
            <a:ext cx="12204000" cy="6494085"/>
          </a:xfrm>
          <a:prstGeom prst="rect">
            <a:avLst/>
          </a:prstGeom>
          <a:solidFill>
            <a:schemeClr val="tx2">
              <a:lumMod val="10000"/>
              <a:lumOff val="90000"/>
            </a:schemeClr>
          </a:solidFill>
        </p:spPr>
        <p:txBody>
          <a:bodyPr wrap="square" numCol="2" rtlCol="0" anchor="ctr">
            <a:spAutoFit/>
          </a:bodyPr>
          <a:lstStyle/>
          <a:p>
            <a:pPr algn="l"/>
            <a:r>
              <a:rPr lang="es-ES" sz="1600" b="1" i="0" dirty="0">
                <a:solidFill>
                  <a:srgbClr val="212121"/>
                </a:solidFill>
                <a:effectLst/>
                <a:latin typeface="ui-sans-serif"/>
              </a:rPr>
              <a:t>Precio por Comuna:</a:t>
            </a:r>
          </a:p>
          <a:p>
            <a:pPr algn="l"/>
            <a:r>
              <a:rPr lang="es-ES" sz="1600" b="0" i="0" dirty="0">
                <a:solidFill>
                  <a:srgbClr val="212121"/>
                </a:solidFill>
                <a:effectLst/>
                <a:latin typeface="ui-sans-serif"/>
              </a:rPr>
              <a:t>Podemos observar que este factor es muy influyente en el valor de la propiedad. Las comunas 1 (zona centro), 2, 13 y 14 (zona norte) merodean los 300 mil dólares, en tanto otras como la 3, 4, 5, 8, 9, 10, 11, 12 o 15 oscilan entre los 100 mil y los 150 mil dólares. Vale mencionar que 3 de las 4 comunas correspondientes a zona sur (comunas 8, 9 y 10) tienen los menores valores registrados. Las comunas de zona centro tienden a valores más cercanos a los 150 mil dólares, en tanto, por bastante, las comunas de zona norte (excepto comuna 15) registran los valores más altos. </a:t>
            </a:r>
          </a:p>
          <a:p>
            <a:pPr algn="l"/>
            <a:r>
              <a:rPr lang="es-ES" sz="1600" b="0" i="0" dirty="0">
                <a:solidFill>
                  <a:srgbClr val="212121"/>
                </a:solidFill>
                <a:effectLst/>
                <a:latin typeface="ui-sans-serif"/>
              </a:rPr>
              <a:t>Ahora, cabe preguntarse: ¿Este patrón discurre parejo entre todo tamaño de propiedades, o se marca más en las más grandes?</a:t>
            </a:r>
            <a:endParaRPr lang="es-ES" sz="1600" dirty="0">
              <a:solidFill>
                <a:srgbClr val="0D0D0D"/>
              </a:solidFill>
              <a:latin typeface="ui-sans-serif"/>
            </a:endParaRPr>
          </a:p>
          <a:p>
            <a:pPr algn="l"/>
            <a:endParaRPr lang="es-ES" sz="1600" dirty="0">
              <a:solidFill>
                <a:srgbClr val="0D0D0D"/>
              </a:solidFill>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dirty="0">
              <a:solidFill>
                <a:srgbClr val="0D0D0D"/>
              </a:solidFill>
              <a:latin typeface="ui-sans-serif"/>
            </a:endParaRPr>
          </a:p>
          <a:p>
            <a:pPr algn="l"/>
            <a:endParaRPr lang="es-ES" sz="1600" b="0" i="0" dirty="0">
              <a:solidFill>
                <a:srgbClr val="212121"/>
              </a:solidFill>
              <a:effectLst/>
              <a:latin typeface="ui-sans-serif"/>
            </a:endParaRPr>
          </a:p>
          <a:p>
            <a:pPr algn="l"/>
            <a:endParaRPr lang="es-ES" sz="1600" dirty="0">
              <a:solidFill>
                <a:srgbClr val="212121"/>
              </a:solidFill>
              <a:latin typeface="ui-sans-serif"/>
            </a:endParaRPr>
          </a:p>
          <a:p>
            <a:pPr algn="l"/>
            <a:r>
              <a:rPr lang="es-ES" sz="1600" b="0" i="0" dirty="0">
                <a:solidFill>
                  <a:srgbClr val="212121"/>
                </a:solidFill>
                <a:effectLst/>
                <a:latin typeface="ui-sans-serif"/>
              </a:rPr>
              <a:t>La respuesta es plausible: las diferencias son leves entre las propiedades chicas en todas las comunas (con oscilaciones entre los 50 mil y 100 mil dólares), se acentúan entre las propiedades medianas (en la comuna 8, por ejemplo, no alcanzan los 100 mil dólares, pero tocan los 200 mil en las comunas 2, 13 y 14), y lo hacen aún más en las propiedades grandes.</a:t>
            </a:r>
          </a:p>
          <a:p>
            <a:pPr algn="l"/>
            <a:r>
              <a:rPr lang="es-ES" sz="1600" b="0" i="0" dirty="0">
                <a:solidFill>
                  <a:srgbClr val="212121"/>
                </a:solidFill>
                <a:effectLst/>
                <a:latin typeface="ui-sans-serif"/>
              </a:rPr>
              <a:t>Tomando conclusiones preliminares: la ubicación es altamente influyente en el precio de las propiedades, pero fundamentalmente en concurrencia con el tamaño de las propiedades (y, potencialmente, de otras variables por cotejar). En todo caso, la explicación del fenómeno empieza a postularse como multicausal.</a:t>
            </a:r>
            <a:endParaRPr lang="es-ES" sz="1600" dirty="0">
              <a:solidFill>
                <a:srgbClr val="0D0D0D"/>
              </a:solidFill>
              <a:latin typeface="ui-sans-serif"/>
            </a:endParaRPr>
          </a:p>
        </p:txBody>
      </p:sp>
      <p:graphicFrame>
        <p:nvGraphicFramePr>
          <p:cNvPr id="26" name="Diagrama 25">
            <a:extLst>
              <a:ext uri="{FF2B5EF4-FFF2-40B4-BE49-F238E27FC236}">
                <a16:creationId xmlns:a16="http://schemas.microsoft.com/office/drawing/2014/main" id="{DC4B3264-DCA8-EF58-BCF5-CBE91EDDEF3D}"/>
              </a:ext>
            </a:extLst>
          </p:cNvPr>
          <p:cNvGraphicFramePr/>
          <p:nvPr>
            <p:extLst>
              <p:ext uri="{D42A27DB-BD31-4B8C-83A1-F6EECF244321}">
                <p14:modId xmlns:p14="http://schemas.microsoft.com/office/powerpoint/2010/main" val="4265228840"/>
              </p:ext>
            </p:extLst>
          </p:nvPr>
        </p:nvGraphicFramePr>
        <p:xfrm>
          <a:off x="2496000" y="162514"/>
          <a:ext cx="7200000" cy="6422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Imagen 3" descr="Gráfico, Gráfico de barras&#10;&#10;Descripción generada automáticamente">
            <a:extLst>
              <a:ext uri="{FF2B5EF4-FFF2-40B4-BE49-F238E27FC236}">
                <a16:creationId xmlns:a16="http://schemas.microsoft.com/office/drawing/2014/main" id="{1A2D4019-B505-785D-4BF7-0BAFCEA7C0E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89914" y="927882"/>
            <a:ext cx="5814086" cy="3143377"/>
          </a:xfrm>
          <a:prstGeom prst="rect">
            <a:avLst/>
          </a:prstGeom>
        </p:spPr>
      </p:pic>
      <p:pic>
        <p:nvPicPr>
          <p:cNvPr id="7" name="Imagen 6" descr="Gráfico, Gráfico de barras&#10;&#10;Descripción generada automáticamente">
            <a:extLst>
              <a:ext uri="{FF2B5EF4-FFF2-40B4-BE49-F238E27FC236}">
                <a16:creationId xmlns:a16="http://schemas.microsoft.com/office/drawing/2014/main" id="{AB594262-14D5-271E-9397-07E711663C2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4191005"/>
            <a:ext cx="5617029" cy="3013171"/>
          </a:xfrm>
          <a:prstGeom prst="rect">
            <a:avLst/>
          </a:prstGeom>
        </p:spPr>
      </p:pic>
    </p:spTree>
    <p:extLst>
      <p:ext uri="{BB962C8B-B14F-4D97-AF65-F5344CB8AC3E}">
        <p14:creationId xmlns:p14="http://schemas.microsoft.com/office/powerpoint/2010/main" val="1405638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0" name="CuadroTexto 19">
            <a:extLst>
              <a:ext uri="{FF2B5EF4-FFF2-40B4-BE49-F238E27FC236}">
                <a16:creationId xmlns:a16="http://schemas.microsoft.com/office/drawing/2014/main" id="{61922F1F-4AC5-81EF-8A34-90B286953B91}"/>
              </a:ext>
            </a:extLst>
          </p:cNvPr>
          <p:cNvSpPr txBox="1"/>
          <p:nvPr/>
        </p:nvSpPr>
        <p:spPr>
          <a:xfrm>
            <a:off x="0" y="804772"/>
            <a:ext cx="12204000" cy="6494085"/>
          </a:xfrm>
          <a:prstGeom prst="rect">
            <a:avLst/>
          </a:prstGeom>
          <a:solidFill>
            <a:schemeClr val="tx2">
              <a:lumMod val="10000"/>
              <a:lumOff val="90000"/>
            </a:schemeClr>
          </a:solidFill>
        </p:spPr>
        <p:txBody>
          <a:bodyPr wrap="square" numCol="2" rtlCol="0" anchor="ctr">
            <a:spAutoFit/>
          </a:bodyPr>
          <a:lstStyle/>
          <a:p>
            <a:pPr algn="l"/>
            <a:endParaRPr lang="es-ES" sz="1600" b="1" i="0" dirty="0">
              <a:solidFill>
                <a:srgbClr val="212121"/>
              </a:solidFill>
              <a:effectLst/>
              <a:latin typeface="ui-sans-serif"/>
            </a:endParaRPr>
          </a:p>
          <a:p>
            <a:pPr algn="l"/>
            <a:r>
              <a:rPr lang="es-ES" sz="1600" b="1" i="0" dirty="0">
                <a:solidFill>
                  <a:srgbClr val="212121"/>
                </a:solidFill>
                <a:effectLst/>
                <a:latin typeface="ui-sans-serif"/>
              </a:rPr>
              <a:t>Precio </a:t>
            </a:r>
            <a:r>
              <a:rPr lang="es-ES" sz="1600" b="1" dirty="0">
                <a:solidFill>
                  <a:srgbClr val="212121"/>
                </a:solidFill>
                <a:latin typeface="ui-sans-serif"/>
              </a:rPr>
              <a:t>según otros factores</a:t>
            </a:r>
            <a:r>
              <a:rPr lang="es-ES" sz="1600" b="1" i="0" dirty="0">
                <a:solidFill>
                  <a:srgbClr val="212121"/>
                </a:solidFill>
                <a:effectLst/>
                <a:latin typeface="ui-sans-serif"/>
              </a:rPr>
              <a:t>:</a:t>
            </a:r>
          </a:p>
          <a:p>
            <a:pPr algn="l"/>
            <a:endParaRPr lang="es-ES" sz="1600" b="1" i="0" dirty="0">
              <a:solidFill>
                <a:srgbClr val="212121"/>
              </a:solidFill>
              <a:effectLst/>
              <a:latin typeface="ui-sans-serif"/>
            </a:endParaRPr>
          </a:p>
          <a:p>
            <a:pPr algn="l"/>
            <a:r>
              <a:rPr lang="es-ES" sz="1600" b="0" i="0" dirty="0">
                <a:solidFill>
                  <a:srgbClr val="212121"/>
                </a:solidFill>
                <a:effectLst/>
                <a:latin typeface="ui-sans-serif"/>
              </a:rPr>
              <a:t>La variable "Cochera" tiene una influencia notable en la valoración de las propiedades: su presencia incrementa el precio hasta los 350 mil dólares de promedio, reduciéndose a 150 mil dólares en su ausencia. Por su parte, la orientación frontal igualmente denota una importante gravitación, siendo que tales departamentos promedian los 250 mil dólares, reduciéndose a 150 mil dólares para los de contrafrente, y a 100 mil dólares en los de orientación lateral e interna. En tanto, la variable A Estrenar no arroja un diferencial significativo: las propiedades que no son a estrenar promedian los 210 mil dólares, y las que son a estrenar se hayan en torno a los 190 mil dólares.</a:t>
            </a:r>
            <a:endParaRPr lang="es-ES" sz="1600" dirty="0">
              <a:solidFill>
                <a:srgbClr val="0D0D0D"/>
              </a:solidFill>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b="0" i="0" dirty="0">
              <a:solidFill>
                <a:srgbClr val="0D0D0D"/>
              </a:solidFill>
              <a:effectLst/>
              <a:latin typeface="ui-sans-serif"/>
            </a:endParaRPr>
          </a:p>
          <a:p>
            <a:pPr algn="l"/>
            <a:endParaRPr lang="es-ES" sz="1600" dirty="0">
              <a:solidFill>
                <a:srgbClr val="0D0D0D"/>
              </a:solidFill>
              <a:latin typeface="ui-sans-serif"/>
            </a:endParaRPr>
          </a:p>
          <a:p>
            <a:pPr algn="l"/>
            <a:endParaRPr lang="es-ES" sz="1600" dirty="0">
              <a:solidFill>
                <a:srgbClr val="0D0D0D"/>
              </a:solidFill>
              <a:latin typeface="ui-sans-serif"/>
            </a:endParaRPr>
          </a:p>
          <a:p>
            <a:pPr algn="l"/>
            <a:endParaRPr lang="es-ES" sz="1600" b="0" i="0" dirty="0">
              <a:solidFill>
                <a:srgbClr val="212121"/>
              </a:solidFill>
              <a:effectLst/>
              <a:latin typeface="ui-sans-serif"/>
            </a:endParaRPr>
          </a:p>
          <a:p>
            <a:pPr algn="l"/>
            <a:endParaRPr lang="es-ES" sz="1600" dirty="0">
              <a:solidFill>
                <a:srgbClr val="212121"/>
              </a:solidFill>
              <a:latin typeface="ui-sans-serif"/>
            </a:endParaRPr>
          </a:p>
          <a:p>
            <a:pPr algn="l"/>
            <a:endParaRPr lang="es-ES" sz="1600" dirty="0">
              <a:solidFill>
                <a:srgbClr val="212121"/>
              </a:solidFill>
              <a:latin typeface="ui-sans-serif"/>
            </a:endParaRPr>
          </a:p>
          <a:p>
            <a:pPr algn="l"/>
            <a:endParaRPr lang="es-ES" sz="1600" dirty="0">
              <a:solidFill>
                <a:srgbClr val="212121"/>
              </a:solidFill>
              <a:latin typeface="ui-sans-serif"/>
            </a:endParaRPr>
          </a:p>
          <a:p>
            <a:pPr algn="l"/>
            <a:r>
              <a:rPr lang="es-ES" sz="1600" b="0" i="0" dirty="0">
                <a:solidFill>
                  <a:srgbClr val="212121"/>
                </a:solidFill>
                <a:effectLst/>
                <a:latin typeface="ui-sans-serif"/>
              </a:rPr>
              <a:t>Tal como en las variables relativas a la Ubicación, el tamaño de la   propiedad juega un rol influyente: cuánto más grande la propiedad, más se marca el diferencial en favor de las categorías que más favorecen el valor de las propiedades (tener cochera y orientación frontal). Dicho diferencial va reduciéndose a medida que los departamentos son más chicos.</a:t>
            </a:r>
            <a:endParaRPr lang="es-ES" sz="1600" dirty="0">
              <a:solidFill>
                <a:srgbClr val="212121"/>
              </a:solidFill>
              <a:latin typeface="ui-sans-serif"/>
            </a:endParaRPr>
          </a:p>
        </p:txBody>
      </p:sp>
      <p:graphicFrame>
        <p:nvGraphicFramePr>
          <p:cNvPr id="26" name="Diagrama 25">
            <a:extLst>
              <a:ext uri="{FF2B5EF4-FFF2-40B4-BE49-F238E27FC236}">
                <a16:creationId xmlns:a16="http://schemas.microsoft.com/office/drawing/2014/main" id="{DC4B3264-DCA8-EF58-BCF5-CBE91EDDEF3D}"/>
              </a:ext>
            </a:extLst>
          </p:cNvPr>
          <p:cNvGraphicFramePr/>
          <p:nvPr>
            <p:extLst>
              <p:ext uri="{D42A27DB-BD31-4B8C-83A1-F6EECF244321}">
                <p14:modId xmlns:p14="http://schemas.microsoft.com/office/powerpoint/2010/main" val="2142924976"/>
              </p:ext>
            </p:extLst>
          </p:nvPr>
        </p:nvGraphicFramePr>
        <p:xfrm>
          <a:off x="2496000" y="162514"/>
          <a:ext cx="7200000" cy="6422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D2425A78-F33E-CA67-1AD3-3530AEAAB8FC}"/>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pic>
        <p:nvPicPr>
          <p:cNvPr id="13" name="Imagen 12" descr="Gráfico, Gráfico de barras&#10;&#10;Descripción generada automáticamente">
            <a:extLst>
              <a:ext uri="{FF2B5EF4-FFF2-40B4-BE49-F238E27FC236}">
                <a16:creationId xmlns:a16="http://schemas.microsoft.com/office/drawing/2014/main" id="{9148572B-58D3-313A-1917-A137906B79F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93971" y="804772"/>
            <a:ext cx="5998029" cy="3290076"/>
          </a:xfrm>
          <a:prstGeom prst="rect">
            <a:avLst/>
          </a:prstGeom>
        </p:spPr>
      </p:pic>
      <p:pic>
        <p:nvPicPr>
          <p:cNvPr id="15" name="Imagen 14" descr="Gráfico, Gráfico de barras&#10;&#10;Descripción generada automáticamente">
            <a:extLst>
              <a:ext uri="{FF2B5EF4-FFF2-40B4-BE49-F238E27FC236}">
                <a16:creationId xmlns:a16="http://schemas.microsoft.com/office/drawing/2014/main" id="{2E250527-0BA1-96AB-5A38-598ECED3F14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 y="4094848"/>
            <a:ext cx="6096000" cy="3383638"/>
          </a:xfrm>
          <a:prstGeom prst="rect">
            <a:avLst/>
          </a:prstGeom>
        </p:spPr>
      </p:pic>
    </p:spTree>
    <p:extLst>
      <p:ext uri="{BB962C8B-B14F-4D97-AF65-F5344CB8AC3E}">
        <p14:creationId xmlns:p14="http://schemas.microsoft.com/office/powerpoint/2010/main" val="274300717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190</TotalTime>
  <Words>1745</Words>
  <Application>Microsoft Office PowerPoint</Application>
  <PresentationFormat>Panorámica</PresentationFormat>
  <Paragraphs>184</Paragraphs>
  <Slides>10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Aptos</vt:lpstr>
      <vt:lpstr>Aptos Display</vt:lpstr>
      <vt:lpstr>Arial</vt:lpstr>
      <vt:lpstr>Calibri</vt:lpstr>
      <vt:lpstr>Courier New</vt:lpstr>
      <vt:lpstr>ui-sans-serif</vt:lpstr>
      <vt:lpstr>Tema de Office</vt:lpstr>
      <vt:lpstr>DEPARTAMENTOS EN VENTA 2015</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DEPARTAMENTOS EN VENTA 2015</dc:title>
  <dc:creator>Juan Gabriel Aparicio</dc:creator>
  <cp:lastModifiedBy>Juan Gabriel Aparicio</cp:lastModifiedBy>
  <cp:revision>7</cp:revision>
  <dcterms:created xsi:type="dcterms:W3CDTF">2024-05-27T02:51:08Z</dcterms:created>
  <dcterms:modified xsi:type="dcterms:W3CDTF">2024-06-02T16:42:34Z</dcterms:modified>
</cp:coreProperties>
</file>