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9600" dirty="0" smtClean="0"/>
              <a:t>FLASK</a:t>
            </a:r>
            <a:endParaRPr lang="es-CO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INTEGRANTES: DORIS ONEIDA PEREZ</a:t>
            </a:r>
          </a:p>
          <a:p>
            <a:r>
              <a:rPr lang="es-CO" dirty="0"/>
              <a:t>	</a:t>
            </a:r>
            <a:r>
              <a:rPr lang="es-CO" dirty="0" smtClean="0"/>
              <a:t>		   JUAN HELY PUENTES</a:t>
            </a:r>
            <a:endParaRPr lang="es-CO" dirty="0"/>
          </a:p>
        </p:txBody>
      </p:sp>
      <p:pic>
        <p:nvPicPr>
          <p:cNvPr id="1026" name="Picture 2" descr="Qué es Flask – Desarrollo Web con Python – Damián De Lu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305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6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207" t="16435" r="14468" b="50885"/>
          <a:stretch/>
        </p:blipFill>
        <p:spPr>
          <a:xfrm>
            <a:off x="592080" y="1622739"/>
            <a:ext cx="1159992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HOLA MUNDO EN FLASK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000" t="49953" r="67148" b="26561"/>
          <a:stretch/>
        </p:blipFill>
        <p:spPr>
          <a:xfrm>
            <a:off x="2589211" y="1904999"/>
            <a:ext cx="5176749" cy="38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EXTENCIONES DE FLASK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3751" y="1905000"/>
            <a:ext cx="8915400" cy="377762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CO" altLang="es-CO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s-CO" sz="2400" b="1" dirty="0" err="1">
                <a:solidFill>
                  <a:srgbClr val="191919"/>
                </a:solidFill>
                <a:latin typeface="Lato" panose="020F0502020204030203" pitchFamily="34" charset="0"/>
              </a:rPr>
              <a:t>flask</a:t>
            </a:r>
            <a:r>
              <a:rPr lang="es-CO" altLang="es-CO" sz="2400" b="1" dirty="0">
                <a:solidFill>
                  <a:srgbClr val="191919"/>
                </a:solidFill>
                <a:latin typeface="Lato" panose="020F0502020204030203" pitchFamily="34" charset="0"/>
              </a:rPr>
              <a:t>-script:</a:t>
            </a:r>
            <a:r>
              <a:rPr lang="es-CO" altLang="es-CO" sz="2400" dirty="0">
                <a:solidFill>
                  <a:srgbClr val="333333"/>
                </a:solidFill>
                <a:latin typeface="Lato" panose="020F0502020204030203" pitchFamily="34" charset="0"/>
              </a:rPr>
              <a:t> Permite tener un comando de la línea de comando para manejar la aplicación.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s-CO" sz="2400" b="1" dirty="0" err="1">
                <a:solidFill>
                  <a:srgbClr val="191919"/>
                </a:solidFill>
                <a:latin typeface="Lato" panose="020F0502020204030203" pitchFamily="34" charset="0"/>
              </a:rPr>
              <a:t>flask-Bootstrap</a:t>
            </a:r>
            <a:r>
              <a:rPr lang="es-CO" altLang="es-CO" sz="2400" b="1" dirty="0">
                <a:solidFill>
                  <a:srgbClr val="191919"/>
                </a:solidFill>
                <a:latin typeface="Lato" panose="020F0502020204030203" pitchFamily="34" charset="0"/>
              </a:rPr>
              <a:t>:</a:t>
            </a:r>
            <a:r>
              <a:rPr lang="es-CO" altLang="es-CO" sz="2400" dirty="0">
                <a:solidFill>
                  <a:srgbClr val="333333"/>
                </a:solidFill>
                <a:latin typeface="Lato" panose="020F0502020204030203" pitchFamily="34" charset="0"/>
              </a:rPr>
              <a:t> Hojas de estilo para la página.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s-CO" sz="2400" b="1" dirty="0" err="1">
                <a:solidFill>
                  <a:srgbClr val="191919"/>
                </a:solidFill>
                <a:latin typeface="Lato" panose="020F0502020204030203" pitchFamily="34" charset="0"/>
              </a:rPr>
              <a:t>flask</a:t>
            </a:r>
            <a:r>
              <a:rPr lang="es-CO" altLang="es-CO" sz="2400" b="1" dirty="0">
                <a:solidFill>
                  <a:srgbClr val="191919"/>
                </a:solidFill>
                <a:latin typeface="Lato" panose="020F0502020204030203" pitchFamily="34" charset="0"/>
              </a:rPr>
              <a:t>-WTF:</a:t>
            </a:r>
            <a:r>
              <a:rPr lang="es-CO" altLang="es-CO" sz="2400" dirty="0">
                <a:solidFill>
                  <a:srgbClr val="333333"/>
                </a:solidFill>
                <a:latin typeface="Lato" panose="020F0502020204030203" pitchFamily="34" charset="0"/>
              </a:rPr>
              <a:t> Sirve para generar formularios de HTML con clases y objetos.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s-CO" sz="2400" b="1" dirty="0" err="1">
                <a:solidFill>
                  <a:srgbClr val="191919"/>
                </a:solidFill>
                <a:latin typeface="Lato" panose="020F0502020204030203" pitchFamily="34" charset="0"/>
              </a:rPr>
              <a:t>flask-Sqlalchemy</a:t>
            </a:r>
            <a:r>
              <a:rPr lang="es-CO" altLang="es-CO" sz="2400" b="1" dirty="0">
                <a:solidFill>
                  <a:srgbClr val="191919"/>
                </a:solidFill>
                <a:latin typeface="Lato" panose="020F0502020204030203" pitchFamily="34" charset="0"/>
              </a:rPr>
              <a:t>:</a:t>
            </a:r>
            <a:r>
              <a:rPr lang="es-CO" altLang="es-CO" sz="2400" dirty="0">
                <a:solidFill>
                  <a:srgbClr val="333333"/>
                </a:solidFill>
                <a:latin typeface="Lato" panose="020F0502020204030203" pitchFamily="34" charset="0"/>
              </a:rPr>
              <a:t> Sirve para poder generar el modelo de datos.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s-CO" sz="2400" b="1" dirty="0" err="1">
                <a:solidFill>
                  <a:srgbClr val="191919"/>
                </a:solidFill>
                <a:latin typeface="Lato" panose="020F0502020204030203" pitchFamily="34" charset="0"/>
              </a:rPr>
              <a:t>flask-login</a:t>
            </a:r>
            <a:r>
              <a:rPr lang="es-CO" altLang="es-CO" sz="2400" b="1" dirty="0">
                <a:solidFill>
                  <a:srgbClr val="191919"/>
                </a:solidFill>
                <a:latin typeface="Lato" panose="020F0502020204030203" pitchFamily="34" charset="0"/>
              </a:rPr>
              <a:t>:</a:t>
            </a:r>
            <a:r>
              <a:rPr lang="es-CO" altLang="es-CO" sz="2400" dirty="0">
                <a:solidFill>
                  <a:srgbClr val="333333"/>
                </a:solidFill>
                <a:latin typeface="Lato" panose="020F0502020204030203" pitchFamily="34" charset="0"/>
              </a:rPr>
              <a:t> Sirve para la autenticación de usuario y contraseña.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31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650980">
            <a:off x="1196659" y="2275936"/>
            <a:ext cx="10703645" cy="1167025"/>
          </a:xfrm>
        </p:spPr>
        <p:txBody>
          <a:bodyPr>
            <a:normAutofit/>
          </a:bodyPr>
          <a:lstStyle/>
          <a:p>
            <a:r>
              <a:rPr lang="es-CO" sz="4800" dirty="0" smtClean="0"/>
              <a:t>INSTALACIÓN DE EXTENSIONES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90118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Flask-boostrap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6029" y="1264555"/>
            <a:ext cx="7005548" cy="640445"/>
          </a:xfrm>
        </p:spPr>
        <p:txBody>
          <a:bodyPr/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Flask-Bootstrap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183" t="17260" r="599" b="19235"/>
          <a:stretch/>
        </p:blipFill>
        <p:spPr>
          <a:xfrm>
            <a:off x="1390917" y="2133600"/>
            <a:ext cx="9414457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Flask</a:t>
            </a:r>
            <a:r>
              <a:rPr lang="es-CO" dirty="0"/>
              <a:t>-Script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6784" y="1444859"/>
            <a:ext cx="8915400" cy="3777622"/>
          </a:xfrm>
        </p:spPr>
        <p:txBody>
          <a:bodyPr/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Flask</a:t>
            </a:r>
            <a:r>
              <a:rPr lang="es-CO" dirty="0"/>
              <a:t>-Script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605" t="18389" r="387" b="30507"/>
          <a:stretch/>
        </p:blipFill>
        <p:spPr>
          <a:xfrm>
            <a:off x="1056067" y="2833352"/>
            <a:ext cx="9388699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CO" b="1" dirty="0" err="1" smtClean="0">
                <a:solidFill>
                  <a:srgbClr val="191919"/>
                </a:solidFill>
                <a:latin typeface="Lato" panose="020F0502020204030203" pitchFamily="34" charset="0"/>
              </a:rPr>
              <a:t>Flask</a:t>
            </a:r>
            <a:r>
              <a:rPr lang="es-CO" altLang="es-CO" b="1" dirty="0" smtClean="0">
                <a:solidFill>
                  <a:srgbClr val="191919"/>
                </a:solidFill>
                <a:latin typeface="Lato" panose="020F0502020204030203" pitchFamily="34" charset="0"/>
              </a:rPr>
              <a:t>-WTF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0423" y="1412383"/>
            <a:ext cx="8915400" cy="3777622"/>
          </a:xfrm>
        </p:spPr>
        <p:txBody>
          <a:bodyPr/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-U </a:t>
            </a:r>
            <a:r>
              <a:rPr lang="es-CO" dirty="0" err="1"/>
              <a:t>Flask</a:t>
            </a:r>
            <a:r>
              <a:rPr lang="es-CO" dirty="0"/>
              <a:t>-WTF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127" t="19516" r="810" b="25998"/>
          <a:stretch/>
        </p:blipFill>
        <p:spPr>
          <a:xfrm>
            <a:off x="1249251" y="2060620"/>
            <a:ext cx="9517488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2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Flask-SQLAlchemy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-U </a:t>
            </a:r>
            <a:r>
              <a:rPr lang="es-CO" dirty="0" err="1"/>
              <a:t>Flask-SQLAlchemy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183" t="19703" b="19610"/>
          <a:stretch/>
        </p:blipFill>
        <p:spPr>
          <a:xfrm>
            <a:off x="1764404" y="1790164"/>
            <a:ext cx="9487437" cy="4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Flask-login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44514" y="1463899"/>
            <a:ext cx="8915400" cy="3777622"/>
          </a:xfrm>
        </p:spPr>
        <p:txBody>
          <a:bodyPr/>
          <a:lstStyle/>
          <a:p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flask-login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077" t="19140" b="37083"/>
          <a:stretch/>
        </p:blipFill>
        <p:spPr>
          <a:xfrm>
            <a:off x="696653" y="2023391"/>
            <a:ext cx="10563261" cy="40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UN FRAMEWORK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2389" y="2107842"/>
            <a:ext cx="8915400" cy="3777622"/>
          </a:xfrm>
        </p:spPr>
        <p:txBody>
          <a:bodyPr>
            <a:normAutofit/>
          </a:bodyPr>
          <a:lstStyle/>
          <a:p>
            <a:r>
              <a:rPr lang="es-ES" sz="2400" dirty="0"/>
              <a:t>Actualmente en el desarrollo moderno de aplicaciones web se utilizan distintos </a:t>
            </a:r>
            <a:r>
              <a:rPr lang="es-ES" sz="2400" b="1" dirty="0" err="1"/>
              <a:t>Frameworks</a:t>
            </a:r>
            <a:r>
              <a:rPr lang="es-ES" sz="2400" dirty="0"/>
              <a:t> que son herramientas que nos dan un esquema de trabajo y una serie de utilidades y funciones que nos facilita y nos abstrae de la construcción de páginas web dinámicas.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724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FLASK?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Flask</a:t>
            </a:r>
            <a:r>
              <a:rPr lang="es-ES" sz="2800" dirty="0"/>
              <a:t> es un </a:t>
            </a:r>
            <a:r>
              <a:rPr lang="es-ES" sz="2800" b="1" i="1" dirty="0"/>
              <a:t>“micro”</a:t>
            </a:r>
            <a:r>
              <a:rPr lang="es-ES" sz="2800" b="1" dirty="0"/>
              <a:t> Framework</a:t>
            </a:r>
            <a:r>
              <a:rPr lang="es-ES" sz="2800" dirty="0"/>
              <a:t> escrito en Python y desarrollado para simplificar y hacer más fácil la creación de Aplicaciones Web bajo el patrón </a:t>
            </a:r>
            <a:r>
              <a:rPr lang="es-ES" sz="2800" dirty="0" smtClean="0"/>
              <a:t>MVC.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897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PATRON MVC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4847" y="2133600"/>
            <a:ext cx="8915400" cy="3777622"/>
          </a:xfrm>
        </p:spPr>
        <p:txBody>
          <a:bodyPr/>
          <a:lstStyle/>
          <a:p>
            <a:pPr fontAlgn="base"/>
            <a:r>
              <a:rPr lang="es-ES" sz="2400" dirty="0"/>
              <a:t>MVC era inicialmente un </a:t>
            </a:r>
            <a:r>
              <a:rPr lang="es-ES" sz="2400" b="1" dirty="0"/>
              <a:t>patrón arquitectural</a:t>
            </a:r>
            <a:r>
              <a:rPr lang="es-ES" sz="2400" dirty="0"/>
              <a:t>, un modelo o guía que </a:t>
            </a:r>
            <a:r>
              <a:rPr lang="es-ES" sz="2400" b="1" dirty="0"/>
              <a:t>expresa cómo organizar y estructurar los componentes de un sistema software</a:t>
            </a:r>
            <a:r>
              <a:rPr lang="es-ES" sz="2400" dirty="0"/>
              <a:t>, sus responsabilidades y las relaciones existentes entre cada uno de ellos.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1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 DE FLASK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9775"/>
          </a:xfrm>
        </p:spPr>
        <p:txBody>
          <a:bodyPr/>
          <a:lstStyle/>
          <a:p>
            <a:r>
              <a:rPr lang="es-ES" dirty="0"/>
              <a:t>Se adapta a cada proyecto instalando extensiones específicas para el mismo.</a:t>
            </a:r>
          </a:p>
          <a:p>
            <a:r>
              <a:rPr lang="es-ES" dirty="0"/>
              <a:t>Incluye servidor web propio para pruebas.</a:t>
            </a:r>
          </a:p>
          <a:p>
            <a:r>
              <a:rPr lang="es-ES" dirty="0"/>
              <a:t>El diseño minimalista de su estructura le permite ser rápido y con un gran desempeño.</a:t>
            </a:r>
          </a:p>
          <a:p>
            <a:r>
              <a:rPr lang="es-ES" dirty="0"/>
              <a:t>Cuenta con documentación extensa para el desarrollo de aplicaciones.</a:t>
            </a:r>
          </a:p>
          <a:p>
            <a:r>
              <a:rPr lang="es-ES" dirty="0"/>
              <a:t>Es muy sencillo de utilizar, por lo que es el indicado para empezar a programar con Python.</a:t>
            </a:r>
          </a:p>
          <a:p>
            <a:r>
              <a:rPr lang="es-ES" dirty="0"/>
              <a:t>Se integra con otras herramientas para incrementar sus funciones, como Jinja2 (motor de plantillas web) o </a:t>
            </a:r>
            <a:r>
              <a:rPr lang="es-ES" dirty="0" err="1"/>
              <a:t>SQLAlchemy</a:t>
            </a:r>
            <a:r>
              <a:rPr lang="es-ES" dirty="0"/>
              <a:t> (kit de herramientas SQL de código abierto).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5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DESVENTAJAS DE FLASK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Flask</a:t>
            </a:r>
            <a:r>
              <a:rPr lang="es-ES" dirty="0"/>
              <a:t> no </a:t>
            </a:r>
            <a:r>
              <a:rPr lang="es-ES" b="1" dirty="0"/>
              <a:t>contiene librerías integradas,</a:t>
            </a:r>
            <a:r>
              <a:rPr lang="es-ES" dirty="0"/>
              <a:t> por lo que es necesario descargarlas para poder utilizar distintas funciones. Se trata de un entorno que </a:t>
            </a:r>
            <a:r>
              <a:rPr lang="es-ES" b="1" dirty="0"/>
              <a:t>genera dificultades a la hora de realizar migraciones o pruebas unitarias</a:t>
            </a:r>
            <a:r>
              <a:rPr lang="es-ES" dirty="0"/>
              <a:t>. También es una desventaja tener que recurrir a un mapeo de objetos relacionales</a:t>
            </a:r>
            <a:r>
              <a:rPr lang="es-ES" b="1" dirty="0"/>
              <a:t> (ORM) externo para conectar con bases de datos</a:t>
            </a:r>
            <a:r>
              <a:rPr lang="es-ES" dirty="0"/>
              <a:t>.</a:t>
            </a:r>
          </a:p>
          <a:p>
            <a:r>
              <a:rPr lang="es-ES" dirty="0"/>
              <a:t>El sistema de </a:t>
            </a:r>
            <a:r>
              <a:rPr lang="es-ES" b="1" dirty="0"/>
              <a:t>autenticación de usuarios de </a:t>
            </a:r>
            <a:r>
              <a:rPr lang="es-ES" b="1" dirty="0" err="1"/>
              <a:t>Flask</a:t>
            </a:r>
            <a:r>
              <a:rPr lang="es-ES" b="1" dirty="0"/>
              <a:t> es muy básico</a:t>
            </a:r>
            <a:r>
              <a:rPr lang="es-ES" dirty="0"/>
              <a:t>, algo que se echa de menos en este entorno de desarrollo Python.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65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30596"/>
              </p:ext>
            </p:extLst>
          </p:nvPr>
        </p:nvGraphicFramePr>
        <p:xfrm>
          <a:off x="2592925" y="2133597"/>
          <a:ext cx="8911688" cy="352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844"/>
                <a:gridCol w="4455844"/>
              </a:tblGrid>
              <a:tr h="705477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FLASK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DJANGO</a:t>
                      </a:r>
                      <a:endParaRPr lang="es-CO" sz="3200" dirty="0"/>
                    </a:p>
                  </a:txBody>
                  <a:tcPr/>
                </a:tc>
              </a:tr>
              <a:tr h="705477">
                <a:tc>
                  <a:txBody>
                    <a:bodyPr/>
                    <a:lstStyle/>
                    <a:p>
                      <a:r>
                        <a:rPr lang="es-CO" dirty="0" smtClean="0"/>
                        <a:t>Curva</a:t>
                      </a:r>
                      <a:r>
                        <a:rPr lang="es-CO" baseline="0" dirty="0" smtClean="0"/>
                        <a:t> de aprendizaje menor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Curva</a:t>
                      </a:r>
                      <a:r>
                        <a:rPr lang="es-CO" baseline="0" dirty="0" smtClean="0"/>
                        <a:t> de aprendizaje mayor</a:t>
                      </a:r>
                      <a:endParaRPr lang="es-CO" dirty="0"/>
                    </a:p>
                  </a:txBody>
                  <a:tcPr/>
                </a:tc>
              </a:tr>
              <a:tr h="705477">
                <a:tc>
                  <a:txBody>
                    <a:bodyPr/>
                    <a:lstStyle/>
                    <a:p>
                      <a:r>
                        <a:rPr lang="es-CO" dirty="0" smtClean="0"/>
                        <a:t>Tiene menos librerías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Contiene gran</a:t>
                      </a:r>
                      <a:r>
                        <a:rPr lang="es-CO" baseline="0" dirty="0" smtClean="0"/>
                        <a:t> variedad de librerías</a:t>
                      </a:r>
                      <a:endParaRPr lang="es-CO" dirty="0"/>
                    </a:p>
                  </a:txBody>
                  <a:tcPr/>
                </a:tc>
              </a:tr>
              <a:tr h="705477">
                <a:tc>
                  <a:txBody>
                    <a:bodyPr/>
                    <a:lstStyle/>
                    <a:p>
                      <a:r>
                        <a:rPr lang="es-CO" dirty="0" smtClean="0"/>
                        <a:t>Mayor velocidad debido</a:t>
                      </a:r>
                      <a:r>
                        <a:rPr lang="es-CO" baseline="0" dirty="0" smtClean="0"/>
                        <a:t> a su simplicidad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Tiene menor velocidad debido a su complejidad</a:t>
                      </a:r>
                      <a:endParaRPr lang="es-CO" dirty="0"/>
                    </a:p>
                  </a:txBody>
                  <a:tcPr/>
                </a:tc>
              </a:tr>
              <a:tr h="705477">
                <a:tc>
                  <a:txBody>
                    <a:bodyPr/>
                    <a:lstStyle/>
                    <a:p>
                      <a:r>
                        <a:rPr lang="es-CO" dirty="0" smtClean="0"/>
                        <a:t>No tiene su propio ORM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Tiene su propio</a:t>
                      </a:r>
                      <a:r>
                        <a:rPr lang="es-CO" baseline="0" dirty="0" smtClean="0"/>
                        <a:t> ORM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INSTALACION DE FLASK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25769"/>
            <a:ext cx="8915400" cy="4185453"/>
          </a:xfrm>
        </p:spPr>
        <p:txBody>
          <a:bodyPr/>
          <a:lstStyle/>
          <a:p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Para instalar y actualizar </a:t>
            </a:r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flask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 se ejecuta el siguiente comando en la terminal:</a:t>
            </a:r>
          </a:p>
          <a:p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pip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s-CO" altLang="es-CO" sz="2000" dirty="0" err="1">
                <a:solidFill>
                  <a:srgbClr val="333333"/>
                </a:solidFill>
                <a:latin typeface="Menlo"/>
              </a:rPr>
              <a:t>install</a:t>
            </a:r>
            <a:r>
              <a:rPr lang="es-CO" altLang="es-CO" sz="2000" dirty="0">
                <a:solidFill>
                  <a:srgbClr val="333333"/>
                </a:solidFill>
                <a:latin typeface="Menlo"/>
              </a:rPr>
              <a:t> -U </a:t>
            </a:r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Flask</a:t>
            </a:r>
            <a:endParaRPr lang="es-CO" altLang="es-CO" sz="2000" dirty="0" smtClean="0">
              <a:solidFill>
                <a:srgbClr val="333333"/>
              </a:solidFill>
              <a:latin typeface="Menlo"/>
            </a:endParaRPr>
          </a:p>
          <a:p>
            <a:r>
              <a:rPr lang="es-CO" altLang="es-CO" sz="2000" dirty="0">
                <a:solidFill>
                  <a:srgbClr val="333333"/>
                </a:solidFill>
                <a:latin typeface="Menlo"/>
              </a:rPr>
              <a:t>Para 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instalar sin actualizar </a:t>
            </a:r>
            <a:r>
              <a:rPr lang="es-CO" altLang="es-CO" sz="2000" dirty="0" err="1">
                <a:solidFill>
                  <a:srgbClr val="333333"/>
                </a:solidFill>
                <a:latin typeface="Menlo"/>
              </a:rPr>
              <a:t>flask</a:t>
            </a:r>
            <a:r>
              <a:rPr lang="es-CO" altLang="es-CO" sz="2000" dirty="0">
                <a:solidFill>
                  <a:srgbClr val="333333"/>
                </a:solidFill>
                <a:latin typeface="Menlo"/>
              </a:rPr>
              <a:t> se ejecuta el siguiente comando en la terminal:</a:t>
            </a:r>
          </a:p>
          <a:p>
            <a:r>
              <a:rPr lang="es-CO" altLang="es-CO" sz="2000" dirty="0" err="1">
                <a:solidFill>
                  <a:srgbClr val="333333"/>
                </a:solidFill>
                <a:latin typeface="Menlo"/>
              </a:rPr>
              <a:t>pip</a:t>
            </a:r>
            <a:r>
              <a:rPr lang="es-CO" altLang="es-CO" sz="2000" dirty="0">
                <a:solidFill>
                  <a:srgbClr val="333333"/>
                </a:solidFill>
                <a:latin typeface="Menlo"/>
              </a:rPr>
              <a:t> </a:t>
            </a:r>
            <a:r>
              <a:rPr lang="es-CO" altLang="es-CO" sz="2000" dirty="0" err="1">
                <a:solidFill>
                  <a:srgbClr val="333333"/>
                </a:solidFill>
                <a:latin typeface="Menlo"/>
              </a:rPr>
              <a:t>install</a:t>
            </a:r>
            <a:r>
              <a:rPr lang="es-CO" altLang="es-CO" sz="2000" dirty="0">
                <a:solidFill>
                  <a:srgbClr val="333333"/>
                </a:solidFill>
                <a:latin typeface="Menlo"/>
              </a:rPr>
              <a:t> </a:t>
            </a:r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Flask</a:t>
            </a:r>
            <a:endParaRPr lang="es-CO" altLang="es-CO" sz="2000" dirty="0" smtClean="0">
              <a:solidFill>
                <a:srgbClr val="333333"/>
              </a:solidFill>
              <a:latin typeface="Menlo"/>
            </a:endParaRPr>
          </a:p>
          <a:p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Para </a:t>
            </a:r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desintalar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s-CO" altLang="es-CO" sz="2000" dirty="0" err="1" smtClean="0">
                <a:solidFill>
                  <a:srgbClr val="333333"/>
                </a:solidFill>
                <a:latin typeface="Menlo"/>
              </a:rPr>
              <a:t>flask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s-CO" altLang="es-CO" sz="2000" dirty="0" smtClean="0">
                <a:solidFill>
                  <a:srgbClr val="333333"/>
                </a:solidFill>
                <a:latin typeface="Menlo"/>
              </a:rPr>
              <a:t>se usa el siguiente comando</a:t>
            </a:r>
          </a:p>
          <a:p>
            <a:r>
              <a:rPr lang="es-CO" altLang="es-CO" sz="2000" dirty="0">
                <a:solidFill>
                  <a:schemeClr val="tx1"/>
                </a:solidFill>
                <a:latin typeface="inherit"/>
              </a:rPr>
              <a:t>pip3 </a:t>
            </a:r>
            <a:r>
              <a:rPr lang="es-CO" altLang="es-CO" sz="2000" dirty="0" err="1">
                <a:solidFill>
                  <a:schemeClr val="tx1"/>
                </a:solidFill>
                <a:latin typeface="inherit"/>
              </a:rPr>
              <a:t>uninstall</a:t>
            </a:r>
            <a:r>
              <a:rPr lang="es-CO" altLang="es-CO" sz="20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s-CO" altLang="es-CO" sz="2000" dirty="0" err="1">
                <a:solidFill>
                  <a:schemeClr val="tx1"/>
                </a:solidFill>
                <a:latin typeface="inherit"/>
              </a:rPr>
              <a:t>flask</a:t>
            </a:r>
            <a:r>
              <a:rPr lang="es-CO" altLang="es-CO" sz="3200" dirty="0">
                <a:solidFill>
                  <a:schemeClr val="tx1"/>
                </a:solidFill>
              </a:rPr>
              <a:t> </a:t>
            </a:r>
            <a:endParaRPr lang="es-CO" altLang="es-CO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CO" altLang="es-CO" sz="2000" dirty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endParaRPr lang="es-CO" altLang="es-CO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932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275" t="17261" b="50423"/>
          <a:stretch/>
        </p:blipFill>
        <p:spPr>
          <a:xfrm>
            <a:off x="309842" y="347731"/>
            <a:ext cx="11701853" cy="30909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064" t="17825" b="50234"/>
          <a:stretch/>
        </p:blipFill>
        <p:spPr>
          <a:xfrm>
            <a:off x="309842" y="3644721"/>
            <a:ext cx="11870130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818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259</Words>
  <Application>Microsoft Office PowerPoint</Application>
  <PresentationFormat>Panorámica</PresentationFormat>
  <Paragraphs>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inherit</vt:lpstr>
      <vt:lpstr>Lato</vt:lpstr>
      <vt:lpstr>Menlo</vt:lpstr>
      <vt:lpstr>Wingdings 3</vt:lpstr>
      <vt:lpstr>Espiral</vt:lpstr>
      <vt:lpstr>FLASK</vt:lpstr>
      <vt:lpstr>QUE ES UN FRAMEWORK</vt:lpstr>
      <vt:lpstr>QUE ES FLASK?</vt:lpstr>
      <vt:lpstr>PATRON MVC</vt:lpstr>
      <vt:lpstr>VENTAJAS DE FLASK</vt:lpstr>
      <vt:lpstr>DESVENTAJAS DE FLASK</vt:lpstr>
      <vt:lpstr>Presentación de PowerPoint</vt:lpstr>
      <vt:lpstr>INSTALACION DE FLASK</vt:lpstr>
      <vt:lpstr>Presentación de PowerPoint</vt:lpstr>
      <vt:lpstr>Presentación de PowerPoint</vt:lpstr>
      <vt:lpstr>HOLA MUNDO EN FLASK</vt:lpstr>
      <vt:lpstr>EXTENCIONES DE FLASK</vt:lpstr>
      <vt:lpstr>INSTALACIÓN DE EXTENSIONES</vt:lpstr>
      <vt:lpstr>Flask-boostrap</vt:lpstr>
      <vt:lpstr>Flask-Script </vt:lpstr>
      <vt:lpstr>Flask-WTF</vt:lpstr>
      <vt:lpstr>Flask-SQLAlchemy</vt:lpstr>
      <vt:lpstr>Flask-login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Cuenta Microsoft</dc:creator>
  <cp:lastModifiedBy>Cuenta Microsoft</cp:lastModifiedBy>
  <cp:revision>16</cp:revision>
  <dcterms:created xsi:type="dcterms:W3CDTF">2021-09-24T15:44:00Z</dcterms:created>
  <dcterms:modified xsi:type="dcterms:W3CDTF">2021-10-01T23:00:40Z</dcterms:modified>
</cp:coreProperties>
</file>