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55" r:id="rId3"/>
    <p:sldId id="388" r:id="rId4"/>
    <p:sldId id="389" r:id="rId5"/>
    <p:sldId id="390" r:id="rId6"/>
    <p:sldId id="392" r:id="rId7"/>
    <p:sldId id="393" r:id="rId8"/>
    <p:sldId id="394" r:id="rId9"/>
    <p:sldId id="395" r:id="rId10"/>
    <p:sldId id="397" r:id="rId11"/>
    <p:sldId id="391" r:id="rId12"/>
    <p:sldId id="362" r:id="rId13"/>
    <p:sldId id="363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68E50A7-56ED-D446-B983-0A70CFDB2E31}" type="slidenum">
              <a:rPr lang="en-US" altLang="x-none">
                <a:latin typeface="Arial" charset="0"/>
              </a:rPr>
              <a:pPr eaLnBrk="1" hangingPunct="1"/>
              <a:t>2</a:t>
            </a:fld>
            <a:endParaRPr lang="en-US" altLang="x-none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5DE56F9-437F-1C48-B1D4-484332E6A67E}" type="slidenum">
              <a:rPr lang="en-US" altLang="x-none">
                <a:latin typeface="Arial" charset="0"/>
              </a:rPr>
              <a:pPr eaLnBrk="1" hangingPunct="1"/>
              <a:t>12</a:t>
            </a:fld>
            <a:endParaRPr lang="en-US" altLang="x-none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7B3EE6D-BB3C-2448-A840-669FEC9EDDFE}" type="slidenum">
              <a:rPr lang="en-US" altLang="x-none">
                <a:latin typeface="Arial" charset="0"/>
              </a:rPr>
              <a:pPr eaLnBrk="1" hangingPunct="1"/>
              <a:t>13</a:t>
            </a:fld>
            <a:endParaRPr lang="en-US" altLang="x-none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Ranking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094B-A912-504C-84EF-F4B5BE62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6A85-8D7E-F64E-96F7-EF9661F4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[A,B,C,D,E]</a:t>
            </a:r>
          </a:p>
          <a:p>
            <a:r>
              <a:rPr lang="en-US" dirty="0"/>
              <a:t>User profile: C:4, B: 3.5, D: 3</a:t>
            </a:r>
          </a:p>
          <a:p>
            <a:r>
              <a:rPr lang="en-US" dirty="0"/>
              <a:t>Calculate NDCG@5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94CA15-89C3-044B-9B6D-20E3448683B3}"/>
                  </a:ext>
                </a:extLst>
              </p:cNvPr>
              <p:cNvSpPr/>
              <p:nvPr/>
            </p:nvSpPr>
            <p:spPr>
              <a:xfrm>
                <a:off x="782772" y="3747226"/>
                <a:ext cx="2828787" cy="87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𝐷𝐶𝐺</m:t>
                      </m:r>
                      <m:r>
                        <a:rPr lang="en-US" i="1" smtClean="0">
                          <a:latin typeface="Cambria Math" charset="0"/>
                        </a:rPr>
                        <m:t>@5= 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94CA15-89C3-044B-9B6D-20E344868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2" y="3747226"/>
                <a:ext cx="2828787" cy="874983"/>
              </a:xfrm>
              <a:prstGeom prst="rect">
                <a:avLst/>
              </a:prstGeom>
              <a:blipFill>
                <a:blip r:embed="rId2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MRR</a:t>
            </a:r>
          </a:p>
          <a:p>
            <a:r>
              <a:rPr lang="en-US" dirty="0"/>
              <a:t>More commonly used if there is only a single item</a:t>
            </a:r>
          </a:p>
          <a:p>
            <a:pPr lvl="1"/>
            <a:r>
              <a:rPr lang="en-US" dirty="0"/>
              <a:t>Can be used for ranked lists</a:t>
            </a:r>
          </a:p>
          <a:p>
            <a:r>
              <a:rPr lang="en-US" dirty="0"/>
              <a:t>Take the rank 𝓁 of the 1</a:t>
            </a:r>
            <a:r>
              <a:rPr lang="en-US" baseline="30000" dirty="0"/>
              <a:t>st</a:t>
            </a:r>
            <a:r>
              <a:rPr lang="en-US" dirty="0"/>
              <a:t> relevant / liked item retrieved</a:t>
            </a:r>
          </a:p>
          <a:p>
            <a:pPr lvl="1"/>
            <a:r>
              <a:rPr lang="en-US" dirty="0"/>
              <a:t>1/ 𝓁 is the reciprocal rank</a:t>
            </a:r>
          </a:p>
          <a:p>
            <a:pPr lvl="1"/>
            <a:r>
              <a:rPr lang="en-US" dirty="0"/>
              <a:t>Average over all the retrievals</a:t>
            </a:r>
          </a:p>
          <a:p>
            <a:r>
              <a:rPr lang="en-US" dirty="0"/>
              <a:t>A different assumption than NDCG</a:t>
            </a:r>
          </a:p>
          <a:p>
            <a:pPr lvl="1"/>
            <a:r>
              <a:rPr lang="en-US" dirty="0"/>
              <a:t>Only interested in how far the user has to look to find one good thing</a:t>
            </a:r>
          </a:p>
          <a:p>
            <a:pPr lvl="1"/>
            <a:r>
              <a:rPr lang="en-US" dirty="0"/>
              <a:t>Could be surrounded by irrelevant stuff</a:t>
            </a:r>
          </a:p>
        </p:txBody>
      </p:sp>
    </p:spTree>
    <p:extLst>
      <p:ext uri="{BB962C8B-B14F-4D97-AF65-F5344CB8AC3E}">
        <p14:creationId xmlns:p14="http://schemas.microsoft.com/office/powerpoint/2010/main" val="66574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Herlocker's results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Three groups are highly-correlated</a:t>
            </a:r>
          </a:p>
          <a:p>
            <a:pPr lvl="1" eaLnBrk="1" hangingPunct="1">
              <a:defRPr/>
            </a:pPr>
            <a:r>
              <a:rPr lang="en-US" dirty="0"/>
              <a:t>Prediction-based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MAE, correlation</a:t>
            </a:r>
          </a:p>
          <a:p>
            <a:pPr lvl="1" eaLnBrk="1" hangingPunct="1">
              <a:defRPr/>
            </a:pPr>
            <a:r>
              <a:rPr lang="en-US" dirty="0"/>
              <a:t>Precision-based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NDCG, MAP</a:t>
            </a:r>
          </a:p>
          <a:p>
            <a:pPr lvl="1" eaLnBrk="1" hangingPunct="1">
              <a:defRPr/>
            </a:pPr>
            <a:r>
              <a:rPr lang="en-US" dirty="0"/>
              <a:t>Utility-based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ROC and AUC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Evaluation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/>
              <a:t>Determine the goal of your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Accurately predicting the user's ratings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Producing a good list of a certain size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Producing good lists at all sizes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Producing a good ranking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/>
              <a:t>Then you know what metric to use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MAE or related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Average precision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ROC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NDCG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surprise, novelty, diversity, etc.?</a:t>
            </a:r>
          </a:p>
          <a:p>
            <a:r>
              <a:rPr lang="en-US" dirty="0"/>
              <a:t>Also important for recommender systems</a:t>
            </a:r>
          </a:p>
          <a:p>
            <a:pPr lvl="1"/>
            <a:r>
              <a:rPr lang="en-US" dirty="0"/>
              <a:t>We will get to this next</a:t>
            </a:r>
          </a:p>
        </p:txBody>
      </p:sp>
    </p:spTree>
    <p:extLst>
      <p:ext uri="{BB962C8B-B14F-4D97-AF65-F5344CB8AC3E}">
        <p14:creationId xmlns:p14="http://schemas.microsoft.com/office/powerpoint/2010/main" val="115668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Ranking Measures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800" dirty="0"/>
              <a:t>If the output is a list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800" dirty="0"/>
              <a:t>Evaluating a list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are the things at the top better than the ones at the bottom?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in other words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for each item in the list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there should be no better items farther down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800" dirty="0"/>
              <a:t>Possible to include non-uniformity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top items more important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variants</a:t>
            </a:r>
          </a:p>
          <a:p>
            <a:r>
              <a:rPr lang="en-US" dirty="0"/>
              <a:t>Spearman rank coefficient</a:t>
            </a:r>
          </a:p>
          <a:p>
            <a:pPr lvl="1"/>
            <a:r>
              <a:rPr lang="en-US" dirty="0"/>
              <a:t>Turn the recommendation list L into &lt;item, rank&gt; pairs</a:t>
            </a:r>
          </a:p>
          <a:p>
            <a:pPr lvl="1"/>
            <a:r>
              <a:rPr lang="en-US" dirty="0"/>
              <a:t>Sort the user’s test set ratings to make a ranked list L</a:t>
            </a:r>
            <a:r>
              <a:rPr lang="en-US" baseline="-25000" dirty="0"/>
              <a:t>u</a:t>
            </a:r>
          </a:p>
          <a:p>
            <a:pPr lvl="1"/>
            <a:r>
              <a:rPr lang="en-US" dirty="0"/>
              <a:t>Create similar pairs</a:t>
            </a:r>
          </a:p>
          <a:p>
            <a:pPr lvl="1"/>
            <a:r>
              <a:rPr lang="en-US" dirty="0"/>
              <a:t>Compare the correlation of the ranks</a:t>
            </a:r>
          </a:p>
          <a:p>
            <a:r>
              <a:rPr lang="en-US" dirty="0" err="1"/>
              <a:t>Kandall’s</a:t>
            </a:r>
            <a:r>
              <a:rPr lang="en-US" dirty="0"/>
              <a:t> rank coefficient</a:t>
            </a:r>
          </a:p>
          <a:p>
            <a:pPr lvl="1"/>
            <a:r>
              <a:rPr lang="en-US" dirty="0"/>
              <a:t> For all pairs of items in L ∩ L</a:t>
            </a:r>
            <a:r>
              <a:rPr lang="en-US" baseline="-25000" dirty="0"/>
              <a:t>u</a:t>
            </a:r>
            <a:endParaRPr lang="en-US" dirty="0"/>
          </a:p>
          <a:p>
            <a:pPr lvl="2"/>
            <a:r>
              <a:rPr lang="en-US" dirty="0"/>
              <a:t>Count the number of concordant pairs C+</a:t>
            </a:r>
          </a:p>
          <a:p>
            <a:pPr lvl="3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&gt; 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 in both lists</a:t>
            </a:r>
            <a:endParaRPr lang="en-US" baseline="-25000" dirty="0"/>
          </a:p>
          <a:p>
            <a:pPr lvl="2"/>
            <a:r>
              <a:rPr lang="en-US" dirty="0"/>
              <a:t>Count the number of discordant pairs C-</a:t>
            </a:r>
          </a:p>
          <a:p>
            <a:pPr lvl="3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&gt; 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 in one list and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&lt; 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 in the other</a:t>
            </a:r>
          </a:p>
          <a:p>
            <a:pPr lvl="1"/>
            <a:r>
              <a:rPr lang="en-US" dirty="0"/>
              <a:t>Divide by the total # of pairs</a:t>
            </a:r>
          </a:p>
          <a:p>
            <a:pPr lvl="3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356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the same problem as ROC</a:t>
            </a:r>
          </a:p>
          <a:p>
            <a:r>
              <a:rPr lang="en-US" dirty="0"/>
              <a:t>Doesn’t discriminate between reversals at the front of the list</a:t>
            </a:r>
          </a:p>
          <a:p>
            <a:pPr lvl="1"/>
            <a:r>
              <a:rPr lang="en-US" dirty="0"/>
              <a:t>vs those at the end</a:t>
            </a:r>
          </a:p>
          <a:p>
            <a:pPr lvl="1"/>
            <a:r>
              <a:rPr lang="en-US" dirty="0"/>
              <a:t>Where we probably don’t care</a:t>
            </a:r>
          </a:p>
        </p:txBody>
      </p:sp>
    </p:spTree>
    <p:extLst>
      <p:ext uri="{BB962C8B-B14F-4D97-AF65-F5344CB8AC3E}">
        <p14:creationId xmlns:p14="http://schemas.microsoft.com/office/powerpoint/2010/main" val="37242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NDCG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35676"/>
            <a:ext cx="7556313" cy="48904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Normalized Discounted Cumulative Gain</a:t>
            </a:r>
          </a:p>
          <a:p>
            <a:pPr lvl="1"/>
            <a:r>
              <a:rPr lang="en-US" dirty="0"/>
              <a:t>A utility theoretic measure</a:t>
            </a:r>
          </a:p>
          <a:p>
            <a:pPr lvl="1"/>
            <a:r>
              <a:rPr lang="en-US" dirty="0"/>
              <a:t>Read the name it backwards</a:t>
            </a:r>
          </a:p>
          <a:p>
            <a:r>
              <a:rPr lang="en-US" dirty="0"/>
              <a:t>Gain</a:t>
            </a:r>
          </a:p>
          <a:p>
            <a:pPr lvl="1"/>
            <a:r>
              <a:rPr lang="en-US" dirty="0"/>
              <a:t>We are assuming that there is utility associated with a relevant item appearing in the recommendation list</a:t>
            </a:r>
          </a:p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We are assuming that multiple items may appear and that utility is cumulative of these appearances</a:t>
            </a:r>
          </a:p>
          <a:p>
            <a:pPr lvl="1"/>
            <a:r>
              <a:rPr lang="en-US" dirty="0"/>
              <a:t>You could imagine an alternate measure that says one good match is enough</a:t>
            </a:r>
          </a:p>
          <a:p>
            <a:r>
              <a:rPr lang="en-US" dirty="0"/>
              <a:t>Discounted</a:t>
            </a:r>
          </a:p>
          <a:p>
            <a:pPr lvl="1"/>
            <a:r>
              <a:rPr lang="en-US" dirty="0"/>
              <a:t>We assume that results have lower utility if they are farther down the list</a:t>
            </a:r>
          </a:p>
          <a:p>
            <a:r>
              <a:rPr lang="en-US" dirty="0"/>
              <a:t>Normalized</a:t>
            </a:r>
          </a:p>
          <a:p>
            <a:pPr lvl="1"/>
            <a:r>
              <a:rPr lang="en-US" dirty="0"/>
              <a:t>We want to be able to compare values across different data sets, so we normalize</a:t>
            </a:r>
          </a:p>
          <a:p>
            <a:r>
              <a:rPr lang="en-US" dirty="0"/>
              <a:t>As with precision</a:t>
            </a:r>
          </a:p>
          <a:p>
            <a:pPr lvl="1"/>
            <a:r>
              <a:rPr lang="en-US" dirty="0"/>
              <a:t>We will fix the list size NDCG@5, @10, etc.</a:t>
            </a:r>
          </a:p>
        </p:txBody>
      </p:sp>
    </p:spTree>
    <p:extLst>
      <p:ext uri="{BB962C8B-B14F-4D97-AF65-F5344CB8AC3E}">
        <p14:creationId xmlns:p14="http://schemas.microsoft.com/office/powerpoint/2010/main" val="1512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with precision / recall</a:t>
                </a:r>
              </a:p>
              <a:p>
                <a:pPr lvl="1"/>
                <a:r>
                  <a:rPr lang="en-US" dirty="0"/>
                  <a:t>Usually we assume a binary utility</a:t>
                </a:r>
              </a:p>
              <a:p>
                <a:pPr lvl="2"/>
                <a:r>
                  <a:rPr lang="en-US" dirty="0"/>
                  <a:t>Relevant / good or not</a:t>
                </a:r>
              </a:p>
              <a:p>
                <a:r>
                  <a:rPr lang="en-US" dirty="0"/>
                  <a:t>Cumulative gain</a:t>
                </a:r>
              </a:p>
              <a:p>
                <a:pPr lvl="1"/>
                <a:r>
                  <a:rPr lang="en-US" dirty="0"/>
                  <a:t>Sum over the utilities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:r>
                  <a:rPr lang="en-US" dirty="0" err="1"/>
                  <a:t>u</a:t>
                </a:r>
                <a:r>
                  <a:rPr lang="en-US" baseline="-25000" dirty="0" err="1"/>
                  <a:t>l</a:t>
                </a:r>
                <a:r>
                  <a:rPr lang="en-US" dirty="0"/>
                  <a:t> is 1 if the item at rank l is good and 0 otherwise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3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Discounted cumulative gain</a:t>
                </a:r>
              </a:p>
              <a:p>
                <a:r>
                  <a:rPr lang="en-US" dirty="0"/>
                  <a:t>Reduce the utility for items farther down the list</a:t>
                </a:r>
              </a:p>
              <a:p>
                <a:pPr lvl="1"/>
                <a:r>
                  <a:rPr lang="en-US" dirty="0"/>
                  <a:t>Higher rank = lower utility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𝐷𝐶𝐺</m:t>
                    </m:r>
                    <m:r>
                      <a:rPr lang="en-US" b="0" i="1" smtClean="0">
                        <a:latin typeface="Cambria Math" charset="0"/>
                      </a:rPr>
                      <m:t>@10= 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sup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Logarithmic decay gives smooth reduction in gain</a:t>
                </a:r>
              </a:p>
              <a:p>
                <a:r>
                  <a:rPr lang="en-US" dirty="0"/>
                  <a:t>If </a:t>
                </a:r>
                <a:r>
                  <a:rPr lang="en-US" dirty="0" err="1"/>
                  <a:t>u</a:t>
                </a:r>
                <a:r>
                  <a:rPr lang="en-US" baseline="-25000" dirty="0" err="1"/>
                  <a:t>l</a:t>
                </a:r>
                <a:r>
                  <a:rPr lang="en-US" dirty="0"/>
                  <a:t> has only binary values</a:t>
                </a:r>
              </a:p>
              <a:p>
                <a:pPr lvl="1"/>
                <a:r>
                  <a:rPr lang="en-US" dirty="0"/>
                  <a:t>Then numerator is just </a:t>
                </a:r>
                <a:r>
                  <a:rPr lang="en-US" dirty="0" err="1"/>
                  <a:t>u</a:t>
                </a:r>
                <a:r>
                  <a:rPr lang="en-US" baseline="-25000" dirty="0" err="1"/>
                  <a:t>l</a:t>
                </a:r>
                <a:endParaRPr lang="en-US" baseline="-25000" dirty="0"/>
              </a:p>
              <a:p>
                <a:pPr lvl="1"/>
                <a:r>
                  <a:rPr lang="en-US" dirty="0"/>
                  <a:t>Otherwise we think of it as a utility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88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How do we know how good an NDCG value is?</a:t>
                </a:r>
              </a:p>
              <a:p>
                <a:r>
                  <a:rPr lang="en-US" dirty="0"/>
                  <a:t>How could we compare across systems?</a:t>
                </a:r>
              </a:p>
              <a:p>
                <a:r>
                  <a:rPr lang="en-US" dirty="0"/>
                  <a:t>Normalize vs the best DCG you could get</a:t>
                </a:r>
              </a:p>
              <a:p>
                <a:r>
                  <a:rPr lang="en-US" dirty="0"/>
                  <a:t>Best case: All the top items are relevant</a:t>
                </a:r>
              </a:p>
              <a:p>
                <a:pPr lvl="1"/>
                <a:r>
                  <a:rPr lang="en-US" dirty="0"/>
                  <a:t>But that is only possible if the user has 10 liked items in the test set</a:t>
                </a:r>
              </a:p>
              <a:p>
                <a:r>
                  <a:rPr lang="en-US" dirty="0"/>
                  <a:t>So, calculate ideal DCG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𝐼𝐷</m:t>
                    </m:r>
                    <m:r>
                      <a:rPr lang="en-US" i="1">
                        <a:latin typeface="Cambria Math" charset="0"/>
                      </a:rPr>
                      <m:t>𝐶𝐺</m:t>
                    </m:r>
                    <m:r>
                      <a:rPr lang="en-US" i="1">
                        <a:latin typeface="Cambria Math" charset="0"/>
                      </a:rPr>
                      <m:t>@10=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𝑙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k is the number of liked items for the user, up to 10</a:t>
                </a:r>
              </a:p>
              <a:p>
                <a:r>
                  <a:rPr lang="en-US" dirty="0"/>
                  <a:t>NDCG = DCG / IDCG</a:t>
                </a:r>
              </a:p>
              <a:p>
                <a:r>
                  <a:rPr lang="en-US" dirty="0"/>
                  <a:t>Average over all the lists computed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94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NDCG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 measure</a:t>
            </a:r>
          </a:p>
          <a:p>
            <a:pPr lvl="1"/>
            <a:r>
              <a:rPr lang="en-US" dirty="0"/>
              <a:t>When rankings are being compared</a:t>
            </a:r>
          </a:p>
          <a:p>
            <a:pPr lvl="1"/>
            <a:r>
              <a:rPr lang="en-US" dirty="0"/>
              <a:t>Used by Google for search algorithm evaluation, for example</a:t>
            </a:r>
          </a:p>
          <a:p>
            <a:r>
              <a:rPr lang="en-US" dirty="0"/>
              <a:t>Gives a single number</a:t>
            </a:r>
          </a:p>
          <a:p>
            <a:r>
              <a:rPr lang="en-US" dirty="0"/>
              <a:t>Sensitive to the ordering of items</a:t>
            </a:r>
          </a:p>
          <a:p>
            <a:r>
              <a:rPr lang="en-US" dirty="0"/>
              <a:t>Often very difficult to improve NDCG by a large amount</a:t>
            </a:r>
          </a:p>
          <a:p>
            <a:pPr lvl="1"/>
            <a:r>
              <a:rPr lang="en-US" dirty="0"/>
              <a:t>But even small increases in NDCG (1-2%) are noticeable to users</a:t>
            </a:r>
          </a:p>
        </p:txBody>
      </p:sp>
    </p:spTree>
    <p:extLst>
      <p:ext uri="{BB962C8B-B14F-4D97-AF65-F5344CB8AC3E}">
        <p14:creationId xmlns:p14="http://schemas.microsoft.com/office/powerpoint/2010/main" val="109472613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21103</TotalTime>
  <Words>717</Words>
  <Application>Microsoft Macintosh PowerPoint</Application>
  <PresentationFormat>On-screen Show (4:3)</PresentationFormat>
  <Paragraphs>124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Rockwell</vt:lpstr>
      <vt:lpstr>Wingdings</vt:lpstr>
      <vt:lpstr>Advantage</vt:lpstr>
      <vt:lpstr>Recommender Systems Ranking Metrics</vt:lpstr>
      <vt:lpstr>Ranking Measures</vt:lpstr>
      <vt:lpstr>Rank correlation</vt:lpstr>
      <vt:lpstr>Rank correlation</vt:lpstr>
      <vt:lpstr>NDCG</vt:lpstr>
      <vt:lpstr>Gain</vt:lpstr>
      <vt:lpstr>DCG</vt:lpstr>
      <vt:lpstr>Normalize</vt:lpstr>
      <vt:lpstr>NDCG</vt:lpstr>
      <vt:lpstr>Example</vt:lpstr>
      <vt:lpstr>Mean Reciprocal Rank</vt:lpstr>
      <vt:lpstr>Herlocker's results</vt:lpstr>
      <vt:lpstr>Evaluation</vt:lpstr>
      <vt:lpstr>But wait!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176</cp:revision>
  <dcterms:created xsi:type="dcterms:W3CDTF">2016-12-27T21:46:53Z</dcterms:created>
  <dcterms:modified xsi:type="dcterms:W3CDTF">2019-03-09T21:53:42Z</dcterms:modified>
</cp:coreProperties>
</file>