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393" r:id="rId3"/>
    <p:sldId id="394" r:id="rId4"/>
    <p:sldId id="314" r:id="rId5"/>
    <p:sldId id="317" r:id="rId6"/>
    <p:sldId id="318" r:id="rId7"/>
    <p:sldId id="319" r:id="rId8"/>
    <p:sldId id="388" r:id="rId9"/>
    <p:sldId id="389" r:id="rId10"/>
    <p:sldId id="390" r:id="rId11"/>
    <p:sldId id="391" r:id="rId12"/>
    <p:sldId id="321" r:id="rId13"/>
    <p:sldId id="322" r:id="rId14"/>
    <p:sldId id="39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94708"/>
  </p:normalViewPr>
  <p:slideViewPr>
    <p:cSldViewPr snapToGrid="0" snapToObjects="1">
      <p:cViewPr varScale="1">
        <p:scale>
          <a:sx n="103" d="100"/>
          <a:sy n="103" d="100"/>
        </p:scale>
        <p:origin x="132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2A0014-6239-F348-BFA1-EF77CD94D2E7}" type="datetimeFigureOut">
              <a:rPr lang="en-US" smtClean="0"/>
              <a:t>3/5/19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E8357-3479-0447-960A-527540919B94}" type="slidenum">
              <a:rPr lang="en-US" smtClean="0"/>
              <a:t>‹#›</a:t>
            </a:fld>
            <a:endParaRPr lang="en-US"/>
          </a:p>
        </p:txBody>
      </p:sp>
    </p:spTree>
    <p:extLst>
      <p:ext uri="{BB962C8B-B14F-4D97-AF65-F5344CB8AC3E}">
        <p14:creationId xmlns:p14="http://schemas.microsoft.com/office/powerpoint/2010/main" val="34987518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2E8357-3479-0447-960A-527540919B94}" type="slidenum">
              <a:rPr lang="en-US" smtClean="0"/>
              <a:t>1</a:t>
            </a:fld>
            <a:endParaRPr lang="en-US"/>
          </a:p>
        </p:txBody>
      </p:sp>
    </p:spTree>
    <p:extLst>
      <p:ext uri="{BB962C8B-B14F-4D97-AF65-F5344CB8AC3E}">
        <p14:creationId xmlns:p14="http://schemas.microsoft.com/office/powerpoint/2010/main" val="150527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r" eaLnBrk="1" hangingPunct="1"/>
            <a:fld id="{E5C0B3FB-3ECA-5944-B88D-A88715540AE8}" type="slidenum">
              <a:rPr lang="en-US" altLang="x-none" sz="1200">
                <a:latin typeface="Arial" charset="0"/>
              </a:rPr>
              <a:pPr algn="r" eaLnBrk="1" hangingPunct="1"/>
              <a:t>5</a:t>
            </a:fld>
            <a:endParaRPr lang="en-US" altLang="x-none" sz="120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r" eaLnBrk="1" hangingPunct="1"/>
            <a:fld id="{889DF43D-6029-E043-B50C-A4D5A91F136C}" type="slidenum">
              <a:rPr lang="en-US" altLang="x-none" sz="1200">
                <a:latin typeface="Arial" charset="0"/>
              </a:rPr>
              <a:pPr algn="r" eaLnBrk="1" hangingPunct="1"/>
              <a:t>6</a:t>
            </a:fld>
            <a:endParaRPr lang="en-US" altLang="x-none" sz="120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r" eaLnBrk="1" hangingPunct="1"/>
            <a:fld id="{EBE1C1D4-BD5A-3A41-B402-EA802969834A}" type="slidenum">
              <a:rPr lang="en-US" altLang="x-none" sz="1200">
                <a:latin typeface="Arial" charset="0"/>
              </a:rPr>
              <a:pPr algn="r" eaLnBrk="1" hangingPunct="1"/>
              <a:t>7</a:t>
            </a:fld>
            <a:endParaRPr lang="en-US" altLang="x-none" sz="120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r" eaLnBrk="1" hangingPunct="1"/>
            <a:fld id="{D124E986-F356-AE49-947B-9F4E8CA1DA2C}" type="slidenum">
              <a:rPr lang="en-US" altLang="x-none" sz="1200">
                <a:latin typeface="Arial" charset="0"/>
              </a:rPr>
              <a:pPr algn="r" eaLnBrk="1" hangingPunct="1"/>
              <a:t>12</a:t>
            </a:fld>
            <a:endParaRPr lang="en-US" altLang="x-none" sz="120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r" eaLnBrk="1" hangingPunct="1"/>
            <a:fld id="{026EE2D1-916F-4542-9C1D-5CDD1C094107}" type="slidenum">
              <a:rPr lang="en-US" altLang="x-none" sz="1200">
                <a:latin typeface="Arial" charset="0"/>
              </a:rPr>
              <a:pPr algn="r" eaLnBrk="1" hangingPunct="1"/>
              <a:t>13</a:t>
            </a:fld>
            <a:endParaRPr lang="en-US" altLang="x-none" sz="120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5ABFFC0-C572-D147-B666-41AC02EEF4FD}" type="datetimeFigureOut">
              <a:rPr lang="en-US" smtClean="0"/>
              <a:t>3/5/19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95067-9E34-F940-8AC1-229C8CCD4CBD}"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5ABFFC0-C572-D147-B666-41AC02EEF4FD}" type="datetimeFigureOut">
              <a:rPr lang="en-US" smtClean="0"/>
              <a:t>3/5/19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295067-9E34-F940-8AC1-229C8CCD4CB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15ABFFC0-C572-D147-B666-41AC02EEF4FD}" type="datetimeFigureOut">
              <a:rPr lang="en-US" smtClean="0"/>
              <a:t>3/5/19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295067-9E34-F940-8AC1-229C8CCD4CB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37295067-9E34-F940-8AC1-229C8CCD4CBD}"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95067-9E34-F940-8AC1-229C8CCD4CBD}"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37295067-9E34-F940-8AC1-229C8CCD4CB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37295067-9E34-F940-8AC1-229C8CCD4CB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37295067-9E34-F940-8AC1-229C8CCD4CBD}"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ABFFC0-C572-D147-B666-41AC02EEF4FD}"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95067-9E34-F940-8AC1-229C8CCD4C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ABFFC0-C572-D147-B666-41AC02EEF4FD}"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95067-9E34-F940-8AC1-229C8CCD4CB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ABFFC0-C572-D147-B666-41AC02EEF4FD}"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95067-9E34-F940-8AC1-229C8CCD4CBD}"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ABFFC0-C572-D147-B666-41AC02EEF4FD}"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95067-9E34-F940-8AC1-229C8CCD4CB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5ABFFC0-C572-D147-B666-41AC02EEF4FD}" type="datetimeFigureOut">
              <a:rPr lang="en-US" smtClean="0"/>
              <a:t>3/5/19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15ABFFC0-C572-D147-B666-41AC02EEF4FD}" type="datetimeFigureOut">
              <a:rPr lang="en-US" smtClean="0"/>
              <a:t>3/5/19</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37295067-9E34-F940-8AC1-229C8CCD4CBD}"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95067-9E34-F940-8AC1-229C8CCD4C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15ABFFC0-C572-D147-B666-41AC02EEF4FD}" type="datetimeFigureOut">
              <a:rPr lang="en-US" smtClean="0"/>
              <a:t>3/5/19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295067-9E34-F940-8AC1-229C8CCD4CBD}"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37295067-9E34-F940-8AC1-229C8CCD4C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5ABFFC0-C572-D147-B666-41AC02EEF4FD}"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95067-9E34-F940-8AC1-229C8CCD4CBD}"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15ABFFC0-C572-D147-B666-41AC02EEF4FD}" type="datetimeFigureOut">
              <a:rPr lang="en-US" smtClean="0"/>
              <a:t>3/5/19</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37295067-9E34-F940-8AC1-229C8CCD4CB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Recommender Systems</a:t>
            </a:r>
            <a:br>
              <a:rPr lang="en-US" dirty="0"/>
            </a:br>
            <a:r>
              <a:rPr lang="en-US" dirty="0"/>
              <a:t>Evaluation</a:t>
            </a:r>
          </a:p>
        </p:txBody>
      </p:sp>
      <p:sp>
        <p:nvSpPr>
          <p:cNvPr id="3" name="Subtitle 2"/>
          <p:cNvSpPr>
            <a:spLocks noGrp="1"/>
          </p:cNvSpPr>
          <p:nvPr>
            <p:ph type="subTitle" idx="1"/>
          </p:nvPr>
        </p:nvSpPr>
        <p:spPr/>
        <p:txBody>
          <a:bodyPr/>
          <a:lstStyle/>
          <a:p>
            <a:r>
              <a:rPr lang="en-US" dirty="0"/>
              <a:t>Professor Robin Burke</a:t>
            </a:r>
          </a:p>
          <a:p>
            <a:r>
              <a:rPr lang="en-US" dirty="0"/>
              <a:t>Spring 2019</a:t>
            </a:r>
          </a:p>
        </p:txBody>
      </p:sp>
    </p:spTree>
    <p:extLst>
      <p:ext uri="{BB962C8B-B14F-4D97-AF65-F5344CB8AC3E}">
        <p14:creationId xmlns:p14="http://schemas.microsoft.com/office/powerpoint/2010/main" val="344479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evaluation</a:t>
            </a:r>
          </a:p>
        </p:txBody>
      </p:sp>
      <p:sp>
        <p:nvSpPr>
          <p:cNvPr id="3" name="Content Placeholder 2"/>
          <p:cNvSpPr>
            <a:spLocks noGrp="1"/>
          </p:cNvSpPr>
          <p:nvPr>
            <p:ph idx="1"/>
          </p:nvPr>
        </p:nvSpPr>
        <p:spPr/>
        <p:txBody>
          <a:bodyPr>
            <a:normAutofit lnSpcReduction="10000"/>
          </a:bodyPr>
          <a:lstStyle/>
          <a:p>
            <a:r>
              <a:rPr lang="en-US" dirty="0"/>
              <a:t>Also, A/B testing</a:t>
            </a:r>
          </a:p>
          <a:p>
            <a:r>
              <a:rPr lang="en-US" dirty="0"/>
              <a:t>Assumes that you have a working system</a:t>
            </a:r>
          </a:p>
          <a:p>
            <a:pPr lvl="1"/>
            <a:r>
              <a:rPr lang="en-US" dirty="0"/>
              <a:t>Hopefully with many users</a:t>
            </a:r>
          </a:p>
          <a:p>
            <a:r>
              <a:rPr lang="en-US" dirty="0"/>
              <a:t>Partition the users into two groups A / B</a:t>
            </a:r>
          </a:p>
          <a:p>
            <a:r>
              <a:rPr lang="en-US" dirty="0"/>
              <a:t>For some period of time</a:t>
            </a:r>
          </a:p>
          <a:p>
            <a:pPr lvl="1"/>
            <a:r>
              <a:rPr lang="en-US" dirty="0"/>
              <a:t>Provide recommendations to group A with algorithm A</a:t>
            </a:r>
          </a:p>
          <a:p>
            <a:pPr lvl="1"/>
            <a:r>
              <a:rPr lang="en-US" dirty="0"/>
              <a:t>Provide recommendations to group B with algorithm B</a:t>
            </a:r>
          </a:p>
          <a:p>
            <a:r>
              <a:rPr lang="en-US" dirty="0"/>
              <a:t>Compare performance indicators afterwards</a:t>
            </a:r>
          </a:p>
          <a:p>
            <a:r>
              <a:rPr lang="en-US" dirty="0"/>
              <a:t>Gold standard for clinical medicine</a:t>
            </a:r>
          </a:p>
          <a:p>
            <a:pPr lvl="1"/>
            <a:endParaRPr lang="en-US" dirty="0"/>
          </a:p>
        </p:txBody>
      </p:sp>
    </p:spTree>
    <p:extLst>
      <p:ext uri="{BB962C8B-B14F-4D97-AF65-F5344CB8AC3E}">
        <p14:creationId xmlns:p14="http://schemas.microsoft.com/office/powerpoint/2010/main" val="190826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a:t>
            </a:r>
          </a:p>
        </p:txBody>
      </p:sp>
      <p:sp>
        <p:nvSpPr>
          <p:cNvPr id="3" name="Content Placeholder 2"/>
          <p:cNvSpPr>
            <a:spLocks noGrp="1"/>
          </p:cNvSpPr>
          <p:nvPr>
            <p:ph idx="1"/>
          </p:nvPr>
        </p:nvSpPr>
        <p:spPr/>
        <p:txBody>
          <a:bodyPr>
            <a:normAutofit fontScale="85000" lnSpcReduction="20000"/>
          </a:bodyPr>
          <a:lstStyle/>
          <a:p>
            <a:r>
              <a:rPr lang="en-US" dirty="0"/>
              <a:t>Very heavily used in commercial settings</a:t>
            </a:r>
          </a:p>
          <a:p>
            <a:pPr lvl="1"/>
            <a:r>
              <a:rPr lang="en-US" dirty="0"/>
              <a:t>Not just for recommendation</a:t>
            </a:r>
          </a:p>
          <a:p>
            <a:r>
              <a:rPr lang="en-US" dirty="0"/>
              <a:t>Typically there are many tests at the same time</a:t>
            </a:r>
          </a:p>
          <a:p>
            <a:pPr lvl="1"/>
            <a:r>
              <a:rPr lang="en-US" dirty="0"/>
              <a:t>Interface changes</a:t>
            </a:r>
          </a:p>
          <a:p>
            <a:pPr lvl="1"/>
            <a:r>
              <a:rPr lang="en-US" dirty="0"/>
              <a:t>Marketing campaigns</a:t>
            </a:r>
          </a:p>
          <a:p>
            <a:pPr lvl="1"/>
            <a:r>
              <a:rPr lang="en-US" dirty="0"/>
              <a:t>Algorithmic changes</a:t>
            </a:r>
          </a:p>
          <a:p>
            <a:r>
              <a:rPr lang="en-US" dirty="0"/>
              <a:t>Process</a:t>
            </a:r>
          </a:p>
          <a:p>
            <a:pPr lvl="1"/>
            <a:r>
              <a:rPr lang="en-US" dirty="0"/>
              <a:t>Each user is assigned to a bucket for each test</a:t>
            </a:r>
          </a:p>
          <a:p>
            <a:pPr lvl="1"/>
            <a:r>
              <a:rPr lang="en-US" dirty="0"/>
              <a:t>The set of buckets is used to retrieve a system configuration</a:t>
            </a:r>
          </a:p>
          <a:p>
            <a:pPr lvl="1"/>
            <a:r>
              <a:rPr lang="en-US" dirty="0"/>
              <a:t>That configuration is instantiated to serve the query</a:t>
            </a:r>
          </a:p>
          <a:p>
            <a:r>
              <a:rPr lang="en-US" dirty="0"/>
              <a:t>Can do this per user or per visit</a:t>
            </a:r>
          </a:p>
          <a:p>
            <a:r>
              <a:rPr lang="en-US" dirty="0"/>
              <a:t>In many sites, there is no “interface” that every user sees.</a:t>
            </a:r>
          </a:p>
        </p:txBody>
      </p:sp>
    </p:spTree>
    <p:extLst>
      <p:ext uri="{BB962C8B-B14F-4D97-AF65-F5344CB8AC3E}">
        <p14:creationId xmlns:p14="http://schemas.microsoft.com/office/powerpoint/2010/main" val="60210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eaLnBrk="1" hangingPunct="1">
              <a:defRPr/>
            </a:pPr>
            <a:r>
              <a:rPr lang="en-US"/>
              <a:t>Offline Evaluation</a:t>
            </a:r>
          </a:p>
        </p:txBody>
      </p:sp>
      <p:sp>
        <p:nvSpPr>
          <p:cNvPr id="462851" name="Rectangle 3"/>
          <p:cNvSpPr>
            <a:spLocks noGrp="1" noChangeArrowheads="1"/>
          </p:cNvSpPr>
          <p:nvPr>
            <p:ph idx="1"/>
          </p:nvPr>
        </p:nvSpPr>
        <p:spPr/>
        <p:txBody>
          <a:bodyPr/>
          <a:lstStyle/>
          <a:p>
            <a:pPr eaLnBrk="1" hangingPunct="1">
              <a:buFont typeface="Wingdings" pitchFamily="2" charset="2"/>
              <a:buChar char="n"/>
              <a:defRPr/>
            </a:pPr>
            <a:r>
              <a:rPr lang="en-US" dirty="0"/>
              <a:t>Use retrospective data</a:t>
            </a:r>
          </a:p>
          <a:p>
            <a:pPr lvl="1" eaLnBrk="1" hangingPunct="1">
              <a:defRPr/>
            </a:pPr>
            <a:r>
              <a:rPr lang="en-US" dirty="0"/>
              <a:t>usually user / rating pairs</a:t>
            </a:r>
          </a:p>
          <a:p>
            <a:pPr eaLnBrk="1" hangingPunct="1">
              <a:buFont typeface="Wingdings" pitchFamily="2" charset="2"/>
              <a:buChar char="n"/>
              <a:defRPr/>
            </a:pPr>
            <a:r>
              <a:rPr lang="en-US" dirty="0"/>
              <a:t>Compare predictions</a:t>
            </a:r>
          </a:p>
          <a:p>
            <a:pPr lvl="1" eaLnBrk="1" hangingPunct="1">
              <a:defRPr/>
            </a:pPr>
            <a:r>
              <a:rPr lang="en-US" dirty="0"/>
              <a:t>known user ratings </a:t>
            </a:r>
            <a:r>
              <a:rPr lang="en-US" dirty="0" err="1"/>
              <a:t>vs</a:t>
            </a:r>
            <a:r>
              <a:rPr lang="en-US" dirty="0"/>
              <a:t> system predictions</a:t>
            </a:r>
          </a:p>
          <a:p>
            <a:pPr eaLnBrk="1" hangingPunct="1">
              <a:buFont typeface="Wingdings" pitchFamily="2" charset="2"/>
              <a:buChar char="n"/>
              <a:defRPr/>
            </a:pPr>
            <a:r>
              <a:rPr lang="en-US" dirty="0"/>
              <a:t>For example</a:t>
            </a:r>
          </a:p>
          <a:p>
            <a:pPr lvl="1" eaLnBrk="1" hangingPunct="1">
              <a:defRPr/>
            </a:pPr>
            <a:r>
              <a:rPr lang="en-US" dirty="0"/>
              <a:t>Your class 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pPr eaLnBrk="1" hangingPunct="1">
              <a:defRPr/>
            </a:pPr>
            <a:r>
              <a:rPr lang="en-US"/>
              <a:t>Issues</a:t>
            </a:r>
          </a:p>
        </p:txBody>
      </p:sp>
      <p:sp>
        <p:nvSpPr>
          <p:cNvPr id="464899" name="Rectangle 3"/>
          <p:cNvSpPr>
            <a:spLocks noGrp="1" noChangeArrowheads="1"/>
          </p:cNvSpPr>
          <p:nvPr>
            <p:ph idx="1"/>
          </p:nvPr>
        </p:nvSpPr>
        <p:spPr/>
        <p:txBody>
          <a:bodyPr>
            <a:normAutofit/>
          </a:bodyPr>
          <a:lstStyle/>
          <a:p>
            <a:pPr eaLnBrk="1" hangingPunct="1">
              <a:lnSpc>
                <a:spcPct val="80000"/>
              </a:lnSpc>
              <a:buFont typeface="Wingdings" pitchFamily="2" charset="2"/>
              <a:buChar char="n"/>
              <a:defRPr/>
            </a:pPr>
            <a:r>
              <a:rPr lang="en-US" dirty="0"/>
              <a:t>On-line evaluation</a:t>
            </a:r>
          </a:p>
          <a:p>
            <a:pPr lvl="1" eaLnBrk="1" hangingPunct="1">
              <a:lnSpc>
                <a:spcPct val="80000"/>
              </a:lnSpc>
              <a:defRPr/>
            </a:pPr>
            <a:r>
              <a:rPr lang="en-US" dirty="0"/>
              <a:t>real "ground truth" of user opinion</a:t>
            </a:r>
          </a:p>
          <a:p>
            <a:pPr lvl="1" eaLnBrk="1" hangingPunct="1">
              <a:lnSpc>
                <a:spcPct val="80000"/>
              </a:lnSpc>
              <a:defRPr/>
            </a:pPr>
            <a:r>
              <a:rPr lang="en-US" dirty="0"/>
              <a:t>must have a complete system</a:t>
            </a:r>
          </a:p>
          <a:p>
            <a:pPr lvl="1" eaLnBrk="1" hangingPunct="1">
              <a:lnSpc>
                <a:spcPct val="80000"/>
              </a:lnSpc>
              <a:defRPr/>
            </a:pPr>
            <a:r>
              <a:rPr lang="en-US" dirty="0"/>
              <a:t>trials dependent on large user base</a:t>
            </a:r>
          </a:p>
          <a:p>
            <a:pPr lvl="1" eaLnBrk="1" hangingPunct="1">
              <a:lnSpc>
                <a:spcPct val="80000"/>
              </a:lnSpc>
              <a:defRPr/>
            </a:pPr>
            <a:r>
              <a:rPr lang="en-US" dirty="0"/>
              <a:t>very sensitive to experimental conditions</a:t>
            </a:r>
          </a:p>
          <a:p>
            <a:pPr lvl="1" eaLnBrk="1" hangingPunct="1">
              <a:lnSpc>
                <a:spcPct val="80000"/>
              </a:lnSpc>
              <a:defRPr/>
            </a:pPr>
            <a:r>
              <a:rPr lang="en-US" dirty="0"/>
              <a:t>Hard to control the characteristics of the user groups</a:t>
            </a:r>
          </a:p>
          <a:p>
            <a:pPr eaLnBrk="1" hangingPunct="1">
              <a:lnSpc>
                <a:spcPct val="80000"/>
              </a:lnSpc>
              <a:buFont typeface="Wingdings" pitchFamily="2" charset="2"/>
              <a:buChar char="n"/>
              <a:defRPr/>
            </a:pPr>
            <a:r>
              <a:rPr lang="en-US" dirty="0"/>
              <a:t>Off-line evaluation</a:t>
            </a:r>
          </a:p>
          <a:p>
            <a:pPr lvl="1" eaLnBrk="1" hangingPunct="1">
              <a:lnSpc>
                <a:spcPct val="80000"/>
              </a:lnSpc>
              <a:defRPr/>
            </a:pPr>
            <a:r>
              <a:rPr lang="en-US" dirty="0"/>
              <a:t>easy to run many experiments</a:t>
            </a:r>
          </a:p>
          <a:p>
            <a:pPr lvl="1" eaLnBrk="1" hangingPunct="1">
              <a:lnSpc>
                <a:spcPct val="80000"/>
              </a:lnSpc>
              <a:defRPr/>
            </a:pPr>
            <a:r>
              <a:rPr lang="en-US" dirty="0"/>
              <a:t>easy to compare algorithms</a:t>
            </a:r>
          </a:p>
          <a:p>
            <a:pPr lvl="1" eaLnBrk="1" hangingPunct="1">
              <a:lnSpc>
                <a:spcPct val="80000"/>
              </a:lnSpc>
              <a:defRPr/>
            </a:pPr>
            <a:r>
              <a:rPr lang="en-US" dirty="0"/>
              <a:t>evaluation options limited</a:t>
            </a:r>
          </a:p>
          <a:p>
            <a:pPr lvl="1" eaLnBrk="1" hangingPunct="1">
              <a:lnSpc>
                <a:spcPct val="80000"/>
              </a:lnSpc>
              <a:defRPr/>
            </a:pPr>
            <a:r>
              <a:rPr lang="en-US" dirty="0"/>
              <a:t>not all predictions can be evaluated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3169-CD17-554E-AB8D-F89BB7E13B1E}"/>
              </a:ext>
            </a:extLst>
          </p:cNvPr>
          <p:cNvSpPr>
            <a:spLocks noGrp="1"/>
          </p:cNvSpPr>
          <p:nvPr>
            <p:ph type="title"/>
          </p:nvPr>
        </p:nvSpPr>
        <p:spPr/>
        <p:txBody>
          <a:bodyPr/>
          <a:lstStyle/>
          <a:p>
            <a:r>
              <a:rPr lang="en-US" sz="2400" dirty="0">
                <a:solidFill>
                  <a:srgbClr val="00B050"/>
                </a:solidFill>
              </a:rPr>
              <a:t>Your recommender system predicts that user A will like items 1, 2 and 3. Your methodology guarantees that you know which one of these the user prefers. You must be using which methodology:</a:t>
            </a:r>
          </a:p>
        </p:txBody>
      </p:sp>
      <p:sp>
        <p:nvSpPr>
          <p:cNvPr id="3" name="Content Placeholder 2">
            <a:extLst>
              <a:ext uri="{FF2B5EF4-FFF2-40B4-BE49-F238E27FC236}">
                <a16:creationId xmlns:a16="http://schemas.microsoft.com/office/drawing/2014/main" id="{9F9446F1-979C-E246-B16A-6C9F34569ADA}"/>
              </a:ext>
            </a:extLst>
          </p:cNvPr>
          <p:cNvSpPr>
            <a:spLocks noGrp="1"/>
          </p:cNvSpPr>
          <p:nvPr>
            <p:ph idx="1"/>
          </p:nvPr>
        </p:nvSpPr>
        <p:spPr>
          <a:xfrm>
            <a:off x="498474" y="2372497"/>
            <a:ext cx="7556313" cy="3753666"/>
          </a:xfrm>
        </p:spPr>
        <p:txBody>
          <a:bodyPr/>
          <a:lstStyle/>
          <a:p>
            <a:pPr marL="457200" indent="-457200">
              <a:buAutoNum type="alphaUcPeriod"/>
            </a:pPr>
            <a:r>
              <a:rPr lang="en-US" dirty="0">
                <a:solidFill>
                  <a:srgbClr val="00B050"/>
                </a:solidFill>
              </a:rPr>
              <a:t>Offline evaluation</a:t>
            </a:r>
          </a:p>
          <a:p>
            <a:pPr marL="457200" indent="-457200">
              <a:buAutoNum type="alphaUcPeriod"/>
            </a:pPr>
            <a:r>
              <a:rPr lang="en-US" dirty="0">
                <a:solidFill>
                  <a:srgbClr val="00B050"/>
                </a:solidFill>
              </a:rPr>
              <a:t>A/B testing / online evaluation</a:t>
            </a:r>
          </a:p>
          <a:p>
            <a:pPr marL="457200" indent="-457200">
              <a:buAutoNum type="alphaUcPeriod"/>
            </a:pPr>
            <a:r>
              <a:rPr lang="en-US" dirty="0">
                <a:solidFill>
                  <a:srgbClr val="00B050"/>
                </a:solidFill>
              </a:rPr>
              <a:t>User study</a:t>
            </a:r>
          </a:p>
          <a:p>
            <a:pPr marL="457200" indent="-457200">
              <a:buAutoNum type="alphaUcPeriod"/>
            </a:pPr>
            <a:r>
              <a:rPr lang="en-US" dirty="0">
                <a:solidFill>
                  <a:srgbClr val="00B050"/>
                </a:solidFill>
              </a:rPr>
              <a:t>None of the above</a:t>
            </a:r>
          </a:p>
          <a:p>
            <a:pPr marL="457200" indent="-457200">
              <a:buAutoNum type="alphaUcPeriod"/>
            </a:pPr>
            <a:endParaRPr lang="en-US" dirty="0"/>
          </a:p>
        </p:txBody>
      </p:sp>
    </p:spTree>
    <p:extLst>
      <p:ext uri="{BB962C8B-B14F-4D97-AF65-F5344CB8AC3E}">
        <p14:creationId xmlns:p14="http://schemas.microsoft.com/office/powerpoint/2010/main" val="201043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4B5B-A724-A74F-AB00-2BA93259E855}"/>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ECD0420-CAE1-5149-9EA7-0EF70219C781}"/>
              </a:ext>
            </a:extLst>
          </p:cNvPr>
          <p:cNvSpPr>
            <a:spLocks noGrp="1"/>
          </p:cNvSpPr>
          <p:nvPr>
            <p:ph idx="1"/>
          </p:nvPr>
        </p:nvSpPr>
        <p:spPr>
          <a:xfrm>
            <a:off x="498474" y="1412787"/>
            <a:ext cx="7556313" cy="4567881"/>
          </a:xfrm>
        </p:spPr>
        <p:txBody>
          <a:bodyPr>
            <a:normAutofit fontScale="85000" lnSpcReduction="20000"/>
          </a:bodyPr>
          <a:lstStyle/>
          <a:p>
            <a:pPr marL="0" indent="0">
              <a:lnSpc>
                <a:spcPct val="120000"/>
              </a:lnSpc>
              <a:buNone/>
            </a:pPr>
            <a:r>
              <a:rPr lang="en-US" b="1" dirty="0"/>
              <a:t>Getting a job: Alumni job search panel</a:t>
            </a:r>
          </a:p>
          <a:p>
            <a:pPr>
              <a:lnSpc>
                <a:spcPct val="120000"/>
              </a:lnSpc>
            </a:pPr>
            <a:r>
              <a:rPr lang="en-US" dirty="0"/>
              <a:t>Date:     March 20th 2019</a:t>
            </a:r>
          </a:p>
          <a:p>
            <a:pPr>
              <a:lnSpc>
                <a:spcPct val="120000"/>
              </a:lnSpc>
            </a:pPr>
            <a:r>
              <a:rPr lang="en-US" dirty="0"/>
              <a:t>Time:     6:pm – 7:30 pm</a:t>
            </a:r>
          </a:p>
          <a:p>
            <a:pPr>
              <a:lnSpc>
                <a:spcPct val="120000"/>
              </a:lnSpc>
            </a:pPr>
            <a:r>
              <a:rPr lang="en-US" dirty="0"/>
              <a:t>Location: ECCR 200</a:t>
            </a:r>
          </a:p>
          <a:p>
            <a:pPr>
              <a:lnSpc>
                <a:spcPct val="120000"/>
              </a:lnSpc>
            </a:pPr>
            <a:r>
              <a:rPr lang="en-US" dirty="0"/>
              <a:t>Event:   Success stories on job searches – we will have a panel recent MS graduates and graduating students who have been very successful in getting offers from companies like Amazon, Google, Microsoft and they will be sharing how their experiences on how they got there.</a:t>
            </a:r>
          </a:p>
          <a:p>
            <a:pPr>
              <a:lnSpc>
                <a:spcPct val="120000"/>
              </a:lnSpc>
            </a:pPr>
            <a:r>
              <a:rPr lang="en-US" dirty="0"/>
              <a:t>Target audience – juniors/seniors and first year MS students, especially PMP students.</a:t>
            </a:r>
          </a:p>
          <a:p>
            <a:pPr>
              <a:lnSpc>
                <a:spcPct val="120000"/>
              </a:lnSpc>
            </a:pPr>
            <a:r>
              <a:rPr lang="en-US" dirty="0"/>
              <a:t>Note – Food!</a:t>
            </a:r>
          </a:p>
          <a:p>
            <a:endParaRPr lang="en-US" dirty="0"/>
          </a:p>
        </p:txBody>
      </p:sp>
    </p:spTree>
    <p:extLst>
      <p:ext uri="{BB962C8B-B14F-4D97-AF65-F5344CB8AC3E}">
        <p14:creationId xmlns:p14="http://schemas.microsoft.com/office/powerpoint/2010/main" val="30541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9BE7-08E7-B248-A65C-DAE39047362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1D2449E-D9E1-C942-A00A-592F70B133C9}"/>
              </a:ext>
            </a:extLst>
          </p:cNvPr>
          <p:cNvSpPr>
            <a:spLocks noGrp="1"/>
          </p:cNvSpPr>
          <p:nvPr>
            <p:ph idx="1"/>
          </p:nvPr>
        </p:nvSpPr>
        <p:spPr/>
        <p:txBody>
          <a:bodyPr/>
          <a:lstStyle/>
          <a:p>
            <a:r>
              <a:rPr lang="en-US" dirty="0"/>
              <a:t>INFO  Seminar: “What’s hard about fair recommendation?”</a:t>
            </a:r>
          </a:p>
          <a:p>
            <a:r>
              <a:rPr lang="en-US" dirty="0"/>
              <a:t>Me</a:t>
            </a:r>
          </a:p>
          <a:p>
            <a:r>
              <a:rPr lang="en-US" dirty="0"/>
              <a:t>1 – 2pm, Wednesday 3/6, UMC 247</a:t>
            </a:r>
          </a:p>
          <a:p>
            <a:endParaRPr lang="en-US" dirty="0"/>
          </a:p>
        </p:txBody>
      </p:sp>
    </p:spTree>
    <p:extLst>
      <p:ext uri="{BB962C8B-B14F-4D97-AF65-F5344CB8AC3E}">
        <p14:creationId xmlns:p14="http://schemas.microsoft.com/office/powerpoint/2010/main" val="112905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lstStyle/>
          <a:p>
            <a:r>
              <a:rPr lang="en-US" dirty="0"/>
              <a:t>We have been doing this in all the </a:t>
            </a:r>
            <a:r>
              <a:rPr lang="en-US" dirty="0" err="1"/>
              <a:t>homeworks</a:t>
            </a:r>
            <a:endParaRPr lang="en-US" dirty="0"/>
          </a:p>
          <a:p>
            <a:r>
              <a:rPr lang="en-US" dirty="0"/>
              <a:t>Familiar from machine learning contexts</a:t>
            </a:r>
          </a:p>
          <a:p>
            <a:r>
              <a:rPr lang="en-US" dirty="0"/>
              <a:t>Recommender systems have particular requirements</a:t>
            </a:r>
          </a:p>
        </p:txBody>
      </p:sp>
    </p:spTree>
    <p:extLst>
      <p:ext uri="{BB962C8B-B14F-4D97-AF65-F5344CB8AC3E}">
        <p14:creationId xmlns:p14="http://schemas.microsoft.com/office/powerpoint/2010/main" val="9847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en-US" dirty="0"/>
              <a:t>Evaluation goal</a:t>
            </a:r>
          </a:p>
        </p:txBody>
      </p:sp>
      <p:sp>
        <p:nvSpPr>
          <p:cNvPr id="452611" name="Rectangle 3"/>
          <p:cNvSpPr>
            <a:spLocks noGrp="1" noChangeArrowheads="1"/>
          </p:cNvSpPr>
          <p:nvPr>
            <p:ph idx="1"/>
          </p:nvPr>
        </p:nvSpPr>
        <p:spPr/>
        <p:txBody>
          <a:bodyPr/>
          <a:lstStyle/>
          <a:p>
            <a:pPr eaLnBrk="1" hangingPunct="1">
              <a:buFont typeface="Wingdings" pitchFamily="2" charset="2"/>
              <a:buChar char="n"/>
              <a:defRPr/>
            </a:pPr>
            <a:r>
              <a:rPr lang="en-US" dirty="0"/>
              <a:t>Questions we want to answer</a:t>
            </a:r>
          </a:p>
          <a:p>
            <a:pPr lvl="1" eaLnBrk="1" hangingPunct="1">
              <a:defRPr/>
            </a:pPr>
            <a:r>
              <a:rPr lang="en-US" dirty="0"/>
              <a:t>Is my recommender systems working well?</a:t>
            </a:r>
          </a:p>
          <a:p>
            <a:pPr lvl="1" eaLnBrk="1" hangingPunct="1">
              <a:defRPr/>
            </a:pPr>
            <a:r>
              <a:rPr lang="en-US" dirty="0"/>
              <a:t>Is algorithm A better than algorithm B?</a:t>
            </a:r>
          </a:p>
          <a:p>
            <a:pPr lvl="1" eaLnBrk="1" hangingPunct="1">
              <a:defRPr/>
            </a:pPr>
            <a:r>
              <a:rPr lang="en-US" dirty="0"/>
              <a:t>What algorithm is the best for my particular items and users?</a:t>
            </a:r>
          </a:p>
          <a:p>
            <a:pPr lvl="1" eaLnBrk="1" hangingPunct="1">
              <a:defRPr/>
            </a:pPr>
            <a:r>
              <a:rPr lang="en-US" dirty="0"/>
              <a:t>(Does the algorithm even matter?)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eaLnBrk="1" hangingPunct="1">
              <a:defRPr/>
            </a:pPr>
            <a:r>
              <a:rPr lang="en-US"/>
              <a:t>What is the task?</a:t>
            </a:r>
          </a:p>
        </p:txBody>
      </p:sp>
      <p:sp>
        <p:nvSpPr>
          <p:cNvPr id="454659" name="Rectangle 3"/>
          <p:cNvSpPr>
            <a:spLocks noGrp="1" noChangeArrowheads="1"/>
          </p:cNvSpPr>
          <p:nvPr>
            <p:ph idx="1"/>
          </p:nvPr>
        </p:nvSpPr>
        <p:spPr/>
        <p:txBody>
          <a:bodyPr>
            <a:normAutofit fontScale="92500" lnSpcReduction="20000"/>
          </a:bodyPr>
          <a:lstStyle/>
          <a:p>
            <a:pPr eaLnBrk="1" hangingPunct="1">
              <a:buFont typeface="Wingdings" pitchFamily="2" charset="2"/>
              <a:buChar char="n"/>
              <a:defRPr/>
            </a:pPr>
            <a:r>
              <a:rPr lang="en-US" sz="2800" dirty="0"/>
              <a:t>We have to define the task before we can measure how well a system performs it</a:t>
            </a:r>
          </a:p>
          <a:p>
            <a:pPr eaLnBrk="1" hangingPunct="1">
              <a:buFont typeface="Wingdings" pitchFamily="2" charset="2"/>
              <a:buChar char="n"/>
              <a:defRPr/>
            </a:pPr>
            <a:r>
              <a:rPr lang="en-US" sz="2800" dirty="0"/>
              <a:t>Tasks</a:t>
            </a:r>
          </a:p>
          <a:p>
            <a:pPr lvl="1" eaLnBrk="1" hangingPunct="1">
              <a:defRPr/>
            </a:pPr>
            <a:r>
              <a:rPr lang="en-US" sz="2400" dirty="0"/>
              <a:t>Personalized annotation</a:t>
            </a:r>
          </a:p>
          <a:p>
            <a:pPr lvl="2" eaLnBrk="1" hangingPunct="1">
              <a:buFont typeface="Wingdings" pitchFamily="2" charset="2"/>
              <a:buChar char="n"/>
              <a:defRPr/>
            </a:pPr>
            <a:r>
              <a:rPr lang="en-US" sz="2000" dirty="0"/>
              <a:t>label items with their predicted rating</a:t>
            </a:r>
          </a:p>
          <a:p>
            <a:pPr lvl="1" eaLnBrk="1" hangingPunct="1">
              <a:defRPr/>
            </a:pPr>
            <a:r>
              <a:rPr lang="en-US" sz="2400" dirty="0"/>
              <a:t>Find relevant items</a:t>
            </a:r>
          </a:p>
          <a:p>
            <a:pPr lvl="2" eaLnBrk="1" hangingPunct="1">
              <a:buFont typeface="Wingdings" pitchFamily="2" charset="2"/>
              <a:buChar char="n"/>
              <a:defRPr/>
            </a:pPr>
            <a:r>
              <a:rPr lang="en-US" sz="2000" dirty="0"/>
              <a:t>return a list of recommendations</a:t>
            </a:r>
          </a:p>
          <a:p>
            <a:pPr lvl="1" eaLnBrk="1" hangingPunct="1">
              <a:defRPr/>
            </a:pPr>
            <a:r>
              <a:rPr lang="en-US" sz="2400" dirty="0"/>
              <a:t>Find all relevant items</a:t>
            </a:r>
          </a:p>
          <a:p>
            <a:pPr lvl="2" eaLnBrk="1" hangingPunct="1">
              <a:buFont typeface="Wingdings" pitchFamily="2" charset="2"/>
              <a:buChar char="n"/>
              <a:defRPr/>
            </a:pPr>
            <a:r>
              <a:rPr lang="en-US" sz="2000" dirty="0"/>
              <a:t>may be important not to miss anything</a:t>
            </a:r>
          </a:p>
          <a:p>
            <a:pPr lvl="1" eaLnBrk="1" hangingPunct="1">
              <a:defRPr/>
            </a:pPr>
            <a:r>
              <a:rPr lang="en-US" sz="2400" dirty="0"/>
              <a:t>Find configuration</a:t>
            </a:r>
          </a:p>
          <a:p>
            <a:pPr lvl="2" eaLnBrk="1" hangingPunct="1">
              <a:buFont typeface="Wingdings" pitchFamily="2" charset="2"/>
              <a:buChar char="n"/>
              <a:defRPr/>
            </a:pPr>
            <a:r>
              <a:rPr lang="en-US" sz="2000" dirty="0"/>
              <a:t>such as a musical playlist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eaLnBrk="1" hangingPunct="1">
              <a:defRPr/>
            </a:pPr>
            <a:r>
              <a:rPr lang="en-US"/>
              <a:t>Types</a:t>
            </a:r>
          </a:p>
        </p:txBody>
      </p:sp>
      <p:sp>
        <p:nvSpPr>
          <p:cNvPr id="458755" name="Rectangle 3"/>
          <p:cNvSpPr>
            <a:spLocks noGrp="1" noChangeArrowheads="1"/>
          </p:cNvSpPr>
          <p:nvPr>
            <p:ph idx="1"/>
          </p:nvPr>
        </p:nvSpPr>
        <p:spPr/>
        <p:txBody>
          <a:bodyPr/>
          <a:lstStyle/>
          <a:p>
            <a:pPr eaLnBrk="1" hangingPunct="1">
              <a:buFont typeface="Wingdings" pitchFamily="2" charset="2"/>
              <a:buChar char="n"/>
              <a:defRPr/>
            </a:pPr>
            <a:r>
              <a:rPr lang="en-US" dirty="0"/>
              <a:t>Three basic types</a:t>
            </a:r>
          </a:p>
          <a:p>
            <a:pPr lvl="1" eaLnBrk="1" hangingPunct="1">
              <a:defRPr/>
            </a:pPr>
            <a:r>
              <a:rPr lang="en-US" dirty="0"/>
              <a:t>User study</a:t>
            </a:r>
          </a:p>
          <a:p>
            <a:pPr lvl="2">
              <a:defRPr/>
            </a:pPr>
            <a:r>
              <a:rPr lang="en-US" dirty="0"/>
              <a:t>Have users work with the recommender system in a laboratory</a:t>
            </a:r>
          </a:p>
          <a:p>
            <a:pPr lvl="1" eaLnBrk="1" hangingPunct="1">
              <a:defRPr/>
            </a:pPr>
            <a:r>
              <a:rPr lang="en-US" dirty="0"/>
              <a:t>On-line evaluation</a:t>
            </a:r>
          </a:p>
          <a:p>
            <a:pPr lvl="2" eaLnBrk="1" hangingPunct="1">
              <a:buFont typeface="Wingdings" pitchFamily="2" charset="2"/>
              <a:buChar char="n"/>
              <a:defRPr/>
            </a:pPr>
            <a:r>
              <a:rPr lang="en-US" dirty="0"/>
              <a:t>Do a controlled study with users of an existing system</a:t>
            </a:r>
          </a:p>
          <a:p>
            <a:pPr lvl="1" eaLnBrk="1" hangingPunct="1">
              <a:defRPr/>
            </a:pPr>
            <a:r>
              <a:rPr lang="en-US" b="1" dirty="0"/>
              <a:t>Off-line evaluation</a:t>
            </a:r>
          </a:p>
          <a:p>
            <a:pPr lvl="2" eaLnBrk="1" hangingPunct="1">
              <a:buFont typeface="Wingdings" pitchFamily="2" charset="2"/>
              <a:buChar char="n"/>
              <a:defRPr/>
            </a:pPr>
            <a:r>
              <a:rPr lang="en-US" b="1" dirty="0"/>
              <a:t>Use historical data to estimate the properties of an algorithm in practice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p>
        </p:txBody>
      </p:sp>
      <p:sp>
        <p:nvSpPr>
          <p:cNvPr id="3" name="Content Placeholder 2"/>
          <p:cNvSpPr>
            <a:spLocks noGrp="1"/>
          </p:cNvSpPr>
          <p:nvPr>
            <p:ph idx="1"/>
          </p:nvPr>
        </p:nvSpPr>
        <p:spPr/>
        <p:txBody>
          <a:bodyPr/>
          <a:lstStyle/>
          <a:p>
            <a:r>
              <a:rPr lang="en-US" dirty="0"/>
              <a:t>Not going to talk about this much</a:t>
            </a:r>
          </a:p>
          <a:p>
            <a:r>
              <a:rPr lang="en-US" dirty="0"/>
              <a:t>HCI folks have standard methods</a:t>
            </a:r>
          </a:p>
          <a:p>
            <a:r>
              <a:rPr lang="en-US" dirty="0"/>
              <a:t>Generally present the users with 2 sets of recommendations</a:t>
            </a:r>
          </a:p>
          <a:p>
            <a:pPr lvl="1"/>
            <a:r>
              <a:rPr lang="en-US" dirty="0"/>
              <a:t>Algorithm A / B</a:t>
            </a:r>
          </a:p>
          <a:p>
            <a:pPr lvl="1"/>
            <a:r>
              <a:rPr lang="en-US" dirty="0"/>
              <a:t>Randomize which one comes first</a:t>
            </a:r>
          </a:p>
          <a:p>
            <a:r>
              <a:rPr lang="en-US" dirty="0"/>
              <a:t>Ask them to do a task</a:t>
            </a:r>
          </a:p>
          <a:p>
            <a:pPr lvl="1"/>
            <a:r>
              <a:rPr lang="en-US" dirty="0"/>
              <a:t>Find an item you’d like to buy, etc.</a:t>
            </a:r>
          </a:p>
          <a:p>
            <a:r>
              <a:rPr lang="en-US" dirty="0"/>
              <a:t>Or just evaluate the recommendations</a:t>
            </a:r>
          </a:p>
          <a:p>
            <a:pPr lvl="1"/>
            <a:r>
              <a:rPr lang="en-US" dirty="0"/>
              <a:t>Which of the lists is better, etc.</a:t>
            </a:r>
          </a:p>
        </p:txBody>
      </p:sp>
    </p:spTree>
    <p:extLst>
      <p:ext uri="{BB962C8B-B14F-4D97-AF65-F5344CB8AC3E}">
        <p14:creationId xmlns:p14="http://schemas.microsoft.com/office/powerpoint/2010/main" val="197491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p>
        </p:txBody>
      </p:sp>
      <p:sp>
        <p:nvSpPr>
          <p:cNvPr id="3" name="Content Placeholder 2"/>
          <p:cNvSpPr>
            <a:spLocks noGrp="1"/>
          </p:cNvSpPr>
          <p:nvPr>
            <p:ph idx="1"/>
          </p:nvPr>
        </p:nvSpPr>
        <p:spPr/>
        <p:txBody>
          <a:bodyPr/>
          <a:lstStyle/>
          <a:p>
            <a:r>
              <a:rPr lang="en-US" dirty="0"/>
              <a:t>Especially useful if you are interested in interactive aspects of the recommender system</a:t>
            </a:r>
          </a:p>
          <a:p>
            <a:pPr lvl="1"/>
            <a:r>
              <a:rPr lang="en-US" dirty="0"/>
              <a:t>Can users edit their profiles</a:t>
            </a:r>
          </a:p>
          <a:p>
            <a:pPr lvl="1"/>
            <a:r>
              <a:rPr lang="en-US" dirty="0"/>
              <a:t>Can users control how much diversity they want</a:t>
            </a:r>
          </a:p>
          <a:p>
            <a:pPr lvl="1"/>
            <a:r>
              <a:rPr lang="en-US" dirty="0"/>
              <a:t>Are you looking at the impact of explanations</a:t>
            </a:r>
          </a:p>
          <a:p>
            <a:pPr lvl="1"/>
            <a:r>
              <a:rPr lang="en-US" dirty="0"/>
              <a:t>Etc.</a:t>
            </a:r>
          </a:p>
          <a:p>
            <a:r>
              <a:rPr lang="en-US" dirty="0"/>
              <a:t>Take HCI classes if you want to know more</a:t>
            </a:r>
          </a:p>
          <a:p>
            <a:pPr lvl="1"/>
            <a:endParaRPr lang="en-US" dirty="0"/>
          </a:p>
        </p:txBody>
      </p:sp>
    </p:spTree>
    <p:extLst>
      <p:ext uri="{BB962C8B-B14F-4D97-AF65-F5344CB8AC3E}">
        <p14:creationId xmlns:p14="http://schemas.microsoft.com/office/powerpoint/2010/main" val="68370821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17059</TotalTime>
  <Words>584</Words>
  <Application>Microsoft Macintosh PowerPoint</Application>
  <PresentationFormat>On-screen Show (4:3)</PresentationFormat>
  <Paragraphs>114</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Rockwell</vt:lpstr>
      <vt:lpstr>Wingdings</vt:lpstr>
      <vt:lpstr>Advantage</vt:lpstr>
      <vt:lpstr>Recommender Systems Evaluation</vt:lpstr>
      <vt:lpstr>Announcements</vt:lpstr>
      <vt:lpstr>Announcements</vt:lpstr>
      <vt:lpstr>Evaluation</vt:lpstr>
      <vt:lpstr>Evaluation goal</vt:lpstr>
      <vt:lpstr>What is the task?</vt:lpstr>
      <vt:lpstr>Types</vt:lpstr>
      <vt:lpstr>User study</vt:lpstr>
      <vt:lpstr>User study</vt:lpstr>
      <vt:lpstr>On-line evaluation</vt:lpstr>
      <vt:lpstr>A/B testing</vt:lpstr>
      <vt:lpstr>Offline Evaluation</vt:lpstr>
      <vt:lpstr>Issues</vt:lpstr>
      <vt:lpstr>Your recommender system predicts that user A will like items 1, 2 and 3. Your methodology guarantees that you know which one of these the user prefers. You must be using which methodology:</vt:lpstr>
    </vt:vector>
  </TitlesOfParts>
  <Company>DePaul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Robin Burke</dc:creator>
  <cp:lastModifiedBy>Robin Douglas Burke</cp:lastModifiedBy>
  <cp:revision>153</cp:revision>
  <dcterms:created xsi:type="dcterms:W3CDTF">2016-12-27T21:46:53Z</dcterms:created>
  <dcterms:modified xsi:type="dcterms:W3CDTF">2019-03-05T21:13:14Z</dcterms:modified>
</cp:coreProperties>
</file>