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26" r:id="rId3"/>
    <p:sldId id="327" r:id="rId4"/>
    <p:sldId id="328" r:id="rId5"/>
    <p:sldId id="335" r:id="rId6"/>
    <p:sldId id="329" r:id="rId7"/>
    <p:sldId id="330" r:id="rId8"/>
    <p:sldId id="331" r:id="rId9"/>
    <p:sldId id="333" r:id="rId10"/>
    <p:sldId id="334" r:id="rId11"/>
    <p:sldId id="336" r:id="rId12"/>
    <p:sldId id="338" r:id="rId13"/>
    <p:sldId id="33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41EE8A27-08F3-764B-A8B3-167CAE2DE39B}" type="slidenum">
              <a:rPr lang="en-US" altLang="x-none" sz="1200">
                <a:latin typeface="Arial" charset="0"/>
              </a:rPr>
              <a:pPr algn="r" eaLnBrk="1" hangingPunct="1"/>
              <a:t>2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ratio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Choose the test data to follow the other data in time</a:t>
            </a:r>
          </a:p>
          <a:p>
            <a:pPr lvl="1"/>
            <a:r>
              <a:rPr lang="en-US" dirty="0"/>
              <a:t>User by user basis</a:t>
            </a:r>
          </a:p>
          <a:p>
            <a:pPr lvl="1"/>
            <a:r>
              <a:rPr lang="en-US" dirty="0"/>
              <a:t>T = First k% of each profile</a:t>
            </a:r>
          </a:p>
          <a:p>
            <a:pPr lvl="1"/>
            <a:r>
              <a:rPr lang="en-US" dirty="0"/>
              <a:t>S = Most recent remaining data</a:t>
            </a:r>
          </a:p>
          <a:p>
            <a:pPr lvl="1"/>
            <a:r>
              <a:rPr lang="en-US" dirty="0"/>
              <a:t>Netflix prize</a:t>
            </a:r>
          </a:p>
          <a:p>
            <a:r>
              <a:rPr lang="en-US" dirty="0"/>
              <a:t>Note that this isn’t “ecologically valid”</a:t>
            </a:r>
          </a:p>
          <a:p>
            <a:pPr lvl="1"/>
            <a:r>
              <a:rPr lang="en-US" dirty="0"/>
              <a:t>User A’s profile might have joined after User B’s last rating</a:t>
            </a:r>
          </a:p>
          <a:p>
            <a:pPr lvl="1"/>
            <a:r>
              <a:rPr lang="en-US" dirty="0"/>
              <a:t>But A’s training profile would be used to predict for User B</a:t>
            </a:r>
          </a:p>
          <a:p>
            <a:r>
              <a:rPr lang="en-US" dirty="0"/>
              <a:t>Not Implemented in </a:t>
            </a:r>
            <a:r>
              <a:rPr lang="en-US" dirty="0" err="1"/>
              <a:t>LKPy</a:t>
            </a:r>
            <a:endParaRPr lang="en-US" dirty="0"/>
          </a:p>
          <a:p>
            <a:pPr lvl="1"/>
            <a:r>
              <a:rPr lang="en-US" dirty="0"/>
              <a:t>but you could add it by specifying it as a sampling method</a:t>
            </a:r>
          </a:p>
          <a:p>
            <a:pPr lvl="2"/>
            <a:r>
              <a:rPr lang="en-US" dirty="0"/>
              <a:t>last argument to the partition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7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Most appropriate if the algorithm has a temporal component</a:t>
            </a:r>
          </a:p>
          <a:p>
            <a:r>
              <a:rPr lang="en-US" dirty="0"/>
              <a:t>Divide the data into k epochs</a:t>
            </a:r>
          </a:p>
          <a:p>
            <a:pPr lvl="1"/>
            <a:r>
              <a:rPr lang="en-US" dirty="0"/>
              <a:t>Train on epoch 1 / Test on epoch 2</a:t>
            </a:r>
          </a:p>
          <a:p>
            <a:pPr lvl="1"/>
            <a:r>
              <a:rPr lang="en-US" dirty="0"/>
              <a:t>Train on epochs 1+2 / Test on epoch 3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Initial evaluation</a:t>
            </a:r>
          </a:p>
          <a:p>
            <a:pPr lvl="1"/>
            <a:r>
              <a:rPr lang="en-US" dirty="0"/>
              <a:t>Cold start</a:t>
            </a:r>
          </a:p>
          <a:p>
            <a:pPr lvl="1"/>
            <a:r>
              <a:rPr lang="en-US" dirty="0"/>
              <a:t>Then steady state</a:t>
            </a:r>
          </a:p>
          <a:p>
            <a:r>
              <a:rPr lang="en-US" dirty="0"/>
              <a:t>Temporal rating density is a problem</a:t>
            </a:r>
          </a:p>
          <a:p>
            <a:pPr lvl="1"/>
            <a:r>
              <a:rPr lang="en-US" dirty="0"/>
              <a:t>Users may provide all their ratings in one epoch</a:t>
            </a:r>
          </a:p>
          <a:p>
            <a:r>
              <a:rPr lang="en-US" dirty="0"/>
              <a:t>Not implemented in </a:t>
            </a:r>
            <a:r>
              <a:rPr lang="en-US" dirty="0" err="1"/>
              <a:t>LKPy</a:t>
            </a:r>
            <a:endParaRPr lang="en-US" dirty="0"/>
          </a:p>
          <a:p>
            <a:pPr lvl="1"/>
            <a:r>
              <a:rPr lang="en-US" dirty="0"/>
              <a:t>But you can achieve this by providing your own splits of the data into training and test</a:t>
            </a:r>
          </a:p>
        </p:txBody>
      </p:sp>
    </p:spTree>
    <p:extLst>
      <p:ext uri="{BB962C8B-B14F-4D97-AF65-F5344CB8AC3E}">
        <p14:creationId xmlns:p14="http://schemas.microsoft.com/office/powerpoint/2010/main" val="131222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6338-493B-D548-A5D7-50CDE95C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086111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You divide each user’s profile into five equal-sized partitions by time. You do five evaluation steps with (train, test) partitions as follows: (p1, p2), (p1+p2, p3), (p1+p2+p3, p4), (p1+p2+p3+p4, p5). This type of evaluation would be good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B98F-00FE-7A4F-9E65-7CFAD51E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2706130"/>
            <a:ext cx="7556313" cy="34200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A: Evaluating the performance of a time-based recommendation algorithm</a:t>
            </a:r>
          </a:p>
          <a:p>
            <a:r>
              <a:rPr lang="en-US" dirty="0">
                <a:solidFill>
                  <a:srgbClr val="00B050"/>
                </a:solidFill>
              </a:rPr>
              <a:t>B: Evaluating any algorithm, if the five trials were averaged together</a:t>
            </a:r>
          </a:p>
          <a:p>
            <a:r>
              <a:rPr lang="en-US" dirty="0">
                <a:solidFill>
                  <a:srgbClr val="00B050"/>
                </a:solidFill>
              </a:rPr>
              <a:t>C: Evaluating how an algorithm adapts to users with more or less experience using the system.</a:t>
            </a:r>
          </a:p>
          <a:p>
            <a:r>
              <a:rPr lang="en-US" dirty="0">
                <a:solidFill>
                  <a:srgbClr val="00B050"/>
                </a:solidFill>
              </a:rPr>
              <a:t>D: All of the above</a:t>
            </a:r>
          </a:p>
          <a:p>
            <a:r>
              <a:rPr lang="en-US" dirty="0">
                <a:solidFill>
                  <a:srgbClr val="00B050"/>
                </a:solidFill>
              </a:rPr>
              <a:t>E: A and C only</a:t>
            </a:r>
          </a:p>
        </p:txBody>
      </p:sp>
    </p:spTree>
    <p:extLst>
      <p:ext uri="{BB962C8B-B14F-4D97-AF65-F5344CB8AC3E}">
        <p14:creationId xmlns:p14="http://schemas.microsoft.com/office/powerpoint/2010/main" val="106049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class of evaluation</a:t>
            </a:r>
          </a:p>
          <a:p>
            <a:r>
              <a:rPr lang="en-US" dirty="0"/>
              <a:t>Test the algorithm against itself</a:t>
            </a:r>
          </a:p>
          <a:p>
            <a:pPr lvl="1"/>
            <a:r>
              <a:rPr lang="en-US" dirty="0"/>
              <a:t>In different conditions</a:t>
            </a:r>
          </a:p>
          <a:p>
            <a:r>
              <a:rPr lang="en-US" dirty="0"/>
              <a:t>Typical use: test robustness to sparsity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Delete different amounts of training data</a:t>
            </a:r>
          </a:p>
          <a:p>
            <a:pPr lvl="1"/>
            <a:r>
              <a:rPr lang="en-US" dirty="0"/>
              <a:t>See how the test data performance changes</a:t>
            </a:r>
          </a:p>
          <a:p>
            <a:pPr lvl="1"/>
            <a:r>
              <a:rPr lang="en-US" dirty="0"/>
              <a:t>Can do this randomly or in a more targeted way</a:t>
            </a:r>
          </a:p>
          <a:p>
            <a:pPr lvl="2"/>
            <a:r>
              <a:rPr lang="en-US" dirty="0"/>
              <a:t>Per user</a:t>
            </a:r>
          </a:p>
          <a:p>
            <a:pPr lvl="2"/>
            <a:r>
              <a:rPr lang="en-US" dirty="0"/>
              <a:t>Per item</a:t>
            </a:r>
          </a:p>
        </p:txBody>
      </p:sp>
    </p:spTree>
    <p:extLst>
      <p:ext uri="{BB962C8B-B14F-4D97-AF65-F5344CB8AC3E}">
        <p14:creationId xmlns:p14="http://schemas.microsoft.com/office/powerpoint/2010/main" val="68655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Methodologies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Basic idea</a:t>
            </a:r>
          </a:p>
          <a:p>
            <a:pPr lvl="1" eaLnBrk="1" hangingPunct="1">
              <a:defRPr/>
            </a:pPr>
            <a:r>
              <a:rPr lang="en-US" sz="2000" dirty="0"/>
              <a:t>take a large set of data with known ratings</a:t>
            </a:r>
          </a:p>
          <a:p>
            <a:pPr lvl="1" eaLnBrk="1" hangingPunct="1">
              <a:defRPr/>
            </a:pPr>
            <a:r>
              <a:rPr lang="en-US" sz="2000" dirty="0"/>
              <a:t>select some data as test data S </a:t>
            </a:r>
            <a:r>
              <a:rPr lang="en-US" sz="2000" dirty="0">
                <a:sym typeface="Symbol" pitchFamily="18" charset="2"/>
              </a:rPr>
              <a:t> P</a:t>
            </a:r>
          </a:p>
          <a:p>
            <a:pPr lvl="1" eaLnBrk="1" hangingPunct="1">
              <a:defRPr/>
            </a:pPr>
            <a:r>
              <a:rPr lang="en-US" sz="2000" dirty="0"/>
              <a:t>use the rest of the data to generate predictions over the test data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training data T </a:t>
            </a:r>
            <a:r>
              <a:rPr lang="en-US" dirty="0">
                <a:sym typeface="Symbol" pitchFamily="18" charset="2"/>
              </a:rPr>
              <a:t> P</a:t>
            </a: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Essential practice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Don’t evaluate your system with data it already “knows”</a:t>
            </a:r>
          </a:p>
          <a:p>
            <a:pPr lvl="2">
              <a:defRPr/>
            </a:pPr>
            <a:r>
              <a:rPr lang="en-US" dirty="0">
                <a:sym typeface="Symbol" pitchFamily="18" charset="2"/>
              </a:rPr>
              <a:t>S ∩ T = { }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Otherwise, you will not know if you are overfitting</a:t>
            </a:r>
          </a:p>
          <a:p>
            <a:pPr lvl="2">
              <a:defRPr/>
            </a:pPr>
            <a:r>
              <a:rPr lang="en-US" dirty="0">
                <a:sym typeface="Symbol" pitchFamily="18" charset="2"/>
              </a:rPr>
              <a:t>Will usually overestimate achievable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/ Training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techniques require a user profile</a:t>
            </a:r>
          </a:p>
          <a:p>
            <a:pPr lvl="1"/>
            <a:r>
              <a:rPr lang="en-US" dirty="0"/>
              <a:t>To generate recommendations</a:t>
            </a:r>
          </a:p>
          <a:p>
            <a:r>
              <a:rPr lang="en-US" dirty="0"/>
              <a:t>If the user has no profile in the training set</a:t>
            </a:r>
          </a:p>
          <a:p>
            <a:pPr lvl="1"/>
            <a:r>
              <a:rPr lang="en-US" dirty="0"/>
              <a:t>Then no recommendations can be produced</a:t>
            </a:r>
          </a:p>
          <a:p>
            <a:r>
              <a:rPr lang="en-US" dirty="0"/>
              <a:t>Typical split is by profile</a:t>
            </a:r>
          </a:p>
          <a:p>
            <a:pPr lvl="1"/>
            <a:r>
              <a:rPr lang="en-US" dirty="0"/>
              <a:t>80% training means</a:t>
            </a:r>
          </a:p>
          <a:p>
            <a:pPr lvl="1"/>
            <a:r>
              <a:rPr lang="en-US" dirty="0"/>
              <a:t>For each user, put 80% of the profile in the training set</a:t>
            </a:r>
          </a:p>
          <a:p>
            <a:pPr lvl="1"/>
            <a:r>
              <a:rPr lang="en-US" dirty="0"/>
              <a:t>20% in the test set</a:t>
            </a:r>
          </a:p>
          <a:p>
            <a:r>
              <a:rPr lang="en-US" dirty="0" err="1"/>
              <a:t>LKPy</a:t>
            </a:r>
            <a:endParaRPr lang="en-US" dirty="0"/>
          </a:p>
          <a:p>
            <a:pPr lvl="1"/>
            <a:r>
              <a:rPr lang="en-US" dirty="0" err="1"/>
              <a:t>partition_user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9982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Could be “lucky” in training / test split</a:t>
            </a:r>
          </a:p>
          <a:p>
            <a:r>
              <a:rPr lang="en-US" dirty="0"/>
              <a:t>Cross-validation is a methodology that reduces the probability of outlier results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Shuffle the data randomly</a:t>
            </a:r>
          </a:p>
          <a:p>
            <a:pPr lvl="1"/>
            <a:r>
              <a:rPr lang="en-US" dirty="0"/>
              <a:t>Divide into k partitions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k</a:t>
            </a:r>
          </a:p>
          <a:p>
            <a:pPr lvl="2"/>
            <a:r>
              <a:rPr lang="en-US" dirty="0"/>
              <a:t>Set S = partition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Set T = P </a:t>
            </a:r>
            <a:r>
              <a:rPr lang="mr-IN" dirty="0"/>
              <a:t>–</a:t>
            </a:r>
            <a:r>
              <a:rPr lang="en-US" dirty="0"/>
              <a:t> S // Everything else</a:t>
            </a:r>
          </a:p>
          <a:p>
            <a:pPr lvl="2"/>
            <a:r>
              <a:rPr lang="en-US" dirty="0"/>
              <a:t>Result = evaluate(S,T)</a:t>
            </a:r>
          </a:p>
          <a:p>
            <a:pPr lvl="1"/>
            <a:r>
              <a:rPr lang="en-US" dirty="0"/>
              <a:t>Average all the results</a:t>
            </a:r>
          </a:p>
          <a:p>
            <a:r>
              <a:rPr lang="en-US" dirty="0"/>
              <a:t>K of 5 or 10 are common</a:t>
            </a:r>
          </a:p>
        </p:txBody>
      </p:sp>
    </p:spTree>
    <p:extLst>
      <p:ext uri="{BB962C8B-B14F-4D97-AF65-F5344CB8AC3E}">
        <p14:creationId xmlns:p14="http://schemas.microsoft.com/office/powerpoint/2010/main" val="12695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Leave-one-out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 of cross validation</a:t>
            </a:r>
          </a:p>
          <a:p>
            <a:r>
              <a:rPr lang="en-US" dirty="0"/>
              <a:t>Use all the data except 1 rating</a:t>
            </a:r>
          </a:p>
          <a:p>
            <a:pPr lvl="1"/>
            <a:r>
              <a:rPr lang="en-US" dirty="0"/>
              <a:t>Predict that</a:t>
            </a:r>
          </a:p>
          <a:p>
            <a:pPr lvl="1"/>
            <a:r>
              <a:rPr lang="en-US" dirty="0"/>
              <a:t>Record the evaluation measure</a:t>
            </a:r>
          </a:p>
          <a:p>
            <a:r>
              <a:rPr lang="en-US" dirty="0"/>
              <a:t>Pick the next rating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Rarely used because it requires |R| training episodes</a:t>
            </a:r>
          </a:p>
          <a:p>
            <a:pPr lvl="1"/>
            <a:r>
              <a:rPr lang="en-US" dirty="0"/>
              <a:t>Deadly for matrix factorization</a:t>
            </a:r>
          </a:p>
          <a:p>
            <a:pPr lvl="1"/>
            <a:r>
              <a:rPr lang="en-US" dirty="0"/>
              <a:t>Not so bad for neighborhood methods</a:t>
            </a:r>
          </a:p>
        </p:txBody>
      </p:sp>
    </p:spTree>
    <p:extLst>
      <p:ext uri="{BB962C8B-B14F-4D97-AF65-F5344CB8AC3E}">
        <p14:creationId xmlns:p14="http://schemas.microsoft.com/office/powerpoint/2010/main" val="14539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cross-validation imposes requirements on the data</a:t>
            </a:r>
          </a:p>
          <a:p>
            <a:r>
              <a:rPr lang="en-US" dirty="0"/>
              <a:t>If a user has only 3 ratings</a:t>
            </a:r>
          </a:p>
          <a:p>
            <a:pPr lvl="1"/>
            <a:r>
              <a:rPr lang="en-US" dirty="0"/>
              <a:t>How can I partition her profile into 10 parts?</a:t>
            </a:r>
          </a:p>
          <a:p>
            <a:pPr lvl="1"/>
            <a:r>
              <a:rPr lang="en-US" dirty="0"/>
              <a:t>This is a cold-start user, where most recommendation techniques don</a:t>
            </a:r>
            <a:r>
              <a:rPr lang="mr-IN" dirty="0"/>
              <a:t>’</a:t>
            </a:r>
            <a:r>
              <a:rPr lang="en-US" dirty="0"/>
              <a:t>t work anyway</a:t>
            </a:r>
          </a:p>
          <a:p>
            <a:r>
              <a:rPr lang="en-US" dirty="0"/>
              <a:t>Typical filter</a:t>
            </a:r>
          </a:p>
          <a:p>
            <a:pPr lvl="1"/>
            <a:r>
              <a:rPr lang="en-US" dirty="0"/>
              <a:t>Remove all users with fewer than k ratings</a:t>
            </a:r>
          </a:p>
        </p:txBody>
      </p:sp>
    </p:spTree>
    <p:extLst>
      <p:ext uri="{BB962C8B-B14F-4D97-AF65-F5344CB8AC3E}">
        <p14:creationId xmlns:p14="http://schemas.microsoft.com/office/powerpoint/2010/main" val="19350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LKPy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Partition methods</a:t>
            </a:r>
          </a:p>
          <a:p>
            <a:pPr lvl="1"/>
            <a:r>
              <a:rPr lang="en-US" dirty="0" err="1"/>
              <a:t>partition_rows</a:t>
            </a:r>
            <a:endParaRPr lang="en-US" dirty="0"/>
          </a:p>
          <a:p>
            <a:pPr lvl="1"/>
            <a:r>
              <a:rPr lang="en-US" dirty="0" err="1"/>
              <a:t>partition_users</a:t>
            </a:r>
            <a:endParaRPr lang="en-US" dirty="0"/>
          </a:p>
          <a:p>
            <a:r>
              <a:rPr lang="en-US" dirty="0"/>
              <a:t>Similar functions</a:t>
            </a:r>
          </a:p>
          <a:p>
            <a:pPr lvl="1"/>
            <a:r>
              <a:rPr lang="en-US" dirty="0"/>
              <a:t>Returns an iterator</a:t>
            </a:r>
          </a:p>
          <a:p>
            <a:pPr lvl="1"/>
            <a:r>
              <a:rPr lang="en-US" dirty="0"/>
              <a:t>Iterator produces (train, test) pairs</a:t>
            </a:r>
          </a:p>
          <a:p>
            <a:pPr lvl="1"/>
            <a:r>
              <a:rPr lang="en-US" dirty="0"/>
              <a:t>Data frames in and out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partition_users</a:t>
            </a:r>
            <a:r>
              <a:rPr lang="en-US" dirty="0"/>
              <a:t>(data, 5, </a:t>
            </a:r>
            <a:r>
              <a:rPr lang="en-US" dirty="0" err="1"/>
              <a:t>xf.SampleFrac</a:t>
            </a:r>
            <a:r>
              <a:rPr lang="en-US" dirty="0"/>
              <a:t>(0.2))</a:t>
            </a:r>
          </a:p>
          <a:p>
            <a:r>
              <a:rPr lang="en-US" dirty="0"/>
              <a:t>See “Getting Started” in the </a:t>
            </a:r>
            <a:r>
              <a:rPr lang="en-US" dirty="0" err="1"/>
              <a:t>documention</a:t>
            </a:r>
            <a:r>
              <a:rPr lang="en-US" dirty="0"/>
              <a:t> for </a:t>
            </a:r>
            <a:r>
              <a:rPr lang="en-US" dirty="0" err="1"/>
              <a:t>LKPy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lkpy.lenskit.org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GettingStarted.html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4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1988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 tuning</a:t>
            </a:r>
          </a:p>
          <a:p>
            <a:pPr lvl="1"/>
            <a:r>
              <a:rPr lang="en-US" dirty="0"/>
              <a:t>Should be considered part of learning</a:t>
            </a:r>
          </a:p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Separate validation set </a:t>
            </a:r>
          </a:p>
          <a:p>
            <a:pPr lvl="1"/>
            <a:r>
              <a:rPr lang="en-US" dirty="0"/>
              <a:t>Use the test set only once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60" y="3966010"/>
            <a:ext cx="42799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talked about in the book</a:t>
            </a:r>
          </a:p>
          <a:p>
            <a:r>
              <a:rPr lang="en-US" dirty="0"/>
              <a:t>What if your algorithm depends on time?</a:t>
            </a:r>
          </a:p>
          <a:p>
            <a:pPr lvl="1"/>
            <a:r>
              <a:rPr lang="en-US" dirty="0"/>
              <a:t>Older ratings decay</a:t>
            </a:r>
          </a:p>
          <a:p>
            <a:r>
              <a:rPr lang="en-US" dirty="0"/>
              <a:t>Or if you want to capture the temporal qualities of algorithms</a:t>
            </a:r>
          </a:p>
          <a:p>
            <a:pPr lvl="1"/>
            <a:r>
              <a:rPr lang="en-US" dirty="0"/>
              <a:t>New users arrive</a:t>
            </a:r>
          </a:p>
          <a:p>
            <a:pPr lvl="1"/>
            <a:r>
              <a:rPr lang="en-US" dirty="0"/>
              <a:t>New items arrive</a:t>
            </a:r>
          </a:p>
          <a:p>
            <a:r>
              <a:rPr lang="en-US" dirty="0"/>
              <a:t>Want to avoid “leakage” of knowledge of the future into the learned model</a:t>
            </a:r>
          </a:p>
        </p:txBody>
      </p:sp>
    </p:spTree>
    <p:extLst>
      <p:ext uri="{BB962C8B-B14F-4D97-AF65-F5344CB8AC3E}">
        <p14:creationId xmlns:p14="http://schemas.microsoft.com/office/powerpoint/2010/main" val="58464627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16596</TotalTime>
  <Words>787</Words>
  <Application>Microsoft Macintosh PowerPoint</Application>
  <PresentationFormat>On-screen Show (4:3)</PresentationFormat>
  <Paragraphs>124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Rockwell</vt:lpstr>
      <vt:lpstr>Wingdings</vt:lpstr>
      <vt:lpstr>Advantage</vt:lpstr>
      <vt:lpstr>Recommender Systems Methodology</vt:lpstr>
      <vt:lpstr>Methodologies</vt:lpstr>
      <vt:lpstr>Test / Training Split</vt:lpstr>
      <vt:lpstr>Cross-validation</vt:lpstr>
      <vt:lpstr>Leave-one-out</vt:lpstr>
      <vt:lpstr>Profile requirements</vt:lpstr>
      <vt:lpstr>LKPy</vt:lpstr>
      <vt:lpstr>Validation data</vt:lpstr>
      <vt:lpstr>Temporal evaluation</vt:lpstr>
      <vt:lpstr>Single time ratio </vt:lpstr>
      <vt:lpstr>Temporal sequence</vt:lpstr>
      <vt:lpstr>You divide each user’s profile into five equal-sized partitions by time. You do five evaluation steps with (train, test) partitions as follows: (p1, p2), (p1+p2, p3), (p1+p2+p3, p4), (p1+p2+p3+p4, p5). This type of evaluation would be good for:</vt:lpstr>
      <vt:lpstr>Sensitivity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172</cp:revision>
  <dcterms:created xsi:type="dcterms:W3CDTF">2016-12-27T21:46:53Z</dcterms:created>
  <dcterms:modified xsi:type="dcterms:W3CDTF">2019-03-05T21:15:58Z</dcterms:modified>
</cp:coreProperties>
</file>