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325" r:id="rId3"/>
    <p:sldId id="326" r:id="rId4"/>
    <p:sldId id="333" r:id="rId5"/>
    <p:sldId id="334" r:id="rId6"/>
    <p:sldId id="336" r:id="rId7"/>
    <p:sldId id="388" r:id="rId8"/>
    <p:sldId id="390" r:id="rId9"/>
    <p:sldId id="38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708"/>
  </p:normalViewPr>
  <p:slideViewPr>
    <p:cSldViewPr snapToGrid="0" snapToObjects="1">
      <p:cViewPr varScale="1">
        <p:scale>
          <a:sx n="103" d="100"/>
          <a:sy n="103" d="100"/>
        </p:scale>
        <p:origin x="13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A0014-6239-F348-BFA1-EF77CD94D2E7}" type="datetimeFigureOut">
              <a:rPr lang="en-US" smtClean="0"/>
              <a:t>3/5/19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E8357-3479-0447-960A-527540919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5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E8357-3479-0447-960A-527540919B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75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 eaLnBrk="1" hangingPunct="1"/>
            <a:fld id="{EE41767F-3221-3049-BCC6-9C85E3EA162D}" type="slidenum">
              <a:rPr lang="en-US" altLang="x-none" sz="1200">
                <a:latin typeface="Arial" charset="0"/>
              </a:rPr>
              <a:pPr algn="r" eaLnBrk="1" hangingPunct="1"/>
              <a:t>2</a:t>
            </a:fld>
            <a:endParaRPr lang="en-US" altLang="x-none" sz="1200">
              <a:latin typeface="Arial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 eaLnBrk="1" hangingPunct="1"/>
            <a:fld id="{41EE8A27-08F3-764B-A8B3-167CAE2DE39B}" type="slidenum">
              <a:rPr lang="en-US" altLang="x-none" sz="1200">
                <a:latin typeface="Arial" charset="0"/>
              </a:rPr>
              <a:pPr algn="r" eaLnBrk="1" hangingPunct="1"/>
              <a:t>3</a:t>
            </a:fld>
            <a:endParaRPr lang="en-US" altLang="x-none" sz="1200">
              <a:latin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 eaLnBrk="1" hangingPunct="1"/>
            <a:fld id="{72A29F37-176A-DA41-8B25-35B8E6A1F7C6}" type="slidenum">
              <a:rPr lang="en-US" altLang="x-none" sz="1200">
                <a:latin typeface="Arial" charset="0"/>
              </a:rPr>
              <a:pPr algn="r" eaLnBrk="1" hangingPunct="1"/>
              <a:t>4</a:t>
            </a:fld>
            <a:endParaRPr lang="en-US" altLang="x-none" sz="1200">
              <a:latin typeface="Arial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 eaLnBrk="1" hangingPunct="1"/>
            <a:fld id="{36DEFFC9-1C7A-5C4E-873B-C877ED1232A8}" type="slidenum">
              <a:rPr lang="en-US" altLang="x-none" sz="1200">
                <a:latin typeface="Arial" charset="0"/>
              </a:rPr>
              <a:pPr algn="r" eaLnBrk="1" hangingPunct="1"/>
              <a:t>5</a:t>
            </a:fld>
            <a:endParaRPr lang="en-US" altLang="x-none" sz="1200">
              <a:latin typeface="Arial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 eaLnBrk="1" hangingPunct="1"/>
            <a:fld id="{1F88F0AF-B256-DC45-B006-0134B2DEB2FE}" type="slidenum">
              <a:rPr lang="en-US" altLang="x-none" sz="1200">
                <a:latin typeface="Arial" charset="0"/>
              </a:rPr>
              <a:pPr algn="r" eaLnBrk="1" hangingPunct="1"/>
              <a:t>6</a:t>
            </a:fld>
            <a:endParaRPr lang="en-US" altLang="x-none" sz="1200">
              <a:latin typeface="Arial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5ABFFC0-C572-D147-B666-41AC02EEF4FD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5ABFFC0-C572-D147-B666-41AC02EEF4FD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  <a:br>
              <a:rPr lang="en-US" dirty="0"/>
            </a:br>
            <a:r>
              <a:rPr lang="en-US" dirty="0"/>
              <a:t>Metrics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Professor Robin Burke</a:t>
            </a:r>
          </a:p>
          <a:p>
            <a:r>
              <a:rPr lang="en-US" dirty="0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44479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Metrics (for offline evaluation)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/>
              <a:t>Accuracy measures</a:t>
            </a:r>
          </a:p>
          <a:p>
            <a:pPr lvl="1" eaLnBrk="1" hangingPunct="1">
              <a:defRPr/>
            </a:pPr>
            <a:r>
              <a:rPr lang="en-US" dirty="0"/>
              <a:t>MAE, RMSE, etc.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/>
              <a:t>Classification measures</a:t>
            </a:r>
          </a:p>
          <a:p>
            <a:pPr lvl="1" eaLnBrk="1" hangingPunct="1">
              <a:defRPr/>
            </a:pPr>
            <a:r>
              <a:rPr lang="en-US" dirty="0"/>
              <a:t>precision, recall, ROC curves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/>
              <a:t>Ranking measures</a:t>
            </a:r>
          </a:p>
          <a:p>
            <a:pPr lvl="1" eaLnBrk="1" hangingPunct="1">
              <a:defRPr/>
            </a:pPr>
            <a:r>
              <a:rPr lang="en-US" dirty="0"/>
              <a:t>Rank correlation, half-life, NPDM, NDCG, MRR</a:t>
            </a:r>
          </a:p>
          <a:p>
            <a:pPr>
              <a:defRPr/>
            </a:pPr>
            <a:r>
              <a:rPr lang="en-US" dirty="0"/>
              <a:t>Others</a:t>
            </a:r>
          </a:p>
          <a:p>
            <a:pPr lvl="1">
              <a:defRPr/>
            </a:pPr>
            <a:r>
              <a:rPr lang="en-US" dirty="0"/>
              <a:t>Coverage</a:t>
            </a:r>
          </a:p>
          <a:p>
            <a:pPr lvl="1">
              <a:defRPr/>
            </a:pPr>
            <a:r>
              <a:rPr lang="en-US" dirty="0"/>
              <a:t>Confidence</a:t>
            </a:r>
          </a:p>
          <a:p>
            <a:pPr lvl="1">
              <a:defRPr/>
            </a:pPr>
            <a:r>
              <a:rPr lang="en-US" dirty="0"/>
              <a:t>Novelty</a:t>
            </a:r>
          </a:p>
          <a:p>
            <a:pPr lvl="1">
              <a:defRPr/>
            </a:pPr>
            <a:r>
              <a:rPr lang="en-US" dirty="0"/>
              <a:t>Serendipity</a:t>
            </a:r>
          </a:p>
          <a:p>
            <a:pPr lvl="1">
              <a:defRPr/>
            </a:pPr>
            <a:r>
              <a:rPr lang="en-US" dirty="0"/>
              <a:t>Diversity</a:t>
            </a:r>
          </a:p>
          <a:p>
            <a:pPr lvl="1">
              <a:defRPr/>
            </a:pPr>
            <a:r>
              <a:rPr lang="en-US" dirty="0"/>
              <a:t>Robustness</a:t>
            </a:r>
          </a:p>
          <a:p>
            <a:pPr lvl="1">
              <a:defRPr/>
            </a:pPr>
            <a:r>
              <a:rPr lang="en-US" dirty="0"/>
              <a:t>Scalability</a:t>
            </a:r>
          </a:p>
          <a:p>
            <a:pPr lvl="1"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Methodologies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sz="2400" dirty="0"/>
              <a:t>Basic idea</a:t>
            </a:r>
          </a:p>
          <a:p>
            <a:pPr lvl="1" eaLnBrk="1" hangingPunct="1">
              <a:defRPr/>
            </a:pPr>
            <a:r>
              <a:rPr lang="en-US" sz="2000" dirty="0"/>
              <a:t>take a large set of data with known ratings</a:t>
            </a:r>
          </a:p>
          <a:p>
            <a:pPr lvl="1" eaLnBrk="1" hangingPunct="1">
              <a:defRPr/>
            </a:pPr>
            <a:r>
              <a:rPr lang="en-US" sz="2000" dirty="0"/>
              <a:t>select some data as test data S </a:t>
            </a:r>
            <a:r>
              <a:rPr lang="en-US" sz="2000" dirty="0">
                <a:sym typeface="Symbol" pitchFamily="18" charset="2"/>
              </a:rPr>
              <a:t> P</a:t>
            </a:r>
          </a:p>
          <a:p>
            <a:pPr lvl="1" eaLnBrk="1" hangingPunct="1">
              <a:defRPr/>
            </a:pPr>
            <a:r>
              <a:rPr lang="en-US" sz="2000" dirty="0"/>
              <a:t>use the rest of the data to generate predictions over the test data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/>
              <a:t>training data T </a:t>
            </a:r>
            <a:r>
              <a:rPr lang="en-US" dirty="0">
                <a:sym typeface="Symbol" pitchFamily="18" charset="2"/>
              </a:rPr>
              <a:t> P</a:t>
            </a:r>
          </a:p>
          <a:p>
            <a:pPr>
              <a:defRPr/>
            </a:pPr>
            <a:r>
              <a:rPr lang="en-US" dirty="0">
                <a:sym typeface="Symbol" pitchFamily="18" charset="2"/>
              </a:rPr>
              <a:t>Essential practice</a:t>
            </a:r>
          </a:p>
          <a:p>
            <a:pPr lvl="1">
              <a:defRPr/>
            </a:pPr>
            <a:r>
              <a:rPr lang="en-US" dirty="0">
                <a:sym typeface="Symbol" pitchFamily="18" charset="2"/>
              </a:rPr>
              <a:t>Don’t evaluate your system with data it already “knows”</a:t>
            </a:r>
          </a:p>
          <a:p>
            <a:pPr lvl="2">
              <a:defRPr/>
            </a:pPr>
            <a:r>
              <a:rPr lang="en-US" dirty="0">
                <a:sym typeface="Symbol" pitchFamily="18" charset="2"/>
              </a:rPr>
              <a:t>S ∩ T = { }</a:t>
            </a:r>
          </a:p>
          <a:p>
            <a:pPr lvl="1">
              <a:defRPr/>
            </a:pPr>
            <a:r>
              <a:rPr lang="en-US" dirty="0">
                <a:sym typeface="Symbol" pitchFamily="18" charset="2"/>
              </a:rPr>
              <a:t>More on this later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Accuracy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28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buFont typeface="Wingdings" pitchFamily="2" charset="2"/>
                  <a:buChar char="n"/>
                  <a:defRPr/>
                </a:pPr>
                <a:r>
                  <a:rPr lang="en-US" dirty="0"/>
                  <a:t>Mean Absolute Error (MAE)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𝑀𝐴𝐸</m:t>
                    </m:r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mr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)∈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𝐸</m:t>
                            </m:r>
                          </m:sub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𝑢𝑗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hr-H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>
                  <a:defRPr/>
                </a:pPr>
                <a:r>
                  <a:rPr lang="en-US" dirty="0"/>
                  <a:t>Mean squared error</a:t>
                </a:r>
              </a:p>
              <a:p>
                <a:pPr eaLnBrk="1" hangingPunct="1">
                  <a:buFont typeface="Wingdings" pitchFamily="2" charset="2"/>
                  <a:buChar char="n"/>
                  <a:defRPr/>
                </a:pPr>
                <a:endParaRPr lang="en-US" dirty="0"/>
              </a:p>
              <a:p>
                <a:pPr eaLnBrk="1" hangingPunct="1">
                  <a:buFont typeface="Wingdings" pitchFamily="2" charset="2"/>
                  <a:buChar char="n"/>
                  <a:defRPr/>
                </a:pPr>
                <a:r>
                  <a:rPr lang="en-US" dirty="0"/>
                  <a:t>Root Mean Squared Error (RMSE)</a:t>
                </a:r>
              </a:p>
            </p:txBody>
          </p:sp>
        </mc:Choice>
        <mc:Fallback xmlns="">
          <p:sp>
            <p:nvSpPr>
              <p:cNvPr id="4812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42" t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79" y="3449682"/>
            <a:ext cx="2095500" cy="711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279" y="4699022"/>
            <a:ext cx="2451100" cy="889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Which to use?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sz="2400" dirty="0"/>
              <a:t>RSME has a well-defined interpretation</a:t>
            </a:r>
          </a:p>
          <a:p>
            <a:pPr lvl="1" eaLnBrk="1" hangingPunct="1">
              <a:defRPr/>
            </a:pPr>
            <a:r>
              <a:rPr lang="en-US" sz="2000" dirty="0"/>
              <a:t>variance of the data + bias of the predictor</a:t>
            </a:r>
          </a:p>
          <a:p>
            <a:pPr lvl="1" eaLnBrk="1" hangingPunct="1">
              <a:defRPr/>
            </a:pPr>
            <a:r>
              <a:rPr lang="en-US" sz="2000" dirty="0"/>
              <a:t>if you can calculate the variance of the data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/>
              <a:t>you know how far you are from perfect</a:t>
            </a:r>
          </a:p>
          <a:p>
            <a:pPr lvl="1" eaLnBrk="1" hangingPunct="1">
              <a:defRPr/>
            </a:pPr>
            <a:r>
              <a:rPr lang="en-US" sz="2000" dirty="0"/>
              <a:t>gives a higher weight to big errors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sz="2400" dirty="0"/>
              <a:t>MAE</a:t>
            </a:r>
          </a:p>
          <a:p>
            <a:pPr lvl="1" eaLnBrk="1" hangingPunct="1">
              <a:defRPr/>
            </a:pPr>
            <a:r>
              <a:rPr lang="en-US" sz="2000" dirty="0"/>
              <a:t>highly correlated with RSME</a:t>
            </a:r>
          </a:p>
          <a:p>
            <a:pPr lvl="1" eaLnBrk="1" hangingPunct="1">
              <a:defRPr/>
            </a:pPr>
            <a:r>
              <a:rPr lang="en-US" sz="2000" dirty="0"/>
              <a:t>perfectly good if you are comparing systems</a:t>
            </a:r>
          </a:p>
          <a:p>
            <a:pPr lvl="1" eaLnBrk="1" hangingPunct="1">
              <a:defRPr/>
            </a:pPr>
            <a:r>
              <a:rPr lang="en-US" sz="2000" dirty="0"/>
              <a:t>May be better than RSME if the importance of outliers is limited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Issues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/>
              <a:t>Accuracy measures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/>
              <a:t>Very useful for annotation tasks</a:t>
            </a:r>
          </a:p>
          <a:p>
            <a:pPr lvl="1" eaLnBrk="1" hangingPunct="1">
              <a:defRPr/>
            </a:pPr>
            <a:r>
              <a:rPr lang="en-US" dirty="0"/>
              <a:t>how good is the system at predicting the right rating?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/>
              <a:t>This is rarely the recommendation task</a:t>
            </a:r>
          </a:p>
          <a:p>
            <a:pPr lvl="1">
              <a:defRPr/>
            </a:pPr>
            <a:r>
              <a:rPr lang="en-US" dirty="0"/>
              <a:t>More common = Find a few good items to recommend</a:t>
            </a:r>
          </a:p>
          <a:p>
            <a:pPr lvl="1">
              <a:defRPr/>
            </a:pPr>
            <a:r>
              <a:rPr lang="en-US" dirty="0"/>
              <a:t>Ratings are a means to ranking but RMSE doesn’t capture ranking directly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RSME evaluates all prediction errors</a:t>
            </a:r>
          </a:p>
          <a:p>
            <a:pPr lvl="1">
              <a:defRPr/>
            </a:pPr>
            <a:r>
              <a:rPr lang="en-US" dirty="0"/>
              <a:t>Doesn’t care if the errors are for liked or disliked items</a:t>
            </a:r>
          </a:p>
          <a:p>
            <a:pPr lvl="1">
              <a:defRPr/>
            </a:pPr>
            <a:r>
              <a:rPr lang="en-US" dirty="0"/>
              <a:t>(Note that the same point applies to our MF objective functions)</a:t>
            </a:r>
          </a:p>
        </p:txBody>
      </p:sp>
    </p:spTree>
    <p:extLst>
      <p:ext uri="{BB962C8B-B14F-4D97-AF65-F5344CB8AC3E}">
        <p14:creationId xmlns:p14="http://schemas.microsoft.com/office/powerpoint/2010/main" val="163728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F829-6C36-B44D-93AF-7EA3987B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solidFill>
                  <a:srgbClr val="00B050"/>
                </a:solidFill>
              </a:rPr>
              <a:t>Example: Two algorithms A and B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i="1" dirty="0">
                <a:solidFill>
                  <a:srgbClr val="00B050"/>
                </a:solidFill>
              </a:rPr>
              <a:t>A</a:t>
            </a:r>
            <a:r>
              <a:rPr lang="en-US" sz="2400" dirty="0">
                <a:solidFill>
                  <a:srgbClr val="00B050"/>
                </a:solidFill>
              </a:rPr>
              <a:t> does a great job at predicting high ratings but all low rated items get the same low score = 1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i="1" dirty="0">
                <a:solidFill>
                  <a:srgbClr val="00B050"/>
                </a:solidFill>
              </a:rPr>
              <a:t>B</a:t>
            </a:r>
            <a:r>
              <a:rPr lang="en-US" sz="2400" dirty="0">
                <a:solidFill>
                  <a:srgbClr val="00B050"/>
                </a:solidFill>
              </a:rPr>
              <a:t> does a great job at predicting low ratings but all high rated items get the same high score = 5. Your results show that RMSE(A) &gt; RMSE(B). You want to recommend a list of 10 top items for each user. Which do you pick?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8F5E8-5062-9E49-95EF-775647267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4" y="3212757"/>
            <a:ext cx="7556313" cy="2913406"/>
          </a:xfrm>
        </p:spPr>
        <p:txBody>
          <a:bodyPr/>
          <a:lstStyle/>
          <a:p>
            <a:pPr>
              <a:defRPr/>
            </a:pPr>
            <a:endParaRPr lang="en-US" sz="1800" i="1" dirty="0">
              <a:solidFill>
                <a:srgbClr val="00B050"/>
              </a:solidFill>
            </a:endParaRPr>
          </a:p>
          <a:p>
            <a:pPr>
              <a:defRPr/>
            </a:pPr>
            <a:r>
              <a:rPr lang="en-US" sz="1800" dirty="0">
                <a:solidFill>
                  <a:srgbClr val="00B050"/>
                </a:solidFill>
              </a:rPr>
              <a:t>A: Pick A because items with high ratings are more likely to appear at the top of the list.</a:t>
            </a:r>
          </a:p>
          <a:p>
            <a:pPr>
              <a:defRPr/>
            </a:pPr>
            <a:r>
              <a:rPr lang="en-US" sz="1800" dirty="0">
                <a:solidFill>
                  <a:srgbClr val="00B050"/>
                </a:solidFill>
              </a:rPr>
              <a:t>B: Pick B because it has lower RMSE</a:t>
            </a:r>
          </a:p>
          <a:p>
            <a:pPr>
              <a:defRPr/>
            </a:pPr>
            <a:r>
              <a:rPr lang="en-US" sz="1800" dirty="0">
                <a:solidFill>
                  <a:srgbClr val="00B050"/>
                </a:solidFill>
              </a:rPr>
              <a:t>C: Not enough information to tell which algorithm to pick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79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popularity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recommendation tasks have skewed distribution</a:t>
            </a:r>
          </a:p>
          <a:p>
            <a:pPr lvl="1"/>
            <a:r>
              <a:rPr lang="en-US" dirty="0"/>
              <a:t>A small head of very popular items</a:t>
            </a:r>
          </a:p>
          <a:p>
            <a:pPr lvl="1"/>
            <a:r>
              <a:rPr lang="en-US" dirty="0"/>
              <a:t>These will commonly appear in the test data</a:t>
            </a:r>
          </a:p>
          <a:p>
            <a:r>
              <a:rPr lang="en-US" dirty="0"/>
              <a:t>RSME counts all errors the same</a:t>
            </a:r>
          </a:p>
          <a:p>
            <a:pPr lvl="1"/>
            <a:r>
              <a:rPr lang="en-US" dirty="0"/>
              <a:t>But predicting high ratings for the blockbuster items is “easy”</a:t>
            </a:r>
          </a:p>
          <a:p>
            <a:pPr lvl="1"/>
            <a:r>
              <a:rPr lang="en-US" dirty="0"/>
              <a:t>Plus users will likely know about these items anyway</a:t>
            </a:r>
          </a:p>
          <a:p>
            <a:pPr lvl="2"/>
            <a:r>
              <a:rPr lang="en-US" dirty="0"/>
              <a:t>Don’t need recommendations</a:t>
            </a:r>
          </a:p>
          <a:p>
            <a:r>
              <a:rPr lang="en-US" dirty="0"/>
              <a:t>Might prefer an algorithm that made a few errors on these items</a:t>
            </a:r>
          </a:p>
          <a:p>
            <a:pPr lvl="1"/>
            <a:r>
              <a:rPr lang="en-US" dirty="0"/>
              <a:t>But was more accurate for the long tail</a:t>
            </a:r>
          </a:p>
          <a:p>
            <a:pPr lvl="1"/>
            <a:r>
              <a:rPr lang="en-US" dirty="0"/>
              <a:t>Unlikely to get good RMSE scores</a:t>
            </a:r>
          </a:p>
          <a:p>
            <a:r>
              <a:rPr lang="en-US" dirty="0"/>
              <a:t>Possible to weight scores to lessen this problem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02609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16525</TotalTime>
  <Words>417</Words>
  <Application>Microsoft Macintosh PowerPoint</Application>
  <PresentationFormat>On-screen Show (4:3)</PresentationFormat>
  <Paragraphs>78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Rockwell</vt:lpstr>
      <vt:lpstr>Wingdings</vt:lpstr>
      <vt:lpstr>Advantage</vt:lpstr>
      <vt:lpstr>Recommender Systems Metrics</vt:lpstr>
      <vt:lpstr>Metrics (for offline evaluation)</vt:lpstr>
      <vt:lpstr>Methodologies</vt:lpstr>
      <vt:lpstr>Accuracy Measures</vt:lpstr>
      <vt:lpstr>Which to use?</vt:lpstr>
      <vt:lpstr>Issues</vt:lpstr>
      <vt:lpstr>Error placement</vt:lpstr>
      <vt:lpstr>Example: Two algorithms A and B A does a great job at predicting high ratings but all low rated items get the same low score = 1 B does a great job at predicting low ratings but all high rated items get the same high score = 5. Your results show that RMSE(A) &gt; RMSE(B). You want to recommend a list of 10 top items for each user. Which do you pick? </vt:lpstr>
      <vt:lpstr>Item popularity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Robin Burke</dc:creator>
  <cp:lastModifiedBy>Robin Douglas Burke</cp:lastModifiedBy>
  <cp:revision>159</cp:revision>
  <dcterms:created xsi:type="dcterms:W3CDTF">2016-12-27T21:46:53Z</dcterms:created>
  <dcterms:modified xsi:type="dcterms:W3CDTF">2019-03-05T21:17:13Z</dcterms:modified>
</cp:coreProperties>
</file>