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8" r:id="rId3"/>
    <p:sldId id="339" r:id="rId4"/>
    <p:sldId id="340" r:id="rId5"/>
    <p:sldId id="341" r:id="rId6"/>
    <p:sldId id="342" r:id="rId7"/>
    <p:sldId id="393" r:id="rId8"/>
    <p:sldId id="394" r:id="rId9"/>
    <p:sldId id="343" r:id="rId10"/>
    <p:sldId id="390" r:id="rId11"/>
    <p:sldId id="345" r:id="rId12"/>
    <p:sldId id="344" r:id="rId13"/>
    <p:sldId id="346" r:id="rId14"/>
    <p:sldId id="350" r:id="rId15"/>
    <p:sldId id="351" r:id="rId16"/>
    <p:sldId id="352" r:id="rId17"/>
    <p:sldId id="353" r:id="rId18"/>
    <p:sldId id="354" r:id="rId19"/>
    <p:sldId id="39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BBDA975E-8C86-BB48-AEF2-532FECC18E9E}" type="slidenum">
              <a:rPr lang="en-US" altLang="x-none" sz="1200">
                <a:latin typeface="Arial" charset="0"/>
              </a:rPr>
              <a:pPr algn="r" eaLnBrk="1" hangingPunct="1"/>
              <a:t>13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5D108B6-9D42-0F43-A330-26B75493D87F}" type="slidenum">
              <a:rPr lang="en-US" altLang="x-none">
                <a:latin typeface="Arial" charset="0"/>
              </a:rPr>
              <a:pPr eaLnBrk="1" hangingPunct="1"/>
              <a:t>14</a:t>
            </a:fld>
            <a:endParaRPr lang="en-US" altLang="x-none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1AC726-3592-B04D-9CBC-36457775F71C}" type="slidenum">
              <a:rPr lang="en-US" altLang="x-none">
                <a:latin typeface="Arial" charset="0"/>
              </a:rPr>
              <a:pPr eaLnBrk="1" hangingPunct="1"/>
              <a:t>15</a:t>
            </a:fld>
            <a:endParaRPr lang="en-US" altLang="x-none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3012A33-4897-5544-969F-4C6E4296FC61}" type="slidenum">
              <a:rPr lang="en-US" altLang="x-none">
                <a:latin typeface="Arial" charset="0"/>
              </a:rPr>
              <a:pPr eaLnBrk="1" hangingPunct="1"/>
              <a:t>16</a:t>
            </a:fld>
            <a:endParaRPr lang="en-US" altLang="x-none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9DA923C-D944-E64E-A035-0FFF4A1304E4}" type="slidenum">
              <a:rPr lang="en-US" altLang="x-none">
                <a:latin typeface="Arial" charset="0"/>
              </a:rPr>
              <a:pPr eaLnBrk="1" hangingPunct="1"/>
              <a:t>17</a:t>
            </a:fld>
            <a:endParaRPr lang="en-US" altLang="x-none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FD6D011-976A-3E40-9830-ABBBF0B990BB}" type="slidenum">
              <a:rPr lang="en-US" altLang="x-none">
                <a:latin typeface="Arial" charset="0"/>
              </a:rPr>
              <a:pPr eaLnBrk="1" hangingPunct="1"/>
              <a:t>18</a:t>
            </a:fld>
            <a:endParaRPr lang="en-US" altLang="x-none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685D50A9-CDBD-BB4F-A455-A99316237543}" type="slidenum">
              <a:rPr lang="en-US" altLang="x-none" sz="1200">
                <a:latin typeface="Arial" charset="0"/>
              </a:rPr>
              <a:pPr algn="r" eaLnBrk="1" hangingPunct="1"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23A38B12-00C7-BF43-A1EC-6196F1F06E0F}" type="slidenum">
              <a:rPr lang="en-US" altLang="x-none" sz="1200">
                <a:latin typeface="Arial" charset="0"/>
              </a:rPr>
              <a:pPr algn="r" eaLnBrk="1" hangingPunct="1"/>
              <a:t>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166A311F-359D-0743-B806-1A4BE6B5C30D}" type="slidenum">
              <a:rPr lang="en-US" altLang="x-none" sz="1200">
                <a:latin typeface="Arial" charset="0"/>
              </a:rPr>
              <a:pPr algn="r" eaLnBrk="1" hangingPunct="1"/>
              <a:t>4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8FA13BF1-2269-AE4B-B2C6-87FE46869885}" type="slidenum">
              <a:rPr lang="en-US" altLang="x-none" sz="1200">
                <a:latin typeface="Arial" charset="0"/>
              </a:rPr>
              <a:pPr algn="r" eaLnBrk="1" hangingPunct="1"/>
              <a:t>5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DB77E557-43F7-AE43-A8EF-C3376711249F}" type="slidenum">
              <a:rPr lang="en-US" altLang="x-none" sz="1200">
                <a:latin typeface="Arial" charset="0"/>
              </a:rPr>
              <a:pPr algn="r" eaLnBrk="1" hangingPunct="1"/>
              <a:t>6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A9EC4940-A3B2-AE47-BAB1-9C8ED6690909}" type="slidenum">
              <a:rPr lang="en-US" altLang="x-none" sz="1200">
                <a:latin typeface="Arial" charset="0"/>
              </a:rPr>
              <a:pPr algn="r" eaLnBrk="1" hangingPunct="1"/>
              <a:t>9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8796DA17-B6C4-9043-8F52-3B9C10AFBAEF}" type="slidenum">
              <a:rPr lang="en-US" altLang="x-none" sz="1200">
                <a:latin typeface="Arial" charset="0"/>
              </a:rPr>
              <a:pPr algn="r" eaLnBrk="1" hangingPunct="1"/>
              <a:t>11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fld id="{453A8562-5D01-EF4D-B958-349867E88F8D}" type="slidenum">
              <a:rPr lang="en-US" altLang="x-none" sz="1200">
                <a:latin typeface="Arial" charset="0"/>
              </a:rPr>
              <a:pPr algn="r" eaLnBrk="1" hangingPunct="1"/>
              <a:t>12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sz="2200" dirty="0"/>
              <a:t>Classification-based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D4507-A444-3443-8290-75809B2B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harmonic mean of recall and precision</a:t>
            </a:r>
          </a:p>
          <a:p>
            <a:endParaRPr lang="en-US" dirty="0"/>
          </a:p>
          <a:p>
            <a:r>
              <a:rPr lang="en-US" dirty="0"/>
              <a:t>Harmonic mean is preferred for aggregating fractions that have different denominators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46" y="2496127"/>
            <a:ext cx="3225800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809" y="3841245"/>
            <a:ext cx="2413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Precision@k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(usually top N but we use N for neighborhood)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Recommender systems</a:t>
            </a:r>
          </a:p>
          <a:p>
            <a:pPr lvl="1" eaLnBrk="1" hangingPunct="1">
              <a:defRPr/>
            </a:pPr>
            <a:r>
              <a:rPr lang="en-US" dirty="0"/>
              <a:t>often generate lists</a:t>
            </a:r>
          </a:p>
          <a:p>
            <a:pPr lvl="1" eaLnBrk="1" hangingPunct="1">
              <a:defRPr/>
            </a:pPr>
            <a:r>
              <a:rPr lang="en-US" dirty="0"/>
              <a:t>user patience with such lists is limited</a:t>
            </a:r>
          </a:p>
          <a:p>
            <a:pPr lvl="1" eaLnBrk="1" hangingPunct="1">
              <a:defRPr/>
            </a:pPr>
            <a:r>
              <a:rPr lang="en-US" dirty="0"/>
              <a:t>we can pick a fixed size k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look at precision of such lists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sometimes called average precision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or hit ratio</a:t>
            </a:r>
          </a:p>
          <a:p>
            <a:pPr lvl="3" eaLnBrk="1" hangingPunct="1">
              <a:defRPr/>
            </a:pPr>
            <a:r>
              <a:rPr lang="en-US" dirty="0"/>
              <a:t>more common in data mining literature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Mean Average Precision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Sounds redundant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Again there is a limit k </a:t>
            </a:r>
          </a:p>
          <a:p>
            <a:pPr lvl="1">
              <a:defRPr/>
            </a:pPr>
            <a:r>
              <a:rPr lang="en-US" dirty="0"/>
              <a:t>We use all lists up to size k</a:t>
            </a:r>
          </a:p>
          <a:p>
            <a:pPr>
              <a:defRPr/>
            </a:pPr>
            <a:r>
              <a:rPr lang="en-US" dirty="0"/>
              <a:t>MAP@10</a:t>
            </a:r>
          </a:p>
          <a:p>
            <a:pPr lvl="1">
              <a:defRPr/>
            </a:pPr>
            <a:r>
              <a:rPr lang="en-US" dirty="0"/>
              <a:t>AvePrecision@1+ AvePrecision@2+ </a:t>
            </a:r>
            <a:r>
              <a:rPr lang="mr-IN" dirty="0"/>
              <a:t>…</a:t>
            </a:r>
            <a:r>
              <a:rPr lang="en-US" dirty="0"/>
              <a:t> +AvePrecision@10 / 10</a:t>
            </a:r>
          </a:p>
          <a:p>
            <a:pPr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Calculating Precision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x-none" sz="2400" dirty="0"/>
              <a:t>Need two things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x-none" sz="2000" dirty="0"/>
              <a:t>a list of recommendations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x-none" sz="2000" dirty="0"/>
              <a:t>a set of relevant items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x-none" sz="2400" dirty="0"/>
              <a:t>How to know what items are relevant?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x-none" sz="2400" dirty="0"/>
              <a:t>Must be items with known ratings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x-none" sz="2000" dirty="0"/>
              <a:t>Part of test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x-none" sz="2400" dirty="0"/>
              <a:t>Find items that the user likes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x-none" sz="2000" dirty="0"/>
              <a:t>Usually done with a threshold, </a:t>
            </a:r>
            <a:r>
              <a:rPr lang="el-GR" altLang="x-none" sz="2000" dirty="0">
                <a:ea typeface="Tahoma" charset="0"/>
                <a:cs typeface="Tahoma" charset="0"/>
              </a:rPr>
              <a:t>θ</a:t>
            </a:r>
            <a:endParaRPr lang="en-US" altLang="x-none" sz="2000" dirty="0"/>
          </a:p>
          <a:p>
            <a:pPr lvl="2" eaLnBrk="1" hangingPunct="1">
              <a:lnSpc>
                <a:spcPct val="120000"/>
              </a:lnSpc>
            </a:pPr>
            <a:r>
              <a:rPr lang="en-US" altLang="x-none" sz="1800" dirty="0"/>
              <a:t>Midpoint of the rating scale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x-none" sz="1800" dirty="0"/>
              <a:t>The user's personal mean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x-none" sz="2400" dirty="0"/>
              <a:t>Test if these items show up in recommendation list</a:t>
            </a:r>
            <a:endParaRPr lang="el-GR" altLang="x-none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Issues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Much slower than previous technique</a:t>
            </a:r>
          </a:p>
          <a:p>
            <a:pPr lvl="1" eaLnBrk="1" hangingPunct="1">
              <a:defRPr/>
            </a:pPr>
            <a:r>
              <a:rPr lang="en-US" dirty="0"/>
              <a:t>must predict for all possible items</a:t>
            </a:r>
          </a:p>
          <a:p>
            <a:pPr lvl="1" eaLnBrk="1" hangingPunct="1">
              <a:defRPr/>
            </a:pPr>
            <a:r>
              <a:rPr lang="en-US" dirty="0"/>
              <a:t>and then perform ranking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More realistic for "find relevant items" tasks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ROC Curve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Receiver Operating Characteristic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from signal detection theory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Idea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Fallout = False Positive / True Positive + False Positive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Measure: </a:t>
            </a:r>
            <a:r>
              <a:rPr lang="en-US" sz="1800" dirty="0"/>
              <a:t>Precision vs Fallout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at different thresholds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Characteristics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perfect performance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100% precision reached at 0% fallout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then horizontal line as threshold encompasses non-relevant items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random performance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diagonal line from origin to upper right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relevant and irrelevant items evenly distributed at each point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ROC Curve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127"/>
            <a:ext cx="8821882" cy="376814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3979717" y="5881255"/>
            <a:ext cx="1704109" cy="509154"/>
          </a:xfrm>
          <a:prstGeom prst="borderCallout1">
            <a:avLst>
              <a:gd name="adj1" fmla="val 18750"/>
              <a:gd name="adj2" fmla="val -8333"/>
              <a:gd name="adj3" fmla="val -289541"/>
              <a:gd name="adj4" fmla="val -1840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dominates at the front of the list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33109" y="3190009"/>
            <a:ext cx="446809" cy="2566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Swets</a:t>
            </a:r>
            <a:r>
              <a:rPr lang="en-US" dirty="0"/>
              <a:t> A Measure / AUC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4" y="1991591"/>
            <a:ext cx="7556313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/>
              <a:t>Area under the ROC curve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single measure more useful than whole curve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measures probability the system can accurate assign "relevant" and "irrelevant" labels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/>
              <a:t>Uniformity assumption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assumes that mistakes are equally costly at any place in retrieval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/>
              <a:t>Sometimes you have </a:t>
            </a:r>
            <a:r>
              <a:rPr lang="en-US" dirty="0" err="1"/>
              <a:t>AUC@k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Sometimes you have AUC over all items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Potentially less useful because distant list shouldn’t incur a big cost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Issues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Comparison to chance performance important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is 20% recall good or bad?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bad if 50% of items are relevant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great if 0.001% are relevant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ROC has a built-in comparison to chance classifier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other measures experimenter (and reader) must evaluate</a:t>
            </a:r>
          </a:p>
          <a:p>
            <a:pPr lvl="1" eaLnBrk="1" hangingPunct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 classification-based concept</a:t>
            </a:r>
          </a:p>
          <a:p>
            <a:pPr lvl="1"/>
            <a:r>
              <a:rPr lang="en-US" dirty="0"/>
              <a:t>An item is in the “good” set or it isn’t</a:t>
            </a:r>
          </a:p>
          <a:p>
            <a:r>
              <a:rPr lang="en-US" dirty="0"/>
              <a:t>They don’t measure the ordering of the list</a:t>
            </a:r>
          </a:p>
          <a:p>
            <a:pPr lvl="1"/>
            <a:r>
              <a:rPr lang="en-US" dirty="0"/>
              <a:t>Except indirectly by considering lists of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05220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Classification Measures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Classification measures</a:t>
            </a:r>
          </a:p>
          <a:p>
            <a:pPr lvl="1" eaLnBrk="1" hangingPunct="1">
              <a:defRPr/>
            </a:pPr>
            <a:r>
              <a:rPr lang="en-US"/>
              <a:t>better suited to "find relevant items" tasks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Idea</a:t>
            </a:r>
          </a:p>
          <a:p>
            <a:pPr lvl="1" eaLnBrk="1" hangingPunct="1">
              <a:defRPr/>
            </a:pPr>
            <a:r>
              <a:rPr lang="en-US"/>
              <a:t>there is a class of relevant items</a:t>
            </a:r>
          </a:p>
          <a:p>
            <a:pPr lvl="1" eaLnBrk="1" hangingPunct="1">
              <a:defRPr/>
            </a:pPr>
            <a:r>
              <a:rPr lang="en-US"/>
              <a:t>test how well the recommender system can identify items that belong in this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94" y="5408145"/>
            <a:ext cx="2565400" cy="622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30" y="4221667"/>
            <a:ext cx="2844800" cy="736600"/>
          </a:xfrm>
          <a:prstGeom prst="rect">
            <a:avLst/>
          </a:prstGeom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Precision / Recall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1"/>
            <a:ext cx="7556313" cy="348441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/>
              <a:t>Traditional measures from Information Retrieval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/>
              <a:t>Idea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Sets based on relevance: and </a:t>
            </a:r>
            <a:endParaRPr lang="en-US" baseline="-250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relevant G and not relevant ~G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Sets based on classification </a:t>
            </a:r>
            <a:endParaRPr lang="en-US" baseline="-250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classified as relevant S(t) and not relevant ~S(t)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t is how many items are retrieved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/>
              <a:t>Precision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Fraction of good items among the retrieved set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/>
          </a:p>
          <a:p>
            <a:pPr lvl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/>
              <a:t>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Fraction of retrieved good items out of all good ones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Confusion Matrix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250767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Another way to think about precision and recall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Precision = True Positive / True Positive + False Positive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how many of the classified items are right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Recall = True Positive / True Positive + False Negative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how many of relevant items were classified that way</a:t>
            </a:r>
          </a:p>
        </p:txBody>
      </p:sp>
      <p:graphicFrame>
        <p:nvGraphicFramePr>
          <p:cNvPr id="4935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86224"/>
              </p:ext>
            </p:extLst>
          </p:nvPr>
        </p:nvGraphicFramePr>
        <p:xfrm>
          <a:off x="2209800" y="4724400"/>
          <a:ext cx="6629400" cy="197408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 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(type I error)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~Recommended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 Negative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(type II error)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Recall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Recall is not very useful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we usually do not know G completely</a:t>
            </a:r>
            <a:endParaRPr lang="en-US" sz="2000" baseline="-250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we know some relevant and non-relevant items for each user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dirty="0"/>
              <a:t>but there will be many items with no information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IR experiments use judges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determine a global "objective" relevance judgment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recommender systems are supposed to be personalized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Precision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More useful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we know how many items were recommended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some of them will be items that the user has rated positively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some of them will be items that the user rated negatively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some will be unknown items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Can measure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the fraction of high rated items in the recommendation set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"observed precision"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but vulnerable to variations in user profile size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precision directly by eliminating unrated items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success depends on the density of the profiles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User 1 has the following profile: [A: 1,B:2,C:3,D:4,E:5]. The system recommends [E,A,D,F,J]. The precision of this list is:</a:t>
            </a:r>
            <a:br>
              <a:rPr lang="en-US" sz="2400" dirty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A: 3/5</a:t>
            </a:r>
          </a:p>
          <a:p>
            <a:r>
              <a:rPr lang="en-US" dirty="0">
                <a:solidFill>
                  <a:srgbClr val="00B050"/>
                </a:solidFill>
              </a:rPr>
              <a:t>B: 2/5</a:t>
            </a:r>
          </a:p>
          <a:p>
            <a:r>
              <a:rPr lang="en-US" dirty="0">
                <a:solidFill>
                  <a:srgbClr val="00B050"/>
                </a:solidFill>
              </a:rPr>
              <a:t>C: 1</a:t>
            </a:r>
          </a:p>
          <a:p>
            <a:r>
              <a:rPr lang="en-US" dirty="0">
                <a:solidFill>
                  <a:srgbClr val="00B050"/>
                </a:solidFill>
              </a:rPr>
              <a:t>D: It depends on the “good item”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“Hidden”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Missing ratings makes it hard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depends on whether the user would find recommendations of the unknown items relevant</a:t>
            </a:r>
          </a:p>
          <a:p>
            <a:pPr>
              <a:lnSpc>
                <a:spcPct val="120000"/>
              </a:lnSpc>
            </a:pPr>
            <a:r>
              <a:rPr lang="en-US" dirty="0"/>
              <a:t>The precision of the algorithm may be underreported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relevance of unseen items is unknown</a:t>
            </a:r>
          </a:p>
          <a:p>
            <a:pPr>
              <a:lnSpc>
                <a:spcPct val="120000"/>
              </a:lnSpc>
            </a:pPr>
            <a:r>
              <a:rPr lang="en-US" dirty="0"/>
              <a:t>Particularly a problem for algorithms that are trying improve non-accuracy measures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Diversity, for example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may seem that you are losing precision, even if you really aren’t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5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Precision and Recall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Linked measures</a:t>
            </a:r>
          </a:p>
          <a:p>
            <a:pPr lvl="1" eaLnBrk="1" hangingPunct="1">
              <a:defRPr/>
            </a:pPr>
            <a:r>
              <a:rPr lang="en-US" dirty="0"/>
              <a:t>must be measured together</a:t>
            </a:r>
          </a:p>
          <a:p>
            <a:pPr lvl="1" eaLnBrk="1" hangingPunct="1">
              <a:defRPr/>
            </a:pPr>
            <a:r>
              <a:rPr lang="en-US" dirty="0"/>
              <a:t>since high precision can always be had by creating a stricter classifier</a:t>
            </a:r>
          </a:p>
          <a:p>
            <a:pPr lvl="1" eaLnBrk="1" hangingPunct="1">
              <a:defRPr/>
            </a:pPr>
            <a:r>
              <a:rPr lang="en-US" dirty="0"/>
              <a:t>since high recall can always be had by retrieving everything</a:t>
            </a:r>
          </a:p>
          <a:p>
            <a:pPr lvl="1" eaLnBrk="1" hangingPunct="1">
              <a:defRPr/>
            </a:pPr>
            <a:r>
              <a:rPr lang="en-US" dirty="0"/>
              <a:t>recall measures the coverage "cost" of being more precise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Hard to compare systems with two numbers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19395</TotalTime>
  <Words>931</Words>
  <Application>Microsoft Macintosh PowerPoint</Application>
  <PresentationFormat>On-screen Show (4:3)</PresentationFormat>
  <Paragraphs>168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Rockwell</vt:lpstr>
      <vt:lpstr>Wingdings</vt:lpstr>
      <vt:lpstr>Advantage</vt:lpstr>
      <vt:lpstr>Recommender Systems Classification-based Metrics</vt:lpstr>
      <vt:lpstr>Classification Measures</vt:lpstr>
      <vt:lpstr>Precision / Recall</vt:lpstr>
      <vt:lpstr>Confusion Matrix</vt:lpstr>
      <vt:lpstr>Recall</vt:lpstr>
      <vt:lpstr>Precision</vt:lpstr>
      <vt:lpstr>User 1 has the following profile: [A: 1,B:2,C:3,D:4,E:5]. The system recommends [E,A,D,F,J]. The precision of this list is: </vt:lpstr>
      <vt:lpstr>“Hidden” precision</vt:lpstr>
      <vt:lpstr>Precision and Recall</vt:lpstr>
      <vt:lpstr>F1 measure</vt:lpstr>
      <vt:lpstr>Precision@k</vt:lpstr>
      <vt:lpstr>Mean Average Precision</vt:lpstr>
      <vt:lpstr>Calculating Precision</vt:lpstr>
      <vt:lpstr>Issues</vt:lpstr>
      <vt:lpstr>ROC Curve</vt:lpstr>
      <vt:lpstr>Example ROC Curve</vt:lpstr>
      <vt:lpstr>Swets A Measure / AUC</vt:lpstr>
      <vt:lpstr>Issues</vt:lpstr>
      <vt:lpstr>Classification measures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162</cp:revision>
  <dcterms:created xsi:type="dcterms:W3CDTF">2016-12-27T21:46:53Z</dcterms:created>
  <dcterms:modified xsi:type="dcterms:W3CDTF">2019-03-09T21:53:47Z</dcterms:modified>
</cp:coreProperties>
</file>