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78" r:id="rId3"/>
    <p:sldId id="280" r:id="rId4"/>
    <p:sldId id="275" r:id="rId5"/>
    <p:sldId id="281" r:id="rId6"/>
    <p:sldId id="271" r:id="rId7"/>
    <p:sldId id="272" r:id="rId8"/>
    <p:sldId id="277" r:id="rId9"/>
    <p:sldId id="273" r:id="rId10"/>
    <p:sldId id="274" r:id="rId11"/>
    <p:sldId id="257" r:id="rId12"/>
    <p:sldId id="258" r:id="rId13"/>
    <p:sldId id="259" r:id="rId14"/>
    <p:sldId id="260" r:id="rId15"/>
    <p:sldId id="261" r:id="rId16"/>
    <p:sldId id="263" r:id="rId17"/>
    <p:sldId id="262" r:id="rId18"/>
    <p:sldId id="264" r:id="rId19"/>
    <p:sldId id="276" r:id="rId20"/>
    <p:sldId id="265" r:id="rId21"/>
    <p:sldId id="279" r:id="rId22"/>
    <p:sldId id="266" r:id="rId23"/>
    <p:sldId id="267" r:id="rId24"/>
    <p:sldId id="268" r:id="rId25"/>
    <p:sldId id="26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13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A0014-6239-F348-BFA1-EF77CD94D2E7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E8357-3479-0447-960A-527540919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7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  <a:br>
              <a:rPr lang="en-US" dirty="0"/>
            </a:br>
            <a:r>
              <a:rPr lang="en-US" dirty="0"/>
              <a:t>SVD++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Robin Burke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44479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7259-5DCB-DC4E-A777-E8F9470E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2285-A1ED-6541-A86F-27C629AA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up on this topic</a:t>
            </a:r>
          </a:p>
          <a:p>
            <a:r>
              <a:rPr lang="en-US" dirty="0"/>
              <a:t>Remember basic concept</a:t>
            </a:r>
          </a:p>
          <a:p>
            <a:pPr lvl="1"/>
            <a:r>
              <a:rPr lang="en-US" dirty="0"/>
              <a:t>R </a:t>
            </a:r>
            <a:r>
              <a:rPr lang="en-US" dirty="0">
                <a:latin typeface="American Typewriter" panose="02090604020004020304" pitchFamily="18" charset="77"/>
              </a:rPr>
              <a:t>≈ </a:t>
            </a:r>
            <a:r>
              <a:rPr lang="en-US" dirty="0"/>
              <a:t>UV</a:t>
            </a:r>
            <a:r>
              <a:rPr lang="en-US" baseline="30000" dirty="0"/>
              <a:t>T</a:t>
            </a:r>
            <a:endParaRPr lang="en-US" dirty="0"/>
          </a:p>
          <a:p>
            <a:r>
              <a:rPr lang="en-US" dirty="0"/>
              <a:t>Solution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(many) variations on this idea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143F2-6004-0B4A-8E65-9A62CAC12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239" y="3323431"/>
            <a:ext cx="55372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9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Well-known algorithm</a:t>
            </a:r>
          </a:p>
          <a:p>
            <a:r>
              <a:rPr lang="en-US" dirty="0"/>
              <a:t>Y. </a:t>
            </a:r>
            <a:r>
              <a:rPr lang="en-US" dirty="0" err="1"/>
              <a:t>Koren</a:t>
            </a:r>
            <a:r>
              <a:rPr lang="en-US" dirty="0"/>
              <a:t>, Factorization Meets the Neighborhood: a Multifaceted Collaborative Filtering Model. KDD 2008, pp. 426-434. ACM Press, New York.</a:t>
            </a:r>
          </a:p>
          <a:p>
            <a:r>
              <a:rPr lang="en-US" dirty="0"/>
              <a:t>Misnamed though</a:t>
            </a:r>
          </a:p>
          <a:p>
            <a:pPr lvl="1"/>
            <a:r>
              <a:rPr lang="en-US" dirty="0"/>
              <a:t>SVD implies that the factors are orthonormal</a:t>
            </a:r>
          </a:p>
          <a:p>
            <a:pPr lvl="1"/>
            <a:r>
              <a:rPr lang="en-US" dirty="0"/>
              <a:t>Algorithm does not guarantee this</a:t>
            </a:r>
          </a:p>
        </p:txBody>
      </p:sp>
    </p:spTree>
    <p:extLst>
      <p:ext uri="{BB962C8B-B14F-4D97-AF65-F5344CB8AC3E}">
        <p14:creationId xmlns:p14="http://schemas.microsoft.com/office/powerpoint/2010/main" val="29169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fact that the user rater something</a:t>
            </a:r>
          </a:p>
          <a:p>
            <a:pPr lvl="1"/>
            <a:r>
              <a:rPr lang="en-US" dirty="0"/>
              <a:t>In addition to the rating</a:t>
            </a:r>
          </a:p>
          <a:p>
            <a:r>
              <a:rPr lang="en-US" dirty="0"/>
              <a:t>It seems like this is redundant</a:t>
            </a:r>
          </a:p>
          <a:p>
            <a:pPr lvl="1"/>
            <a:r>
              <a:rPr lang="en-US" dirty="0"/>
              <a:t>But actually it isn’t</a:t>
            </a:r>
          </a:p>
          <a:p>
            <a:r>
              <a:rPr lang="en-US" dirty="0"/>
              <a:t>If you never rate horror movies</a:t>
            </a:r>
          </a:p>
          <a:p>
            <a:pPr lvl="1"/>
            <a:r>
              <a:rPr lang="en-US" dirty="0"/>
              <a:t>That’s different from rating horror movies</a:t>
            </a:r>
          </a:p>
          <a:p>
            <a:pPr lvl="1"/>
            <a:r>
              <a:rPr lang="en-US" dirty="0"/>
              <a:t>Even if you rate all of them low</a:t>
            </a:r>
          </a:p>
        </p:txBody>
      </p:sp>
    </p:spTree>
    <p:extLst>
      <p:ext uri="{BB962C8B-B14F-4D97-AF65-F5344CB8AC3E}">
        <p14:creationId xmlns:p14="http://schemas.microsoft.com/office/powerpoint/2010/main" val="133701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“Feedback Matrix”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normalized matrix based on a binarized version of 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SVD++, we add this to user factor matrix</a:t>
            </a:r>
          </a:p>
          <a:p>
            <a:pPr lvl="1"/>
            <a:r>
              <a:rPr lang="en-US" dirty="0" err="1"/>
              <a:t>Ř</a:t>
            </a:r>
            <a:r>
              <a:rPr lang="en-US" dirty="0"/>
              <a:t> = (U + FT)V</a:t>
            </a:r>
            <a:r>
              <a:rPr lang="en-US" baseline="30000" dirty="0"/>
              <a:t>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711450"/>
            <a:ext cx="71374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6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117" y="4611590"/>
            <a:ext cx="7556313" cy="1524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397" y="2252221"/>
            <a:ext cx="3060700" cy="152400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4034672" y="1600200"/>
            <a:ext cx="1574276" cy="567965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682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Two extra columns </a:t>
            </a:r>
            <a:r>
              <a:rPr lang="en-US" sz="1400"/>
              <a:t>for bias </a:t>
            </a:r>
            <a:r>
              <a:rPr lang="en-US" sz="1400" dirty="0"/>
              <a:t>terms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5403130" y="2337062"/>
            <a:ext cx="1574276" cy="567965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682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 values are  factor for implicit rating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369216" y="3637960"/>
            <a:ext cx="1978057" cy="820918"/>
          </a:xfrm>
          <a:prstGeom prst="borderCallout1">
            <a:avLst>
              <a:gd name="adj1" fmla="val 42865"/>
              <a:gd name="adj2" fmla="val 102708"/>
              <a:gd name="adj3" fmla="val -29892"/>
              <a:gd name="adj4" fmla="val 1628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</a:t>
            </a:r>
            <a:r>
              <a:rPr lang="en-US" sz="1400" baseline="-25000" dirty="0" err="1"/>
              <a:t>is</a:t>
            </a:r>
            <a:r>
              <a:rPr lang="en-US" sz="1400" dirty="0"/>
              <a:t> is entry in (normalized) feedback matrix </a:t>
            </a:r>
          </a:p>
        </p:txBody>
      </p:sp>
    </p:spTree>
    <p:extLst>
      <p:ext uri="{BB962C8B-B14F-4D97-AF65-F5344CB8AC3E}">
        <p14:creationId xmlns:p14="http://schemas.microsoft.com/office/powerpoint/2010/main" val="210231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90627"/>
            <a:ext cx="7556313" cy="41449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26" y="2177723"/>
            <a:ext cx="8039100" cy="195580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6480511" y="4143081"/>
            <a:ext cx="1574276" cy="567965"/>
          </a:xfrm>
          <a:prstGeom prst="borderCallout1">
            <a:avLst>
              <a:gd name="adj1" fmla="val 18750"/>
              <a:gd name="adj2" fmla="val -8333"/>
              <a:gd name="adj3" fmla="val -78371"/>
              <a:gd name="adj4" fmla="val -87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Bookkeeping for user and </a:t>
            </a:r>
            <a:r>
              <a:rPr lang="en-US" sz="1400"/>
              <a:t>item biases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9582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15" y="2097881"/>
            <a:ext cx="6235700" cy="195580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6122293" y="4434681"/>
            <a:ext cx="1574276" cy="567965"/>
          </a:xfrm>
          <a:prstGeom prst="borderCallout1">
            <a:avLst>
              <a:gd name="adj1" fmla="val 18750"/>
              <a:gd name="adj2" fmla="val -8333"/>
              <a:gd name="adj3" fmla="val -78371"/>
              <a:gd name="adj4" fmla="val -87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Better yet: never update these</a:t>
            </a:r>
          </a:p>
        </p:txBody>
      </p:sp>
    </p:spTree>
    <p:extLst>
      <p:ext uri="{BB962C8B-B14F-4D97-AF65-F5344CB8AC3E}">
        <p14:creationId xmlns:p14="http://schemas.microsoft.com/office/powerpoint/2010/main" val="498169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different regularization hyper-parameters for the different matrices</a:t>
            </a:r>
          </a:p>
          <a:p>
            <a:r>
              <a:rPr lang="en-US" dirty="0"/>
              <a:t>Different learning rates for the different matrices</a:t>
            </a:r>
          </a:p>
          <a:p>
            <a:r>
              <a:rPr lang="en-US" dirty="0"/>
              <a:t>Use ALS</a:t>
            </a:r>
          </a:p>
        </p:txBody>
      </p:sp>
    </p:spTree>
    <p:extLst>
      <p:ext uri="{BB962C8B-B14F-4D97-AF65-F5344CB8AC3E}">
        <p14:creationId xmlns:p14="http://schemas.microsoft.com/office/powerpoint/2010/main" val="1420313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this version?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SVD++ if you think there is information in user-item associations</a:t>
            </a:r>
          </a:p>
          <a:p>
            <a:pPr lvl="1"/>
            <a:r>
              <a:rPr lang="en-US" dirty="0"/>
              <a:t>Beyond what ratings provide</a:t>
            </a:r>
          </a:p>
          <a:p>
            <a:r>
              <a:rPr lang="en-US" dirty="0" err="1"/>
              <a:t>Explanability</a:t>
            </a:r>
            <a:endParaRPr lang="en-US" dirty="0"/>
          </a:p>
          <a:p>
            <a:pPr lvl="1"/>
            <a:r>
              <a:rPr lang="en-US" dirty="0"/>
              <a:t>Y values tell you what items are important to a given prediction</a:t>
            </a:r>
          </a:p>
          <a:p>
            <a:r>
              <a:rPr lang="en-US" dirty="0"/>
              <a:t>Drawback: Increased parameter space</a:t>
            </a:r>
          </a:p>
          <a:p>
            <a:pPr lvl="1"/>
            <a:r>
              <a:rPr lang="en-US" dirty="0"/>
              <a:t>Additional n x k variables to learn</a:t>
            </a:r>
          </a:p>
          <a:p>
            <a:pPr lvl="1"/>
            <a:r>
              <a:rPr lang="en-US" dirty="0"/>
              <a:t>Danger of overfitting</a:t>
            </a:r>
          </a:p>
        </p:txBody>
      </p:sp>
    </p:spTree>
    <p:extLst>
      <p:ext uri="{BB962C8B-B14F-4D97-AF65-F5344CB8AC3E}">
        <p14:creationId xmlns:p14="http://schemas.microsoft.com/office/powerpoint/2010/main" val="1397425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DE8F-D211-6C40-BFE5-C63C7E97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Why not just estimate </a:t>
            </a:r>
            <a:r>
              <a:rPr lang="en-US" dirty="0" err="1">
                <a:solidFill>
                  <a:srgbClr val="00B050"/>
                </a:solidFill>
              </a:rPr>
              <a:t>Ř</a:t>
            </a:r>
            <a:r>
              <a:rPr lang="en-US" dirty="0">
                <a:solidFill>
                  <a:srgbClr val="00B050"/>
                </a:solidFill>
              </a:rPr>
              <a:t> =  FV</a:t>
            </a:r>
            <a:r>
              <a:rPr lang="en-US" baseline="30000" dirty="0">
                <a:solidFill>
                  <a:srgbClr val="00B050"/>
                </a:solidFill>
              </a:rPr>
              <a:t>T</a:t>
            </a:r>
            <a:r>
              <a:rPr lang="en-US" dirty="0">
                <a:solidFill>
                  <a:srgbClr val="00B050"/>
                </a:solidFill>
              </a:rPr>
              <a:t>, using only item factors</a:t>
            </a:r>
            <a:endParaRPr lang="en-US" baseline="30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07BAB-8E97-C045-AF77-C34C9D6A7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A. This would be the same as the SLIM algorithm</a:t>
            </a:r>
          </a:p>
          <a:p>
            <a:r>
              <a:rPr lang="en-US" dirty="0">
                <a:solidFill>
                  <a:srgbClr val="00B050"/>
                </a:solidFill>
              </a:rPr>
              <a:t>B. This would not work because the user factors are needed</a:t>
            </a:r>
          </a:p>
          <a:p>
            <a:r>
              <a:rPr lang="en-US" dirty="0">
                <a:solidFill>
                  <a:srgbClr val="00B050"/>
                </a:solidFill>
              </a:rPr>
              <a:t>C. This could work but it wouldn’t allow for some kinds of differences between users</a:t>
            </a:r>
          </a:p>
          <a:p>
            <a:r>
              <a:rPr lang="en-US" dirty="0">
                <a:solidFill>
                  <a:srgbClr val="00B050"/>
                </a:solidFill>
              </a:rPr>
              <a:t>D. This would give the same result as SVD++</a:t>
            </a:r>
          </a:p>
        </p:txBody>
      </p:sp>
    </p:spTree>
    <p:extLst>
      <p:ext uri="{BB962C8B-B14F-4D97-AF65-F5344CB8AC3E}">
        <p14:creationId xmlns:p14="http://schemas.microsoft.com/office/powerpoint/2010/main" val="72025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E5F9-BB69-C149-8D00-28FC296C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1D6A5-7CBA-E44E-B0B9-F9D6A8A9C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Homework</a:t>
            </a:r>
          </a:p>
          <a:p>
            <a:r>
              <a:rPr lang="en-US" dirty="0"/>
              <a:t>SVD++ (well-known algorithm from the Netflix competition)</a:t>
            </a:r>
          </a:p>
          <a:p>
            <a:r>
              <a:rPr lang="en-US" dirty="0"/>
              <a:t>SVD (the real thing)</a:t>
            </a:r>
          </a:p>
          <a:p>
            <a:r>
              <a:rPr lang="en-US" dirty="0"/>
              <a:t>NMF (Non-negative matrix factorization)</a:t>
            </a:r>
          </a:p>
        </p:txBody>
      </p:sp>
    </p:spTree>
    <p:extLst>
      <p:ext uri="{BB962C8B-B14F-4D97-AF65-F5344CB8AC3E}">
        <p14:creationId xmlns:p14="http://schemas.microsoft.com/office/powerpoint/2010/main" val="2979083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SVD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1"/>
            <a:ext cx="7556313" cy="35334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Actual SVD has an additional constraint</a:t>
            </a:r>
          </a:p>
          <a:p>
            <a:pPr lvl="1"/>
            <a:r>
              <a:rPr lang="en-US" dirty="0"/>
              <a:t>Columns must be orthogonal to each other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•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= 0 for all columns</a:t>
            </a:r>
          </a:p>
          <a:p>
            <a:r>
              <a:rPr lang="en-US" dirty="0"/>
              <a:t>Standard derivation</a:t>
            </a:r>
          </a:p>
          <a:p>
            <a:pPr lvl="1"/>
            <a:r>
              <a:rPr lang="en-US" dirty="0"/>
              <a:t>R = Q 𝞢 P</a:t>
            </a:r>
            <a:r>
              <a:rPr lang="en-US" baseline="30000" dirty="0"/>
              <a:t>T</a:t>
            </a:r>
          </a:p>
          <a:p>
            <a:pPr lvl="1"/>
            <a:r>
              <a:rPr lang="en-US" dirty="0"/>
              <a:t>Where 𝞢 are the singular values</a:t>
            </a:r>
          </a:p>
          <a:p>
            <a:pPr lvl="2"/>
            <a:r>
              <a:rPr lang="en-US" dirty="0"/>
              <a:t>Square roots of the non-zero eigenvalues of MM</a:t>
            </a:r>
            <a:r>
              <a:rPr lang="en-US" baseline="30000" dirty="0"/>
              <a:t>T</a:t>
            </a:r>
            <a:endParaRPr lang="en-US" dirty="0"/>
          </a:p>
          <a:p>
            <a:r>
              <a:rPr lang="en-US" dirty="0"/>
              <a:t>Simplify by choosing the top k eigenvalues</a:t>
            </a:r>
          </a:p>
          <a:p>
            <a:pPr lvl="1"/>
            <a:r>
              <a:rPr lang="en-US" dirty="0"/>
              <a:t>Set the rest of ∑ to zero</a:t>
            </a:r>
          </a:p>
          <a:p>
            <a:pPr lvl="1"/>
            <a:r>
              <a:rPr lang="en-US" dirty="0"/>
              <a:t>Effectively eliminates columns from Q and P also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75" y="5305130"/>
            <a:ext cx="1565373" cy="49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91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EE50-9006-384E-AF8F-983B7E97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7675-5BED-7A40-B6F8-ACCF7F822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4" y="1993557"/>
            <a:ext cx="7556313" cy="41449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Classic low-rank matrix approximation</a:t>
            </a:r>
          </a:p>
          <a:p>
            <a:r>
              <a:rPr lang="en-US" dirty="0"/>
              <a:t>But … solution requires a complete matrix</a:t>
            </a:r>
          </a:p>
          <a:p>
            <a:r>
              <a:rPr lang="en-US" dirty="0"/>
              <a:t>Remember this means making assumptions about the missing values</a:t>
            </a:r>
          </a:p>
          <a:p>
            <a:pPr lvl="1"/>
            <a:r>
              <a:rPr lang="en-US" dirty="0"/>
              <a:t>Rather avoid that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F43A2-AC29-4445-AECB-42A53EB0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07" y="1732847"/>
            <a:ext cx="1565373" cy="49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3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Nothing new?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3" y="1981199"/>
            <a:ext cx="7556313" cy="4144963"/>
          </a:xfrm>
        </p:spPr>
        <p:txBody>
          <a:bodyPr/>
          <a:lstStyle/>
          <a:p>
            <a:r>
              <a:rPr lang="en-US" dirty="0"/>
              <a:t>Let U = </a:t>
            </a:r>
            <a:r>
              <a:rPr lang="en-US" dirty="0" err="1"/>
              <a:t>Q</a:t>
            </a:r>
            <a:r>
              <a:rPr lang="en-US" baseline="-25000" dirty="0" err="1"/>
              <a:t>k</a:t>
            </a:r>
            <a:r>
              <a:rPr lang="en-US" dirty="0"/>
              <a:t>𝞢</a:t>
            </a:r>
            <a:r>
              <a:rPr lang="en-US" baseline="-25000" dirty="0"/>
              <a:t>k. 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V =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endParaRPr lang="en-US" baseline="-25000" dirty="0"/>
          </a:p>
          <a:p>
            <a:pPr lvl="1"/>
            <a:r>
              <a:rPr lang="en-US" dirty="0"/>
              <a:t>R = UV</a:t>
            </a:r>
            <a:r>
              <a:rPr lang="en-US" baseline="30000" dirty="0"/>
              <a:t>T</a:t>
            </a:r>
          </a:p>
          <a:p>
            <a:r>
              <a:rPr lang="en-US" dirty="0"/>
              <a:t>New constraint: orthogonality of the columns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May also want to incorporate regularization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09" y="3301892"/>
            <a:ext cx="4530758" cy="129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76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Projected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gradient one column at a time</a:t>
            </a:r>
          </a:p>
          <a:p>
            <a:r>
              <a:rPr lang="en-US" dirty="0"/>
              <a:t>When applying the update</a:t>
            </a:r>
          </a:p>
          <a:p>
            <a:pPr lvl="1"/>
            <a:r>
              <a:rPr lang="en-US" dirty="0"/>
              <a:t>Project it onto the previous columns</a:t>
            </a:r>
          </a:p>
          <a:p>
            <a:pPr lvl="1"/>
            <a:r>
              <a:rPr lang="en-US" dirty="0"/>
              <a:t>They never have updates that take them away from orthogonality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8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sample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formula says</a:t>
            </a:r>
          </a:p>
          <a:p>
            <a:pPr lvl="1"/>
            <a:r>
              <a:rPr lang="en-US" dirty="0" err="1"/>
              <a:t>r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(+ biases)</a:t>
            </a:r>
          </a:p>
          <a:p>
            <a:r>
              <a:rPr lang="en-US" dirty="0"/>
              <a:t>What if we have a user not in the system?</a:t>
            </a:r>
          </a:p>
          <a:p>
            <a:pPr lvl="1"/>
            <a:r>
              <a:rPr lang="en-US" dirty="0"/>
              <a:t>We could retrain the model</a:t>
            </a:r>
          </a:p>
          <a:p>
            <a:pPr lvl="1"/>
            <a:r>
              <a:rPr lang="en-US" dirty="0"/>
              <a:t>It would be nice if we didn’t have to do that</a:t>
            </a:r>
          </a:p>
          <a:p>
            <a:pPr lvl="1"/>
            <a:r>
              <a:rPr lang="en-US" dirty="0"/>
              <a:t>Liveness ← Nice property of neighborhood algorithms</a:t>
            </a:r>
          </a:p>
        </p:txBody>
      </p:sp>
    </p:spTree>
    <p:extLst>
      <p:ext uri="{BB962C8B-B14F-4D97-AF65-F5344CB8AC3E}">
        <p14:creationId xmlns:p14="http://schemas.microsoft.com/office/powerpoint/2010/main" val="1893616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sample with SVD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user has specified some number of ratings</a:t>
            </a:r>
          </a:p>
          <a:p>
            <a:pPr lvl="1"/>
            <a:r>
              <a:rPr lang="en-US" dirty="0"/>
              <a:t>Their rating vector can be projected on the latent vectors</a:t>
            </a:r>
          </a:p>
          <a:p>
            <a:pPr lvl="1"/>
            <a:r>
              <a:rPr lang="en-US" dirty="0"/>
              <a:t>This gives a “position” in latent space</a:t>
            </a:r>
          </a:p>
          <a:p>
            <a:pPr lvl="1"/>
            <a:r>
              <a:rPr lang="en-US" dirty="0"/>
              <a:t>Then V</a:t>
            </a:r>
            <a:r>
              <a:rPr lang="en-US" baseline="30000" dirty="0"/>
              <a:t>T</a:t>
            </a:r>
            <a:r>
              <a:rPr lang="en-US" dirty="0"/>
              <a:t> can be applied to predict the ratings</a:t>
            </a:r>
          </a:p>
          <a:p>
            <a:r>
              <a:rPr lang="en-US" dirty="0"/>
              <a:t>Book has geometric details</a:t>
            </a:r>
          </a:p>
          <a:p>
            <a:pPr lvl="1"/>
            <a:r>
              <a:rPr lang="en-US" dirty="0"/>
              <a:t>This is harder to do with the other models</a:t>
            </a:r>
          </a:p>
          <a:p>
            <a:pPr lvl="1"/>
            <a:r>
              <a:rPr lang="en-US" dirty="0"/>
              <a:t>Because of lack of orthogonality</a:t>
            </a:r>
          </a:p>
        </p:txBody>
      </p:sp>
    </p:spTree>
    <p:extLst>
      <p:ext uri="{BB962C8B-B14F-4D97-AF65-F5344CB8AC3E}">
        <p14:creationId xmlns:p14="http://schemas.microsoft.com/office/powerpoint/2010/main" val="88512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F5A1-18A7-8B4C-9938-C7FD88E2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5D84-F05F-CD43-B7C6-EC79E46FB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Guest lecturer: Nasim </a:t>
            </a:r>
            <a:r>
              <a:rPr lang="en-US" dirty="0" err="1"/>
              <a:t>Sonboli</a:t>
            </a:r>
            <a:endParaRPr lang="en-US" dirty="0"/>
          </a:p>
          <a:p>
            <a:r>
              <a:rPr lang="en-US" dirty="0"/>
              <a:t>INFO PhD student</a:t>
            </a:r>
          </a:p>
        </p:txBody>
      </p:sp>
    </p:spTree>
    <p:extLst>
      <p:ext uri="{BB962C8B-B14F-4D97-AF65-F5344CB8AC3E}">
        <p14:creationId xmlns:p14="http://schemas.microsoft.com/office/powerpoint/2010/main" val="282278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870" y="1002292"/>
            <a:ext cx="6672834" cy="994172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Information Science Summer Offerings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2870" y="2226469"/>
            <a:ext cx="4293108" cy="3263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Session A (June 3-July 5)</a:t>
            </a:r>
          </a:p>
          <a:p>
            <a:pPr marL="0" indent="0">
              <a:buNone/>
            </a:pPr>
            <a:r>
              <a:rPr lang="en-US" dirty="0"/>
              <a:t>INFO 1101: Computation in Society </a:t>
            </a:r>
          </a:p>
          <a:p>
            <a:pPr marL="0" indent="0">
              <a:buNone/>
            </a:pPr>
            <a:r>
              <a:rPr lang="en-US" dirty="0"/>
              <a:t>M-F 12:45-2:20 </a:t>
            </a:r>
            <a:r>
              <a:rPr lang="en-US" i="1" dirty="0"/>
              <a:t>can count as Digital Landscapes requirement</a:t>
            </a:r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dirty="0"/>
              <a:t>INFO 1201: Computational Reasoning </a:t>
            </a:r>
          </a:p>
          <a:p>
            <a:pPr marL="0" indent="0">
              <a:buNone/>
            </a:pPr>
            <a:r>
              <a:rPr lang="en-US" dirty="0"/>
              <a:t>M-F 11-12:35 </a:t>
            </a:r>
            <a:r>
              <a:rPr lang="en-US" i="1" dirty="0"/>
              <a:t>required for INFO major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66310" y="2226469"/>
            <a:ext cx="4203954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Session B (July 9-Aug 9)</a:t>
            </a:r>
          </a:p>
          <a:p>
            <a:pPr marL="0" indent="0">
              <a:buNone/>
            </a:pPr>
            <a:r>
              <a:rPr lang="en-US" dirty="0"/>
              <a:t>INFO 1101: Computation in Society </a:t>
            </a:r>
          </a:p>
          <a:p>
            <a:pPr marL="0" indent="0">
              <a:buNone/>
            </a:pPr>
            <a:r>
              <a:rPr lang="en-US" dirty="0"/>
              <a:t>M-F 9:15-10:50 </a:t>
            </a:r>
            <a:r>
              <a:rPr lang="en-US" i="1" dirty="0"/>
              <a:t>can count as Digital Landscapes requirement</a:t>
            </a:r>
          </a:p>
          <a:p>
            <a:pPr marL="0" indent="0">
              <a:buNone/>
            </a:pPr>
            <a:endParaRPr lang="en-US" sz="1050" i="1" dirty="0"/>
          </a:p>
          <a:p>
            <a:pPr marL="0" indent="0">
              <a:buNone/>
            </a:pPr>
            <a:r>
              <a:rPr lang="en-US" dirty="0"/>
              <a:t>INFO 1201: Computational Reasoning </a:t>
            </a:r>
          </a:p>
          <a:p>
            <a:pPr marL="0" indent="0">
              <a:buNone/>
            </a:pPr>
            <a:r>
              <a:rPr lang="en-US" dirty="0"/>
              <a:t>M-F 11-12:35 </a:t>
            </a:r>
            <a:r>
              <a:rPr lang="en-US" i="1" dirty="0"/>
              <a:t>required for INFO major</a:t>
            </a:r>
            <a:endParaRPr lang="en-US" dirty="0"/>
          </a:p>
        </p:txBody>
      </p:sp>
      <p:pic>
        <p:nvPicPr>
          <p:cNvPr id="7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39738" y="5555330"/>
            <a:ext cx="2512479" cy="736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40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8900-DDBA-8841-AC40-BE207913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Homework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BAAC-F079-FB4E-8BCF-204A5DA95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A. I finished Homework 3</a:t>
            </a:r>
          </a:p>
          <a:p>
            <a:r>
              <a:rPr lang="en-US" dirty="0">
                <a:solidFill>
                  <a:srgbClr val="00B050"/>
                </a:solidFill>
              </a:rPr>
              <a:t>B. I started working on Homework 3</a:t>
            </a:r>
          </a:p>
          <a:p>
            <a:r>
              <a:rPr lang="en-US" dirty="0">
                <a:solidFill>
                  <a:srgbClr val="00B050"/>
                </a:solidFill>
              </a:rPr>
              <a:t>C. I haven’t started working on Homework 3</a:t>
            </a:r>
          </a:p>
          <a:p>
            <a:r>
              <a:rPr lang="en-US" dirty="0">
                <a:solidFill>
                  <a:srgbClr val="00B050"/>
                </a:solidFill>
              </a:rPr>
              <a:t>D. I haven’t started working on Homework 3 and I ran out of time when working on Homework 2</a:t>
            </a:r>
          </a:p>
        </p:txBody>
      </p:sp>
    </p:spTree>
    <p:extLst>
      <p:ext uri="{BB962C8B-B14F-4D97-AF65-F5344CB8AC3E}">
        <p14:creationId xmlns:p14="http://schemas.microsoft.com/office/powerpoint/2010/main" val="400304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1448-6104-C84E-8F5C-9FD63755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0CA7-AABF-8243-9B40-640150EA0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questions are out there?</a:t>
            </a:r>
          </a:p>
          <a:p>
            <a:r>
              <a:rPr lang="en-US" dirty="0"/>
              <a:t>Batch methods.</a:t>
            </a:r>
          </a:p>
        </p:txBody>
      </p:sp>
    </p:spTree>
    <p:extLst>
      <p:ext uri="{BB962C8B-B14F-4D97-AF65-F5344CB8AC3E}">
        <p14:creationId xmlns:p14="http://schemas.microsoft.com/office/powerpoint/2010/main" val="344989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60B3-E429-6040-8FAF-1B24E333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25A3-CEB7-914A-AB50-DDCAF8C1F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Interesting proposals all around</a:t>
            </a:r>
          </a:p>
          <a:p>
            <a:r>
              <a:rPr lang="en-US" dirty="0"/>
              <a:t>One team needs to resubmit</a:t>
            </a:r>
          </a:p>
          <a:p>
            <a:r>
              <a:rPr lang="en-US" dirty="0"/>
              <a:t>Otherwise ready to go</a:t>
            </a:r>
          </a:p>
          <a:p>
            <a:r>
              <a:rPr lang="en-US" dirty="0"/>
              <a:t>Next milestone 4/2</a:t>
            </a:r>
          </a:p>
          <a:p>
            <a:pPr lvl="1"/>
            <a:r>
              <a:rPr lang="en-US" dirty="0"/>
              <a:t>Progress report</a:t>
            </a:r>
          </a:p>
          <a:p>
            <a:pPr lvl="1"/>
            <a:r>
              <a:rPr lang="en-US" dirty="0"/>
              <a:t>At that point 4 weeks until the end of the semester</a:t>
            </a:r>
          </a:p>
        </p:txBody>
      </p:sp>
    </p:spTree>
    <p:extLst>
      <p:ext uri="{BB962C8B-B14F-4D97-AF65-F5344CB8AC3E}">
        <p14:creationId xmlns:p14="http://schemas.microsoft.com/office/powerpoint/2010/main" val="12537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E232-3F63-2A46-920A-2B92A836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The project is done 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F7CD-22DA-A84C-A36E-E5A49E23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A. We are done with our implementation and experiments</a:t>
            </a:r>
          </a:p>
          <a:p>
            <a:r>
              <a:rPr lang="en-US" dirty="0">
                <a:solidFill>
                  <a:srgbClr val="00B050"/>
                </a:solidFill>
              </a:rPr>
              <a:t>B. We have given our project presentation / poster presentation</a:t>
            </a:r>
          </a:p>
          <a:p>
            <a:r>
              <a:rPr lang="en-US" dirty="0">
                <a:solidFill>
                  <a:srgbClr val="00B050"/>
                </a:solidFill>
              </a:rPr>
              <a:t>C. We have turned in our final report</a:t>
            </a:r>
          </a:p>
          <a:p>
            <a:r>
              <a:rPr lang="en-US" dirty="0">
                <a:solidFill>
                  <a:srgbClr val="00B050"/>
                </a:solidFill>
              </a:rPr>
              <a:t>D. A, B, and C</a:t>
            </a:r>
          </a:p>
        </p:txBody>
      </p:sp>
    </p:spTree>
    <p:extLst>
      <p:ext uri="{BB962C8B-B14F-4D97-AF65-F5344CB8AC3E}">
        <p14:creationId xmlns:p14="http://schemas.microsoft.com/office/powerpoint/2010/main" val="6180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CFA6-8A92-3E4C-88EF-7AF5A13E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65B4F-E2EB-1B41-AA59-455958D6D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4" y="1993557"/>
            <a:ext cx="7556313" cy="4144963"/>
          </a:xfrm>
        </p:spPr>
        <p:txBody>
          <a:bodyPr/>
          <a:lstStyle/>
          <a:p>
            <a:r>
              <a:rPr lang="en-US" dirty="0"/>
              <a:t>A completed project is not just doing an implementation and having it work</a:t>
            </a:r>
          </a:p>
          <a:p>
            <a:pPr lvl="1"/>
            <a:r>
              <a:rPr lang="en-US" dirty="0"/>
              <a:t>Or doing experiments and getting results</a:t>
            </a:r>
          </a:p>
          <a:p>
            <a:r>
              <a:rPr lang="en-US" dirty="0"/>
              <a:t>Project is</a:t>
            </a:r>
          </a:p>
          <a:p>
            <a:pPr lvl="1"/>
            <a:r>
              <a:rPr lang="en-US" dirty="0"/>
              <a:t>Completed implementation or experiments</a:t>
            </a:r>
          </a:p>
          <a:p>
            <a:pPr lvl="1"/>
            <a:r>
              <a:rPr lang="en-US" dirty="0"/>
              <a:t>Presentation to the class (4/25 or 4/30) / Poster at INFO showcase (5/2)</a:t>
            </a:r>
          </a:p>
          <a:p>
            <a:pPr lvl="1"/>
            <a:r>
              <a:rPr lang="en-US" dirty="0"/>
              <a:t>Final report (5/5)</a:t>
            </a:r>
          </a:p>
          <a:p>
            <a:r>
              <a:rPr lang="en-US" dirty="0"/>
              <a:t>You’ll need to leave time for the write-ups / presentations</a:t>
            </a:r>
          </a:p>
          <a:p>
            <a:pPr lvl="1"/>
            <a:r>
              <a:rPr lang="en-US" dirty="0"/>
              <a:t>Ideally all technical work is done by the beginning of week 15</a:t>
            </a:r>
          </a:p>
        </p:txBody>
      </p:sp>
    </p:spTree>
    <p:extLst>
      <p:ext uri="{BB962C8B-B14F-4D97-AF65-F5344CB8AC3E}">
        <p14:creationId xmlns:p14="http://schemas.microsoft.com/office/powerpoint/2010/main" val="279338563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12042</TotalTime>
  <Words>884</Words>
  <Application>Microsoft Macintosh PowerPoint</Application>
  <PresentationFormat>On-screen Show (4:3)</PresentationFormat>
  <Paragraphs>153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American Typewriter</vt:lpstr>
      <vt:lpstr>Calibri</vt:lpstr>
      <vt:lpstr>Rockwell</vt:lpstr>
      <vt:lpstr>Wingdings</vt:lpstr>
      <vt:lpstr>Advantage</vt:lpstr>
      <vt:lpstr>Recommender Systems SVD++</vt:lpstr>
      <vt:lpstr>Outline</vt:lpstr>
      <vt:lpstr>Thursday</vt:lpstr>
      <vt:lpstr>Information Science Summer Offerings</vt:lpstr>
      <vt:lpstr>Homework 3</vt:lpstr>
      <vt:lpstr>Homework 3</vt:lpstr>
      <vt:lpstr>Projects</vt:lpstr>
      <vt:lpstr>The project is done when</vt:lpstr>
      <vt:lpstr>Reminder: project scope</vt:lpstr>
      <vt:lpstr>Factorization</vt:lpstr>
      <vt:lpstr>SVD++</vt:lpstr>
      <vt:lpstr>Basic idea</vt:lpstr>
      <vt:lpstr>“Feedback Matrix”</vt:lpstr>
      <vt:lpstr>Prediction formula</vt:lpstr>
      <vt:lpstr>Objective function</vt:lpstr>
      <vt:lpstr>Update rules</vt:lpstr>
      <vt:lpstr>Variants</vt:lpstr>
      <vt:lpstr>Why use this version?</vt:lpstr>
      <vt:lpstr>Why not just estimate Ř =  FVT, using only item factors</vt:lpstr>
      <vt:lpstr>Actual SVD</vt:lpstr>
      <vt:lpstr>Problem</vt:lpstr>
      <vt:lpstr>Nothing new?</vt:lpstr>
      <vt:lpstr>Projected gradient descent</vt:lpstr>
      <vt:lpstr>Out of sample recommendation</vt:lpstr>
      <vt:lpstr>Out of sample with SVD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Robin Burke</dc:creator>
  <cp:lastModifiedBy>Robin Douglas Burke</cp:lastModifiedBy>
  <cp:revision>117</cp:revision>
  <dcterms:created xsi:type="dcterms:W3CDTF">2016-12-27T21:46:53Z</dcterms:created>
  <dcterms:modified xsi:type="dcterms:W3CDTF">2019-03-13T01:54:43Z</dcterms:modified>
</cp:coreProperties>
</file>