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1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Recommender Systems</a:t>
            </a:r>
            <a:br>
              <a:rPr lang="en-US" sz="2000" dirty="0"/>
            </a:br>
            <a:r>
              <a:rPr lang="en-US" sz="2000" dirty="0"/>
              <a:t>Non-Negative Matrix Factorization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Explainability</a:t>
            </a:r>
            <a:endParaRPr lang="en-US" dirty="0"/>
          </a:p>
          <a:p>
            <a:pPr lvl="1"/>
            <a:r>
              <a:rPr lang="en-US" dirty="0"/>
              <a:t>Negative factors are hard to understand</a:t>
            </a:r>
          </a:p>
          <a:p>
            <a:pPr lvl="1"/>
            <a:r>
              <a:rPr lang="en-US" dirty="0"/>
              <a:t>Positive factors show association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0" y="3522663"/>
            <a:ext cx="7099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0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5785-05EC-884A-A23F-85EFFA51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What does Professor Burke really expect us to remember from all this math?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2F0B-CAB7-B041-88F4-C1A008BD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298357"/>
            <a:ext cx="7556313" cy="382780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A. We should be able to rederive and prove all of the formulas from first principles</a:t>
            </a:r>
          </a:p>
          <a:p>
            <a:r>
              <a:rPr lang="en-US" dirty="0">
                <a:solidFill>
                  <a:srgbClr val="00B050"/>
                </a:solidFill>
              </a:rPr>
              <a:t>B. We should be able to create new algorithms based on these methods</a:t>
            </a:r>
          </a:p>
          <a:p>
            <a:r>
              <a:rPr lang="en-US" dirty="0">
                <a:solidFill>
                  <a:srgbClr val="00B050"/>
                </a:solidFill>
              </a:rPr>
              <a:t>C. We should understand why the updates rules here are different than for other kinds of factorization</a:t>
            </a:r>
          </a:p>
          <a:p>
            <a:r>
              <a:rPr lang="en-US" dirty="0">
                <a:solidFill>
                  <a:srgbClr val="00B050"/>
                </a:solidFill>
              </a:rPr>
              <a:t>D. We should forget this stuff because it is too confusing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implicit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Usually sparsity is very high</a:t>
            </a:r>
          </a:p>
          <a:p>
            <a:pPr lvl="1"/>
            <a:r>
              <a:rPr lang="en-US" dirty="0"/>
              <a:t>Advertising click-through rate may be less than 0.2%</a:t>
            </a:r>
          </a:p>
          <a:p>
            <a:r>
              <a:rPr lang="en-US" dirty="0"/>
              <a:t>0 = disliked</a:t>
            </a:r>
          </a:p>
          <a:p>
            <a:pPr lvl="1"/>
            <a:r>
              <a:rPr lang="en-US" dirty="0"/>
              <a:t>False for precisely the items to be recommended</a:t>
            </a:r>
          </a:p>
          <a:p>
            <a:pPr lvl="1"/>
            <a:r>
              <a:rPr lang="en-US" dirty="0"/>
              <a:t>But many of these are disliked (or at least avoided)</a:t>
            </a:r>
          </a:p>
          <a:p>
            <a:pPr lvl="1"/>
            <a:r>
              <a:rPr lang="en-US" dirty="0"/>
              <a:t>Can sample the zeros to get additional data</a:t>
            </a:r>
          </a:p>
          <a:p>
            <a:pPr lvl="1"/>
            <a:r>
              <a:rPr lang="en-US" dirty="0"/>
              <a:t>Adds noise</a:t>
            </a:r>
          </a:p>
          <a:p>
            <a:r>
              <a:rPr lang="en-US" dirty="0"/>
              <a:t>Can treat all missing values as zero</a:t>
            </a:r>
          </a:p>
          <a:p>
            <a:pPr lvl="1"/>
            <a:r>
              <a:rPr lang="en-US" dirty="0"/>
              <a:t>But weight the errors on these terms less</a:t>
            </a:r>
          </a:p>
          <a:p>
            <a:pPr lvl="2"/>
            <a:r>
              <a:rPr lang="en-US" dirty="0"/>
              <a:t>Factor of 40x</a:t>
            </a:r>
          </a:p>
          <a:p>
            <a:pPr lvl="1"/>
            <a:r>
              <a:rPr lang="en-US" dirty="0"/>
              <a:t>Produces a complete matrix</a:t>
            </a:r>
          </a:p>
          <a:p>
            <a:pPr lvl="2"/>
            <a:r>
              <a:rPr lang="en-US" dirty="0"/>
              <a:t>Bad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8167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Non-Negative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that we constrain the factors to only contain non-negative entries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655" y="2720181"/>
            <a:ext cx="2768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data</a:t>
            </a:r>
          </a:p>
          <a:p>
            <a:pPr lvl="1"/>
            <a:r>
              <a:rPr lang="en-US" dirty="0"/>
              <a:t>Shopping cart</a:t>
            </a:r>
          </a:p>
          <a:p>
            <a:pPr lvl="1"/>
            <a:r>
              <a:rPr lang="en-US" dirty="0"/>
              <a:t>Click-through</a:t>
            </a:r>
          </a:p>
          <a:p>
            <a:r>
              <a:rPr lang="en-US" dirty="0"/>
              <a:t>“Positive/Unlabeled” classification</a:t>
            </a:r>
          </a:p>
          <a:p>
            <a:r>
              <a:rPr lang="en-US" dirty="0"/>
              <a:t>Effectively assume that 0 = not liked</a:t>
            </a:r>
          </a:p>
          <a:p>
            <a:r>
              <a:rPr lang="en-US" dirty="0"/>
              <a:t>Reasonable</a:t>
            </a:r>
          </a:p>
          <a:p>
            <a:pPr lvl="1"/>
            <a:r>
              <a:rPr lang="en-US" dirty="0"/>
              <a:t>If users tend to interact with liked items</a:t>
            </a:r>
          </a:p>
          <a:p>
            <a:pPr lvl="1"/>
            <a:r>
              <a:rPr lang="en-US" dirty="0"/>
              <a:t>If the set of liked items is very small relative to the catalog</a:t>
            </a:r>
          </a:p>
        </p:txBody>
      </p:sp>
    </p:spTree>
    <p:extLst>
      <p:ext uri="{BB962C8B-B14F-4D97-AF65-F5344CB8AC3E}">
        <p14:creationId xmlns:p14="http://schemas.microsoft.com/office/powerpoint/2010/main" val="42843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 of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&gt;= 0</a:t>
            </a:r>
          </a:p>
          <a:p>
            <a:pPr lvl="1"/>
            <a:r>
              <a:rPr lang="en-US" dirty="0"/>
              <a:t>Different kind of constraint</a:t>
            </a:r>
          </a:p>
          <a:p>
            <a:pPr lvl="1"/>
            <a:r>
              <a:rPr lang="en-US" dirty="0"/>
              <a:t>Cannot easily build this into the objective function</a:t>
            </a:r>
          </a:p>
          <a:p>
            <a:r>
              <a:rPr lang="en-US" dirty="0"/>
              <a:t>“Ill-posed” problem</a:t>
            </a:r>
          </a:p>
          <a:p>
            <a:pPr lvl="1"/>
            <a:r>
              <a:rPr lang="en-US" dirty="0"/>
              <a:t>Meaning that there is not a guaranteed single optimum point</a:t>
            </a:r>
          </a:p>
          <a:p>
            <a:r>
              <a:rPr lang="en-US" dirty="0"/>
              <a:t>Non-linear optimization</a:t>
            </a:r>
          </a:p>
          <a:p>
            <a:pPr lvl="1"/>
            <a:r>
              <a:rPr lang="en-US" dirty="0"/>
              <a:t>A variety of solution methods</a:t>
            </a:r>
          </a:p>
        </p:txBody>
      </p:sp>
    </p:spTree>
    <p:extLst>
      <p:ext uri="{BB962C8B-B14F-4D97-AF65-F5344CB8AC3E}">
        <p14:creationId xmlns:p14="http://schemas.microsoft.com/office/powerpoint/2010/main" val="79887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want to maximize f(</a:t>
            </a:r>
            <a:r>
              <a:rPr lang="en-US" dirty="0" err="1"/>
              <a:t>x,y</a:t>
            </a:r>
            <a:r>
              <a:rPr lang="en-US" dirty="0"/>
              <a:t>) with the constraint g(</a:t>
            </a:r>
            <a:r>
              <a:rPr lang="en-US" dirty="0" err="1"/>
              <a:t>x,y</a:t>
            </a:r>
            <a:r>
              <a:rPr lang="en-US" dirty="0"/>
              <a:t>)=c</a:t>
            </a:r>
          </a:p>
          <a:p>
            <a:r>
              <a:rPr lang="en-US" dirty="0"/>
              <a:t>Replace this problem with</a:t>
            </a:r>
          </a:p>
          <a:p>
            <a:pPr lvl="1"/>
            <a:r>
              <a:rPr lang="en-US" dirty="0"/>
              <a:t>L(</a:t>
            </a:r>
            <a:r>
              <a:rPr lang="en-US" dirty="0" err="1"/>
              <a:t>x,y,λ</a:t>
            </a:r>
            <a:r>
              <a:rPr lang="en-US" dirty="0"/>
              <a:t>) = f(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λ</a:t>
            </a:r>
            <a:r>
              <a:rPr lang="en-US" dirty="0"/>
              <a:t>(g(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c)</a:t>
            </a:r>
          </a:p>
          <a:p>
            <a:r>
              <a:rPr lang="en-US" dirty="0"/>
              <a:t>Note that when g(</a:t>
            </a:r>
            <a:r>
              <a:rPr lang="en-US" dirty="0" err="1"/>
              <a:t>x,y</a:t>
            </a:r>
            <a:r>
              <a:rPr lang="en-US" dirty="0"/>
              <a:t>) = c 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(g(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c) is zero</a:t>
            </a:r>
          </a:p>
          <a:p>
            <a:r>
              <a:rPr lang="en-US" dirty="0"/>
              <a:t>If x*,y* is a maximum for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L(x*,y*, </a:t>
            </a:r>
            <a:r>
              <a:rPr lang="en-US" dirty="0" err="1"/>
              <a:t>λ</a:t>
            </a:r>
            <a:r>
              <a:rPr lang="en-US" dirty="0"/>
              <a:t>*) is a stationary point for some </a:t>
            </a:r>
            <a:r>
              <a:rPr lang="en-US" dirty="0" err="1"/>
              <a:t>λ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Stationary point = all partial derivatives are 0</a:t>
            </a:r>
          </a:p>
          <a:p>
            <a:pPr lvl="1"/>
            <a:r>
              <a:rPr lang="en-US" dirty="0"/>
              <a:t>Necessary, but not sufficient (multiple stationary points)</a:t>
            </a:r>
          </a:p>
        </p:txBody>
      </p:sp>
    </p:spTree>
    <p:extLst>
      <p:ext uri="{BB962C8B-B14F-4D97-AF65-F5344CB8AC3E}">
        <p14:creationId xmlns:p14="http://schemas.microsoft.com/office/powerpoint/2010/main" val="8896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87D-36FB-7D4B-AA28-486E0F9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77C8-B4BC-744B-8E98-AB9D177CE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474" y="1981200"/>
                <a:ext cx="2579115" cy="4144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Interested in “walking” along the constraint path g</a:t>
                </a:r>
              </a:p>
              <a:p>
                <a:r>
                  <a:rPr lang="en-US" dirty="0"/>
                  <a:t>Until we parallel a contour of f </a:t>
                </a:r>
              </a:p>
              <a:p>
                <a:pPr lvl="1"/>
                <a:r>
                  <a:rPr lang="en-US" dirty="0"/>
                  <a:t>Why is this a good point?</a:t>
                </a:r>
              </a:p>
              <a:p>
                <a:r>
                  <a:rPr lang="en-US" dirty="0"/>
                  <a:t>At this point the gradients will be pointing the same direction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Can be expressed as</a:t>
                </a:r>
              </a:p>
              <a:p>
                <a:pPr lvl="1"/>
                <a:r>
                  <a:rPr lang="en-US" dirty="0"/>
                  <a:t>Finding points where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77C8-B4BC-744B-8E98-AB9D177CE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981200"/>
                <a:ext cx="2579115" cy="4144963"/>
              </a:xfrm>
              <a:blipFill>
                <a:blip r:embed="rId2"/>
                <a:stretch>
                  <a:fillRect t="-1840"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30EFB6-1A2E-6544-91AD-57F37084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589" y="1173891"/>
            <a:ext cx="4977198" cy="3558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2F808-1E8A-AA41-B02A-9FD30A4ED5C8}"/>
                  </a:ext>
                </a:extLst>
              </p:cNvPr>
              <p:cNvSpPr txBox="1"/>
              <p:nvPr/>
            </p:nvSpPr>
            <p:spPr>
              <a:xfrm>
                <a:off x="3077589" y="5357682"/>
                <a:ext cx="3584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2F808-1E8A-AA41-B02A-9FD30A4E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589" y="5357682"/>
                <a:ext cx="3584699" cy="276999"/>
              </a:xfrm>
              <a:prstGeom prst="rect">
                <a:avLst/>
              </a:prstGeom>
              <a:blipFill>
                <a:blip r:embed="rId4"/>
                <a:stretch>
                  <a:fillRect l="-704" r="-140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2D405-51B2-BF44-85BC-81232D3D8084}"/>
                  </a:ext>
                </a:extLst>
              </p:cNvPr>
              <p:cNvSpPr txBox="1"/>
              <p:nvPr/>
            </p:nvSpPr>
            <p:spPr>
              <a:xfrm>
                <a:off x="3052875" y="5717208"/>
                <a:ext cx="150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2D405-51B2-BF44-85BC-81232D3D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75" y="5717208"/>
                <a:ext cx="1506503" cy="276999"/>
              </a:xfrm>
              <a:prstGeom prst="rect">
                <a:avLst/>
              </a:prstGeom>
              <a:blipFill>
                <a:blip r:embed="rId5"/>
                <a:stretch>
                  <a:fillRect l="-2521" r="-252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33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27B0-A96A-2B48-B137-3A3BE6CB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E90-81EC-5E48-B2C2-5CFBF91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generalize to multiple equality constraints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λ</a:t>
            </a:r>
            <a:r>
              <a:rPr lang="en-US" dirty="0"/>
              <a:t> for each constraint</a:t>
            </a:r>
          </a:p>
          <a:p>
            <a:r>
              <a:rPr lang="en-US" dirty="0"/>
              <a:t>We can generalize to inequalities</a:t>
            </a:r>
          </a:p>
          <a:p>
            <a:pPr lvl="1"/>
            <a:r>
              <a:rPr lang="en-US" dirty="0"/>
              <a:t>Kuhn-Tucker conditions</a:t>
            </a:r>
          </a:p>
          <a:p>
            <a:r>
              <a:rPr lang="en-US" dirty="0"/>
              <a:t>Generalizes Lagrange multipliers to inequalities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 are inequality functions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are the Kuhn-Tucker multipliers</a:t>
            </a:r>
          </a:p>
          <a:p>
            <a:pPr lvl="1"/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dirty="0"/>
              <a:t> are equality conditions = Lagrange conditions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2EE62-F31F-6445-A494-0A03F6CE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7" y="4225442"/>
            <a:ext cx="4279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Non-negative matrix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2051186"/>
            <a:ext cx="7556313" cy="4205775"/>
          </a:xfrm>
        </p:spPr>
        <p:txBody>
          <a:bodyPr>
            <a:normAutofit/>
          </a:bodyPr>
          <a:lstStyle/>
          <a:p>
            <a:r>
              <a:rPr lang="en-US" dirty="0"/>
              <a:t>Derive the gradients on each side</a:t>
            </a:r>
          </a:p>
          <a:p>
            <a:pPr lvl="1"/>
            <a:r>
              <a:rPr lang="en-US" dirty="0"/>
              <a:t>g is just a sum of the x’s so RHS is just a sum of the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At the inflection point</a:t>
            </a:r>
          </a:p>
          <a:p>
            <a:pPr lvl="2"/>
            <a:r>
              <a:rPr lang="en-US" dirty="0"/>
              <a:t>We want the gradient to be zero, so the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must be zero</a:t>
            </a:r>
          </a:p>
          <a:p>
            <a:r>
              <a:rPr lang="en-US" dirty="0"/>
              <a:t>Yields equality:</a:t>
            </a:r>
          </a:p>
          <a:p>
            <a:pPr lvl="1"/>
            <a:r>
              <a:rPr lang="en-US" dirty="0"/>
              <a:t>(RV)</a:t>
            </a:r>
            <a:r>
              <a:rPr lang="en-US" baseline="-25000" dirty="0" err="1"/>
              <a:t>ij</a:t>
            </a:r>
            <a:r>
              <a:rPr lang="en-US" dirty="0" err="1"/>
              <a:t>u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(UV</a:t>
            </a:r>
            <a:r>
              <a:rPr lang="en-US" baseline="30000" dirty="0"/>
              <a:t>T</a:t>
            </a:r>
            <a:r>
              <a:rPr lang="en-US" dirty="0"/>
              <a:t>V)</a:t>
            </a:r>
            <a:r>
              <a:rPr lang="en-US" baseline="-25000" dirty="0" err="1"/>
              <a:t>ij</a:t>
            </a:r>
            <a:r>
              <a:rPr lang="en-US" dirty="0" err="1"/>
              <a:t>u</a:t>
            </a:r>
            <a:r>
              <a:rPr lang="en-US" baseline="-25000" dirty="0" err="1"/>
              <a:t>ij</a:t>
            </a:r>
            <a:r>
              <a:rPr lang="en-US" dirty="0"/>
              <a:t>=0</a:t>
            </a:r>
          </a:p>
          <a:p>
            <a:pPr lvl="1"/>
            <a:r>
              <a:rPr lang="en-US" dirty="0"/>
              <a:t>(R</a:t>
            </a:r>
            <a:r>
              <a:rPr lang="en-US" baseline="30000" dirty="0"/>
              <a:t>T</a:t>
            </a:r>
            <a:r>
              <a:rPr lang="en-US" dirty="0"/>
              <a:t>U)</a:t>
            </a:r>
            <a:r>
              <a:rPr lang="en-US" baseline="-25000" dirty="0" err="1"/>
              <a:t>ij</a:t>
            </a:r>
            <a:r>
              <a:rPr lang="en-US" dirty="0" err="1"/>
              <a:t>v</a:t>
            </a:r>
            <a:r>
              <a:rPr lang="en-US" baseline="-25000" dirty="0" err="1"/>
              <a:t>ij</a:t>
            </a:r>
            <a:r>
              <a:rPr lang="en-US" dirty="0"/>
              <a:t> - (VU</a:t>
            </a:r>
            <a:r>
              <a:rPr lang="en-US" baseline="30000" dirty="0"/>
              <a:t>T</a:t>
            </a:r>
            <a:r>
              <a:rPr lang="en-US" dirty="0"/>
              <a:t>U)</a:t>
            </a:r>
            <a:r>
              <a:rPr lang="en-US" baseline="-25000" dirty="0" err="1"/>
              <a:t>ij</a:t>
            </a:r>
            <a:r>
              <a:rPr lang="en-US" dirty="0" err="1"/>
              <a:t>v</a:t>
            </a:r>
            <a:r>
              <a:rPr lang="en-US" baseline="-25000" dirty="0" err="1"/>
              <a:t>ij</a:t>
            </a:r>
            <a:r>
              <a:rPr lang="en-US" dirty="0"/>
              <a:t>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8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 multiplicative</a:t>
            </a:r>
          </a:p>
          <a:p>
            <a:pPr lvl="1"/>
            <a:r>
              <a:rPr lang="en-US" dirty="0"/>
              <a:t>Can never be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ϵ in denominator protects against instability close to zero</a:t>
            </a:r>
          </a:p>
          <a:p>
            <a:r>
              <a:rPr lang="en-US" dirty="0"/>
              <a:t>Can be proved that this converges to optimal solution</a:t>
            </a:r>
          </a:p>
          <a:p>
            <a:pPr lvl="1"/>
            <a:r>
              <a:rPr lang="en-US" dirty="0"/>
              <a:t>Fairly efficient also</a:t>
            </a:r>
          </a:p>
          <a:p>
            <a:r>
              <a:rPr lang="en-US" dirty="0"/>
              <a:t>Regularization should be incorporated</a:t>
            </a:r>
          </a:p>
          <a:p>
            <a:pPr lvl="1"/>
            <a:r>
              <a:rPr lang="en-US" dirty="0"/>
              <a:t>Very prone to overfitting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58" y="2703959"/>
            <a:ext cx="4699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087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10781</TotalTime>
  <Words>609</Words>
  <Application>Microsoft Macintosh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Rockwell</vt:lpstr>
      <vt:lpstr>Wingdings</vt:lpstr>
      <vt:lpstr>Advantage</vt:lpstr>
      <vt:lpstr>Recommender Systems Non-Negative Matrix Factorization</vt:lpstr>
      <vt:lpstr>Non-Negative Factorization</vt:lpstr>
      <vt:lpstr>Application</vt:lpstr>
      <vt:lpstr>Different kind of optimization</vt:lpstr>
      <vt:lpstr>Lagrange multipliers</vt:lpstr>
      <vt:lpstr>Intuition</vt:lpstr>
      <vt:lpstr>Generalizable</vt:lpstr>
      <vt:lpstr>Non-negative matrix factorization</vt:lpstr>
      <vt:lpstr>Update rule</vt:lpstr>
      <vt:lpstr>Benefit</vt:lpstr>
      <vt:lpstr>What does Professor Burke really expect us to remember from all this math?</vt:lpstr>
      <vt:lpstr>Issues with implicit data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115</cp:revision>
  <dcterms:created xsi:type="dcterms:W3CDTF">2016-12-27T21:46:53Z</dcterms:created>
  <dcterms:modified xsi:type="dcterms:W3CDTF">2019-03-11T03:54:32Z</dcterms:modified>
</cp:coreProperties>
</file>