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308" r:id="rId3"/>
    <p:sldId id="311" r:id="rId4"/>
    <p:sldId id="309" r:id="rId5"/>
    <p:sldId id="280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6" r:id="rId15"/>
    <p:sldId id="301" r:id="rId16"/>
    <p:sldId id="302" r:id="rId17"/>
    <p:sldId id="299" r:id="rId18"/>
    <p:sldId id="300" r:id="rId19"/>
    <p:sldId id="304" r:id="rId20"/>
    <p:sldId id="305" r:id="rId21"/>
    <p:sldId id="306" r:id="rId22"/>
    <p:sldId id="307" r:id="rId23"/>
    <p:sldId id="310" r:id="rId24"/>
    <p:sldId id="29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28"/>
  </p:normalViewPr>
  <p:slideViewPr>
    <p:cSldViewPr snapToGrid="0" snapToObjects="1">
      <p:cViewPr varScale="1">
        <p:scale>
          <a:sx n="97" d="100"/>
          <a:sy n="97" d="100"/>
        </p:scale>
        <p:origin x="15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5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D661A36-3F2C-6347-B462-86D8D496C240}" type="slidenum">
              <a:rPr lang="en-US" altLang="x-none">
                <a:latin typeface="Arial" charset="0"/>
              </a:rPr>
              <a:pPr eaLnBrk="1" hangingPunct="1"/>
              <a:t>14</a:t>
            </a:fld>
            <a:endParaRPr lang="en-US" altLang="x-none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75BBB6C-B34C-154E-9AA9-718C1875DA6A}" type="slidenum">
              <a:rPr lang="en-US" altLang="x-none">
                <a:latin typeface="Arial" charset="0"/>
              </a:rPr>
              <a:pPr eaLnBrk="1" hangingPunct="1"/>
              <a:t>24</a:t>
            </a:fld>
            <a:endParaRPr lang="en-US" altLang="x-none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342B22C-4EEB-C344-8D44-6DF23EB1AB9C}" type="slidenum">
              <a:rPr lang="en-US" altLang="x-none">
                <a:latin typeface="Arial" charset="0"/>
              </a:rPr>
              <a:pPr eaLnBrk="1" hangingPunct="1"/>
              <a:t>6</a:t>
            </a:fld>
            <a:endParaRPr lang="en-US" altLang="x-none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7A98A9A-0456-E44F-AA51-47CFBEA8A672}" type="slidenum">
              <a:rPr lang="en-US" altLang="x-none">
                <a:latin typeface="Arial" charset="0"/>
              </a:rPr>
              <a:pPr eaLnBrk="1" hangingPunct="1"/>
              <a:t>7</a:t>
            </a:fld>
            <a:endParaRPr lang="en-US" altLang="x-none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C871D3A-DDDC-1C4C-BC8E-B61A37CB64DE}" type="slidenum">
              <a:rPr lang="en-US" altLang="x-none">
                <a:latin typeface="Arial" charset="0"/>
              </a:rPr>
              <a:pPr eaLnBrk="1" hangingPunct="1"/>
              <a:t>8</a:t>
            </a:fld>
            <a:endParaRPr lang="en-US" altLang="x-none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4A4CD35-1D77-3949-B0C3-084A4F979953}" type="slidenum">
              <a:rPr lang="en-US" altLang="x-none">
                <a:latin typeface="Arial" charset="0"/>
              </a:rPr>
              <a:pPr eaLnBrk="1" hangingPunct="1"/>
              <a:t>9</a:t>
            </a:fld>
            <a:endParaRPr lang="en-US" altLang="x-none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A9A38EE-AED1-CF43-8EC6-10600EBDDD00}" type="slidenum">
              <a:rPr lang="en-US" altLang="x-none">
                <a:latin typeface="Arial" charset="0"/>
              </a:rPr>
              <a:pPr eaLnBrk="1" hangingPunct="1"/>
              <a:t>10</a:t>
            </a:fld>
            <a:endParaRPr lang="en-US" altLang="x-none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01580B9-C906-C74F-B59F-BBD5328700D4}" type="slidenum">
              <a:rPr lang="en-US" altLang="x-none">
                <a:latin typeface="Arial" charset="0"/>
              </a:rPr>
              <a:pPr eaLnBrk="1" hangingPunct="1"/>
              <a:t>11</a:t>
            </a:fld>
            <a:endParaRPr lang="en-US" altLang="x-none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B3ABC5D-3FEE-1E43-B7D0-DA60A1FDBB6F}" type="slidenum">
              <a:rPr lang="en-US" altLang="x-none">
                <a:latin typeface="Arial" charset="0"/>
              </a:rPr>
              <a:pPr eaLnBrk="1" hangingPunct="1"/>
              <a:t>12</a:t>
            </a:fld>
            <a:endParaRPr lang="en-US" altLang="x-none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4709724-06DE-344B-A5E2-D84FD6EEAEF1}" type="slidenum">
              <a:rPr lang="en-US" altLang="x-none">
                <a:latin typeface="Arial" charset="0"/>
              </a:rPr>
              <a:pPr eaLnBrk="1" hangingPunct="1"/>
              <a:t>13</a:t>
            </a:fld>
            <a:endParaRPr lang="en-US" altLang="x-none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3400"/>
            <a:ext cx="54895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454BD-0D4E-A642-A998-88302D59175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218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6F078-5410-814D-9A73-F086D74078C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30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hyperlink" Target="http://www.imdb.com/title/tt0114746/photogallery" TargetMode="External"/><Relationship Id="rId3" Type="http://schemas.openxmlformats.org/officeDocument/2006/relationships/hyperlink" Target="http://www.imdb.com/title/tt0340163/photogallery" TargetMode="External"/><Relationship Id="rId7" Type="http://schemas.openxmlformats.org/officeDocument/2006/relationships/hyperlink" Target="http://www.imdb.com/title/tt0112864/photogallery" TargetMode="Externa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hyperlink" Target="http://www.imdb.com/title/tt0286106/photogallery" TargetMode="External"/><Relationship Id="rId5" Type="http://schemas.openxmlformats.org/officeDocument/2006/relationships/hyperlink" Target="http://www.imdb.com/title/tt0167404/photogallery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jpeg"/><Relationship Id="rId9" Type="http://schemas.openxmlformats.org/officeDocument/2006/relationships/hyperlink" Target="http://www.imdb.com/title/tt0119395/photogallery" TargetMode="External"/><Relationship Id="rId1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ndora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  <a:br>
              <a:rPr lang="en-US" dirty="0"/>
            </a:br>
            <a:r>
              <a:rPr lang="en-US" sz="2200" dirty="0"/>
              <a:t>Content-based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Origins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/>
              <a:t>Began with earliest forms of user models</a:t>
            </a:r>
          </a:p>
          <a:p>
            <a:pPr lvl="1" eaLnBrk="1" hangingPunct="1">
              <a:defRPr/>
            </a:pPr>
            <a:r>
              <a:rPr lang="en-US"/>
              <a:t>Grundy (Rich, 1979)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/>
              <a:t>Elaborated in information filtering</a:t>
            </a:r>
          </a:p>
          <a:p>
            <a:pPr lvl="1" eaLnBrk="1" hangingPunct="1">
              <a:defRPr/>
            </a:pPr>
            <a:r>
              <a:rPr lang="en-US"/>
              <a:t>Selecting news articles (Dumais, 1990)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/>
              <a:t>More recently spam filtering</a:t>
            </a:r>
          </a:p>
          <a:p>
            <a:pPr lvl="1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Basic Idea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24063"/>
            <a:ext cx="7543800" cy="4071937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/>
              <a:t>Record user ratings for item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/>
              <a:t>Generate a model of user preferences over features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/>
              <a:t>Give as recommendations other items with similar content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ostage">
            <a:hlinkClick r:id="rId3" tooltip="Hostag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5107151"/>
            <a:ext cx="9159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8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706438"/>
            <a:ext cx="7543800" cy="9699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Movie Recommendation</a:t>
            </a:r>
          </a:p>
        </p:txBody>
      </p:sp>
      <p:sp>
        <p:nvSpPr>
          <p:cNvPr id="438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2500" dirty="0"/>
              <a:t>Predictions for unseen (target) items are computed based on their similarity (in terms of content) to items in the user profile.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2500" dirty="0"/>
              <a:t>E.g., user profile </a:t>
            </a:r>
            <a:r>
              <a:rPr lang="en-US" sz="2500" b="1" i="1" dirty="0"/>
              <a:t>P</a:t>
            </a:r>
            <a:r>
              <a:rPr lang="en-US" sz="2500" b="1" i="1" baseline="-25000" dirty="0"/>
              <a:t>u</a:t>
            </a:r>
            <a:r>
              <a:rPr lang="en-US" sz="2500" dirty="0"/>
              <a:t> contains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sz="2500" dirty="0"/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sz="2500" dirty="0"/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sz="25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500" dirty="0"/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sz="900" dirty="0"/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500" dirty="0"/>
              <a:t>	</a:t>
            </a:r>
            <a:r>
              <a:rPr lang="en-US" sz="1900" dirty="0"/>
              <a:t>recommend highly:                                                                        and recommend “mildly”:</a:t>
            </a:r>
            <a:r>
              <a:rPr lang="en-US" sz="2500" dirty="0"/>
              <a:t>  </a:t>
            </a:r>
          </a:p>
        </p:txBody>
      </p:sp>
      <p:pic>
        <p:nvPicPr>
          <p:cNvPr id="15365" name="Picture 5" descr="The Sixth Sense">
            <a:hlinkClick r:id="rId5" tooltip="The Sixth Sense"/>
          </p:cNvPr>
          <p:cNvPicPr>
            <a:picLocks noChangeAspect="1" noChangeArrowheads="1"/>
          </p:cNvPicPr>
          <p:nvPr/>
        </p:nvPicPr>
        <p:blipFill>
          <a:blip r:embed="rId6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015449"/>
            <a:ext cx="1187450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Die Hard: With a Vengeance">
            <a:hlinkClick r:id="rId7" tooltip="Die Hard: With a Vengeanc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3042436"/>
            <a:ext cx="11525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 descr="The Jackal">
            <a:hlinkClick r:id="rId9" tooltip="The Jackal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3086886"/>
            <a:ext cx="120808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 descr="Signs">
            <a:hlinkClick r:id="rId11" tooltip="Signs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325" y="5097447"/>
            <a:ext cx="1162050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9" descr="Twelve Monkeys">
            <a:hlinkClick r:id="rId13" tooltip="Twelve Monkeys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63" y="3072599"/>
            <a:ext cx="120173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30275" y="434975"/>
            <a:ext cx="8366125" cy="13176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Personalized Search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5350" y="2057400"/>
            <a:ext cx="3981450" cy="69691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2400"/>
              <a:t>How can the search engine determine the “user’s context”?</a:t>
            </a:r>
          </a:p>
        </p:txBody>
      </p:sp>
      <p:pic>
        <p:nvPicPr>
          <p:cNvPr id="442372" name="Picture 4" descr="Raphael.  Madonna and Child.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1863" y="2316163"/>
            <a:ext cx="1346200" cy="1738312"/>
          </a:xfrm>
        </p:spPr>
      </p:pic>
      <p:pic>
        <p:nvPicPr>
          <p:cNvPr id="442373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94400" y="3933825"/>
            <a:ext cx="1979613" cy="2152650"/>
          </a:xfrm>
        </p:spPr>
      </p:pic>
      <p:sp>
        <p:nvSpPr>
          <p:cNvPr id="442374" name="Text Box 6"/>
          <p:cNvSpPr txBox="1">
            <a:spLocks noChangeArrowheads="1"/>
          </p:cNvSpPr>
          <p:nvPr/>
        </p:nvSpPr>
        <p:spPr bwMode="auto">
          <a:xfrm>
            <a:off x="911225" y="3586163"/>
            <a:ext cx="3432175" cy="376237"/>
          </a:xfrm>
          <a:prstGeom prst="rect">
            <a:avLst/>
          </a:prstGeom>
          <a:solidFill>
            <a:srgbClr val="FFEDC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3333CC"/>
                </a:solidFill>
                <a:latin typeface="Arial" charset="0"/>
              </a:rPr>
              <a:t>Query: “Madonna and Child”</a:t>
            </a:r>
          </a:p>
        </p:txBody>
      </p:sp>
      <p:cxnSp>
        <p:nvCxnSpPr>
          <p:cNvPr id="442375" name="AutoShape 7"/>
          <p:cNvCxnSpPr>
            <a:cxnSpLocks noChangeShapeType="1"/>
            <a:stCxn id="442374" idx="3"/>
          </p:cNvCxnSpPr>
          <p:nvPr/>
        </p:nvCxnSpPr>
        <p:spPr bwMode="auto">
          <a:xfrm flipV="1">
            <a:off x="4343400" y="3186113"/>
            <a:ext cx="1668463" cy="58896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2376" name="AutoShape 8"/>
          <p:cNvCxnSpPr>
            <a:cxnSpLocks noChangeShapeType="1"/>
            <a:stCxn id="442374" idx="3"/>
          </p:cNvCxnSpPr>
          <p:nvPr/>
        </p:nvCxnSpPr>
        <p:spPr bwMode="auto">
          <a:xfrm>
            <a:off x="4343400" y="3775075"/>
            <a:ext cx="1651000" cy="123507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2377" name="Text Box 9"/>
          <p:cNvSpPr txBox="1">
            <a:spLocks noChangeArrowheads="1"/>
          </p:cNvSpPr>
          <p:nvPr/>
        </p:nvSpPr>
        <p:spPr bwMode="auto">
          <a:xfrm>
            <a:off x="4845050" y="253365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 b="1">
                <a:latin typeface="Arial" charset="0"/>
              </a:rPr>
              <a:t>?</a:t>
            </a:r>
          </a:p>
        </p:txBody>
      </p:sp>
      <p:sp>
        <p:nvSpPr>
          <p:cNvPr id="442378" name="Text Box 10"/>
          <p:cNvSpPr txBox="1">
            <a:spLocks noChangeArrowheads="1"/>
          </p:cNvSpPr>
          <p:nvPr/>
        </p:nvSpPr>
        <p:spPr bwMode="auto">
          <a:xfrm>
            <a:off x="4910138" y="375285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 b="1">
                <a:latin typeface="Arial" charset="0"/>
              </a:rPr>
              <a:t>?</a:t>
            </a:r>
          </a:p>
        </p:txBody>
      </p:sp>
      <p:sp>
        <p:nvSpPr>
          <p:cNvPr id="442379" name="Rectangle 11"/>
          <p:cNvSpPr>
            <a:spLocks noChangeArrowheads="1"/>
          </p:cNvSpPr>
          <p:nvPr/>
        </p:nvSpPr>
        <p:spPr bwMode="auto">
          <a:xfrm>
            <a:off x="990600" y="4821238"/>
            <a:ext cx="4876800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Need to “learn” the user profile: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User is an art historian?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User is a pop music fan?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4" grpId="0" animBg="1"/>
      <p:bldP spid="442377" grpId="0"/>
      <p:bldP spid="442378" grpId="0"/>
      <p:bldP spid="4423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906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Play List Generation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05000"/>
            <a:ext cx="7308850" cy="1012825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2800" dirty="0"/>
              <a:t>Music recommendations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2800" dirty="0"/>
              <a:t>Configuration problem</a:t>
            </a:r>
          </a:p>
          <a:p>
            <a:pPr lvl="1" eaLnBrk="1" hangingPunct="1">
              <a:defRPr/>
            </a:pPr>
            <a:r>
              <a:rPr lang="en-US" sz="2400" dirty="0"/>
              <a:t>May need to take into account other items already in list 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3079750" y="6324600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 sz="2400">
                <a:latin typeface="Arial" charset="0"/>
              </a:rPr>
              <a:t>Example: </a:t>
            </a:r>
            <a:r>
              <a:rPr lang="en-US" altLang="x-none" sz="2400">
                <a:latin typeface="Arial" charset="0"/>
                <a:hlinkClick r:id="rId3"/>
              </a:rPr>
              <a:t>Pandora</a:t>
            </a:r>
            <a:endParaRPr lang="en-US" altLang="x-none" sz="2400">
              <a:latin typeface="Arial" charset="0"/>
            </a:endParaRPr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55168" r="39375" b="10724"/>
          <a:stretch>
            <a:fillRect/>
          </a:stretch>
        </p:blipFill>
        <p:spPr bwMode="auto">
          <a:xfrm>
            <a:off x="1524000" y="3810000"/>
            <a:ext cx="6172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know about an item?</a:t>
            </a:r>
          </a:p>
          <a:p>
            <a:r>
              <a:rPr lang="en-US" dirty="0"/>
              <a:t>The book concentrates on unstructured data</a:t>
            </a:r>
          </a:p>
          <a:p>
            <a:pPr lvl="1"/>
            <a:r>
              <a:rPr lang="en-US" dirty="0"/>
              <a:t>Words extracted from text</a:t>
            </a:r>
          </a:p>
          <a:p>
            <a:r>
              <a:rPr lang="en-US" dirty="0"/>
              <a:t>There are also many cases where the data is structured</a:t>
            </a:r>
          </a:p>
          <a:p>
            <a:pPr lvl="1"/>
            <a:r>
              <a:rPr lang="en-US" dirty="0"/>
              <a:t>Product catalogs</a:t>
            </a:r>
          </a:p>
          <a:p>
            <a:pPr lvl="1"/>
            <a:r>
              <a:rPr lang="en-US" dirty="0"/>
              <a:t>Music content</a:t>
            </a:r>
          </a:p>
          <a:p>
            <a:pPr lvl="2"/>
            <a:r>
              <a:rPr lang="en-US" dirty="0"/>
              <a:t>http://</a:t>
            </a:r>
            <a:r>
              <a:rPr lang="en-US" dirty="0" err="1"/>
              <a:t>labrosa.ee.columbia.edu</a:t>
            </a:r>
            <a:r>
              <a:rPr lang="en-US" dirty="0"/>
              <a:t>/</a:t>
            </a:r>
            <a:r>
              <a:rPr lang="en-US" dirty="0" err="1"/>
              <a:t>millionsong</a:t>
            </a:r>
            <a:r>
              <a:rPr lang="en-US" dirty="0"/>
              <a:t>/pages/field-list</a:t>
            </a:r>
          </a:p>
        </p:txBody>
      </p:sp>
    </p:spTree>
    <p:extLst>
      <p:ext uri="{BB962C8B-B14F-4D97-AF65-F5344CB8AC3E}">
        <p14:creationId xmlns:p14="http://schemas.microsoft.com/office/powerpoint/2010/main" val="102941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need associations between users and items</a:t>
            </a:r>
          </a:p>
          <a:p>
            <a:pPr lvl="1"/>
            <a:r>
              <a:rPr lang="en-US" dirty="0"/>
              <a:t>Ratings</a:t>
            </a:r>
          </a:p>
          <a:p>
            <a:pPr lvl="1"/>
            <a:r>
              <a:rPr lang="en-US" dirty="0"/>
              <a:t>Clicks</a:t>
            </a:r>
          </a:p>
          <a:p>
            <a:pPr lvl="1"/>
            <a:r>
              <a:rPr lang="en-US" dirty="0"/>
              <a:t>Purchases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May be multiple types</a:t>
            </a:r>
          </a:p>
          <a:p>
            <a:r>
              <a:rPr lang="en-US" dirty="0"/>
              <a:t>But we don’t need other users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Privacy advantages</a:t>
            </a:r>
          </a:p>
        </p:txBody>
      </p:sp>
    </p:spTree>
    <p:extLst>
      <p:ext uri="{BB962C8B-B14F-4D97-AF65-F5344CB8AC3E}">
        <p14:creationId xmlns:p14="http://schemas.microsoft.com/office/powerpoint/2010/main" val="130011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other machine learning contexts</a:t>
            </a:r>
          </a:p>
          <a:p>
            <a:r>
              <a:rPr lang="en-US" dirty="0"/>
              <a:t>Need to identify features that are going to be predictive</a:t>
            </a:r>
          </a:p>
          <a:p>
            <a:r>
              <a:rPr lang="en-US" dirty="0"/>
              <a:t>With documents</a:t>
            </a:r>
          </a:p>
          <a:p>
            <a:pPr lvl="1"/>
            <a:r>
              <a:rPr lang="en-US" dirty="0"/>
              <a:t>A long history in information retrieval about how to do this</a:t>
            </a:r>
          </a:p>
          <a:p>
            <a:r>
              <a:rPr lang="en-US" dirty="0"/>
              <a:t>You want the “short head” of the feature distribution</a:t>
            </a:r>
          </a:p>
          <a:p>
            <a:pPr lvl="1"/>
            <a:r>
              <a:rPr lang="en-US" dirty="0"/>
              <a:t>So that there isn’t too much noise</a:t>
            </a:r>
          </a:p>
          <a:p>
            <a:r>
              <a:rPr lang="en-US" dirty="0"/>
              <a:t>But if you eliminate too many features</a:t>
            </a:r>
          </a:p>
          <a:p>
            <a:pPr lvl="1"/>
            <a:r>
              <a:rPr lang="en-US" dirty="0"/>
              <a:t>Then there may be items that you can’t recommend</a:t>
            </a:r>
          </a:p>
          <a:p>
            <a:pPr lvl="1"/>
            <a:r>
              <a:rPr lang="en-US" dirty="0"/>
              <a:t>“Catalog coverage”</a:t>
            </a:r>
          </a:p>
        </p:txBody>
      </p:sp>
    </p:spTree>
    <p:extLst>
      <p:ext uri="{BB962C8B-B14F-4D97-AF65-F5344CB8AC3E}">
        <p14:creationId xmlns:p14="http://schemas.microsoft.com/office/powerpoint/2010/main" val="108031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of these are global</a:t>
            </a:r>
          </a:p>
          <a:p>
            <a:pPr lvl="1"/>
            <a:r>
              <a:rPr lang="en-US" dirty="0"/>
              <a:t>Measure how the feature affects ratings over all the data</a:t>
            </a:r>
          </a:p>
          <a:p>
            <a:pPr lvl="1"/>
            <a:r>
              <a:rPr lang="en-US" dirty="0"/>
              <a:t>Individual users may differ</a:t>
            </a:r>
          </a:p>
          <a:p>
            <a:r>
              <a:rPr lang="en-US" dirty="0"/>
              <a:t>Gini index</a:t>
            </a:r>
          </a:p>
          <a:p>
            <a:r>
              <a:rPr lang="en-US" dirty="0"/>
              <a:t>Entropy</a:t>
            </a:r>
          </a:p>
          <a:p>
            <a:r>
              <a:rPr lang="en-US" dirty="0"/>
              <a:t>X square</a:t>
            </a:r>
          </a:p>
          <a:p>
            <a:pPr lvl="1"/>
            <a:r>
              <a:rPr lang="en-US" dirty="0"/>
              <a:t>= keep</a:t>
            </a:r>
          </a:p>
          <a:p>
            <a:r>
              <a:rPr lang="en-US" dirty="0"/>
              <a:t>Normalized deviation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9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C265-70AD-9345-A837-F2451C23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1738-A8CD-8643-9A62-CA3EBC9A6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2328933"/>
            <a:ext cx="7556313" cy="4144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(Not the same as the Gini index – a measure of distributional inequality)</a:t>
            </a:r>
          </a:p>
          <a:p>
            <a:r>
              <a:rPr lang="en-US" dirty="0"/>
              <a:t>Measures the distribution of an item feature. Works for discrete ratings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(w) = the observed probability of the feature</a:t>
            </a:r>
          </a:p>
          <a:p>
            <a:r>
              <a:rPr lang="en-US" dirty="0"/>
              <a:t>How often a randomly chosen element from the set would be incorrectly labeled if it was randomly labeled according to the distribution of labels in the subset</a:t>
            </a:r>
          </a:p>
          <a:p>
            <a:r>
              <a:rPr lang="en-US" dirty="0"/>
              <a:t>Evenly distributed = high Gini</a:t>
            </a:r>
          </a:p>
          <a:p>
            <a:r>
              <a:rPr lang="en-US" dirty="0"/>
              <a:t>Focused on a single class / rating = low</a:t>
            </a:r>
          </a:p>
          <a:p>
            <a:pPr lvl="1"/>
            <a:r>
              <a:rPr lang="en-US" dirty="0"/>
              <a:t>Keep these features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874C6-B264-E44E-A51B-0FBCBF0A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89" y="1326523"/>
            <a:ext cx="2913309" cy="103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5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ECA2-8532-0E4C-8FA4-CF025FC5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B2797-695D-CA4E-B530-9AB4E0A85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</a:t>
            </a:r>
          </a:p>
          <a:p>
            <a:pPr lvl="1"/>
            <a:r>
              <a:rPr lang="en-US" dirty="0"/>
              <a:t>No office hours on Tuesday 3/19</a:t>
            </a:r>
          </a:p>
          <a:p>
            <a:pPr lvl="1"/>
            <a:r>
              <a:rPr lang="en-US" dirty="0"/>
              <a:t>Andrew </a:t>
            </a:r>
            <a:r>
              <a:rPr lang="en-US" dirty="0" err="1"/>
              <a:t>Lison</a:t>
            </a:r>
            <a:r>
              <a:rPr lang="en-US" dirty="0"/>
              <a:t>: “Towards a Theory of 100% Utilization”</a:t>
            </a:r>
          </a:p>
          <a:p>
            <a:pPr lvl="1"/>
            <a:r>
              <a:rPr lang="en-US" dirty="0"/>
              <a:t>2:00 – 3:30 pm ENVD 214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9D0B-2E1B-594A-9694-485C13C6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282D-C096-DA44-ACE6-2ECBF354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2279561"/>
            <a:ext cx="7556313" cy="3846602"/>
          </a:xfrm>
        </p:spPr>
        <p:txBody>
          <a:bodyPr/>
          <a:lstStyle/>
          <a:p>
            <a:r>
              <a:rPr lang="en-US" dirty="0"/>
              <a:t>Similar to Gini impurity</a:t>
            </a:r>
          </a:p>
          <a:p>
            <a:r>
              <a:rPr lang="en-US" dirty="0"/>
              <a:t>Measures “randomness” of a distribution</a:t>
            </a:r>
          </a:p>
          <a:p>
            <a:pPr lvl="1"/>
            <a:r>
              <a:rPr lang="en-US" dirty="0"/>
              <a:t>The lower entropy, the more predictable</a:t>
            </a:r>
            <a:br>
              <a:rPr lang="en-US" dirty="0"/>
            </a:br>
            <a:r>
              <a:rPr lang="en-US" dirty="0"/>
              <a:t>the distribution</a:t>
            </a:r>
          </a:p>
          <a:p>
            <a:pPr lvl="1"/>
            <a:r>
              <a:rPr lang="en-US" dirty="0"/>
              <a:t>Highest entropy = random coin flip</a:t>
            </a:r>
          </a:p>
          <a:p>
            <a:r>
              <a:rPr lang="en-US" dirty="0"/>
              <a:t>Less random feature = keep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FA1FB-DF56-CB42-80F4-6C223952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30" y="1403350"/>
            <a:ext cx="3340100" cy="77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1238D-DDFE-8241-9367-9E9DA590F4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5"/>
          <a:stretch/>
        </p:blipFill>
        <p:spPr>
          <a:xfrm>
            <a:off x="6117465" y="2178050"/>
            <a:ext cx="2648217" cy="277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5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FBA0-47B0-9249-8DED-23A30163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ACEA-C36D-664F-8C51-A960F096C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2362200"/>
            <a:ext cx="3674941" cy="3763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Measures independence</a:t>
            </a:r>
          </a:p>
          <a:p>
            <a:pPr lvl="1"/>
            <a:r>
              <a:rPr lang="en-US" dirty="0"/>
              <a:t>Familiar from hypothesis testing</a:t>
            </a:r>
          </a:p>
          <a:p>
            <a:r>
              <a:rPr lang="en-US" dirty="0"/>
              <a:t>Is the rating judgement independent of this feature?</a:t>
            </a:r>
          </a:p>
          <a:p>
            <a:r>
              <a:rPr lang="en-US" dirty="0"/>
              <a:t>High value means mean dependence</a:t>
            </a:r>
          </a:p>
          <a:p>
            <a:r>
              <a:rPr lang="en-US" dirty="0"/>
              <a:t>Note – measure assumes no zero count observations</a:t>
            </a:r>
          </a:p>
          <a:p>
            <a:pPr lvl="1"/>
            <a:r>
              <a:rPr lang="en-US" dirty="0"/>
              <a:t>possible to correct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85E94-1C70-4F49-AB59-23344233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3" y="1557977"/>
            <a:ext cx="2296241" cy="740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A87436-A6C7-3E45-9ACD-2B03A89BE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630" y="2029544"/>
            <a:ext cx="4632155" cy="352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76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EB53-3465-5A46-BE7B-040F1379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046A-5350-854A-9118-7CB98F3B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2601532"/>
            <a:ext cx="7556313" cy="3524631"/>
          </a:xfrm>
        </p:spPr>
        <p:txBody>
          <a:bodyPr/>
          <a:lstStyle/>
          <a:p>
            <a:pPr lvl="1"/>
            <a:r>
              <a:rPr lang="en-US" dirty="0"/>
              <a:t>What is the average rating of items with and without this feature?</a:t>
            </a:r>
          </a:p>
          <a:p>
            <a:pPr lvl="1"/>
            <a:r>
              <a:rPr lang="en-US" dirty="0"/>
              <a:t>If they are about the same, then the feature is not too significant</a:t>
            </a:r>
          </a:p>
          <a:p>
            <a:pPr lvl="1"/>
            <a:r>
              <a:rPr lang="en-US" dirty="0"/>
              <a:t>Large value = keep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95C4C-0534-4F47-8404-71C9DD501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27" y="1738916"/>
            <a:ext cx="2590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11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A866-AFCB-D14E-86E8-FAEA99D4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In which of these domains would you expect purely content-based recommendation to be better than purely collaborative recommendation?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05D9-5C60-7243-9645-97482E09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2372497"/>
            <a:ext cx="7556313" cy="3753666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A. Online dating</a:t>
            </a:r>
          </a:p>
          <a:p>
            <a:r>
              <a:rPr lang="en-US" dirty="0">
                <a:solidFill>
                  <a:srgbClr val="00B050"/>
                </a:solidFill>
              </a:rPr>
              <a:t>B. Music recommendation in an app like Spotify</a:t>
            </a:r>
          </a:p>
          <a:p>
            <a:r>
              <a:rPr lang="en-US" dirty="0">
                <a:solidFill>
                  <a:srgbClr val="00B050"/>
                </a:solidFill>
              </a:rPr>
              <a:t>C. News recommendation</a:t>
            </a:r>
          </a:p>
          <a:p>
            <a:r>
              <a:rPr lang="en-US" dirty="0">
                <a:solidFill>
                  <a:srgbClr val="00B050"/>
                </a:solidFill>
              </a:rPr>
              <a:t>D. Product recommendation on an auction site like eBay</a:t>
            </a:r>
          </a:p>
          <a:p>
            <a:r>
              <a:rPr lang="en-US" dirty="0">
                <a:solidFill>
                  <a:srgbClr val="00B050"/>
                </a:solidFill>
              </a:rPr>
              <a:t>E. A and C</a:t>
            </a:r>
          </a:p>
        </p:txBody>
      </p:sp>
    </p:spTree>
    <p:extLst>
      <p:ext uri="{BB962C8B-B14F-4D97-AF65-F5344CB8AC3E}">
        <p14:creationId xmlns:p14="http://schemas.microsoft.com/office/powerpoint/2010/main" val="690908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Algorithms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err="1"/>
              <a:t>kNN</a:t>
            </a:r>
            <a:endParaRPr lang="en-US" dirty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Naive Bayes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Regression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PLSA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666A-F1C3-7944-9589-6DFD54B1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343F-5545-3747-9A68-D976EC19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deadline is right after Spring Break!</a:t>
            </a:r>
          </a:p>
          <a:p>
            <a:r>
              <a:rPr lang="en-US" dirty="0"/>
              <a:t>Get your questions in</a:t>
            </a:r>
          </a:p>
        </p:txBody>
      </p:sp>
    </p:spTree>
    <p:extLst>
      <p:ext uri="{BB962C8B-B14F-4D97-AF65-F5344CB8AC3E}">
        <p14:creationId xmlns:p14="http://schemas.microsoft.com/office/powerpoint/2010/main" val="322630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F8AE-8B38-F346-8AE2-01F997F9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51EA-2160-CC46-AEE1-EB2F0657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evaluation:</a:t>
            </a:r>
          </a:p>
          <a:p>
            <a:pPr lvl="1"/>
            <a:r>
              <a:rPr lang="en-US" dirty="0" err="1"/>
              <a:t>RecListAnalysis</a:t>
            </a:r>
            <a:r>
              <a:rPr lang="en-US" dirty="0"/>
              <a:t> returns results by algorithm, fold, user</a:t>
            </a:r>
          </a:p>
          <a:p>
            <a:pPr lvl="1"/>
            <a:r>
              <a:rPr lang="en-US" dirty="0"/>
              <a:t>Average over users -&gt; algorithm, fold</a:t>
            </a:r>
          </a:p>
          <a:p>
            <a:pPr lvl="1"/>
            <a:r>
              <a:rPr lang="en-US" dirty="0"/>
              <a:t>Average of folds -&gt; algorithm metric</a:t>
            </a:r>
          </a:p>
          <a:p>
            <a:r>
              <a:rPr lang="en-US" dirty="0"/>
              <a:t>What other questions?</a:t>
            </a:r>
          </a:p>
        </p:txBody>
      </p:sp>
    </p:spTree>
    <p:extLst>
      <p:ext uri="{BB962C8B-B14F-4D97-AF65-F5344CB8AC3E}">
        <p14:creationId xmlns:p14="http://schemas.microsoft.com/office/powerpoint/2010/main" val="4626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018907"/>
          </a:xfrm>
        </p:spPr>
        <p:txBody>
          <a:bodyPr>
            <a:normAutofit/>
          </a:bodyPr>
          <a:lstStyle/>
          <a:p>
            <a:r>
              <a:rPr lang="en-US" dirty="0"/>
              <a:t>A grab bag</a:t>
            </a:r>
          </a:p>
          <a:p>
            <a:r>
              <a:rPr lang="en-US" dirty="0"/>
              <a:t>Everything that isn’t other user’s opinions</a:t>
            </a:r>
          </a:p>
          <a:p>
            <a:r>
              <a:rPr lang="en-US" dirty="0"/>
              <a:t>Which is really a lot of different knowledge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8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Content-Based Recommendation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2800" dirty="0"/>
              <a:t>Collaborative recommendation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/>
              <a:t>requires only ratings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2800" dirty="0"/>
              <a:t>Content-based recommendation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/>
              <a:t>all techniques that use properties of the items themselves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/>
              <a:t>usually refers to techniques that only use item features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2800" dirty="0"/>
              <a:t>Knowledge-based recommendation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/>
              <a:t>in which we apply knowledge 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2000" dirty="0"/>
              <a:t>about items and how they satisfy user needs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Content-Based Profiling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Suppose we have no other users</a:t>
            </a:r>
          </a:p>
          <a:p>
            <a:pPr lvl="1" eaLnBrk="1" hangingPunct="1">
              <a:defRPr/>
            </a:pPr>
            <a:r>
              <a:rPr lang="en-US" dirty="0"/>
              <a:t>but we know about the features of the items rated by the user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We can imagine building a profile based on user preferences</a:t>
            </a:r>
          </a:p>
          <a:p>
            <a:pPr lvl="1" eaLnBrk="1" hangingPunct="1">
              <a:defRPr/>
            </a:pPr>
            <a:r>
              <a:rPr lang="en-US" dirty="0"/>
              <a:t>here are the kinds of things the user likes</a:t>
            </a:r>
          </a:p>
          <a:p>
            <a:pPr lvl="1" eaLnBrk="1" hangingPunct="1">
              <a:defRPr/>
            </a:pPr>
            <a:r>
              <a:rPr lang="en-US" dirty="0"/>
              <a:t>here are the ones he doesn't like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53000"/>
            <a:ext cx="388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Recommendation Knowledge Sources Taxonomy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1000" y="3810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Recommendation</a:t>
            </a:r>
            <a:br>
              <a:rPr lang="en-US" altLang="x-none" b="1">
                <a:solidFill>
                  <a:schemeClr val="bg1"/>
                </a:solidFill>
                <a:latin typeface="Arial Narrow" charset="0"/>
              </a:rPr>
            </a:b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Knowledge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590800" y="3810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Collaborative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90800" y="40386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Content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590800" y="19812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User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181600" y="3810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Opinion</a:t>
            </a:r>
          </a:p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Profiles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181600" y="11430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Demographic</a:t>
            </a:r>
          </a:p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Profiles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181600" y="1981200"/>
            <a:ext cx="1600200" cy="5334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Opinions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181600" y="26670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Demographics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181600" y="4038600"/>
            <a:ext cx="1600200" cy="5334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Item Features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7391400" y="47244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Means-ends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7391400" y="60198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Domain</a:t>
            </a:r>
            <a:br>
              <a:rPr lang="en-US" altLang="x-none" b="1">
                <a:solidFill>
                  <a:schemeClr val="bg1"/>
                </a:solidFill>
                <a:latin typeface="Arial Narrow" charset="0"/>
              </a:rPr>
            </a:b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Constraints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181600" y="54102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Contextual </a:t>
            </a:r>
          </a:p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Knowledge</a:t>
            </a: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181600" y="33528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Requirements</a:t>
            </a:r>
          </a:p>
        </p:txBody>
      </p:sp>
      <p:cxnSp>
        <p:nvCxnSpPr>
          <p:cNvPr id="11280" name="AutoShape 16"/>
          <p:cNvCxnSpPr>
            <a:cxnSpLocks noChangeShapeType="1"/>
            <a:stCxn id="11267" idx="3"/>
            <a:endCxn id="11268" idx="1"/>
          </p:cNvCxnSpPr>
          <p:nvPr/>
        </p:nvCxnSpPr>
        <p:spPr bwMode="auto">
          <a:xfrm>
            <a:off x="1981200" y="647700"/>
            <a:ext cx="609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7"/>
          <p:cNvCxnSpPr>
            <a:cxnSpLocks noChangeShapeType="1"/>
            <a:stCxn id="11268" idx="3"/>
            <a:endCxn id="11271" idx="1"/>
          </p:cNvCxnSpPr>
          <p:nvPr/>
        </p:nvCxnSpPr>
        <p:spPr bwMode="auto">
          <a:xfrm>
            <a:off x="4191000" y="647700"/>
            <a:ext cx="990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8"/>
          <p:cNvCxnSpPr>
            <a:cxnSpLocks noChangeShapeType="1"/>
            <a:stCxn id="11268" idx="3"/>
            <a:endCxn id="11272" idx="1"/>
          </p:cNvCxnSpPr>
          <p:nvPr/>
        </p:nvCxnSpPr>
        <p:spPr bwMode="auto">
          <a:xfrm>
            <a:off x="4191000" y="647700"/>
            <a:ext cx="990600" cy="7620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9"/>
          <p:cNvCxnSpPr>
            <a:cxnSpLocks noChangeShapeType="1"/>
            <a:stCxn id="11267" idx="3"/>
            <a:endCxn id="11270" idx="1"/>
          </p:cNvCxnSpPr>
          <p:nvPr/>
        </p:nvCxnSpPr>
        <p:spPr bwMode="auto">
          <a:xfrm>
            <a:off x="1981200" y="647700"/>
            <a:ext cx="609600" cy="16002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ShapeType="1"/>
            <a:stCxn id="11270" idx="3"/>
            <a:endCxn id="11273" idx="1"/>
          </p:cNvCxnSpPr>
          <p:nvPr/>
        </p:nvCxnSpPr>
        <p:spPr bwMode="auto">
          <a:xfrm>
            <a:off x="4191000" y="2247900"/>
            <a:ext cx="990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1"/>
          <p:cNvCxnSpPr>
            <a:cxnSpLocks noChangeShapeType="1"/>
            <a:stCxn id="11270" idx="3"/>
            <a:endCxn id="11274" idx="1"/>
          </p:cNvCxnSpPr>
          <p:nvPr/>
        </p:nvCxnSpPr>
        <p:spPr bwMode="auto">
          <a:xfrm>
            <a:off x="4191000" y="2247900"/>
            <a:ext cx="990600" cy="6858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70" idx="3"/>
            <a:endCxn id="11279" idx="1"/>
          </p:cNvCxnSpPr>
          <p:nvPr/>
        </p:nvCxnSpPr>
        <p:spPr bwMode="auto">
          <a:xfrm>
            <a:off x="4191000" y="2247900"/>
            <a:ext cx="990600" cy="13716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23"/>
          <p:cNvCxnSpPr>
            <a:cxnSpLocks noChangeShapeType="1"/>
            <a:stCxn id="11267" idx="3"/>
            <a:endCxn id="11269" idx="1"/>
          </p:cNvCxnSpPr>
          <p:nvPr/>
        </p:nvCxnSpPr>
        <p:spPr bwMode="auto">
          <a:xfrm>
            <a:off x="1981200" y="647700"/>
            <a:ext cx="609600" cy="36576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4"/>
          <p:cNvCxnSpPr>
            <a:cxnSpLocks noChangeShapeType="1"/>
            <a:stCxn id="11269" idx="3"/>
            <a:endCxn id="11278" idx="1"/>
          </p:cNvCxnSpPr>
          <p:nvPr/>
        </p:nvCxnSpPr>
        <p:spPr bwMode="auto">
          <a:xfrm>
            <a:off x="4191000" y="4305300"/>
            <a:ext cx="990600" cy="13716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25"/>
          <p:cNvCxnSpPr>
            <a:cxnSpLocks noChangeShapeType="1"/>
            <a:stCxn id="11300" idx="3"/>
            <a:endCxn id="11277" idx="1"/>
          </p:cNvCxnSpPr>
          <p:nvPr/>
        </p:nvCxnSpPr>
        <p:spPr bwMode="auto">
          <a:xfrm>
            <a:off x="6781800" y="4991100"/>
            <a:ext cx="609600" cy="12954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26"/>
          <p:cNvCxnSpPr>
            <a:cxnSpLocks noChangeShapeType="1"/>
            <a:stCxn id="11300" idx="3"/>
            <a:endCxn id="11276" idx="1"/>
          </p:cNvCxnSpPr>
          <p:nvPr/>
        </p:nvCxnSpPr>
        <p:spPr bwMode="auto">
          <a:xfrm>
            <a:off x="6781800" y="4991100"/>
            <a:ext cx="609600" cy="15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AutoShape 27"/>
          <p:cNvCxnSpPr>
            <a:cxnSpLocks noChangeShapeType="1"/>
            <a:stCxn id="11269" idx="3"/>
            <a:endCxn id="11275" idx="1"/>
          </p:cNvCxnSpPr>
          <p:nvPr/>
        </p:nvCxnSpPr>
        <p:spPr bwMode="auto">
          <a:xfrm>
            <a:off x="4191000" y="4305300"/>
            <a:ext cx="990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7391400" y="19812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Query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7391400" y="26670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Constraints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7391400" y="33528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Preferences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7391400" y="40386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Context</a:t>
            </a:r>
          </a:p>
        </p:txBody>
      </p:sp>
      <p:cxnSp>
        <p:nvCxnSpPr>
          <p:cNvPr id="11296" name="AutoShape 32"/>
          <p:cNvCxnSpPr>
            <a:cxnSpLocks noChangeShapeType="1"/>
            <a:stCxn id="11279" idx="3"/>
            <a:endCxn id="11295" idx="1"/>
          </p:cNvCxnSpPr>
          <p:nvPr/>
        </p:nvCxnSpPr>
        <p:spPr bwMode="auto">
          <a:xfrm>
            <a:off x="6781800" y="3619500"/>
            <a:ext cx="609600" cy="6858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7" name="AutoShape 33"/>
          <p:cNvCxnSpPr>
            <a:cxnSpLocks noChangeShapeType="1"/>
            <a:stCxn id="11279" idx="3"/>
            <a:endCxn id="11294" idx="1"/>
          </p:cNvCxnSpPr>
          <p:nvPr/>
        </p:nvCxnSpPr>
        <p:spPr bwMode="auto">
          <a:xfrm>
            <a:off x="6781800" y="3619500"/>
            <a:ext cx="609600" cy="15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8" name="AutoShape 34"/>
          <p:cNvCxnSpPr>
            <a:cxnSpLocks noChangeShapeType="1"/>
            <a:stCxn id="11279" idx="3"/>
            <a:endCxn id="11293" idx="1"/>
          </p:cNvCxnSpPr>
          <p:nvPr/>
        </p:nvCxnSpPr>
        <p:spPr bwMode="auto">
          <a:xfrm flipV="1">
            <a:off x="6781800" y="2933700"/>
            <a:ext cx="609600" cy="6858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35"/>
          <p:cNvCxnSpPr>
            <a:cxnSpLocks noChangeShapeType="1"/>
            <a:stCxn id="11279" idx="3"/>
            <a:endCxn id="11292" idx="1"/>
          </p:cNvCxnSpPr>
          <p:nvPr/>
        </p:nvCxnSpPr>
        <p:spPr bwMode="auto">
          <a:xfrm flipV="1">
            <a:off x="6781800" y="2247900"/>
            <a:ext cx="609600" cy="13716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0" name="Rectangle 11"/>
          <p:cNvSpPr>
            <a:spLocks noChangeArrowheads="1"/>
          </p:cNvSpPr>
          <p:nvPr/>
        </p:nvSpPr>
        <p:spPr bwMode="auto">
          <a:xfrm>
            <a:off x="5181600" y="47244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Domain</a:t>
            </a:r>
            <a:br>
              <a:rPr lang="en-US" altLang="x-none" b="1">
                <a:solidFill>
                  <a:schemeClr val="bg1"/>
                </a:solidFill>
                <a:latin typeface="Arial Narrow" charset="0"/>
              </a:rPr>
            </a:b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Knowledge</a:t>
            </a:r>
          </a:p>
        </p:txBody>
      </p:sp>
      <p:cxnSp>
        <p:nvCxnSpPr>
          <p:cNvPr id="11301" name="AutoShape 24"/>
          <p:cNvCxnSpPr>
            <a:cxnSpLocks noChangeShapeType="1"/>
            <a:stCxn id="11269" idx="3"/>
            <a:endCxn id="11300" idx="1"/>
          </p:cNvCxnSpPr>
          <p:nvPr/>
        </p:nvCxnSpPr>
        <p:spPr bwMode="auto">
          <a:xfrm>
            <a:off x="4191000" y="4305300"/>
            <a:ext cx="990600" cy="6858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2" name="Rectangle 12"/>
          <p:cNvSpPr>
            <a:spLocks noChangeArrowheads="1"/>
          </p:cNvSpPr>
          <p:nvPr/>
        </p:nvSpPr>
        <p:spPr bwMode="auto">
          <a:xfrm>
            <a:off x="7391400" y="53340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Feature</a:t>
            </a:r>
            <a:br>
              <a:rPr lang="en-US" altLang="x-none" b="1">
                <a:solidFill>
                  <a:schemeClr val="bg1"/>
                </a:solidFill>
                <a:latin typeface="Arial Narrow" charset="0"/>
              </a:rPr>
            </a:br>
            <a:r>
              <a:rPr lang="en-US" altLang="x-none" b="1">
                <a:solidFill>
                  <a:schemeClr val="bg1"/>
                </a:solidFill>
                <a:latin typeface="Arial Narrow" charset="0"/>
              </a:rPr>
              <a:t>Ontology</a:t>
            </a:r>
          </a:p>
        </p:txBody>
      </p:sp>
      <p:cxnSp>
        <p:nvCxnSpPr>
          <p:cNvPr id="11303" name="AutoShape 25"/>
          <p:cNvCxnSpPr>
            <a:cxnSpLocks noChangeShapeType="1"/>
            <a:stCxn id="11300" idx="3"/>
            <a:endCxn id="11302" idx="1"/>
          </p:cNvCxnSpPr>
          <p:nvPr/>
        </p:nvCxnSpPr>
        <p:spPr bwMode="auto">
          <a:xfrm>
            <a:off x="6781800" y="4991100"/>
            <a:ext cx="609600" cy="6096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7623425" y="195209"/>
            <a:ext cx="1368175" cy="1705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Content-based Profiling</a:t>
            </a:r>
          </a:p>
        </p:txBody>
      </p:sp>
      <p:pic>
        <p:nvPicPr>
          <p:cNvPr id="12291" name="Picture 3" descr="MCj00787110000[1]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1656" y="2169319"/>
            <a:ext cx="411163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2132" name="Group 4"/>
          <p:cNvGraphicFramePr>
            <a:graphicFrameLocks noGrp="1"/>
          </p:cNvGraphicFramePr>
          <p:nvPr/>
        </p:nvGraphicFramePr>
        <p:xfrm>
          <a:off x="5181600" y="4084638"/>
          <a:ext cx="2971800" cy="254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Wingdings" charset="2"/>
                        </a:rPr>
                        <a:t>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152" name="Group 24"/>
          <p:cNvGraphicFramePr>
            <a:graphicFrameLocks noGrp="1"/>
          </p:cNvGraphicFramePr>
          <p:nvPr/>
        </p:nvGraphicFramePr>
        <p:xfrm>
          <a:off x="5181600" y="4846638"/>
          <a:ext cx="2971800" cy="254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Wingdings" charset="2"/>
                        </a:rPr>
                        <a:t>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172" name="Group 44"/>
          <p:cNvGraphicFramePr>
            <a:graphicFrameLocks noGrp="1"/>
          </p:cNvGraphicFramePr>
          <p:nvPr/>
        </p:nvGraphicFramePr>
        <p:xfrm>
          <a:off x="5181600" y="3703638"/>
          <a:ext cx="2971800" cy="254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Wingdings" charset="2"/>
                        </a:rPr>
                        <a:t>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192" name="Group 64"/>
          <p:cNvGraphicFramePr>
            <a:graphicFrameLocks noGrp="1"/>
          </p:cNvGraphicFramePr>
          <p:nvPr/>
        </p:nvGraphicFramePr>
        <p:xfrm>
          <a:off x="5181600" y="4465638"/>
          <a:ext cx="2971800" cy="254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Wingdings" charset="2"/>
                        </a:rPr>
                        <a:t>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212" name="Group 84"/>
          <p:cNvGraphicFramePr>
            <a:graphicFrameLocks noGrp="1"/>
          </p:cNvGraphicFramePr>
          <p:nvPr/>
        </p:nvGraphicFramePr>
        <p:xfrm>
          <a:off x="5715000" y="4694238"/>
          <a:ext cx="2971800" cy="254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Wingdings" charset="2"/>
                        </a:rPr>
                        <a:t>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232" name="Group 104"/>
          <p:cNvGraphicFramePr>
            <a:graphicFrameLocks noGrp="1"/>
          </p:cNvGraphicFramePr>
          <p:nvPr/>
        </p:nvGraphicFramePr>
        <p:xfrm>
          <a:off x="5715000" y="4313238"/>
          <a:ext cx="2971800" cy="254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Wingdings" charset="2"/>
                        </a:rPr>
                        <a:t>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252" name="Group 124"/>
          <p:cNvGraphicFramePr>
            <a:graphicFrameLocks noGrp="1"/>
          </p:cNvGraphicFramePr>
          <p:nvPr/>
        </p:nvGraphicFramePr>
        <p:xfrm>
          <a:off x="5715000" y="3627438"/>
          <a:ext cx="2971800" cy="254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Wingdings" charset="2"/>
                        </a:rPr>
                        <a:t>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272" name="Group 144"/>
          <p:cNvGraphicFramePr>
            <a:graphicFrameLocks noGrp="1"/>
          </p:cNvGraphicFramePr>
          <p:nvPr/>
        </p:nvGraphicFramePr>
        <p:xfrm>
          <a:off x="5715000" y="3978275"/>
          <a:ext cx="2971800" cy="254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Wingdings" charset="2"/>
                        </a:rPr>
                        <a:t>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292" name="Group 164"/>
          <p:cNvGraphicFramePr>
            <a:graphicFrameLocks noGrp="1"/>
          </p:cNvGraphicFramePr>
          <p:nvPr/>
        </p:nvGraphicFramePr>
        <p:xfrm>
          <a:off x="4953000" y="2362200"/>
          <a:ext cx="2971800" cy="254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sym typeface="Wingdings" pitchFamily="2" charset="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312" name="Group 184"/>
          <p:cNvGraphicFramePr>
            <a:graphicFrameLocks noGrp="1"/>
          </p:cNvGraphicFramePr>
          <p:nvPr/>
        </p:nvGraphicFramePr>
        <p:xfrm>
          <a:off x="5029200" y="2514600"/>
          <a:ext cx="2971800" cy="254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sym typeface="Wingdings" pitchFamily="2" charset="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332" name="Group 204"/>
          <p:cNvGraphicFramePr>
            <a:graphicFrameLocks noGrp="1"/>
          </p:cNvGraphicFramePr>
          <p:nvPr/>
        </p:nvGraphicFramePr>
        <p:xfrm>
          <a:off x="5105400" y="2667000"/>
          <a:ext cx="2971800" cy="254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sym typeface="Wingdings" pitchFamily="2" charset="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352" name="Group 224"/>
          <p:cNvGraphicFramePr>
            <a:graphicFrameLocks noGrp="1"/>
          </p:cNvGraphicFramePr>
          <p:nvPr/>
        </p:nvGraphicFramePr>
        <p:xfrm>
          <a:off x="5181600" y="2789238"/>
          <a:ext cx="2971800" cy="254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sym typeface="Wingdings" pitchFamily="2" charset="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372" name="Group 244"/>
          <p:cNvGraphicFramePr>
            <a:graphicFrameLocks noGrp="1"/>
          </p:cNvGraphicFramePr>
          <p:nvPr/>
        </p:nvGraphicFramePr>
        <p:xfrm>
          <a:off x="5257800" y="2895600"/>
          <a:ext cx="2971800" cy="3048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sym typeface="Wingdings" pitchFamily="2" charset="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52" name="Line 264"/>
          <p:cNvSpPr>
            <a:spLocks noChangeShapeType="1"/>
          </p:cNvSpPr>
          <p:nvPr/>
        </p:nvSpPr>
        <p:spPr bwMode="auto">
          <a:xfrm flipV="1">
            <a:off x="2590800" y="2743200"/>
            <a:ext cx="213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53" name="Text Box 265"/>
          <p:cNvSpPr txBox="1">
            <a:spLocks noChangeArrowheads="1"/>
          </p:cNvSpPr>
          <p:nvPr/>
        </p:nvSpPr>
        <p:spPr bwMode="auto">
          <a:xfrm>
            <a:off x="2286000" y="2057400"/>
            <a:ext cx="236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>
                <a:latin typeface="Arial" charset="0"/>
              </a:rPr>
              <a:t>To find relevant items</a:t>
            </a:r>
          </a:p>
        </p:txBody>
      </p:sp>
      <p:sp>
        <p:nvSpPr>
          <p:cNvPr id="432394" name="AutoShape 266"/>
          <p:cNvSpPr>
            <a:spLocks noChangeArrowheads="1"/>
          </p:cNvSpPr>
          <p:nvPr/>
        </p:nvSpPr>
        <p:spPr bwMode="auto">
          <a:xfrm>
            <a:off x="2362200" y="3810000"/>
            <a:ext cx="1752600" cy="11430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>
                <a:latin typeface="Arial" charset="0"/>
              </a:rPr>
              <a:t>Classifier</a:t>
            </a:r>
          </a:p>
        </p:txBody>
      </p:sp>
      <p:sp>
        <p:nvSpPr>
          <p:cNvPr id="432395" name="AutoShape 267"/>
          <p:cNvSpPr>
            <a:spLocks noChangeArrowheads="1"/>
          </p:cNvSpPr>
          <p:nvPr/>
        </p:nvSpPr>
        <p:spPr bwMode="auto">
          <a:xfrm>
            <a:off x="4191000" y="4160838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endParaRPr lang="x-none" altLang="x-none"/>
          </a:p>
        </p:txBody>
      </p:sp>
      <p:sp>
        <p:nvSpPr>
          <p:cNvPr id="432396" name="Text Box 268"/>
          <p:cNvSpPr txBox="1">
            <a:spLocks noChangeArrowheads="1"/>
          </p:cNvSpPr>
          <p:nvPr/>
        </p:nvSpPr>
        <p:spPr bwMode="auto">
          <a:xfrm>
            <a:off x="3460750" y="3595688"/>
            <a:ext cx="164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dirty="0">
                <a:latin typeface="Arial" charset="0"/>
              </a:rPr>
              <a:t>Build classifier</a:t>
            </a:r>
          </a:p>
        </p:txBody>
      </p:sp>
      <p:sp>
        <p:nvSpPr>
          <p:cNvPr id="432397" name="Line 269"/>
          <p:cNvSpPr>
            <a:spLocks noChangeShapeType="1"/>
          </p:cNvSpPr>
          <p:nvPr/>
        </p:nvSpPr>
        <p:spPr bwMode="auto">
          <a:xfrm flipH="1">
            <a:off x="3505200" y="3200400"/>
            <a:ext cx="14478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32398" name="Group 270"/>
          <p:cNvGraphicFramePr>
            <a:graphicFrameLocks noGrp="1"/>
          </p:cNvGraphicFramePr>
          <p:nvPr/>
        </p:nvGraphicFramePr>
        <p:xfrm>
          <a:off x="228600" y="5257800"/>
          <a:ext cx="2971800" cy="254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Wingdings" charset="2"/>
                        </a:rPr>
                        <a:t>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418" name="Group 290"/>
          <p:cNvGraphicFramePr>
            <a:graphicFrameLocks noGrp="1"/>
          </p:cNvGraphicFramePr>
          <p:nvPr/>
        </p:nvGraphicFramePr>
        <p:xfrm>
          <a:off x="3352800" y="5638800"/>
          <a:ext cx="2971800" cy="254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Wingdings" charset="2"/>
                        </a:rPr>
                        <a:t>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438" name="Group 310"/>
          <p:cNvGraphicFramePr>
            <a:graphicFrameLocks noGrp="1"/>
          </p:cNvGraphicFramePr>
          <p:nvPr/>
        </p:nvGraphicFramePr>
        <p:xfrm>
          <a:off x="3352800" y="5257800"/>
          <a:ext cx="2971800" cy="254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Wingdings" charset="2"/>
                        </a:rPr>
                        <a:t>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458" name="Group 330"/>
          <p:cNvGraphicFramePr>
            <a:graphicFrameLocks noGrp="1"/>
          </p:cNvGraphicFramePr>
          <p:nvPr/>
        </p:nvGraphicFramePr>
        <p:xfrm>
          <a:off x="3352800" y="6065838"/>
          <a:ext cx="2971800" cy="25400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sym typeface="Wingdings" charset="2"/>
                        </a:rPr>
                        <a:t>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2478" name="Text Box 350"/>
          <p:cNvSpPr txBox="1">
            <a:spLocks noChangeArrowheads="1"/>
          </p:cNvSpPr>
          <p:nvPr/>
        </p:nvSpPr>
        <p:spPr bwMode="auto">
          <a:xfrm>
            <a:off x="5518150" y="3276600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>
                <a:latin typeface="Arial" charset="0"/>
              </a:rPr>
              <a:t>Obtain rated items</a:t>
            </a:r>
          </a:p>
        </p:txBody>
      </p:sp>
      <p:sp>
        <p:nvSpPr>
          <p:cNvPr id="432479" name="Text Box 351"/>
          <p:cNvSpPr txBox="1">
            <a:spLocks noChangeArrowheads="1"/>
          </p:cNvSpPr>
          <p:nvPr/>
        </p:nvSpPr>
        <p:spPr bwMode="auto">
          <a:xfrm>
            <a:off x="1238250" y="4267200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>
                <a:latin typeface="Arial" charset="0"/>
              </a:rPr>
              <a:t>Predict</a:t>
            </a:r>
          </a:p>
        </p:txBody>
      </p:sp>
      <p:sp>
        <p:nvSpPr>
          <p:cNvPr id="432480" name="Line 352"/>
          <p:cNvSpPr>
            <a:spLocks noChangeShapeType="1"/>
          </p:cNvSpPr>
          <p:nvPr/>
        </p:nvSpPr>
        <p:spPr bwMode="auto">
          <a:xfrm flipH="1">
            <a:off x="1447800" y="4800600"/>
            <a:ext cx="12192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481" name="Line 353"/>
          <p:cNvSpPr>
            <a:spLocks noChangeShapeType="1"/>
          </p:cNvSpPr>
          <p:nvPr/>
        </p:nvSpPr>
        <p:spPr bwMode="auto">
          <a:xfrm>
            <a:off x="3733800" y="4800600"/>
            <a:ext cx="838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482" name="Text Box 354"/>
          <p:cNvSpPr txBox="1">
            <a:spLocks noChangeArrowheads="1"/>
          </p:cNvSpPr>
          <p:nvPr/>
        </p:nvSpPr>
        <p:spPr bwMode="auto">
          <a:xfrm>
            <a:off x="2209800" y="44958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>
                <a:latin typeface="Arial" charset="0"/>
              </a:rPr>
              <a:t>Y</a:t>
            </a:r>
          </a:p>
        </p:txBody>
      </p:sp>
      <p:sp>
        <p:nvSpPr>
          <p:cNvPr id="432483" name="Text Box 355"/>
          <p:cNvSpPr txBox="1">
            <a:spLocks noChangeArrowheads="1"/>
          </p:cNvSpPr>
          <p:nvPr/>
        </p:nvSpPr>
        <p:spPr bwMode="auto">
          <a:xfrm>
            <a:off x="3854450" y="44958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>
                <a:latin typeface="Arial" charset="0"/>
              </a:rPr>
              <a:t>N</a:t>
            </a:r>
          </a:p>
        </p:txBody>
      </p:sp>
      <p:cxnSp>
        <p:nvCxnSpPr>
          <p:cNvPr id="432484" name="AutoShape 356"/>
          <p:cNvCxnSpPr>
            <a:cxnSpLocks noChangeShapeType="1"/>
          </p:cNvCxnSpPr>
          <p:nvPr/>
        </p:nvCxnSpPr>
        <p:spPr bwMode="auto">
          <a:xfrm rot="-5400000">
            <a:off x="401638" y="3676650"/>
            <a:ext cx="2246312" cy="611188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2485" name="Text Box 357"/>
          <p:cNvSpPr txBox="1">
            <a:spLocks noChangeArrowheads="1"/>
          </p:cNvSpPr>
          <p:nvPr/>
        </p:nvSpPr>
        <p:spPr bwMode="auto">
          <a:xfrm>
            <a:off x="228600" y="2376488"/>
            <a:ext cx="147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>
                <a:latin typeface="Arial" charset="0"/>
              </a:rPr>
              <a:t>Recommend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3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3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3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3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3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3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2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2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2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2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2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3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3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3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3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3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3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3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32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32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3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3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432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432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43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3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3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3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4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43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43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3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4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43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4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4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394" grpId="0" animBg="1"/>
      <p:bldP spid="432395" grpId="0" animBg="1"/>
      <p:bldP spid="432395" grpId="1" animBg="1"/>
      <p:bldP spid="432396" grpId="0"/>
      <p:bldP spid="432396" grpId="1"/>
      <p:bldP spid="432397" grpId="0" animBg="1"/>
      <p:bldP spid="432478" grpId="0"/>
      <p:bldP spid="432478" grpId="1"/>
      <p:bldP spid="432479" grpId="0"/>
      <p:bldP spid="432480" grpId="0" animBg="1"/>
      <p:bldP spid="432481" grpId="0" animBg="1"/>
      <p:bldP spid="432482" grpId="0"/>
      <p:bldP spid="432483" grpId="0"/>
      <p:bldP spid="432485" grpId="0"/>
    </p:bld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15947</TotalTime>
  <Words>936</Words>
  <Application>Microsoft Macintosh PowerPoint</Application>
  <PresentationFormat>On-screen Show (4:3)</PresentationFormat>
  <Paragraphs>321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Narrow</vt:lpstr>
      <vt:lpstr>Calibri</vt:lpstr>
      <vt:lpstr>Rockwell</vt:lpstr>
      <vt:lpstr>Tahoma</vt:lpstr>
      <vt:lpstr>Wingdings</vt:lpstr>
      <vt:lpstr>Advantage</vt:lpstr>
      <vt:lpstr>Recommender Systems Content-based Recommendation</vt:lpstr>
      <vt:lpstr>I’m here!</vt:lpstr>
      <vt:lpstr>SCuiz</vt:lpstr>
      <vt:lpstr>Homework 3</vt:lpstr>
      <vt:lpstr>Content-Based Recommendation</vt:lpstr>
      <vt:lpstr>Content-Based Recommendation</vt:lpstr>
      <vt:lpstr>Content-Based Profiling</vt:lpstr>
      <vt:lpstr>Recommendation Knowledge Sources Taxonomy</vt:lpstr>
      <vt:lpstr>Content-based Profiling</vt:lpstr>
      <vt:lpstr>Origins</vt:lpstr>
      <vt:lpstr>Basic Idea</vt:lpstr>
      <vt:lpstr>Movie Recommendation</vt:lpstr>
      <vt:lpstr>Personalized Search</vt:lpstr>
      <vt:lpstr>Play List Generation</vt:lpstr>
      <vt:lpstr>Item Attributes</vt:lpstr>
      <vt:lpstr>User profiles</vt:lpstr>
      <vt:lpstr>Feature selection</vt:lpstr>
      <vt:lpstr>Feature selection criteria</vt:lpstr>
      <vt:lpstr>Gini impurity</vt:lpstr>
      <vt:lpstr>Entropy</vt:lpstr>
      <vt:lpstr>Chi square</vt:lpstr>
      <vt:lpstr>Normalized deviation</vt:lpstr>
      <vt:lpstr>In which of these domains would you expect purely content-based recommendation to be better than purely collaborative recommendation?</vt:lpstr>
      <vt:lpstr>Algorithms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128</cp:revision>
  <dcterms:created xsi:type="dcterms:W3CDTF">2016-12-27T21:46:53Z</dcterms:created>
  <dcterms:modified xsi:type="dcterms:W3CDTF">2019-03-15T20:01:05Z</dcterms:modified>
</cp:coreProperties>
</file>