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8" r:id="rId3"/>
    <p:sldId id="299" r:id="rId4"/>
    <p:sldId id="300" r:id="rId5"/>
    <p:sldId id="340" r:id="rId6"/>
    <p:sldId id="301" r:id="rId7"/>
    <p:sldId id="341" r:id="rId8"/>
    <p:sldId id="342" r:id="rId9"/>
    <p:sldId id="303" r:id="rId10"/>
    <p:sldId id="304" r:id="rId11"/>
    <p:sldId id="343" r:id="rId12"/>
    <p:sldId id="344" r:id="rId13"/>
    <p:sldId id="305" r:id="rId14"/>
    <p:sldId id="306" r:id="rId15"/>
    <p:sldId id="308" r:id="rId16"/>
    <p:sldId id="34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77D0A8C-F302-2845-B2A3-1F2FCCD1F520}" type="slidenum">
              <a:rPr lang="en-US" altLang="x-none">
                <a:latin typeface="Arial" charset="0"/>
              </a:rPr>
              <a:pPr eaLnBrk="1" hangingPunct="1"/>
              <a:t>15</a:t>
            </a:fld>
            <a:endParaRPr lang="en-US" altLang="x-none">
              <a:latin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8818AEF-4400-E14B-8592-0D5B289FD4AA}" type="slidenum">
              <a:rPr lang="en-US" altLang="x-none">
                <a:latin typeface="Arial" charset="0"/>
              </a:rPr>
              <a:pPr eaLnBrk="1" hangingPunct="1"/>
              <a:t>2</a:t>
            </a:fld>
            <a:endParaRPr lang="en-US" altLang="x-none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3353F0C-3120-2949-BAF9-4A9654C17FEE}" type="slidenum">
              <a:rPr lang="en-US" altLang="x-none">
                <a:latin typeface="Arial" charset="0"/>
              </a:rPr>
              <a:pPr eaLnBrk="1" hangingPunct="1"/>
              <a:t>3</a:t>
            </a:fld>
            <a:endParaRPr lang="en-US" altLang="x-none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B27AFA-225E-B740-B824-FF8D3CE07DE4}" type="slidenum">
              <a:rPr lang="en-US" altLang="x-none">
                <a:latin typeface="Arial" charset="0"/>
              </a:rPr>
              <a:pPr eaLnBrk="1" hangingPunct="1"/>
              <a:t>4</a:t>
            </a:fld>
            <a:endParaRPr lang="en-US" altLang="x-none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EA205AB-276F-2241-B838-A26ED25F9AD2}" type="slidenum">
              <a:rPr lang="en-US" altLang="x-none">
                <a:latin typeface="Arial" charset="0"/>
              </a:rPr>
              <a:pPr eaLnBrk="1" hangingPunct="1"/>
              <a:t>6</a:t>
            </a:fld>
            <a:endParaRPr lang="en-US" altLang="x-none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5FA7DB5-3B03-C14B-8BB0-44DF5356720C}" type="slidenum">
              <a:rPr lang="en-US" altLang="x-none">
                <a:latin typeface="Arial" charset="0"/>
              </a:rPr>
              <a:pPr eaLnBrk="1" hangingPunct="1"/>
              <a:t>9</a:t>
            </a:fld>
            <a:endParaRPr lang="en-US" altLang="x-none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B5A531A-29E6-8E41-9E72-3BF6EABD8DCD}" type="slidenum">
              <a:rPr lang="en-US" altLang="x-none">
                <a:latin typeface="Arial" charset="0"/>
              </a:rPr>
              <a:pPr eaLnBrk="1" hangingPunct="1"/>
              <a:t>10</a:t>
            </a:fld>
            <a:endParaRPr lang="en-US" altLang="x-none">
              <a:latin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1718B41-F871-ED4A-90E8-309FD30D0CCA}" type="slidenum">
              <a:rPr lang="en-US" altLang="x-none">
                <a:latin typeface="Arial" charset="0"/>
              </a:rPr>
              <a:pPr eaLnBrk="1" hangingPunct="1"/>
              <a:t>13</a:t>
            </a:fld>
            <a:endParaRPr lang="en-US" altLang="x-none">
              <a:latin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B27F2F3-D3EA-9946-95B8-78C96703B249}" type="slidenum">
              <a:rPr lang="en-US" altLang="x-none">
                <a:latin typeface="Arial" charset="0"/>
              </a:rPr>
              <a:pPr eaLnBrk="1" hangingPunct="1"/>
              <a:t>14</a:t>
            </a:fld>
            <a:endParaRPr lang="en-US" altLang="x-none">
              <a:latin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Naïve Bayes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</a:t>
            </a:r>
          </a:p>
        </p:txBody>
      </p:sp>
      <p:sp>
        <p:nvSpPr>
          <p:cNvPr id="460830" name="Rectangle 30"/>
          <p:cNvSpPr>
            <a:spLocks noChangeArrowheads="1"/>
          </p:cNvSpPr>
          <p:nvPr/>
        </p:nvSpPr>
        <p:spPr bwMode="auto">
          <a:xfrm>
            <a:off x="990600" y="5105400"/>
            <a:ext cx="6248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24581" name="Picture 87"/>
          <p:cNvPicPr>
            <a:picLocks noChangeAspect="1" noChangeArrowheads="1"/>
          </p:cNvPicPr>
          <p:nvPr/>
        </p:nvPicPr>
        <p:blipFill>
          <a:blip r:embed="rId3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3835400"/>
            <a:ext cx="55022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86" y="1202932"/>
            <a:ext cx="6907088" cy="231751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20057"/>
              </p:ext>
            </p:extLst>
          </p:nvPr>
        </p:nvGraphicFramePr>
        <p:xfrm>
          <a:off x="914400" y="3622040"/>
          <a:ext cx="4524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Liked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Disliked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Drums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Symphony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Orchestra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8474" y="2753474"/>
            <a:ext cx="7556313" cy="33726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Probabilities</a:t>
            </a:r>
          </a:p>
          <a:p>
            <a:pPr lvl="1"/>
            <a:r>
              <a:rPr lang="en-US" dirty="0"/>
              <a:t>P(Liked) = 4/8 = 0.5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Liked|Classical</a:t>
            </a:r>
            <a:r>
              <a:rPr lang="en-US" dirty="0"/>
              <a:t>) = 3/8 (plus smoothing)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Disliked|Classical</a:t>
            </a:r>
            <a:r>
              <a:rPr lang="en-US" dirty="0"/>
              <a:t>) = 0 (but smoothing makes non-zero)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Class probabilities for items</a:t>
            </a:r>
          </a:p>
          <a:p>
            <a:pPr lvl="1"/>
            <a:r>
              <a:rPr lang="en-US" dirty="0"/>
              <a:t>P(Liked|Test1) = 0.1877</a:t>
            </a:r>
          </a:p>
          <a:p>
            <a:pPr lvl="1"/>
            <a:r>
              <a:rPr lang="en-US" dirty="0"/>
              <a:t>P(Disliked|Test1) = 0.0006</a:t>
            </a:r>
          </a:p>
          <a:p>
            <a:r>
              <a:rPr lang="en-US" dirty="0"/>
              <a:t>Note that book includes absence of a feature as a feature</a:t>
            </a:r>
          </a:p>
          <a:p>
            <a:pPr lvl="1"/>
            <a:r>
              <a:rPr lang="en-US" dirty="0"/>
              <a:t>So there are actually Drum / ~Drum and each of these is counted</a:t>
            </a:r>
          </a:p>
          <a:p>
            <a:pPr lvl="1"/>
            <a:r>
              <a:rPr lang="en-US" dirty="0"/>
              <a:t>This is not typical of NB classifiers, plus hard to explain to users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416868"/>
              </p:ext>
            </p:extLst>
          </p:nvPr>
        </p:nvGraphicFramePr>
        <p:xfrm>
          <a:off x="1047961" y="1355660"/>
          <a:ext cx="5341172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1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alpha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Drum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Classical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Product*.5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Test1 Like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0.01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0.3753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>
                          <a:effectLst/>
                        </a:rPr>
                        <a:t>0.1877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Test1 Dislike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0.001247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0.0006234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Test2 Like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0.001247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0.0012467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u="none" strike="noStrike" dirty="0">
                          <a:effectLst/>
                        </a:rPr>
                        <a:t>7.77</a:t>
                      </a:r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r>
                        <a:rPr lang="mr-IN" sz="1200" u="none" strike="noStrike" dirty="0">
                          <a:effectLst/>
                        </a:rPr>
                        <a:t>E-07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Test2 Dislike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0.01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0.2506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0.2506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u="none" strike="noStrike">
                          <a:effectLst/>
                        </a:rPr>
                        <a:t> </a:t>
                      </a:r>
                      <a:endParaRPr lang="sk-SK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0.03141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71F4-E406-1747-9889-FF954F1C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B050"/>
                </a:solidFill>
              </a:rPr>
              <a:t>If the items that a user likes all contain feature A, then we should conclude any new item containing A will also be liked by the user?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412E-9673-864D-85E7-4FB840A3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2360141"/>
            <a:ext cx="7556313" cy="376602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A. True</a:t>
            </a:r>
          </a:p>
          <a:p>
            <a:r>
              <a:rPr lang="en-US" dirty="0">
                <a:solidFill>
                  <a:srgbClr val="00B050"/>
                </a:solidFill>
              </a:rPr>
              <a:t>B. False</a:t>
            </a:r>
          </a:p>
          <a:p>
            <a:r>
              <a:rPr lang="en-US" dirty="0">
                <a:solidFill>
                  <a:srgbClr val="00B050"/>
                </a:solidFill>
              </a:rPr>
              <a:t>C: Maybe</a:t>
            </a:r>
          </a:p>
        </p:txBody>
      </p:sp>
    </p:spTree>
    <p:extLst>
      <p:ext uri="{BB962C8B-B14F-4D97-AF65-F5344CB8AC3E}">
        <p14:creationId xmlns:p14="http://schemas.microsoft.com/office/powerpoint/2010/main" val="107342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Classification MAP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Maximum a posteriori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Calculate the probabilities for each possible classification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pick the one with the highest probability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Examples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Test1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P(L|Test1) = .1877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p(~L|Test1)=0.0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Predict liked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Test2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p(L|Test2)=0.0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p(~L|Test2)=0.031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Predict disliked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2" name="Line Callout 1 1"/>
          <p:cNvSpPr/>
          <p:nvPr/>
        </p:nvSpPr>
        <p:spPr>
          <a:xfrm>
            <a:off x="5121491" y="4053681"/>
            <a:ext cx="2095928" cy="616449"/>
          </a:xfrm>
          <a:prstGeom prst="borderCallout1">
            <a:avLst>
              <a:gd name="adj1" fmla="val 18750"/>
              <a:gd name="adj2" fmla="val -8333"/>
              <a:gd name="adj3" fmla="val 13791"/>
              <a:gd name="adj4" fmla="val -723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Probabilities seem too low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3361386" y="4520485"/>
            <a:ext cx="1622738" cy="101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Classification LL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Log likelihood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For two possibilities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Calculate probabilities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Compute </a:t>
            </a:r>
            <a:r>
              <a:rPr lang="en-US" sz="1600" dirty="0" err="1"/>
              <a:t>ln</a:t>
            </a:r>
            <a:r>
              <a:rPr lang="en-US" sz="1600" dirty="0"/>
              <a:t>(p(L</a:t>
            </a:r>
            <a:r>
              <a:rPr lang="en-US" sz="800" baseline="-25000" dirty="0"/>
              <a:t>i</a:t>
            </a:r>
            <a:r>
              <a:rPr lang="en-US" sz="1600" dirty="0"/>
              <a:t>|a</a:t>
            </a:r>
            <a:r>
              <a:rPr lang="en-US" sz="1000" baseline="-25000" dirty="0"/>
              <a:t>1</a:t>
            </a:r>
            <a:r>
              <a:rPr lang="en-US" sz="1600" dirty="0"/>
              <a:t>, ... , </a:t>
            </a:r>
            <a:r>
              <a:rPr lang="en-US" sz="1600" dirty="0" err="1"/>
              <a:t>a</a:t>
            </a:r>
            <a:r>
              <a:rPr lang="en-US" sz="1000" baseline="-25000" dirty="0" err="1"/>
              <a:t>k</a:t>
            </a:r>
            <a:r>
              <a:rPr lang="en-US" sz="1600" dirty="0"/>
              <a:t>)/p(~L</a:t>
            </a:r>
            <a:r>
              <a:rPr lang="en-US" sz="800" baseline="-25000" dirty="0"/>
              <a:t>i</a:t>
            </a:r>
            <a:r>
              <a:rPr lang="en-US" sz="1600" dirty="0"/>
              <a:t>|a</a:t>
            </a:r>
            <a:r>
              <a:rPr lang="en-US" sz="1000" baseline="-25000" dirty="0"/>
              <a:t>1</a:t>
            </a:r>
            <a:r>
              <a:rPr lang="en-US" sz="1600" dirty="0"/>
              <a:t>, ... , </a:t>
            </a:r>
            <a:r>
              <a:rPr lang="en-US" sz="1600" dirty="0" err="1"/>
              <a:t>a</a:t>
            </a:r>
            <a:r>
              <a:rPr lang="en-US" sz="1000" baseline="-25000" dirty="0" err="1"/>
              <a:t>k</a:t>
            </a:r>
            <a:r>
              <a:rPr lang="en-US" sz="16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If &gt; 0, then classify as liked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Examples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Test1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ratio = 0.1877 / 6.4x10-4 = 301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ln = 5.71 &gt; 0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Predict liked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Test2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ratio = 7.8x10-7/0.03 = 2.5x10-5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ln = -</a:t>
            </a:r>
            <a:r>
              <a:rPr lang="en-US" sz="1400"/>
              <a:t>10.6 &lt; </a:t>
            </a:r>
            <a:r>
              <a:rPr lang="en-US" sz="1400" dirty="0"/>
              <a:t>0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Predict disliked</a:t>
            </a:r>
          </a:p>
          <a:p>
            <a:pPr>
              <a:lnSpc>
                <a:spcPct val="80000"/>
              </a:lnSpc>
              <a:defRPr/>
            </a:pPr>
            <a:r>
              <a:rPr lang="en-US" sz="1600" dirty="0"/>
              <a:t>This is better for ranking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lnSpc>
                <a:spcPct val="80000"/>
              </a:lnSpc>
              <a:defRPr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Naive Bayes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Works surprisingly well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Commonly used in spam filtering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Simple implementation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just counting and multiplying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requires O(F) space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where F is the feature set used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 when the feature space is very large</a:t>
            </a:r>
          </a:p>
          <a:p>
            <a:pPr lvl="3">
              <a:lnSpc>
                <a:spcPct val="120000"/>
              </a:lnSpc>
              <a:defRPr/>
            </a:pPr>
            <a:r>
              <a:rPr lang="en-US" dirty="0"/>
              <a:t>As in some recommendation problems</a:t>
            </a:r>
          </a:p>
          <a:p>
            <a:pPr lvl="3">
              <a:lnSpc>
                <a:spcPct val="120000"/>
              </a:lnSpc>
              <a:defRPr/>
            </a:pPr>
            <a:r>
              <a:rPr lang="en-US" dirty="0"/>
              <a:t>Use hashing to shrink the memory profile without (much) loss of information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easy to update the profile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000" dirty="0"/>
              <a:t>classification is very fast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Try this first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32F8-3945-904C-B52E-B6490F62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B8015-3448-B74F-86A4-6AD85761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implement Naïve Bayes in </a:t>
            </a:r>
            <a:r>
              <a:rPr lang="en-US" dirty="0" err="1"/>
              <a:t>LKPy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Naive Bayes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p(A) = probability of event 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p(A,B) = probability of event A and event B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/>
              <a:t>joint probability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p(A|B) = probability of event A given event B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/>
              <a:t>we know B happened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/>
              <a:t>conditional probability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Example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/>
              <a:t>A is a student getting an "A" grade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200" dirty="0"/>
              <a:t>p(A) = 20%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/>
              <a:t>B is the event of a student turning no homework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200" dirty="0"/>
              <a:t>p(A|B) is much less than 20%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200" dirty="0"/>
              <a:t>p(A,B) would be the probability of both things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000" dirty="0"/>
              <a:t>how many students are in this category?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r>
              <a:rPr lang="en-US" sz="1600" dirty="0"/>
              <a:t>Recommender system question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/>
              <a:t>c(X)=1</a:t>
            </a:r>
            <a:r>
              <a:rPr lang="en-US" sz="1000" baseline="-25000" dirty="0"/>
              <a:t>i</a:t>
            </a:r>
            <a:r>
              <a:rPr lang="en-US" sz="1400" dirty="0"/>
              <a:t> is the event that the user rates the item 1 (liked)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, x</a:t>
            </a:r>
            <a:r>
              <a:rPr lang="en-US" sz="1400" baseline="-25000" dirty="0"/>
              <a:t>2</a:t>
            </a:r>
            <a:r>
              <a:rPr lang="en-US" sz="1400" dirty="0"/>
              <a:t>, </a:t>
            </a:r>
            <a:r>
              <a:rPr lang="mr-IN" sz="1400" dirty="0"/>
              <a:t>…</a:t>
            </a:r>
            <a:r>
              <a:rPr lang="en-US" sz="1400" dirty="0"/>
              <a:t> </a:t>
            </a:r>
            <a:r>
              <a:rPr lang="en-US" sz="1400" dirty="0" err="1"/>
              <a:t>x</a:t>
            </a:r>
            <a:r>
              <a:rPr lang="en-US" sz="1400" baseline="-25000" dirty="0" err="1"/>
              <a:t>d</a:t>
            </a:r>
            <a:r>
              <a:rPr lang="en-US" sz="1400" dirty="0"/>
              <a:t> are the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Bayes Rule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p(A|B) = p(B|A) p(A) / p(B)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We can always restate a conditional probability in terms of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the reverse conditional p(B|A)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and two prior probabilities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p(A)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p(B)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r>
              <a:rPr lang="en-US" sz="2400" dirty="0"/>
              <a:t>Often the reverse condition is easier to know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we can count how often a feature appears in items the user liked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frequentist assumption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Naive Bayes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Probability of liking an item given its features</a:t>
            </a:r>
          </a:p>
          <a:p>
            <a:pPr lvl="1" eaLnBrk="1" hangingPunct="1">
              <a:defRPr/>
            </a:pPr>
            <a:r>
              <a:rPr lang="en-US" dirty="0"/>
              <a:t>p(c(X)=1|x</a:t>
            </a:r>
            <a:r>
              <a:rPr lang="en-US" sz="1800" baseline="-25000" dirty="0"/>
              <a:t>1</a:t>
            </a:r>
            <a:r>
              <a:rPr lang="en-US" dirty="0"/>
              <a:t>, x</a:t>
            </a:r>
            <a:r>
              <a:rPr lang="en-US" sz="1800" baseline="-25000" dirty="0"/>
              <a:t>2</a:t>
            </a:r>
            <a:r>
              <a:rPr lang="en-US" dirty="0"/>
              <a:t>, ... , </a:t>
            </a:r>
            <a:r>
              <a:rPr lang="en-US" dirty="0" err="1"/>
              <a:t>x</a:t>
            </a:r>
            <a:r>
              <a:rPr lang="en-US" baseline="-25000" dirty="0" err="1"/>
              <a:t>d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Note: Bernoulli model 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/>
              <a:t>By the theorem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89" y="3909816"/>
            <a:ext cx="69088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001749"/>
            <a:ext cx="7556313" cy="4144963"/>
          </a:xfrm>
        </p:spPr>
        <p:txBody>
          <a:bodyPr/>
          <a:lstStyle/>
          <a:p>
            <a:r>
              <a:rPr lang="en-US" dirty="0"/>
              <a:t>We might need the denominator to compare items</a:t>
            </a:r>
          </a:p>
          <a:p>
            <a:r>
              <a:rPr lang="en-US" dirty="0"/>
              <a:t>Joint probability must sum to one over all possibilities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multiply prior calculation by 1/K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3028950"/>
            <a:ext cx="7150100" cy="80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3154167"/>
            <a:ext cx="3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0198" y="3154167"/>
            <a:ext cx="35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7715893" y="2239766"/>
            <a:ext cx="1140432" cy="678095"/>
          </a:xfrm>
          <a:prstGeom prst="borderCallout1">
            <a:avLst>
              <a:gd name="adj1" fmla="val 18750"/>
              <a:gd name="adj2" fmla="val -8333"/>
              <a:gd name="adj3" fmla="val 147349"/>
              <a:gd name="adj4" fmla="val -1806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Error in book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356297" y="2496620"/>
            <a:ext cx="193496" cy="79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21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Naive Assumption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Independence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600" dirty="0"/>
              <a:t>the features x</a:t>
            </a:r>
            <a:r>
              <a:rPr lang="en-US" sz="1000" baseline="-25000" dirty="0"/>
              <a:t>1</a:t>
            </a:r>
            <a:r>
              <a:rPr lang="en-US" sz="1600" dirty="0"/>
              <a:t>, x</a:t>
            </a:r>
            <a:r>
              <a:rPr lang="en-US" sz="1000" baseline="-25000" dirty="0"/>
              <a:t>2</a:t>
            </a:r>
            <a:r>
              <a:rPr lang="en-US" sz="1600" dirty="0"/>
              <a:t>, ... , </a:t>
            </a:r>
            <a:r>
              <a:rPr lang="en-US" sz="1600" dirty="0" err="1"/>
              <a:t>x</a:t>
            </a:r>
            <a:r>
              <a:rPr lang="en-US" sz="1000" baseline="-25000" dirty="0" err="1"/>
              <a:t>k</a:t>
            </a:r>
            <a:r>
              <a:rPr lang="en-US" sz="1000" baseline="-25000" dirty="0"/>
              <a:t> </a:t>
            </a:r>
            <a:r>
              <a:rPr lang="en-US" sz="1600" dirty="0"/>
              <a:t>are independent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600" dirty="0"/>
              <a:t>independent means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p(A,B) = p(A)p(B)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Example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600" dirty="0"/>
              <a:t>two coin flips P(heads) = 0.5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600" dirty="0"/>
              <a:t>P(</a:t>
            </a:r>
            <a:r>
              <a:rPr lang="en-US" sz="1600" dirty="0" err="1"/>
              <a:t>heads,heads</a:t>
            </a:r>
            <a:r>
              <a:rPr lang="en-US" sz="1600" dirty="0"/>
              <a:t>) = 0.25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800" dirty="0"/>
              <a:t>Anti-example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600" dirty="0"/>
              <a:t>appearance of the word "Recommendation" and "Collaborative" in papers by Robin Burke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P("Recommendation") = 0.6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P("Collaborative") = 0.3</a:t>
            </a:r>
          </a:p>
          <a:p>
            <a:pPr lvl="2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sz="1400" dirty="0"/>
              <a:t>P("</a:t>
            </a:r>
            <a:r>
              <a:rPr lang="en-US" sz="1400" dirty="0" err="1"/>
              <a:t>Recommendation","Collaborative</a:t>
            </a:r>
            <a:r>
              <a:rPr lang="en-US" sz="1400" dirty="0"/>
              <a:t>")=0.3 not 0.18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1800" dirty="0"/>
              <a:t>In general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this assumption is false for items and their features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but pretending it is true works well</a:t>
            </a:r>
          </a:p>
          <a:p>
            <a:pPr>
              <a:lnSpc>
                <a:spcPct val="120000"/>
              </a:lnSpc>
              <a:defRPr/>
            </a:pPr>
            <a:r>
              <a:rPr lang="en-US" dirty="0"/>
              <a:t>Consequence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Probabilities are not very reliable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Tends to a bimodal distribution (low / high)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/>
              <a:t>Ordering a bit weak</a:t>
            </a:r>
          </a:p>
          <a:p>
            <a:pPr lvl="1">
              <a:lnSpc>
                <a:spcPct val="120000"/>
              </a:lnSpc>
              <a:defRPr/>
            </a:pPr>
            <a:r>
              <a:rPr lang="en-US" b="1" dirty="0"/>
              <a:t>Better to use as a binary decision than a probability or rating</a:t>
            </a:r>
          </a:p>
          <a:p>
            <a:pPr lvl="2">
              <a:lnSpc>
                <a:spcPct val="12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7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Probabilities of the classes</a:t>
            </a:r>
          </a:p>
          <a:p>
            <a:pPr lvl="1"/>
            <a:r>
              <a:rPr lang="en-US" dirty="0"/>
              <a:t>P(Liked)</a:t>
            </a:r>
          </a:p>
          <a:p>
            <a:pPr lvl="1"/>
            <a:r>
              <a:rPr lang="en-US" dirty="0"/>
              <a:t>α = smoothing parameter</a:t>
            </a:r>
          </a:p>
          <a:p>
            <a:pPr lvl="2"/>
            <a:r>
              <a:rPr lang="en-US" dirty="0"/>
              <a:t>Laplace smoothing makes the function behave smoothly around zero</a:t>
            </a:r>
          </a:p>
          <a:p>
            <a:pPr lvl="2"/>
            <a:r>
              <a:rPr lang="en-US" dirty="0"/>
              <a:t>More of a problem for features</a:t>
            </a:r>
          </a:p>
          <a:p>
            <a:r>
              <a:rPr lang="en-US" dirty="0"/>
              <a:t>Probabilities of features within a given class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|Liked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</a:t>
            </a:r>
            <a:r>
              <a:rPr lang="en-US" dirty="0" err="1"/>
              <a:t>computaiton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085" y="2125038"/>
            <a:ext cx="2565400" cy="77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66" y="4688512"/>
            <a:ext cx="2832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7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Frequency Table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5029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/>
              <a:t>Iterate through all examples</a:t>
            </a:r>
          </a:p>
          <a:p>
            <a:pPr lvl="1" eaLnBrk="1" hangingPunct="1">
              <a:defRPr/>
            </a:pPr>
            <a:r>
              <a:rPr lang="en-US"/>
              <a:t>if example is "liked"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/>
              <a:t>for each feature a</a:t>
            </a:r>
          </a:p>
          <a:p>
            <a:pPr lvl="3" eaLnBrk="1" hangingPunct="1">
              <a:defRPr/>
            </a:pPr>
            <a:r>
              <a:rPr lang="en-US"/>
              <a:t>add one to the cell for that feature under L</a:t>
            </a:r>
          </a:p>
          <a:p>
            <a:pPr lvl="1" eaLnBrk="1" hangingPunct="1">
              <a:defRPr/>
            </a:pPr>
            <a:r>
              <a:rPr lang="en-US"/>
              <a:t>similar for ~L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/>
          </a:p>
        </p:txBody>
      </p:sp>
      <p:graphicFrame>
        <p:nvGraphicFramePr>
          <p:cNvPr id="458756" name="Group 4"/>
          <p:cNvGraphicFramePr>
            <a:graphicFrameLocks noGrp="1"/>
          </p:cNvGraphicFramePr>
          <p:nvPr/>
        </p:nvGraphicFramePr>
        <p:xfrm>
          <a:off x="6248400" y="2362200"/>
          <a:ext cx="2514600" cy="347980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~L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a</a:t>
                      </a:r>
                      <a:r>
                        <a:rPr kumimoji="0" lang="en-US" altLang="x-non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17839</TotalTime>
  <Words>920</Words>
  <Application>Microsoft Macintosh PowerPoint</Application>
  <PresentationFormat>On-screen Show (4:3)</PresentationFormat>
  <Paragraphs>215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Rockwell</vt:lpstr>
      <vt:lpstr>Tahoma</vt:lpstr>
      <vt:lpstr>Wingdings</vt:lpstr>
      <vt:lpstr>Advantage</vt:lpstr>
      <vt:lpstr>Recommender Systems Naïve Bayes</vt:lpstr>
      <vt:lpstr>Naive Bayes</vt:lpstr>
      <vt:lpstr>Bayes Rule</vt:lpstr>
      <vt:lpstr>Naive Bayes</vt:lpstr>
      <vt:lpstr>Proportionality</vt:lpstr>
      <vt:lpstr>Naive Assumption</vt:lpstr>
      <vt:lpstr>Naïve Assumption</vt:lpstr>
      <vt:lpstr>Basic elements</vt:lpstr>
      <vt:lpstr>Frequency Table</vt:lpstr>
      <vt:lpstr>Example</vt:lpstr>
      <vt:lpstr>Probabilities</vt:lpstr>
      <vt:lpstr>If the items that a user likes all contain feature A, then we should conclude any new item containing A will also be liked by the user?</vt:lpstr>
      <vt:lpstr>Classification MAP</vt:lpstr>
      <vt:lpstr>Classification LL</vt:lpstr>
      <vt:lpstr>Naive Bayes</vt:lpstr>
      <vt:lpstr>Homework 4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125</cp:revision>
  <dcterms:created xsi:type="dcterms:W3CDTF">2016-12-27T21:46:53Z</dcterms:created>
  <dcterms:modified xsi:type="dcterms:W3CDTF">2019-03-14T22:22:24Z</dcterms:modified>
</cp:coreProperties>
</file>