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7" r:id="rId10"/>
    <p:sldId id="305" r:id="rId11"/>
    <p:sldId id="30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8818AEF-4400-E14B-8592-0D5B289FD4AA}" type="slidenum">
              <a:rPr lang="en-US" altLang="x-none">
                <a:latin typeface="Arial" charset="0"/>
              </a:rPr>
              <a:pPr eaLnBrk="1" hangingPunct="1"/>
              <a:t>2</a:t>
            </a:fld>
            <a:endParaRPr lang="en-US" altLang="x-none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  <a:br>
              <a:rPr lang="en-US" dirty="0"/>
            </a:br>
            <a:r>
              <a:rPr lang="en-US" dirty="0"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options</a:t>
            </a:r>
          </a:p>
          <a:p>
            <a:pPr lvl="1"/>
            <a:r>
              <a:rPr lang="en-US" dirty="0"/>
              <a:t>Based on the interpretation of the ratings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15" y="2934529"/>
            <a:ext cx="6642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4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9603-8E09-A748-86A5-EA777F86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If logistic regression is so great, why don’t we just stop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6D8C-CB68-D14F-9229-E13AEF60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A. That’s right. Class is over</a:t>
            </a:r>
          </a:p>
          <a:p>
            <a:r>
              <a:rPr lang="en-US" dirty="0">
                <a:solidFill>
                  <a:srgbClr val="00B050"/>
                </a:solidFill>
              </a:rPr>
              <a:t>B. Logistic coefficients are even harder to explain than regular regression coefficients</a:t>
            </a:r>
          </a:p>
          <a:p>
            <a:r>
              <a:rPr lang="en-US" dirty="0">
                <a:solidFill>
                  <a:srgbClr val="00B050"/>
                </a:solidFill>
              </a:rPr>
              <a:t>C. If we stopped there, researchers wouldn’t get to write any more papers</a:t>
            </a:r>
          </a:p>
        </p:txBody>
      </p:sp>
    </p:spTree>
    <p:extLst>
      <p:ext uri="{BB962C8B-B14F-4D97-AF65-F5344CB8AC3E}">
        <p14:creationId xmlns:p14="http://schemas.microsoft.com/office/powerpoint/2010/main" val="366096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Regression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4" y="2012023"/>
            <a:ext cx="7556313" cy="4144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dirty="0"/>
              <a:t>We have talked about this a lot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 the context of rating prediction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Can also be used for content-based recommendation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91139"/>
            <a:ext cx="7556313" cy="4144963"/>
          </a:xfrm>
        </p:spPr>
        <p:txBody>
          <a:bodyPr/>
          <a:lstStyle/>
          <a:p>
            <a:r>
              <a:rPr lang="en-US" dirty="0"/>
              <a:t>We have an item / feature matrix</a:t>
            </a:r>
          </a:p>
          <a:p>
            <a:pPr lvl="1"/>
            <a:r>
              <a:rPr lang="en-US" dirty="0"/>
              <a:t>Could be dense</a:t>
            </a:r>
          </a:p>
          <a:p>
            <a:pPr lvl="2"/>
            <a:r>
              <a:rPr lang="en-US" dirty="0"/>
              <a:t>all features present for all items</a:t>
            </a:r>
          </a:p>
          <a:p>
            <a:pPr lvl="1"/>
            <a:r>
              <a:rPr lang="en-US" dirty="0"/>
              <a:t>Could be sparse</a:t>
            </a:r>
          </a:p>
          <a:p>
            <a:pPr lvl="2"/>
            <a:r>
              <a:rPr lang="en-US" dirty="0"/>
              <a:t>Typical for unstructured data like documents</a:t>
            </a:r>
          </a:p>
          <a:p>
            <a:pPr lvl="2"/>
            <a:r>
              <a:rPr lang="en-US" dirty="0"/>
              <a:t>But still will much less sparse than a rating matrix</a:t>
            </a:r>
          </a:p>
          <a:p>
            <a:pPr lvl="1"/>
            <a:r>
              <a:rPr lang="en-US" dirty="0"/>
              <a:t>Often it will have some dense features and some sparse ones</a:t>
            </a:r>
          </a:p>
          <a:p>
            <a:r>
              <a:rPr lang="en-US" dirty="0"/>
              <a:t>As in book</a:t>
            </a:r>
          </a:p>
          <a:p>
            <a:pPr lvl="1"/>
            <a:r>
              <a:rPr lang="en-US" dirty="0"/>
              <a:t>Matrix of item features: D</a:t>
            </a:r>
          </a:p>
        </p:txBody>
      </p:sp>
    </p:spTree>
    <p:extLst>
      <p:ext uri="{BB962C8B-B14F-4D97-AF65-F5344CB8AC3E}">
        <p14:creationId xmlns:p14="http://schemas.microsoft.com/office/powerpoint/2010/main" val="11601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learn weights for each feature</a:t>
            </a:r>
          </a:p>
          <a:p>
            <a:pPr lvl="1"/>
            <a:r>
              <a:rPr lang="en-US" dirty="0"/>
              <a:t>So that we can predict the ratings</a:t>
            </a:r>
          </a:p>
          <a:p>
            <a:pPr lvl="1"/>
            <a:r>
              <a:rPr lang="en-US" dirty="0"/>
              <a:t>With the minimum error</a:t>
            </a:r>
          </a:p>
          <a:p>
            <a:pPr lvl="1"/>
            <a:r>
              <a:rPr lang="en-US" dirty="0"/>
              <a:t>Weight matrix W</a:t>
            </a:r>
          </a:p>
          <a:p>
            <a:r>
              <a:rPr lang="en-US" dirty="0"/>
              <a:t>Equation</a:t>
            </a:r>
          </a:p>
          <a:p>
            <a:pPr lvl="1"/>
            <a:r>
              <a:rPr lang="en-US" dirty="0"/>
              <a:t>Can use regularization to reduce overfitting</a:t>
            </a:r>
          </a:p>
          <a:p>
            <a:r>
              <a:rPr lang="en-US" dirty="0"/>
              <a:t>Minimization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89" y="3596481"/>
            <a:ext cx="11684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97" y="5012083"/>
            <a:ext cx="3644900" cy="431800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6152322" y="4343401"/>
            <a:ext cx="1520687" cy="795130"/>
          </a:xfrm>
          <a:prstGeom prst="borderCallout1">
            <a:avLst>
              <a:gd name="adj1" fmla="val 18750"/>
              <a:gd name="adj2" fmla="val -8333"/>
              <a:gd name="adj3" fmla="val 92500"/>
              <a:gd name="adj4" fmla="val -579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42246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form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we are assume sufficient density in D</a:t>
            </a:r>
          </a:p>
          <a:p>
            <a:pPr lvl="1"/>
            <a:r>
              <a:rPr lang="en-US" dirty="0"/>
              <a:t>Otherwise we couldn’t compute the inverse</a:t>
            </a:r>
          </a:p>
          <a:p>
            <a:r>
              <a:rPr lang="en-US" dirty="0"/>
              <a:t>Result are weights that predict the user’s rating over any set of features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762" y="1981200"/>
            <a:ext cx="29210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002" y="2778263"/>
            <a:ext cx="2527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8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”liked”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Naïve Bayes</a:t>
            </a:r>
          </a:p>
          <a:p>
            <a:r>
              <a:rPr lang="en-US" dirty="0"/>
              <a:t>More typical to predict liked / disliked</a:t>
            </a:r>
          </a:p>
          <a:p>
            <a:pPr lvl="1"/>
            <a:r>
              <a:rPr lang="en-US" dirty="0"/>
              <a:t>Rather than ratings directly</a:t>
            </a:r>
          </a:p>
          <a:p>
            <a:r>
              <a:rPr lang="en-US" dirty="0"/>
              <a:t>Can use the probability of liked for ranking</a:t>
            </a:r>
          </a:p>
        </p:txBody>
      </p:sp>
    </p:spTree>
    <p:extLst>
      <p:ext uri="{BB962C8B-B14F-4D97-AF65-F5344CB8AC3E}">
        <p14:creationId xmlns:p14="http://schemas.microsoft.com/office/powerpoint/2010/main" val="77702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predicts binary values</a:t>
            </a:r>
          </a:p>
          <a:p>
            <a:r>
              <a:rPr lang="en-US" dirty="0"/>
              <a:t>Uses the logit function</a:t>
            </a:r>
          </a:p>
          <a:p>
            <a:pPr lvl="1"/>
            <a:r>
              <a:rPr lang="en-US" dirty="0"/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∞ </a:t>
            </a:r>
            <a:r>
              <a:rPr lang="en-US" dirty="0"/>
              <a:t>&lt; x &lt;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  <a:p>
            <a:pPr lvl="1"/>
            <a:r>
              <a:rPr lang="en-US" dirty="0"/>
              <a:t>0 &lt; y &lt; 1</a:t>
            </a:r>
          </a:p>
          <a:p>
            <a:r>
              <a:rPr lang="en-US" dirty="0"/>
              <a:t>A “soft” version of the step function</a:t>
            </a:r>
          </a:p>
          <a:p>
            <a:r>
              <a:rPr lang="en-US" dirty="0"/>
              <a:t>Can also be interpreted as a function of the probability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18" y="2338629"/>
            <a:ext cx="2572578" cy="1715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837204"/>
            <a:ext cx="7077074" cy="5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4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equation can output any value</a:t>
            </a:r>
          </a:p>
          <a:p>
            <a:pPr lvl="1"/>
            <a:r>
              <a:rPr lang="en-US" dirty="0"/>
              <a:t>But the interpretation stays probabilistic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 coefficients w for drums, guitar, etc.</a:t>
            </a:r>
          </a:p>
          <a:p>
            <a:pPr lvl="1"/>
            <a:r>
              <a:rPr lang="en-US" dirty="0"/>
              <a:t>So that DW predicts the like / dislike vector for all users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33" y="2982371"/>
            <a:ext cx="5269601" cy="176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2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3843-B2E9-164E-B10A-6CCDD97B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0515-44BD-4B41-8ACB-E67196B0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commonly used for large-scale industrial content-based recommendation</a:t>
            </a:r>
          </a:p>
          <a:p>
            <a:pPr lvl="1"/>
            <a:r>
              <a:rPr lang="en-US" dirty="0"/>
              <a:t>Handles correlated features better than Naïve Bayes</a:t>
            </a:r>
          </a:p>
          <a:p>
            <a:pPr lvl="1"/>
            <a:r>
              <a:rPr lang="en-US" dirty="0"/>
              <a:t>Less need for feature selection / feature engineering</a:t>
            </a:r>
          </a:p>
          <a:p>
            <a:r>
              <a:rPr lang="en-US" dirty="0"/>
              <a:t>Can be computed / approximated very efficiently</a:t>
            </a:r>
          </a:p>
          <a:p>
            <a:r>
              <a:rPr lang="en-US" dirty="0"/>
              <a:t>See </a:t>
            </a:r>
            <a:r>
              <a:rPr lang="en-US" dirty="0" err="1"/>
              <a:t>Vowpal</a:t>
            </a:r>
            <a:r>
              <a:rPr lang="en-US" dirty="0"/>
              <a:t> Wabbit (http://</a:t>
            </a:r>
            <a:r>
              <a:rPr lang="en-US" dirty="0" err="1"/>
              <a:t>hunch.net</a:t>
            </a:r>
            <a:r>
              <a:rPr lang="en-US" dirty="0"/>
              <a:t>/~</a:t>
            </a:r>
            <a:r>
              <a:rPr lang="en-US" dirty="0" err="1"/>
              <a:t>vw</a:t>
            </a:r>
            <a:r>
              <a:rPr lang="en-US" dirty="0"/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116461537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17869</TotalTime>
  <Words>362</Words>
  <Application>Microsoft Macintosh PowerPoint</Application>
  <PresentationFormat>On-screen Show (4:3)</PresentationFormat>
  <Paragraphs>69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Rockwell</vt:lpstr>
      <vt:lpstr>Wingdings</vt:lpstr>
      <vt:lpstr>Advantage</vt:lpstr>
      <vt:lpstr>Recommender Systems Regression</vt:lpstr>
      <vt:lpstr>Regression</vt:lpstr>
      <vt:lpstr>Differences</vt:lpstr>
      <vt:lpstr>Regression model</vt:lpstr>
      <vt:lpstr>Closed form solution</vt:lpstr>
      <vt:lpstr>Predict ”liked”</vt:lpstr>
      <vt:lpstr>Logistic regression</vt:lpstr>
      <vt:lpstr>Logistic regression</vt:lpstr>
      <vt:lpstr>Logistic regression</vt:lpstr>
      <vt:lpstr>Regression family</vt:lpstr>
      <vt:lpstr>If logistic regression is so great, why don’t we just stop here?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138</cp:revision>
  <dcterms:created xsi:type="dcterms:W3CDTF">2016-12-27T21:46:53Z</dcterms:created>
  <dcterms:modified xsi:type="dcterms:W3CDTF">2019-03-14T21:03:25Z</dcterms:modified>
</cp:coreProperties>
</file>