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314" r:id="rId3"/>
    <p:sldId id="315" r:id="rId4"/>
    <p:sldId id="316" r:id="rId5"/>
    <p:sldId id="318" r:id="rId6"/>
    <p:sldId id="317" r:id="rId7"/>
    <p:sldId id="319" r:id="rId8"/>
    <p:sldId id="273" r:id="rId9"/>
    <p:sldId id="274" r:id="rId10"/>
    <p:sldId id="280" r:id="rId11"/>
    <p:sldId id="279" r:id="rId12"/>
    <p:sldId id="320" r:id="rId13"/>
    <p:sldId id="32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532290-B481-4A60-A7C0-FCBF1828363F}">
          <p14:sldIdLst>
            <p14:sldId id="256"/>
            <p14:sldId id="314"/>
            <p14:sldId id="315"/>
            <p14:sldId id="316"/>
            <p14:sldId id="318"/>
            <p14:sldId id="317"/>
            <p14:sldId id="319"/>
            <p14:sldId id="273"/>
            <p14:sldId id="274"/>
            <p14:sldId id="280"/>
            <p14:sldId id="279"/>
          </p14:sldIdLst>
        </p14:section>
        <p14:section name="Untitled Section" id="{262C95E3-F085-4B7A-B10C-CBF73FADF267}">
          <p14:sldIdLst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1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0014-6239-F348-BFA1-EF77CD94D2E7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E8357-3479-0447-960A-52754091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36AB67-8EEF-C14E-833F-0350F9037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92362-A526-564B-B4B7-2BAE12DC0EF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3FA4758-5245-C246-A829-1C4F639B35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E04E3A9-FA4B-544D-8C82-40489CBD6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759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AFD8C1-9997-354C-A037-094F65260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4868C4-F23F-4D43-B1F1-CB0E98E93EF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EEBA3FE-1EC1-EA4D-9A20-3074500F6F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97F406B-3112-C34A-A469-ABFD8780D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68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C55B1AC-83A8-F747-9B28-E7E7097148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0A3A7-1ED4-5645-9F86-D83A95B6B42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E40E8FA7-EA66-A34A-92F4-987FBFCAFA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DD1DEFE-2985-5149-A53E-6DD280742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77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21A0F53-E7CF-C948-879D-0E6A2BD2F3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00D425-4C62-F240-B28F-7FEA3D7FD4E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CC07B96-1462-8D49-97B8-266B61D4E2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CB463E8-763D-174E-9269-05D66C68F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25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  <a:br>
              <a:rPr lang="en-US" dirty="0"/>
            </a:br>
            <a:r>
              <a:rPr lang="en-US" dirty="0"/>
              <a:t>PLSA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Robin Burke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4479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F5C3736E-E867-5E4B-AB8C-901670F4B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dirty="0"/>
              <a:t>Parameter estimation algorithm</a:t>
            </a:r>
            <a:endParaRPr lang="en-US" altLang="en-US" sz="3200" dirty="0"/>
          </a:p>
        </p:txBody>
      </p:sp>
      <p:sp>
        <p:nvSpPr>
          <p:cNvPr id="26627" name="Rectangle 1027">
            <a:extLst>
              <a:ext uri="{FF2B5EF4-FFF2-40B4-BE49-F238E27FC236}">
                <a16:creationId xmlns:a16="http://schemas.microsoft.com/office/drawing/2014/main" id="{34FBB640-BB8D-CC4F-950F-E8A6D7315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GB" altLang="en-US" sz="2800" dirty="0"/>
              <a:t>The log likelihood of this model is the log probability of the entire collection:</a:t>
            </a:r>
          </a:p>
          <a:p>
            <a:endParaRPr lang="en-US" altLang="en-US" sz="2800" dirty="0">
              <a:latin typeface="Helvetica" pitchFamily="2" charset="0"/>
            </a:endParaRPr>
          </a:p>
        </p:txBody>
      </p:sp>
      <p:graphicFrame>
        <p:nvGraphicFramePr>
          <p:cNvPr id="26628" name="Object 1028">
            <a:extLst>
              <a:ext uri="{FF2B5EF4-FFF2-40B4-BE49-F238E27FC236}">
                <a16:creationId xmlns:a16="http://schemas.microsoft.com/office/drawing/2014/main" id="{2156B6EB-67C3-F147-8756-D2A008AEA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276600"/>
          <a:ext cx="72834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4" imgW="100355400" imgH="25450800" progId="Equation.3">
                  <p:embed/>
                </p:oleObj>
              </mc:Choice>
              <mc:Fallback>
                <p:oleObj name="Equation" r:id="rId4" imgW="100355400" imgH="25450800" progId="Equation.3">
                  <p:embed/>
                  <p:pic>
                    <p:nvPicPr>
                      <p:cNvPr id="26628" name="Object 1028">
                        <a:extLst>
                          <a:ext uri="{FF2B5EF4-FFF2-40B4-BE49-F238E27FC236}">
                            <a16:creationId xmlns:a16="http://schemas.microsoft.com/office/drawing/2014/main" id="{2156B6EB-67C3-F147-8756-D2A008AEAE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76600"/>
                        <a:ext cx="72834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26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6A14D914-79F7-DB44-8B9A-95C613CA7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GB" altLang="en-US" sz="3200" dirty="0"/>
              <a:t>The PLSA algorithm</a:t>
            </a:r>
            <a:endParaRPr lang="en-US" altLang="en-US" sz="3200" dirty="0"/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0FFD092B-E0C0-CE44-A76B-9C7043268E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72400" cy="4800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Inputs: term by document matrix X(</a:t>
            </a:r>
            <a:r>
              <a:rPr lang="en-GB" altLang="en-US" sz="2000" dirty="0" err="1"/>
              <a:t>t,d</a:t>
            </a:r>
            <a:r>
              <a:rPr lang="en-GB" altLang="en-US" sz="2000" dirty="0"/>
              <a:t>), t=1:T, d=1:N and the number K of topics sought</a:t>
            </a:r>
          </a:p>
          <a:p>
            <a:pPr>
              <a:lnSpc>
                <a:spcPct val="90000"/>
              </a:lnSpc>
            </a:pPr>
            <a:r>
              <a:rPr lang="en-GB" altLang="en-US" sz="2000" dirty="0"/>
              <a:t>Initialise arrays P1 and P2 randomly with numbers between [0,1] and normalise them to sum to 1 along rows</a:t>
            </a:r>
          </a:p>
          <a:p>
            <a:pPr>
              <a:lnSpc>
                <a:spcPct val="90000"/>
              </a:lnSpc>
            </a:pPr>
            <a:r>
              <a:rPr lang="en-GB" altLang="en-US" sz="2000" dirty="0"/>
              <a:t>Iterate until convergence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1800" dirty="0"/>
              <a:t>	For d=1 to N, For t =1 to T, For k=1:K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sz="2000" dirty="0">
              <a:latin typeface="Helvetica" pitchFamily="2" charset="0"/>
            </a:endParaRPr>
          </a:p>
          <a:p>
            <a:pPr>
              <a:lnSpc>
                <a:spcPct val="90000"/>
              </a:lnSpc>
            </a:pPr>
            <a:endParaRPr lang="en-GB" altLang="en-US" sz="2000" dirty="0">
              <a:latin typeface="Helvetica" pitchFamily="2" charset="0"/>
            </a:endParaRPr>
          </a:p>
          <a:p>
            <a:pPr>
              <a:lnSpc>
                <a:spcPct val="90000"/>
              </a:lnSpc>
            </a:pPr>
            <a:endParaRPr lang="en-GB" altLang="en-US" sz="2000" dirty="0">
              <a:latin typeface="Helvetica" pitchFamily="2" charset="0"/>
            </a:endParaRPr>
          </a:p>
          <a:p>
            <a:pPr>
              <a:lnSpc>
                <a:spcPct val="90000"/>
              </a:lnSpc>
            </a:pPr>
            <a:endParaRPr lang="en-GB" altLang="en-US" sz="2000" dirty="0">
              <a:latin typeface="Helvetica" pitchFamily="2" charset="0"/>
            </a:endParaRPr>
          </a:p>
          <a:p>
            <a:pPr>
              <a:lnSpc>
                <a:spcPct val="90000"/>
              </a:lnSpc>
            </a:pPr>
            <a:endParaRPr lang="en-GB" altLang="en-US" sz="2000" dirty="0">
              <a:latin typeface="Helvetica" pitchFamily="2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000" dirty="0"/>
              <a:t>Output: arrays P1 and P2, which hold the estimated parameters P(</a:t>
            </a:r>
            <a:r>
              <a:rPr lang="en-GB" altLang="en-US" sz="2000" dirty="0" err="1"/>
              <a:t>t|k</a:t>
            </a:r>
            <a:r>
              <a:rPr lang="en-GB" altLang="en-US" sz="2000" dirty="0"/>
              <a:t>) and P(</a:t>
            </a:r>
            <a:r>
              <a:rPr lang="en-GB" altLang="en-US" sz="2000" dirty="0" err="1"/>
              <a:t>k|d</a:t>
            </a:r>
            <a:r>
              <a:rPr lang="en-GB" altLang="en-US" sz="2000" dirty="0"/>
              <a:t>) respectively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latin typeface="Helvetica" pitchFamily="2" charset="0"/>
            </a:endParaRPr>
          </a:p>
        </p:txBody>
      </p:sp>
      <p:graphicFrame>
        <p:nvGraphicFramePr>
          <p:cNvPr id="25605" name="Object 1029">
            <a:extLst>
              <a:ext uri="{FF2B5EF4-FFF2-40B4-BE49-F238E27FC236}">
                <a16:creationId xmlns:a16="http://schemas.microsoft.com/office/drawing/2014/main" id="{F8643F56-FD3F-F74B-B3F6-E45AE1C69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733800"/>
          <a:ext cx="6065838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4" imgW="108839000" imgH="29845000" progId="Equation.3">
                  <p:embed/>
                </p:oleObj>
              </mc:Choice>
              <mc:Fallback>
                <p:oleObj name="Equation" r:id="rId4" imgW="108839000" imgH="29845000" progId="Equation.3">
                  <p:embed/>
                  <p:pic>
                    <p:nvPicPr>
                      <p:cNvPr id="25605" name="Object 1029">
                        <a:extLst>
                          <a:ext uri="{FF2B5EF4-FFF2-40B4-BE49-F238E27FC236}">
                            <a16:creationId xmlns:a16="http://schemas.microsoft.com/office/drawing/2014/main" id="{F8643F56-FD3F-F74B-B3F6-E45AE1C690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33800"/>
                        <a:ext cx="6065838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8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document can be expressed as P(topic | doc)</a:t>
            </a:r>
          </a:p>
          <a:p>
            <a:pPr lvl="1"/>
            <a:r>
              <a:rPr lang="en-US" dirty="0"/>
              <a:t>An association between a document and a set of topics</a:t>
            </a:r>
          </a:p>
          <a:p>
            <a:pPr lvl="1"/>
            <a:r>
              <a:rPr lang="en-US" dirty="0"/>
              <a:t>A “compressed” representation of what the document is about</a:t>
            </a:r>
          </a:p>
          <a:p>
            <a:r>
              <a:rPr lang="en-US" dirty="0"/>
              <a:t>Use this for content-based recommendation</a:t>
            </a:r>
          </a:p>
          <a:p>
            <a:pPr lvl="1"/>
            <a:r>
              <a:rPr lang="en-US" dirty="0"/>
              <a:t>For example, topics become features of items for Naïve Bayes</a:t>
            </a:r>
          </a:p>
          <a:p>
            <a:pPr lvl="1"/>
            <a:r>
              <a:rPr lang="en-US" dirty="0"/>
              <a:t>Can also use for User x Item matrix</a:t>
            </a:r>
          </a:p>
          <a:p>
            <a:pPr lvl="2"/>
            <a:r>
              <a:rPr lang="en-US" dirty="0"/>
              <a:t>Recommend topics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0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D0F7-F4E4-6F43-9EF5-6D6D6459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68BD-A684-2D49-9891-DA1009380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due</a:t>
            </a:r>
          </a:p>
          <a:p>
            <a:r>
              <a:rPr lang="en-US"/>
              <a:t>Handout homework 4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9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EF8A-6B16-8645-9EB3-56E5EA13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9090-918F-C647-9DA4-95CFA375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Probabilistic Latent Semantic Analysis</a:t>
            </a:r>
          </a:p>
          <a:p>
            <a:r>
              <a:rPr lang="en-US" dirty="0"/>
              <a:t>A form of matrix factorization</a:t>
            </a:r>
          </a:p>
          <a:p>
            <a:pPr lvl="1"/>
            <a:r>
              <a:rPr lang="en-US" dirty="0"/>
              <a:t>But with a probabilistic interpretation</a:t>
            </a:r>
          </a:p>
          <a:p>
            <a:r>
              <a:rPr lang="en-US" dirty="0"/>
              <a:t>Originated in information retrieval</a:t>
            </a:r>
          </a:p>
          <a:p>
            <a:pPr lvl="1"/>
            <a:r>
              <a:rPr lang="en-US" dirty="0"/>
              <a:t>Can also be used for content-based recommendation</a:t>
            </a:r>
          </a:p>
          <a:p>
            <a:pPr lvl="1"/>
            <a:r>
              <a:rPr lang="en-US" dirty="0"/>
              <a:t>And, as I suggested on Tuesday, for collaborative recommendation, also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1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B861-8FB0-1B4D-B596-D5E64F00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125D-7F0A-234C-948D-1300CAED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Problems in finding similar texts</a:t>
            </a:r>
          </a:p>
          <a:p>
            <a:r>
              <a:rPr lang="en-US" dirty="0"/>
              <a:t>Synonyms</a:t>
            </a:r>
          </a:p>
          <a:p>
            <a:pPr lvl="1"/>
            <a:r>
              <a:rPr lang="en-US" dirty="0"/>
              <a:t>separate words that have the same meaning.</a:t>
            </a:r>
          </a:p>
          <a:p>
            <a:pPr lvl="1"/>
            <a:r>
              <a:rPr lang="en-US" dirty="0"/>
              <a:t>E.g. ‘car’ &amp; ‘automobile’</a:t>
            </a:r>
          </a:p>
          <a:p>
            <a:pPr lvl="1"/>
            <a:r>
              <a:rPr lang="en-US" dirty="0"/>
              <a:t>They tend to reduce recall</a:t>
            </a:r>
          </a:p>
          <a:p>
            <a:r>
              <a:rPr lang="en-US" dirty="0" err="1"/>
              <a:t>Polysems</a:t>
            </a:r>
            <a:endParaRPr lang="en-US" dirty="0"/>
          </a:p>
          <a:p>
            <a:pPr lvl="1"/>
            <a:r>
              <a:rPr lang="en-US" dirty="0"/>
              <a:t>words with multiple meanings</a:t>
            </a:r>
          </a:p>
          <a:p>
            <a:pPr lvl="1"/>
            <a:r>
              <a:rPr lang="en-US" dirty="0"/>
              <a:t>E.g. ‘</a:t>
            </a:r>
            <a:r>
              <a:rPr lang="en-US" dirty="0" err="1"/>
              <a:t>saturn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They tend to reduce precision</a:t>
            </a:r>
          </a:p>
          <a:p>
            <a:r>
              <a:rPr lang="en-US" dirty="0"/>
              <a:t>Problem is more general: there is a disconnect between topics and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0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781F-E70E-2141-B7DD-258FF2B5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information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0369D-695A-F645-B49E-948C504D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latent factor model for information retrieval</a:t>
            </a:r>
          </a:p>
          <a:p>
            <a:r>
              <a:rPr lang="en-US" dirty="0"/>
              <a:t>We want to learn an estimator for</a:t>
            </a:r>
          </a:p>
          <a:p>
            <a:pPr lvl="1"/>
            <a:r>
              <a:rPr lang="en-US" dirty="0"/>
              <a:t>P(doc | words)</a:t>
            </a:r>
          </a:p>
          <a:p>
            <a:r>
              <a:rPr lang="en-US" dirty="0"/>
              <a:t>Then given a query</a:t>
            </a:r>
          </a:p>
          <a:p>
            <a:pPr lvl="1"/>
            <a:r>
              <a:rPr lang="en-US" dirty="0"/>
              <a:t>we can evaluate each document by probability</a:t>
            </a:r>
          </a:p>
          <a:p>
            <a:r>
              <a:rPr lang="en-US" dirty="0"/>
              <a:t>How to get this probability?</a:t>
            </a:r>
          </a:p>
          <a:p>
            <a:pPr lvl="1"/>
            <a:r>
              <a:rPr lang="en-US" dirty="0"/>
              <a:t>Similar to Naïve Bayes</a:t>
            </a:r>
          </a:p>
          <a:p>
            <a:pPr lvl="1"/>
            <a:r>
              <a:rPr lang="en-US" dirty="0"/>
              <a:t>Assume independence, use Bayes Law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1CCDF-2F24-B744-B894-9BEF5D27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11" y="5501158"/>
            <a:ext cx="2616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6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A740-094E-F14E-A274-3D180A9D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information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9DE48-2891-D045-8A67-64003995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P(doc | words) = P (words | doc) P(doc) / P(words)</a:t>
            </a:r>
          </a:p>
          <a:p>
            <a:r>
              <a:rPr lang="en-US" dirty="0"/>
              <a:t>Assume independence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words|doc</a:t>
            </a:r>
            <a:r>
              <a:rPr lang="en-US" dirty="0"/>
              <a:t>) = </a:t>
            </a:r>
            <a:r>
              <a:rPr lang="el-GR" dirty="0">
                <a:cs typeface="Arial" panose="020B0604020202020204" pitchFamily="34" charset="0"/>
              </a:rPr>
              <a:t>Π</a:t>
            </a:r>
            <a:r>
              <a:rPr lang="en-US" dirty="0">
                <a:cs typeface="Arial" panose="020B0604020202020204" pitchFamily="34" charset="0"/>
              </a:rPr>
              <a:t> P(</a:t>
            </a:r>
            <a:r>
              <a:rPr lang="en-US" dirty="0" err="1">
                <a:cs typeface="Arial" panose="020B0604020202020204" pitchFamily="34" charset="0"/>
              </a:rPr>
              <a:t>word</a:t>
            </a:r>
            <a:r>
              <a:rPr lang="en-US" baseline="-25000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| doc) </a:t>
            </a:r>
          </a:p>
          <a:p>
            <a:pPr lvl="2"/>
            <a:r>
              <a:rPr lang="en-US" dirty="0">
                <a:cs typeface="Arial" panose="020B0604020202020204" pitchFamily="34" charset="0"/>
              </a:rPr>
              <a:t>P(</a:t>
            </a:r>
            <a:r>
              <a:rPr lang="en-US" dirty="0" err="1">
                <a:cs typeface="Arial" panose="020B0604020202020204" pitchFamily="34" charset="0"/>
              </a:rPr>
              <a:t>word|doc</a:t>
            </a:r>
            <a:r>
              <a:rPr lang="en-US" dirty="0">
                <a:cs typeface="Arial" panose="020B0604020202020204" pitchFamily="34" charset="0"/>
              </a:rPr>
              <a:t>) = Prevalence of word in document</a:t>
            </a:r>
          </a:p>
          <a:p>
            <a:pPr lvl="2"/>
            <a:r>
              <a:rPr lang="en-US" dirty="0">
                <a:cs typeface="Arial" panose="020B0604020202020204" pitchFamily="34" charset="0"/>
              </a:rPr>
              <a:t>Can also compute P(</a:t>
            </a:r>
            <a:r>
              <a:rPr lang="en-US" dirty="0" err="1">
                <a:cs typeface="Arial" panose="020B0604020202020204" pitchFamily="34" charset="0"/>
              </a:rPr>
              <a:t>word|doc</a:t>
            </a:r>
            <a:r>
              <a:rPr lang="en-US" dirty="0">
                <a:cs typeface="Arial" panose="020B0604020202020204" pitchFamily="34" charset="0"/>
              </a:rPr>
              <a:t>) by MLE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P(words) = </a:t>
            </a:r>
            <a:r>
              <a:rPr lang="el-GR" dirty="0">
                <a:cs typeface="Arial" panose="020B0604020202020204" pitchFamily="34" charset="0"/>
              </a:rPr>
              <a:t>Π</a:t>
            </a:r>
            <a:r>
              <a:rPr lang="en-US" dirty="0">
                <a:cs typeface="Arial" panose="020B0604020202020204" pitchFamily="34" charset="0"/>
              </a:rPr>
              <a:t> P(</a:t>
            </a:r>
            <a:r>
              <a:rPr lang="en-US" dirty="0" err="1">
                <a:cs typeface="Arial" panose="020B0604020202020204" pitchFamily="34" charset="0"/>
              </a:rPr>
              <a:t>word</a:t>
            </a:r>
            <a:r>
              <a:rPr lang="en-US" baseline="-25000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) </a:t>
            </a:r>
          </a:p>
          <a:p>
            <a:pPr lvl="2"/>
            <a:r>
              <a:rPr lang="en-US" dirty="0">
                <a:cs typeface="Arial" panose="020B0604020202020204" pitchFamily="34" charset="0"/>
              </a:rPr>
              <a:t>P(word) = Prevalence of word in corpus</a:t>
            </a:r>
          </a:p>
          <a:p>
            <a:r>
              <a:rPr lang="en-US" dirty="0">
                <a:cs typeface="Arial" panose="020B0604020202020204" pitchFamily="34" charset="0"/>
              </a:rPr>
              <a:t>P(doc) is the same for all documents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9402-6173-8349-ADA2-94A1B47E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information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4DB0-7B1D-3345-80D9-B61F0F71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poorly because of sparsity</a:t>
            </a:r>
          </a:p>
          <a:p>
            <a:r>
              <a:rPr lang="en-US" dirty="0"/>
              <a:t>Especially a problem if there are multiple ways to express something</a:t>
            </a:r>
          </a:p>
        </p:txBody>
      </p:sp>
    </p:spTree>
    <p:extLst>
      <p:ext uri="{BB962C8B-B14F-4D97-AF65-F5344CB8AC3E}">
        <p14:creationId xmlns:p14="http://schemas.microsoft.com/office/powerpoint/2010/main" val="353042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latent factor topics</a:t>
            </a:r>
          </a:p>
          <a:p>
            <a:r>
              <a:rPr lang="en-US" dirty="0"/>
              <a:t>Replace P(</a:t>
            </a:r>
            <a:r>
              <a:rPr lang="en-US" dirty="0" err="1"/>
              <a:t>word|doc</a:t>
            </a:r>
            <a:r>
              <a:rPr lang="en-US" dirty="0"/>
              <a:t>) with</a:t>
            </a:r>
          </a:p>
          <a:p>
            <a:pPr lvl="1"/>
            <a:r>
              <a:rPr lang="en-US" dirty="0"/>
              <a:t>P(word | topic) P(topic | doc)</a:t>
            </a:r>
          </a:p>
          <a:p>
            <a:r>
              <a:rPr lang="en-US" dirty="0"/>
              <a:t>Note the similarity with UV</a:t>
            </a:r>
            <a:r>
              <a:rPr lang="en-US" baseline="30000" dirty="0"/>
              <a:t>T</a:t>
            </a:r>
            <a:r>
              <a:rPr lang="en-US" dirty="0"/>
              <a:t> in matrix factorization</a:t>
            </a:r>
          </a:p>
          <a:p>
            <a:r>
              <a:rPr lang="en-US" dirty="0"/>
              <a:t>Difference</a:t>
            </a:r>
          </a:p>
          <a:p>
            <a:pPr lvl="1"/>
            <a:r>
              <a:rPr lang="en-US" dirty="0"/>
              <a:t>The constraint that probabilities must sum to 1</a:t>
            </a:r>
          </a:p>
          <a:p>
            <a:pPr lvl="1"/>
            <a:r>
              <a:rPr lang="en-US" dirty="0"/>
              <a:t>Requires a different algorithm for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1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10102A3-9033-4041-BE06-F734AFBF8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001000" cy="1143000"/>
          </a:xfrm>
        </p:spPr>
        <p:txBody>
          <a:bodyPr/>
          <a:lstStyle/>
          <a:p>
            <a:r>
              <a:rPr lang="en-GB" altLang="en-US" sz="3200" dirty="0"/>
              <a:t>Probabilistic Latent Semantic Analysis</a:t>
            </a:r>
            <a:endParaRPr lang="en-US" altLang="en-US" sz="3200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4DD4647-2044-2842-ADCB-C18BD7AF7A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6477000" cy="4114800"/>
          </a:xfrm>
        </p:spPr>
        <p:txBody>
          <a:bodyPr/>
          <a:lstStyle/>
          <a:p>
            <a:r>
              <a:rPr lang="en-GB" altLang="en-US"/>
              <a:t>Now let us have K topics as well:</a:t>
            </a:r>
            <a:endParaRPr lang="en-US" altLang="en-US"/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1DCE121B-EC34-884B-A3E7-7BF2D05E76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362200"/>
          <a:ext cx="6265863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4" imgW="70802500" imgH="40957500" progId="Equation.3">
                  <p:embed/>
                </p:oleObj>
              </mc:Choice>
              <mc:Fallback>
                <p:oleObj name="Equation" r:id="rId4" imgW="70802500" imgH="40957500" progId="Equation.3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1DCE121B-EC34-884B-A3E7-7BF2D05E76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6265863" cy="362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>
            <a:extLst>
              <a:ext uri="{FF2B5EF4-FFF2-40B4-BE49-F238E27FC236}">
                <a16:creationId xmlns:a16="http://schemas.microsoft.com/office/drawing/2014/main" id="{42047F5A-A083-9546-BE19-EEFDD2A7B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200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426ED2CD-2FB2-4A48-9771-4780CC3DE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486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5FA0FDBC-FF2E-CD40-B8AA-316393462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486400"/>
            <a:ext cx="289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>
                <a:latin typeface="Helvetica" pitchFamily="2" charset="0"/>
              </a:rPr>
              <a:t>Which are the parameters of this model?</a:t>
            </a:r>
            <a:endParaRPr lang="en-US" altLang="en-US" sz="2000">
              <a:latin typeface="Helvetica" pitchFamily="2" charset="0"/>
            </a:endParaRP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7B075A69-BE0C-FD49-BAB3-7CF3420FE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489075"/>
            <a:ext cx="287655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Think: Topic ~ Factor</a:t>
            </a: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0F3BA12C-604A-4F4D-ABA0-0C7C172AD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90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Doc</a:t>
            </a: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A2B0EF1D-48A5-1640-A05B-A36832DFC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05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k1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14310686-3454-3347-A2AA-5CE02967C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475" y="34639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k2</a:t>
            </a: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BE809D83-4C54-3D42-931B-BE7370D3B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75" y="354012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kK</a:t>
            </a:r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1BC5B618-C724-FC45-B574-148C43FE85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45275" y="3006725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97E219C0-DCF4-2041-8859-4F0040CD5E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54875" y="3006725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8102F192-BF7B-EB4D-8880-99E513B80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9675" y="3006725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Text Box 16">
            <a:extLst>
              <a:ext uri="{FF2B5EF4-FFF2-40B4-BE49-F238E27FC236}">
                <a16:creationId xmlns:a16="http://schemas.microsoft.com/office/drawing/2014/main" id="{5ED2A8F5-A0D9-E24E-837E-D99CCBC1D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4308475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t1</a:t>
            </a:r>
          </a:p>
        </p:txBody>
      </p:sp>
      <p:sp>
        <p:nvSpPr>
          <p:cNvPr id="19473" name="Text Box 17">
            <a:extLst>
              <a:ext uri="{FF2B5EF4-FFF2-40B4-BE49-F238E27FC236}">
                <a16:creationId xmlns:a16="http://schemas.microsoft.com/office/drawing/2014/main" id="{336DBE80-2204-4D4F-89B1-FE21D9BFB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672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t2</a:t>
            </a:r>
          </a:p>
        </p:txBody>
      </p:sp>
      <p:sp>
        <p:nvSpPr>
          <p:cNvPr id="19474" name="Text Box 18">
            <a:extLst>
              <a:ext uri="{FF2B5EF4-FFF2-40B4-BE49-F238E27FC236}">
                <a16:creationId xmlns:a16="http://schemas.microsoft.com/office/drawing/2014/main" id="{B9523D26-98D9-AE47-9B49-6624BD0D3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34340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tT</a:t>
            </a:r>
          </a:p>
        </p:txBody>
      </p:sp>
      <p:sp>
        <p:nvSpPr>
          <p:cNvPr id="19475" name="Line 19">
            <a:extLst>
              <a:ext uri="{FF2B5EF4-FFF2-40B4-BE49-F238E27FC236}">
                <a16:creationId xmlns:a16="http://schemas.microsoft.com/office/drawing/2014/main" id="{63AA18AA-84DB-7743-B96A-18719C60A6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3886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EBB4339E-8D57-BF49-82E1-98BB3AEB5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886200"/>
            <a:ext cx="2133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EC9BEFC3-DE4B-1C44-AB7D-E23A899523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886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9306BAA0-1A22-F64F-B2AF-1560D5E071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886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583F1ECC-5DC3-0842-B2A6-1DAFA3C21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86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A323BE0D-1640-0F4D-B57A-B64B448C01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39624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88874B09-5D12-EE47-AB8F-06E9FA539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5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00AD3116-D07B-DD46-822D-84ECCBB46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1143000"/>
          </a:xfrm>
        </p:spPr>
        <p:txBody>
          <a:bodyPr/>
          <a:lstStyle/>
          <a:p>
            <a:r>
              <a:rPr lang="en-GB" altLang="en-US" sz="3200" dirty="0">
                <a:latin typeface="+mn-lt"/>
              </a:rPr>
              <a:t>Probabilistic Latent Semantic Analysis</a:t>
            </a:r>
            <a:endParaRPr lang="en-US" altLang="en-US" sz="3200" dirty="0">
              <a:latin typeface="+mn-lt"/>
            </a:endParaRPr>
          </a:p>
        </p:txBody>
      </p:sp>
      <p:sp>
        <p:nvSpPr>
          <p:cNvPr id="20483" name="Rectangle 1027">
            <a:extLst>
              <a:ext uri="{FF2B5EF4-FFF2-40B4-BE49-F238E27FC236}">
                <a16:creationId xmlns:a16="http://schemas.microsoft.com/office/drawing/2014/main" id="{B5649C87-70BA-8040-B8DB-C6EBC7C06A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8305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The parameters of this model are: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/>
              <a:t>P(</a:t>
            </a:r>
            <a:r>
              <a:rPr lang="en-US" altLang="en-US" sz="2400" dirty="0" err="1"/>
              <a:t>t|k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/>
              <a:t>P(</a:t>
            </a:r>
            <a:r>
              <a:rPr lang="en-US" altLang="en-US" sz="2400" dirty="0" err="1"/>
              <a:t>k|doc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It is possible to derive the equations for computing these parameters by Maximum Likelihood.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If we do so, what do we get?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/>
              <a:t>P(</a:t>
            </a:r>
            <a:r>
              <a:rPr lang="en-US" altLang="en-US" sz="2400" dirty="0" err="1"/>
              <a:t>t|k</a:t>
            </a:r>
            <a:r>
              <a:rPr lang="en-US" altLang="en-US" sz="2400" dirty="0"/>
              <a:t>)     for all t and k, is a term by topic matrix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		(gives which terms make up a topic)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/>
              <a:t>P(</a:t>
            </a:r>
            <a:r>
              <a:rPr lang="en-US" altLang="en-US" sz="2400" dirty="0" err="1"/>
              <a:t>k|doc</a:t>
            </a:r>
            <a:r>
              <a:rPr lang="en-US" altLang="en-US" sz="2400" dirty="0"/>
              <a:t>) for all k and doc, is a topic by document matrix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		(gives which topics are in a document)</a:t>
            </a:r>
          </a:p>
        </p:txBody>
      </p:sp>
    </p:spTree>
    <p:extLst>
      <p:ext uri="{BB962C8B-B14F-4D97-AF65-F5344CB8AC3E}">
        <p14:creationId xmlns:p14="http://schemas.microsoft.com/office/powerpoint/2010/main" val="438480263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17951</TotalTime>
  <Words>563</Words>
  <Application>Microsoft Macintosh PowerPoint</Application>
  <PresentationFormat>On-screen Show (4:3)</PresentationFormat>
  <Paragraphs>101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Helvetica</vt:lpstr>
      <vt:lpstr>Rockwell</vt:lpstr>
      <vt:lpstr>Wingdings</vt:lpstr>
      <vt:lpstr>Advantage</vt:lpstr>
      <vt:lpstr>Equation</vt:lpstr>
      <vt:lpstr>Recommender Systems PLSA</vt:lpstr>
      <vt:lpstr>PLSA</vt:lpstr>
      <vt:lpstr>Motivation</vt:lpstr>
      <vt:lpstr>Probabilistic information retrieval</vt:lpstr>
      <vt:lpstr>Probabilistic information retrieval</vt:lpstr>
      <vt:lpstr>Probabilistic information retrieval</vt:lpstr>
      <vt:lpstr>PLSA</vt:lpstr>
      <vt:lpstr>Probabilistic Latent Semantic Analysis</vt:lpstr>
      <vt:lpstr>Probabilistic Latent Semantic Analysis</vt:lpstr>
      <vt:lpstr>Parameter estimation algorithm</vt:lpstr>
      <vt:lpstr>The PLSA algorithm</vt:lpstr>
      <vt:lpstr>Result</vt:lpstr>
      <vt:lpstr>Tuesday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Robin Burke</dc:creator>
  <cp:lastModifiedBy>Robin Douglas Burke</cp:lastModifiedBy>
  <cp:revision>148</cp:revision>
  <dcterms:created xsi:type="dcterms:W3CDTF">2016-12-27T21:46:53Z</dcterms:created>
  <dcterms:modified xsi:type="dcterms:W3CDTF">2019-03-14T21:19:03Z</dcterms:modified>
</cp:coreProperties>
</file>