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5" r:id="rId4"/>
    <p:sldId id="276" r:id="rId5"/>
    <p:sldId id="566" r:id="rId6"/>
    <p:sldId id="258" r:id="rId7"/>
    <p:sldId id="259" r:id="rId8"/>
    <p:sldId id="260" r:id="rId9"/>
    <p:sldId id="261" r:id="rId10"/>
    <p:sldId id="262" r:id="rId11"/>
    <p:sldId id="567" r:id="rId12"/>
    <p:sldId id="569" r:id="rId13"/>
    <p:sldId id="570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708"/>
  </p:normalViewPr>
  <p:slideViewPr>
    <p:cSldViewPr snapToGrid="0" snapToObjects="1">
      <p:cViewPr varScale="1">
        <p:scale>
          <a:sx n="99" d="100"/>
          <a:sy n="99" d="100"/>
        </p:scale>
        <p:origin x="13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77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FB2BB9-F837-1341-8817-3E52F8EC9878}" type="slidenum">
              <a:rPr lang="en-US">
                <a:latin typeface="Arial" charset="0"/>
              </a:rPr>
              <a:pPr eaLnBrk="1" hangingPunct="1"/>
              <a:t>7</a:t>
            </a:fld>
            <a:endParaRPr lang="en-US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331AEA-2B95-434B-9A5B-09AA3CEF6D76}" type="slidenum">
              <a:rPr lang="en-US">
                <a:latin typeface="Arial" charset="0"/>
              </a:rPr>
              <a:pPr eaLnBrk="1" hangingPunct="1"/>
              <a:t>8</a:t>
            </a:fld>
            <a:endParaRPr lang="en-US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0346CD-A258-954B-AFC6-401898D593B6}" type="slidenum">
              <a:rPr lang="en-US">
                <a:latin typeface="Arial" charset="0"/>
              </a:rPr>
              <a:pPr eaLnBrk="1" hangingPunct="1"/>
              <a:t>9</a:t>
            </a:fld>
            <a:endParaRPr lang="en-US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29B21C-3A91-2145-B973-A554258D6EEF}" type="slidenum">
              <a:rPr lang="en-US">
                <a:latin typeface="Arial" charset="0"/>
              </a:rPr>
              <a:pPr eaLnBrk="1" hangingPunct="1"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7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Any system that guides the user in a personalized way to </a:t>
            </a:r>
            <a:r>
              <a:rPr lang="en-US" sz="2000" dirty="0">
                <a:solidFill>
                  <a:srgbClr val="FF0000"/>
                </a:solidFill>
              </a:rPr>
              <a:t>interesting or useful objects </a:t>
            </a:r>
            <a:r>
              <a:rPr lang="en-US" sz="2000" dirty="0"/>
              <a:t>in a large space of possible options or that produces such objects as output.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dirty="0">
                <a:ea typeface="+mn-ea"/>
              </a:rPr>
              <a:t>Recommendation = Search?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dirty="0">
                <a:ea typeface="+mn-ea"/>
              </a:rPr>
              <a:t>Search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 query matching process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given a query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return all items that match 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dirty="0">
                <a:ea typeface="+mn-ea"/>
              </a:rPr>
              <a:t>Recommendation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 need satisfaction process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given a need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return items that are likely to satisfy 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sz="24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60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D043-0735-1845-907C-2BBF7222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E011-1376-294A-ACBD-3738D7E6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Personalization</a:t>
            </a:r>
          </a:p>
          <a:p>
            <a:pPr lvl="1"/>
            <a:r>
              <a:rPr lang="en-US" dirty="0"/>
              <a:t>Focus on machine learning (while not ignoring other methods)</a:t>
            </a:r>
          </a:p>
          <a:p>
            <a:pPr lvl="1"/>
            <a:r>
              <a:rPr lang="en-US" dirty="0"/>
              <a:t>Most widely deployed solutions</a:t>
            </a:r>
          </a:p>
          <a:p>
            <a:r>
              <a:rPr lang="en-US" dirty="0"/>
              <a:t>”Find good items” task</a:t>
            </a:r>
          </a:p>
          <a:p>
            <a:pPr lvl="1"/>
            <a:r>
              <a:rPr lang="en-US" dirty="0"/>
              <a:t>Returning a small set of suggested items</a:t>
            </a:r>
          </a:p>
          <a:p>
            <a:pPr lvl="1"/>
            <a:r>
              <a:rPr lang="en-US" dirty="0"/>
              <a:t>There are other tasks, but this is the dominant one</a:t>
            </a:r>
          </a:p>
          <a:p>
            <a:r>
              <a:rPr lang="en-US" dirty="0"/>
              <a:t>Emphasize domain-specificity</a:t>
            </a:r>
          </a:p>
          <a:p>
            <a:pPr lvl="1"/>
            <a:r>
              <a:rPr lang="en-US" dirty="0"/>
              <a:t>What you’re recommending, to whom and in what content is important</a:t>
            </a:r>
          </a:p>
        </p:txBody>
      </p:sp>
    </p:spTree>
    <p:extLst>
      <p:ext uri="{BB962C8B-B14F-4D97-AF65-F5344CB8AC3E}">
        <p14:creationId xmlns:p14="http://schemas.microsoft.com/office/powerpoint/2010/main" val="138750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bases vary</a:t>
            </a:r>
          </a:p>
          <a:p>
            <a:pPr lvl="1"/>
            <a:r>
              <a:rPr lang="en-US" dirty="0"/>
              <a:t>dedicated subscribers </a:t>
            </a:r>
            <a:r>
              <a:rPr lang="en-US" dirty="0" err="1"/>
              <a:t>vs</a:t>
            </a:r>
            <a:r>
              <a:rPr lang="en-US" dirty="0"/>
              <a:t> anonymous untraceable visitors</a:t>
            </a:r>
          </a:p>
          <a:p>
            <a:r>
              <a:rPr lang="en-US" dirty="0"/>
              <a:t>Item catalogs vary</a:t>
            </a:r>
          </a:p>
          <a:p>
            <a:pPr lvl="1"/>
            <a:r>
              <a:rPr lang="en-US" dirty="0"/>
              <a:t>objects of durable value </a:t>
            </a:r>
            <a:r>
              <a:rPr lang="en-US" dirty="0" err="1"/>
              <a:t>vs</a:t>
            </a:r>
            <a:r>
              <a:rPr lang="en-US" dirty="0"/>
              <a:t> ephemera</a:t>
            </a:r>
          </a:p>
          <a:p>
            <a:pPr lvl="1"/>
            <a:r>
              <a:rPr lang="en-US" dirty="0"/>
              <a:t>low cost </a:t>
            </a:r>
            <a:r>
              <a:rPr lang="en-US" dirty="0" err="1"/>
              <a:t>vs</a:t>
            </a:r>
            <a:r>
              <a:rPr lang="en-US" dirty="0"/>
              <a:t> high cost</a:t>
            </a:r>
          </a:p>
          <a:p>
            <a:r>
              <a:rPr lang="en-US" dirty="0"/>
              <a:t>Domains vary</a:t>
            </a:r>
          </a:p>
          <a:p>
            <a:pPr lvl="1"/>
            <a:r>
              <a:rPr lang="en-US" dirty="0"/>
              <a:t>recommending news articles is different from</a:t>
            </a:r>
          </a:p>
          <a:p>
            <a:pPr lvl="1"/>
            <a:r>
              <a:rPr lang="en-US" dirty="0"/>
              <a:t>recommending restaurants is different from</a:t>
            </a:r>
          </a:p>
          <a:p>
            <a:pPr lvl="1"/>
            <a:r>
              <a:rPr lang="en-US" dirty="0"/>
              <a:t>recommending music tracks is different from</a:t>
            </a:r>
          </a:p>
          <a:p>
            <a:pPr lvl="1"/>
            <a:r>
              <a:rPr lang="en-US" dirty="0"/>
              <a:t>recommending romantic partners is different from</a:t>
            </a:r>
          </a:p>
          <a:p>
            <a:pPr lvl="1"/>
            <a:r>
              <a:rPr lang="en-US" dirty="0"/>
              <a:t>recommending investments, etc.</a:t>
            </a:r>
          </a:p>
        </p:txBody>
      </p:sp>
    </p:spTree>
    <p:extLst>
      <p:ext uri="{BB962C8B-B14F-4D97-AF65-F5344CB8AC3E}">
        <p14:creationId xmlns:p14="http://schemas.microsoft.com/office/powerpoint/2010/main" val="96423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silver bullet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5156853" cy="4144963"/>
          </a:xfrm>
        </p:spPr>
        <p:txBody>
          <a:bodyPr>
            <a:normAutofit/>
          </a:bodyPr>
          <a:lstStyle/>
          <a:p>
            <a:r>
              <a:rPr lang="en-US" dirty="0"/>
              <a:t>Anybody who tells you they have THE solution for recommender systems</a:t>
            </a:r>
          </a:p>
          <a:p>
            <a:pPr lvl="1"/>
            <a:r>
              <a:rPr lang="en-US" dirty="0"/>
              <a:t>doesn’t know what they are talking about</a:t>
            </a:r>
          </a:p>
          <a:p>
            <a:pPr lvl="1"/>
            <a:r>
              <a:rPr lang="en-US" dirty="0"/>
              <a:t>or is trying to sell you something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>
                <a:solidFill>
                  <a:srgbClr val="C00000"/>
                </a:solidFill>
              </a:rPr>
              <a:t>You need to understand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scope of recommendation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solutions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domain characteristics fit those solutions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27" y="2098184"/>
            <a:ext cx="3261691" cy="32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1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won’t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Explore / exploit tradeoffs</a:t>
            </a:r>
          </a:p>
          <a:p>
            <a:pPr lvl="1"/>
            <a:r>
              <a:rPr lang="en-US" dirty="0"/>
              <a:t>“Multi-arm bandit”</a:t>
            </a:r>
          </a:p>
          <a:p>
            <a:r>
              <a:rPr lang="en-US" dirty="0"/>
              <a:t>Recommender system robustness</a:t>
            </a:r>
          </a:p>
          <a:p>
            <a:r>
              <a:rPr lang="en-US" dirty="0"/>
              <a:t>Explanation generation</a:t>
            </a:r>
          </a:p>
          <a:p>
            <a:r>
              <a:rPr lang="en-US" dirty="0"/>
              <a:t>Privacy-preserving and peer-to-peer recommendation</a:t>
            </a:r>
          </a:p>
          <a:p>
            <a:r>
              <a:rPr lang="en-US" dirty="0"/>
              <a:t>Group recommendation</a:t>
            </a:r>
          </a:p>
          <a:p>
            <a:r>
              <a:rPr lang="en-US" dirty="0"/>
              <a:t>Diversity in recommendation</a:t>
            </a:r>
          </a:p>
          <a:p>
            <a:pPr lvl="1"/>
            <a:r>
              <a:rPr lang="en-US" dirty="0"/>
              <a:t>A little bit related to fairness</a:t>
            </a:r>
          </a:p>
          <a:p>
            <a:r>
              <a:rPr lang="en-US" dirty="0"/>
              <a:t>Almost enough to have a part 2 of this class</a:t>
            </a:r>
          </a:p>
        </p:txBody>
      </p:sp>
    </p:spTree>
    <p:extLst>
      <p:ext uri="{BB962C8B-B14F-4D97-AF65-F5344CB8AC3E}">
        <p14:creationId xmlns:p14="http://schemas.microsoft.com/office/powerpoint/2010/main" val="72020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this all about?</a:t>
            </a:r>
          </a:p>
          <a:p>
            <a:r>
              <a:rPr lang="en-US" dirty="0"/>
              <a:t>Types of recommender systems</a:t>
            </a:r>
          </a:p>
          <a:p>
            <a:r>
              <a:rPr lang="en-US" dirty="0"/>
              <a:t>What we are covering</a:t>
            </a:r>
          </a:p>
          <a:p>
            <a:r>
              <a:rPr lang="en-US" dirty="0"/>
              <a:t>What we are not covering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7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4124-6BA0-614A-8AE7-E19E3F44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22D0-4F92-8D48-B820-1C5D3D60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field is generally dated to two important milestones</a:t>
            </a:r>
          </a:p>
          <a:p>
            <a:r>
              <a:rPr lang="en-US" dirty="0"/>
              <a:t>The “naming” moment</a:t>
            </a:r>
          </a:p>
          <a:p>
            <a:pPr lvl="1"/>
            <a:r>
              <a:rPr lang="en-US" dirty="0"/>
              <a:t>Paul Resnick and Hal Varian “Recommender Systems” Communications of the ACM. March 1997.</a:t>
            </a:r>
          </a:p>
          <a:p>
            <a:r>
              <a:rPr lang="en-US" dirty="0"/>
              <a:t>The “business case” moment</a:t>
            </a:r>
          </a:p>
          <a:p>
            <a:pPr lvl="1"/>
            <a:r>
              <a:rPr lang="en-US" dirty="0"/>
              <a:t>The Netflix Prize competition</a:t>
            </a:r>
          </a:p>
          <a:p>
            <a:pPr lvl="1"/>
            <a:r>
              <a:rPr lang="en-US" dirty="0"/>
              <a:t>2006-2009</a:t>
            </a:r>
          </a:p>
          <a:p>
            <a:pPr lvl="1"/>
            <a:r>
              <a:rPr lang="en-US" dirty="0"/>
              <a:t>$1 million awards to </a:t>
            </a:r>
            <a:r>
              <a:rPr lang="en-US" dirty="0" err="1"/>
              <a:t>BellKor’s</a:t>
            </a:r>
            <a:r>
              <a:rPr lang="en-US" dirty="0"/>
              <a:t> Pragmatic Chaos</a:t>
            </a:r>
          </a:p>
          <a:p>
            <a:pPr lvl="2"/>
            <a:r>
              <a:rPr lang="en-US" dirty="0"/>
              <a:t>Andreas </a:t>
            </a:r>
            <a:r>
              <a:rPr lang="en-US" dirty="0" err="1"/>
              <a:t>Töscher</a:t>
            </a:r>
            <a:r>
              <a:rPr lang="en-US" dirty="0"/>
              <a:t>, Michael </a:t>
            </a:r>
            <a:r>
              <a:rPr lang="en-US" dirty="0" err="1"/>
              <a:t>Jahrer</a:t>
            </a:r>
            <a:r>
              <a:rPr lang="en-US" dirty="0"/>
              <a:t>. </a:t>
            </a:r>
            <a:r>
              <a:rPr lang="en-US" b="1" dirty="0"/>
              <a:t>Robert Bell, Chris </a:t>
            </a:r>
            <a:r>
              <a:rPr lang="en-US" b="1" dirty="0" err="1"/>
              <a:t>Volinsky</a:t>
            </a:r>
            <a:r>
              <a:rPr lang="en-US" b="1" dirty="0"/>
              <a:t>, Yehuda </a:t>
            </a:r>
            <a:r>
              <a:rPr lang="en-US" b="1" dirty="0" err="1"/>
              <a:t>Koren</a:t>
            </a:r>
            <a:r>
              <a:rPr lang="en-US" dirty="0"/>
              <a:t>, Martin </a:t>
            </a:r>
            <a:r>
              <a:rPr lang="en-US" dirty="0" err="1"/>
              <a:t>Piotte</a:t>
            </a:r>
            <a:r>
              <a:rPr lang="en-US" dirty="0"/>
              <a:t>, Martin </a:t>
            </a:r>
            <a:r>
              <a:rPr lang="en-US" dirty="0" err="1"/>
              <a:t>Chabbert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219B2-10D9-F94B-9A3E-359A5774C11E}"/>
              </a:ext>
            </a:extLst>
          </p:cNvPr>
          <p:cNvSpPr txBox="1"/>
          <p:nvPr/>
        </p:nvSpPr>
        <p:spPr>
          <a:xfrm>
            <a:off x="6503835" y="3197178"/>
            <a:ext cx="287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Familiar from the Microsoft Academic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3770DF-67AB-B346-9E7E-7E3C38BE294A}"/>
              </a:ext>
            </a:extLst>
          </p:cNvPr>
          <p:cNvCxnSpPr>
            <a:cxnSpLocks/>
          </p:cNvCxnSpPr>
          <p:nvPr/>
        </p:nvCxnSpPr>
        <p:spPr>
          <a:xfrm flipH="1">
            <a:off x="7160654" y="3798332"/>
            <a:ext cx="502276" cy="134033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0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18B9-ED7F-C749-8405-A64AC7F0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4" y="484094"/>
            <a:ext cx="8147052" cy="1116106"/>
          </a:xfrm>
        </p:spPr>
        <p:txBody>
          <a:bodyPr/>
          <a:lstStyle/>
          <a:p>
            <a:r>
              <a:rPr lang="en-US" dirty="0"/>
              <a:t>Recommender Systems conference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7A823-49D9-4149-A182-19BF817D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30" y="1207710"/>
            <a:ext cx="3752850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882F7-F6CA-CA43-A0BF-F52075C9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3" y="1207936"/>
            <a:ext cx="3752850" cy="269557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D0FDE6-CB09-BA46-866B-93A582950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7105" y="3870876"/>
            <a:ext cx="3752850" cy="2695575"/>
          </a:xfrm>
        </p:spPr>
      </p:pic>
    </p:spTree>
    <p:extLst>
      <p:ext uri="{BB962C8B-B14F-4D97-AF65-F5344CB8AC3E}">
        <p14:creationId xmlns:p14="http://schemas.microsoft.com/office/powerpoint/2010/main" val="341666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3A9D-FACB-D149-BE92-A7CC7CE0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2019: Recommender Systems everywhere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26A1F-D05A-2C43-81B8-347189AB4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1702" y="1828970"/>
            <a:ext cx="6606074" cy="490095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DD9074-3E6D-FB47-8B31-3C2935133658}"/>
              </a:ext>
            </a:extLst>
          </p:cNvPr>
          <p:cNvCxnSpPr>
            <a:cxnSpLocks/>
          </p:cNvCxnSpPr>
          <p:nvPr/>
        </p:nvCxnSpPr>
        <p:spPr>
          <a:xfrm>
            <a:off x="1021702" y="2571908"/>
            <a:ext cx="281318" cy="137243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00A2B3-1AE1-B24F-AD30-DFA5CC99D63F}"/>
              </a:ext>
            </a:extLst>
          </p:cNvPr>
          <p:cNvCxnSpPr>
            <a:cxnSpLocks/>
          </p:cNvCxnSpPr>
          <p:nvPr/>
        </p:nvCxnSpPr>
        <p:spPr>
          <a:xfrm flipH="1" flipV="1">
            <a:off x="3848799" y="4119091"/>
            <a:ext cx="1467006" cy="177001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3D68B3-B165-AB40-8AAB-7A94190BEC4D}"/>
              </a:ext>
            </a:extLst>
          </p:cNvPr>
          <p:cNvCxnSpPr>
            <a:cxnSpLocks/>
          </p:cNvCxnSpPr>
          <p:nvPr/>
        </p:nvCxnSpPr>
        <p:spPr>
          <a:xfrm flipH="1" flipV="1">
            <a:off x="7320915" y="4860071"/>
            <a:ext cx="689610" cy="54428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DC2107-26CE-3346-B1E6-0B6E75B150BF}"/>
              </a:ext>
            </a:extLst>
          </p:cNvPr>
          <p:cNvCxnSpPr>
            <a:cxnSpLocks/>
          </p:cNvCxnSpPr>
          <p:nvPr/>
        </p:nvCxnSpPr>
        <p:spPr>
          <a:xfrm flipH="1" flipV="1">
            <a:off x="7320915" y="3274267"/>
            <a:ext cx="912177" cy="79643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E90CF9-9937-AF41-8079-2ADD35037388}"/>
              </a:ext>
            </a:extLst>
          </p:cNvPr>
          <p:cNvCxnSpPr>
            <a:cxnSpLocks/>
          </p:cNvCxnSpPr>
          <p:nvPr/>
        </p:nvCxnSpPr>
        <p:spPr>
          <a:xfrm>
            <a:off x="1944694" y="2329534"/>
            <a:ext cx="2332696" cy="1608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68C1D7-C305-4F4C-AC7A-A2E637F67124}"/>
              </a:ext>
            </a:extLst>
          </p:cNvPr>
          <p:cNvCxnSpPr>
            <a:cxnSpLocks/>
          </p:cNvCxnSpPr>
          <p:nvPr/>
        </p:nvCxnSpPr>
        <p:spPr>
          <a:xfrm>
            <a:off x="537211" y="5197373"/>
            <a:ext cx="699932" cy="69173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B0F64E-B2A1-A945-8387-D2EABBB73E06}"/>
              </a:ext>
            </a:extLst>
          </p:cNvPr>
          <p:cNvSpPr txBox="1"/>
          <p:nvPr/>
        </p:nvSpPr>
        <p:spPr>
          <a:xfrm>
            <a:off x="4495800" y="5935335"/>
            <a:ext cx="1760220" cy="5078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Recommending posts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A1877-B78F-7A40-B59E-09F2C519C8D1}"/>
              </a:ext>
            </a:extLst>
          </p:cNvPr>
          <p:cNvSpPr txBox="1"/>
          <p:nvPr/>
        </p:nvSpPr>
        <p:spPr>
          <a:xfrm>
            <a:off x="141592" y="2087160"/>
            <a:ext cx="1760220" cy="5078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Recommending connections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15C6A-4DAC-B84F-AC2D-57B7699F8727}"/>
              </a:ext>
            </a:extLst>
          </p:cNvPr>
          <p:cNvSpPr txBox="1"/>
          <p:nvPr/>
        </p:nvSpPr>
        <p:spPr>
          <a:xfrm>
            <a:off x="141592" y="4721969"/>
            <a:ext cx="1760220" cy="5078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Recommending groups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CB37D-93A8-814C-958A-E3A57C95E5E0}"/>
              </a:ext>
            </a:extLst>
          </p:cNvPr>
          <p:cNvSpPr txBox="1"/>
          <p:nvPr/>
        </p:nvSpPr>
        <p:spPr>
          <a:xfrm>
            <a:off x="7232157" y="4070702"/>
            <a:ext cx="1760220" cy="5078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Recommending topics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EAA678-BCE4-4A4D-AE06-91B350C1809B}"/>
              </a:ext>
            </a:extLst>
          </p:cNvPr>
          <p:cNvSpPr txBox="1"/>
          <p:nvPr/>
        </p:nvSpPr>
        <p:spPr>
          <a:xfrm>
            <a:off x="7254318" y="5404355"/>
            <a:ext cx="1760220" cy="5078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Recommending media content</a:t>
            </a:r>
          </a:p>
        </p:txBody>
      </p:sp>
    </p:spTree>
    <p:extLst>
      <p:ext uri="{BB962C8B-B14F-4D97-AF65-F5344CB8AC3E}">
        <p14:creationId xmlns:p14="http://schemas.microsoft.com/office/powerpoint/2010/main" val="1527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35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Wikipedia:</a:t>
            </a:r>
          </a:p>
          <a:p>
            <a:pPr lvl="1"/>
            <a:r>
              <a:rPr lang="en-US" dirty="0"/>
              <a:t>Recommender systems ... are a subclass of information filtering system that seek to predict the "rating" or "preference" that a user would give to an item.</a:t>
            </a:r>
          </a:p>
          <a:p>
            <a:r>
              <a:rPr lang="en-US" dirty="0"/>
              <a:t>My definition</a:t>
            </a:r>
          </a:p>
          <a:p>
            <a:pPr lvl="1"/>
            <a:r>
              <a:rPr lang="en-US" dirty="0"/>
              <a:t>Any system that guides the user in a personalized way to interesting or useful objects in a large space of possible options or that produces such objects as output.</a:t>
            </a:r>
          </a:p>
          <a:p>
            <a:r>
              <a:rPr lang="en-US" dirty="0" err="1"/>
              <a:t>Resnick</a:t>
            </a:r>
            <a:r>
              <a:rPr lang="en-US" dirty="0"/>
              <a:t> and Varian’s definition (1997)</a:t>
            </a:r>
          </a:p>
          <a:p>
            <a:pPr lvl="1"/>
            <a:r>
              <a:rPr lang="en-US" dirty="0"/>
              <a:t>people provide recommendations as inputs, which the system then aggregates and directs to appropriate recipients.</a:t>
            </a:r>
          </a:p>
          <a:p>
            <a:r>
              <a:rPr lang="en-US" dirty="0"/>
              <a:t>Aggarwal</a:t>
            </a:r>
          </a:p>
          <a:p>
            <a:pPr lvl="1"/>
            <a:r>
              <a:rPr lang="en-US" dirty="0"/>
              <a:t>Doesn’t really supply a definition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0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Aspects of the definition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basis for recommendation</a:t>
            </a:r>
          </a:p>
          <a:p>
            <a:pPr lvl="1" eaLnBrk="1" hangingPunct="1"/>
            <a:r>
              <a:rPr lang="en-US" dirty="0"/>
              <a:t>personalization</a:t>
            </a:r>
          </a:p>
          <a:p>
            <a:pPr eaLnBrk="1" hangingPunct="1"/>
            <a:r>
              <a:rPr lang="en-US" dirty="0"/>
              <a:t>process of recommendation</a:t>
            </a:r>
          </a:p>
          <a:p>
            <a:pPr lvl="1" eaLnBrk="1" hangingPunct="1"/>
            <a:r>
              <a:rPr lang="en-US" dirty="0"/>
              <a:t>interactivity</a:t>
            </a:r>
          </a:p>
          <a:p>
            <a:pPr eaLnBrk="1" hangingPunct="1"/>
            <a:r>
              <a:rPr lang="en-US" dirty="0"/>
              <a:t>results of recommendation</a:t>
            </a:r>
          </a:p>
          <a:p>
            <a:pPr lvl="1" eaLnBrk="1" hangingPunct="1"/>
            <a:r>
              <a:rPr lang="en-US" dirty="0"/>
              <a:t>interest / useful objects</a:t>
            </a:r>
          </a:p>
        </p:txBody>
      </p:sp>
    </p:spTree>
    <p:extLst>
      <p:ext uri="{BB962C8B-B14F-4D97-AF65-F5344CB8AC3E}">
        <p14:creationId xmlns:p14="http://schemas.microsoft.com/office/powerpoint/2010/main" val="119500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Personalization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 system that guides the user in a </a:t>
            </a:r>
            <a:r>
              <a:rPr lang="en-US" sz="2000" dirty="0">
                <a:solidFill>
                  <a:srgbClr val="FF0000"/>
                </a:solidFill>
              </a:rPr>
              <a:t>personalized </a:t>
            </a:r>
            <a:r>
              <a:rPr lang="en-US" sz="2000" dirty="0"/>
              <a:t>way to interesting or useful objects in a large space of possible options or that produces such objects as output.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Definitions agree that recommendations are personalized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Some might say that suggesting a best-seller to everyone is a form of recommendation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Meaning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process is guided by some user-specific information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could be a long-term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could be a query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Potentially different outcome for every user</a:t>
            </a:r>
          </a:p>
        </p:txBody>
      </p:sp>
    </p:spTree>
    <p:extLst>
      <p:ext uri="{BB962C8B-B14F-4D97-AF65-F5344CB8AC3E}">
        <p14:creationId xmlns:p14="http://schemas.microsoft.com/office/powerpoint/2010/main" val="201138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Interactivity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sz="2000" dirty="0"/>
              <a:t>Any system that </a:t>
            </a:r>
            <a:r>
              <a:rPr lang="en-US" sz="2000" dirty="0">
                <a:solidFill>
                  <a:srgbClr val="FF0000"/>
                </a:solidFill>
              </a:rPr>
              <a:t>guides </a:t>
            </a:r>
            <a:r>
              <a:rPr lang="en-US" sz="2000" dirty="0"/>
              <a:t>the user in a personalized way to interesting or useful objects in a large space of possible options or that </a:t>
            </a:r>
            <a:r>
              <a:rPr lang="en-US" sz="2000" dirty="0">
                <a:solidFill>
                  <a:srgbClr val="FF0000"/>
                </a:solidFill>
              </a:rPr>
              <a:t>produces </a:t>
            </a:r>
            <a:r>
              <a:rPr lang="en-US" sz="2000" dirty="0"/>
              <a:t>such objects as output.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Many possible interaction styles</a:t>
            </a:r>
          </a:p>
          <a:p>
            <a:pPr lvl="1" eaLnBrk="1" hangingPunct="1">
              <a:defRPr/>
            </a:pPr>
            <a:r>
              <a:rPr lang="en-US" dirty="0"/>
              <a:t>query / retrieve</a:t>
            </a:r>
          </a:p>
          <a:p>
            <a:pPr lvl="1" eaLnBrk="1" hangingPunct="1">
              <a:defRPr/>
            </a:pPr>
            <a:r>
              <a:rPr lang="en-US" dirty="0"/>
              <a:t>recommendation list</a:t>
            </a:r>
          </a:p>
          <a:p>
            <a:pPr lvl="1" eaLnBrk="1" hangingPunct="1">
              <a:defRPr/>
            </a:pPr>
            <a:r>
              <a:rPr lang="en-US" dirty="0"/>
              <a:t>predicted rating</a:t>
            </a:r>
          </a:p>
          <a:p>
            <a:pPr lvl="1" eaLnBrk="1" hangingPunct="1">
              <a:defRPr/>
            </a:pPr>
            <a:r>
              <a:rPr lang="en-US" dirty="0"/>
              <a:t>dialog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786651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3988</TotalTime>
  <Words>626</Words>
  <Application>Microsoft Macintosh PowerPoint</Application>
  <PresentationFormat>On-screen Show (4:3)</PresentationFormat>
  <Paragraphs>117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Rockwell</vt:lpstr>
      <vt:lpstr>Wingdings</vt:lpstr>
      <vt:lpstr>Advantage</vt:lpstr>
      <vt:lpstr>Recommender Systems Overview</vt:lpstr>
      <vt:lpstr>Outline</vt:lpstr>
      <vt:lpstr>A bit of history</vt:lpstr>
      <vt:lpstr>Recommender Systems conference</vt:lpstr>
      <vt:lpstr>2019: Recommender Systems everywhere</vt:lpstr>
      <vt:lpstr>Recommender Systems</vt:lpstr>
      <vt:lpstr>Aspects of the definition</vt:lpstr>
      <vt:lpstr>Personalization</vt:lpstr>
      <vt:lpstr>Interactivity</vt:lpstr>
      <vt:lpstr>Results</vt:lpstr>
      <vt:lpstr>Our approach</vt:lpstr>
      <vt:lpstr>Domain specificity</vt:lpstr>
      <vt:lpstr>No silver bullet</vt:lpstr>
      <vt:lpstr>Topics we won’t cover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45</cp:revision>
  <dcterms:created xsi:type="dcterms:W3CDTF">2016-12-27T21:46:53Z</dcterms:created>
  <dcterms:modified xsi:type="dcterms:W3CDTF">2019-01-17T03:01:59Z</dcterms:modified>
</cp:coreProperties>
</file>