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14" r:id="rId3"/>
    <p:sldId id="315" r:id="rId4"/>
    <p:sldId id="316" r:id="rId5"/>
    <p:sldId id="317" r:id="rId6"/>
    <p:sldId id="318" r:id="rId7"/>
    <p:sldId id="270" r:id="rId8"/>
    <p:sldId id="319" r:id="rId9"/>
    <p:sldId id="31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8"/>
  </p:normalViewPr>
  <p:slideViewPr>
    <p:cSldViewPr snapToGrid="0" snapToObjects="1">
      <p:cViewPr varScale="1">
        <p:scale>
          <a:sx n="97" d="100"/>
          <a:sy n="97" d="100"/>
        </p:scale>
        <p:origin x="21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7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12D4-6420-5041-98F4-3441249F9F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9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DC11-B334-A247-913E-7A082A37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9DE6-A529-1042-9BFB-0990682F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the others at your table</a:t>
            </a:r>
          </a:p>
          <a:p>
            <a:r>
              <a:rPr lang="en-US" dirty="0"/>
              <a:t>Imagine that you own LinkedIn</a:t>
            </a:r>
          </a:p>
          <a:p>
            <a:r>
              <a:rPr lang="en-US" dirty="0"/>
              <a:t>What data can you collect about users of your website and apps that might be useful in making recommendations for job opportunities?</a:t>
            </a:r>
          </a:p>
          <a:p>
            <a:r>
              <a:rPr lang="en-US" dirty="0"/>
              <a:t>10 minutes to come up with a list</a:t>
            </a:r>
          </a:p>
        </p:txBody>
      </p:sp>
    </p:spTree>
    <p:extLst>
      <p:ext uri="{BB962C8B-B14F-4D97-AF65-F5344CB8AC3E}">
        <p14:creationId xmlns:p14="http://schemas.microsoft.com/office/powerpoint/2010/main" val="414725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3F96-CB61-CF49-93BD-E676A535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549E-6B97-9D44-BB09-46BF8BAA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information that you know about a user</a:t>
            </a:r>
          </a:p>
          <a:p>
            <a:r>
              <a:rPr lang="en-US" dirty="0"/>
              <a:t>The basis for personalization</a:t>
            </a:r>
          </a:p>
          <a:p>
            <a:r>
              <a:rPr lang="en-US" dirty="0"/>
              <a:t>What makes the user different from everybody else?</a:t>
            </a:r>
          </a:p>
          <a:p>
            <a:r>
              <a:rPr lang="en-US" dirty="0"/>
              <a:t>Crucially, what makes the user similar to others?</a:t>
            </a:r>
          </a:p>
        </p:txBody>
      </p:sp>
    </p:spTree>
    <p:extLst>
      <p:ext uri="{BB962C8B-B14F-4D97-AF65-F5344CB8AC3E}">
        <p14:creationId xmlns:p14="http://schemas.microsoft.com/office/powerpoint/2010/main" val="29639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AF0B-3589-FA4F-B085-5677AFD5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vs Explicit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017E-6719-E247-ACF2-E7917F39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indicator / rating</a:t>
            </a:r>
          </a:p>
          <a:p>
            <a:pPr lvl="1"/>
            <a:r>
              <a:rPr lang="en-US" dirty="0"/>
              <a:t>The user tells you how much they prefer something</a:t>
            </a:r>
          </a:p>
          <a:p>
            <a:pPr lvl="1"/>
            <a:r>
              <a:rPr lang="en-US" dirty="0"/>
              <a:t>Can be binary: thumbs up / thumbs down</a:t>
            </a:r>
          </a:p>
          <a:p>
            <a:pPr lvl="1"/>
            <a:r>
              <a:rPr lang="en-US" dirty="0"/>
              <a:t>Can be ordinal: 1 – 5 stars</a:t>
            </a:r>
          </a:p>
          <a:p>
            <a:r>
              <a:rPr lang="en-US" dirty="0"/>
              <a:t>Implicit indicator / rating</a:t>
            </a:r>
          </a:p>
          <a:p>
            <a:pPr lvl="1"/>
            <a:r>
              <a:rPr lang="en-US" dirty="0"/>
              <a:t>User preference is inferred from observation</a:t>
            </a:r>
          </a:p>
          <a:p>
            <a:pPr lvl="1"/>
            <a:r>
              <a:rPr lang="en-US" dirty="0"/>
              <a:t>How long on a web page?</a:t>
            </a:r>
          </a:p>
          <a:p>
            <a:pPr lvl="1"/>
            <a:r>
              <a:rPr lang="en-US" dirty="0"/>
              <a:t>Click vs non-click</a:t>
            </a:r>
          </a:p>
          <a:p>
            <a:pPr lvl="1"/>
            <a:r>
              <a:rPr lang="en-US" dirty="0"/>
              <a:t>Purchase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5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EB6E-C83D-AD49-AB3D-11392F46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CEBB-38AE-754B-A558-7C519158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back to your list</a:t>
            </a:r>
          </a:p>
          <a:p>
            <a:r>
              <a:rPr lang="en-US" dirty="0"/>
              <a:t>What is explicit and what is implicit?</a:t>
            </a:r>
          </a:p>
        </p:txBody>
      </p:sp>
    </p:spTree>
    <p:extLst>
      <p:ext uri="{BB962C8B-B14F-4D97-AF65-F5344CB8AC3E}">
        <p14:creationId xmlns:p14="http://schemas.microsoft.com/office/powerpoint/2010/main" val="420523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A4C8-A406-CC4F-AF62-D8A38A22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7E28-4335-A14A-AE4C-F805A917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ratings</a:t>
            </a:r>
          </a:p>
          <a:p>
            <a:pPr lvl="1"/>
            <a:r>
              <a:rPr lang="en-US" dirty="0"/>
              <a:t>Not always reliable</a:t>
            </a:r>
          </a:p>
          <a:p>
            <a:pPr lvl="1"/>
            <a:r>
              <a:rPr lang="en-US" dirty="0"/>
              <a:t>People sometimes rate </a:t>
            </a:r>
            <a:r>
              <a:rPr lang="en-US" dirty="0" err="1"/>
              <a:t>aspirationally</a:t>
            </a:r>
            <a:endParaRPr lang="en-US" dirty="0"/>
          </a:p>
          <a:p>
            <a:pPr lvl="1"/>
            <a:r>
              <a:rPr lang="en-US" dirty="0"/>
              <a:t>”Magic barrier”</a:t>
            </a:r>
          </a:p>
          <a:p>
            <a:pPr lvl="1"/>
            <a:r>
              <a:rPr lang="en-US" dirty="0"/>
              <a:t>Require user effort</a:t>
            </a:r>
          </a:p>
          <a:p>
            <a:r>
              <a:rPr lang="en-US" dirty="0"/>
              <a:t>Implicit ratings</a:t>
            </a:r>
          </a:p>
          <a:p>
            <a:pPr lvl="1"/>
            <a:r>
              <a:rPr lang="en-US" dirty="0"/>
              <a:t>Not always reliable</a:t>
            </a:r>
          </a:p>
          <a:p>
            <a:pPr lvl="1"/>
            <a:r>
              <a:rPr lang="en-US" dirty="0"/>
              <a:t>Users can click accidentally</a:t>
            </a:r>
          </a:p>
          <a:p>
            <a:pPr lvl="1"/>
            <a:r>
              <a:rPr lang="en-US" dirty="0"/>
              <a:t>Can be easily gathered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0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9-AFDE-D74A-A0F9-F2AF6F4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Kiva.org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E42B-9B3A-C149-90C3-4C0D34A69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483" y="2057400"/>
            <a:ext cx="3771900" cy="3429000"/>
          </a:xfrm>
        </p:spPr>
        <p:txBody>
          <a:bodyPr>
            <a:normAutofit/>
          </a:bodyPr>
          <a:lstStyle/>
          <a:p>
            <a:r>
              <a:rPr lang="en-US" dirty="0" err="1"/>
              <a:t>Kiva.org</a:t>
            </a:r>
            <a:endParaRPr lang="en-US" dirty="0"/>
          </a:p>
          <a:p>
            <a:pPr lvl="1"/>
            <a:r>
              <a:rPr lang="en-US" dirty="0"/>
              <a:t>Crowd-sourced </a:t>
            </a:r>
            <a:r>
              <a:rPr lang="en-US" dirty="0" err="1"/>
              <a:t>microlending</a:t>
            </a:r>
            <a:endParaRPr lang="en-US" dirty="0"/>
          </a:p>
          <a:p>
            <a:pPr lvl="1"/>
            <a:r>
              <a:rPr lang="en-US" dirty="0"/>
              <a:t>Users make small loans to borrowers in developing countries</a:t>
            </a:r>
          </a:p>
          <a:p>
            <a:pPr lvl="1"/>
            <a:r>
              <a:rPr lang="en-US" dirty="0"/>
              <a:t>Think Kickstarter</a:t>
            </a:r>
          </a:p>
          <a:p>
            <a:r>
              <a:rPr lang="en-US" dirty="0"/>
              <a:t>Profiles</a:t>
            </a:r>
          </a:p>
          <a:p>
            <a:pPr lvl="1"/>
            <a:r>
              <a:rPr lang="en-US" dirty="0"/>
              <a:t>Explicit contributions towards particular loans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1EF22-83A4-2245-9AF1-B0FCE8E03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7488" y="2399319"/>
            <a:ext cx="2743200" cy="315018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5C868-24AD-334C-BFF9-25F7C0799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88" y="4230699"/>
            <a:ext cx="2400300" cy="1318804"/>
          </a:xfrm>
          <a:prstGeom prst="rect">
            <a:avLst/>
          </a:prstGeom>
        </p:spPr>
      </p:pic>
      <p:pic>
        <p:nvPicPr>
          <p:cNvPr id="2050" name="Picture 2" descr="Borrower image">
            <a:extLst>
              <a:ext uri="{FF2B5EF4-FFF2-40B4-BE49-F238E27FC236}">
                <a16:creationId xmlns:a16="http://schemas.microsoft.com/office/drawing/2014/main" id="{0421EB8E-2051-AF41-BFE7-32C440DC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88" y="2399319"/>
            <a:ext cx="2170340" cy="162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9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04C8-FEC1-FA41-B15D-D8DD76A3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Kiva.org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3E80-0678-A348-94A0-461DE5AE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4141695"/>
            <a:ext cx="7556313" cy="1116106"/>
          </a:xfrm>
        </p:spPr>
        <p:txBody>
          <a:bodyPr/>
          <a:lstStyle/>
          <a:p>
            <a:r>
              <a:rPr lang="en-US" dirty="0"/>
              <a:t>How should we interpret these as ratings / preferences?</a:t>
            </a:r>
          </a:p>
          <a:p>
            <a:r>
              <a:rPr lang="en-US" dirty="0"/>
              <a:t>Does your opinion change if you know the total loan amount?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20C8AA-EC59-994C-ADF7-A04E3D03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32652"/>
              </p:ext>
            </p:extLst>
          </p:nvPr>
        </p:nvGraphicFramePr>
        <p:xfrm>
          <a:off x="498474" y="1600199"/>
          <a:ext cx="7267484" cy="224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12">
                  <a:extLst>
                    <a:ext uri="{9D8B030D-6E8A-4147-A177-3AD203B41FA5}">
                      <a16:colId xmlns:a16="http://schemas.microsoft.com/office/drawing/2014/main" val="3010633470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3735008147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1568086575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3824171848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4034233042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3616498835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808162073"/>
                    </a:ext>
                  </a:extLst>
                </a:gridCol>
              </a:tblGrid>
              <a:tr h="447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8026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r>
                        <a:rPr lang="en-US" dirty="0" err="1"/>
                        <a:t>Uiser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64166"/>
                  </a:ext>
                </a:extLst>
              </a:tr>
              <a:tr h="552166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80560"/>
                  </a:ext>
                </a:extLst>
              </a:tr>
              <a:tr h="552166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898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51C682-6E86-904C-801E-8DB6FBC3564B}"/>
              </a:ext>
            </a:extLst>
          </p:cNvPr>
          <p:cNvSpPr/>
          <p:nvPr/>
        </p:nvSpPr>
        <p:spPr>
          <a:xfrm>
            <a:off x="386366" y="3206839"/>
            <a:ext cx="7379592" cy="6384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52B0-8F44-A048-9F0E-A34F71E3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058D-FC76-0D41-B9DD-4717154C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book in whatever form you prefer</a:t>
            </a:r>
          </a:p>
          <a:p>
            <a:pPr lvl="1"/>
            <a:r>
              <a:rPr lang="en-US" dirty="0"/>
              <a:t>Read Ch. 2.1-2.4 for Tuesday (and Ch. 1 if you didn’t already)</a:t>
            </a:r>
          </a:p>
          <a:p>
            <a:r>
              <a:rPr lang="en-US" dirty="0"/>
              <a:t>Get a clicker if you don’t have one</a:t>
            </a:r>
          </a:p>
          <a:p>
            <a:pPr lvl="1"/>
            <a:r>
              <a:rPr lang="en-US" dirty="0"/>
              <a:t>Bookstore or secondary market</a:t>
            </a:r>
          </a:p>
          <a:p>
            <a:r>
              <a:rPr lang="en-US" dirty="0"/>
              <a:t>Install latest Anaconda 3 distribution</a:t>
            </a:r>
          </a:p>
          <a:p>
            <a:r>
              <a:rPr lang="en-US" dirty="0"/>
              <a:t>Follow up Slack email invite</a:t>
            </a:r>
          </a:p>
          <a:p>
            <a:r>
              <a:rPr lang="en-US" dirty="0"/>
              <a:t>Sign up for </a:t>
            </a:r>
            <a:r>
              <a:rPr lang="en-US" dirty="0" err="1"/>
              <a:t>SCuiz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623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3993</TotalTime>
  <Words>346</Words>
  <Application>Microsoft Macintosh PowerPoint</Application>
  <PresentationFormat>On-screen Show (4:3)</PresentationFormat>
  <Paragraphs>84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Rockwell</vt:lpstr>
      <vt:lpstr>Wingdings</vt:lpstr>
      <vt:lpstr>Advantage</vt:lpstr>
      <vt:lpstr>Profiles</vt:lpstr>
      <vt:lpstr>Exercise</vt:lpstr>
      <vt:lpstr>User profiles</vt:lpstr>
      <vt:lpstr>Implicit vs Explicit indicators</vt:lpstr>
      <vt:lpstr>Exercise</vt:lpstr>
      <vt:lpstr>Tradeoffs</vt:lpstr>
      <vt:lpstr>Example: Kiva.org</vt:lpstr>
      <vt:lpstr>Kiva.org</vt:lpstr>
      <vt:lpstr>What to do now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48</cp:revision>
  <dcterms:created xsi:type="dcterms:W3CDTF">2016-12-27T21:46:53Z</dcterms:created>
  <dcterms:modified xsi:type="dcterms:W3CDTF">2019-01-17T03:01:44Z</dcterms:modified>
</cp:coreProperties>
</file>