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24" r:id="rId4"/>
    <p:sldId id="279" r:id="rId5"/>
    <p:sldId id="320" r:id="rId6"/>
    <p:sldId id="280" r:id="rId7"/>
    <p:sldId id="319" r:id="rId8"/>
    <p:sldId id="322" r:id="rId9"/>
    <p:sldId id="321" r:id="rId10"/>
    <p:sldId id="323" r:id="rId11"/>
    <p:sldId id="278" r:id="rId12"/>
    <p:sldId id="258" r:id="rId13"/>
    <p:sldId id="264" r:id="rId14"/>
    <p:sldId id="325" r:id="rId15"/>
    <p:sldId id="259" r:id="rId16"/>
    <p:sldId id="260" r:id="rId17"/>
    <p:sldId id="266" r:id="rId18"/>
    <p:sldId id="261" r:id="rId19"/>
    <p:sldId id="262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12D4-6420-5041-98F4-3441249F9F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0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Ratings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8465-817E-C344-B7BD-7990698C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5DE3-E73C-3D4C-AD44-1F03D2227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conversion from raw data to preferences encodes assumptions about what users’ actions mean</a:t>
            </a:r>
          </a:p>
          <a:p>
            <a:r>
              <a:rPr lang="en-US" dirty="0"/>
              <a:t>Need to be very clear about this</a:t>
            </a:r>
          </a:p>
          <a:p>
            <a:r>
              <a:rPr lang="en-US" dirty="0"/>
              <a:t>The right answer…</a:t>
            </a:r>
          </a:p>
        </p:txBody>
      </p:sp>
    </p:spTree>
    <p:extLst>
      <p:ext uri="{BB962C8B-B14F-4D97-AF65-F5344CB8AC3E}">
        <p14:creationId xmlns:p14="http://schemas.microsoft.com/office/powerpoint/2010/main" val="18368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User: a unique individual (for the system’s purposes), possibly the target of personalization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or </a:t>
            </a:r>
            <a:r>
              <a:rPr lang="en-US" i="1" dirty="0"/>
              <a:t>v</a:t>
            </a:r>
          </a:p>
          <a:p>
            <a:pPr lvl="1"/>
            <a:r>
              <a:rPr lang="en-US" i="1" dirty="0"/>
              <a:t>U </a:t>
            </a:r>
            <a:r>
              <a:rPr lang="en-US" dirty="0"/>
              <a:t>(all users)</a:t>
            </a:r>
          </a:p>
          <a:p>
            <a:r>
              <a:rPr lang="en-US" dirty="0"/>
              <a:t>Item: a unique item (for the system’s purposes), possibly to be recommended to a user</a:t>
            </a:r>
          </a:p>
          <a:p>
            <a:pPr lvl="1"/>
            <a:r>
              <a:rPr lang="en-US" i="1" dirty="0" err="1"/>
              <a:t>i</a:t>
            </a:r>
            <a:r>
              <a:rPr lang="en-US" dirty="0"/>
              <a:t> or </a:t>
            </a:r>
            <a:r>
              <a:rPr lang="en-US" i="1" dirty="0"/>
              <a:t>j</a:t>
            </a:r>
          </a:p>
          <a:p>
            <a:pPr lvl="1"/>
            <a:r>
              <a:rPr lang="en-US" i="1" dirty="0"/>
              <a:t>I </a:t>
            </a:r>
            <a:r>
              <a:rPr lang="en-US" dirty="0"/>
              <a:t>(all items)</a:t>
            </a:r>
          </a:p>
          <a:p>
            <a:r>
              <a:rPr lang="en-US" dirty="0"/>
              <a:t>Rating / preference: a numerical association between some u and some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i="1" dirty="0" err="1"/>
              <a:t>r</a:t>
            </a:r>
            <a:r>
              <a:rPr lang="en-US" i="1" baseline="-25000" dirty="0" err="1"/>
              <a:t>uj</a:t>
            </a:r>
            <a:endParaRPr lang="en-US" i="1" baseline="-25000" dirty="0"/>
          </a:p>
          <a:p>
            <a:pPr lvl="1"/>
            <a:r>
              <a:rPr lang="en-US" i="1" dirty="0"/>
              <a:t>R </a:t>
            </a:r>
            <a:r>
              <a:rPr lang="en-US" dirty="0"/>
              <a:t>(all ratings)</a:t>
            </a:r>
          </a:p>
        </p:txBody>
      </p:sp>
    </p:spTree>
    <p:extLst>
      <p:ext uri="{BB962C8B-B14F-4D97-AF65-F5344CB8AC3E}">
        <p14:creationId xmlns:p14="http://schemas.microsoft.com/office/powerpoint/2010/main" val="39162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with standard classification breaks down</a:t>
            </a:r>
          </a:p>
          <a:p>
            <a:r>
              <a:rPr lang="en-US" dirty="0" err="1"/>
              <a:t>Sparsity</a:t>
            </a:r>
            <a:endParaRPr lang="en-US" dirty="0"/>
          </a:p>
          <a:p>
            <a:r>
              <a:rPr lang="en-US" dirty="0"/>
              <a:t>Long tail property</a:t>
            </a:r>
          </a:p>
          <a:p>
            <a:r>
              <a:rPr lang="en-US" dirty="0"/>
              <a:t>Training </a:t>
            </a:r>
            <a:r>
              <a:rPr lang="en-US" dirty="0" err="1"/>
              <a:t>vs</a:t>
            </a:r>
            <a:r>
              <a:rPr lang="en-US" dirty="0"/>
              <a:t> test data</a:t>
            </a:r>
          </a:p>
          <a:p>
            <a:r>
              <a:rPr lang="en-US" dirty="0"/>
              <a:t>No fixed dependent variable</a:t>
            </a:r>
          </a:p>
          <a:p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28" y="2720563"/>
            <a:ext cx="4197600" cy="34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8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</a:t>
            </a:r>
            <a:r>
              <a:rPr lang="en-US" dirty="0" err="1"/>
              <a:t>vs</a:t>
            </a:r>
            <a:r>
              <a:rPr lang="en-US" dirty="0"/>
              <a:t> unary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 (rating scale)</a:t>
            </a:r>
          </a:p>
          <a:p>
            <a:pPr lvl="1"/>
            <a:r>
              <a:rPr lang="en-US" dirty="0"/>
              <a:t>Example: 1-5 stars</a:t>
            </a:r>
          </a:p>
          <a:p>
            <a:pPr lvl="1"/>
            <a:r>
              <a:rPr lang="en-US" dirty="0"/>
              <a:t>often treated as cardinal</a:t>
            </a:r>
          </a:p>
          <a:p>
            <a:r>
              <a:rPr lang="en-US" dirty="0"/>
              <a:t>Unary (interaction)</a:t>
            </a:r>
          </a:p>
          <a:p>
            <a:pPr lvl="1"/>
            <a:r>
              <a:rPr lang="en-US" dirty="0"/>
              <a:t>Example: items purchased</a:t>
            </a:r>
          </a:p>
          <a:p>
            <a:pPr lvl="1"/>
            <a:r>
              <a:rPr lang="en-US" dirty="0"/>
              <a:t>Other items are unknown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044" y="2942975"/>
            <a:ext cx="2057400" cy="337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213" y="2942975"/>
            <a:ext cx="20193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8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A69D-4B1D-F740-BBEF-718EEDD9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Ordinal vs cardinal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9D46-144E-9348-B4E6-CFC21256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A: Ordinal values are ordered; cardinal values are not ordered</a:t>
            </a:r>
          </a:p>
          <a:p>
            <a:r>
              <a:rPr lang="en-US" dirty="0">
                <a:solidFill>
                  <a:srgbClr val="00B050"/>
                </a:solidFill>
              </a:rPr>
              <a:t>B: Both ordinal and cardinal values are ordered, but the difference between cardinal values is meaningful</a:t>
            </a:r>
          </a:p>
          <a:p>
            <a:r>
              <a:rPr lang="en-US" dirty="0">
                <a:solidFill>
                  <a:srgbClr val="00B050"/>
                </a:solidFill>
              </a:rPr>
              <a:t>C: Ordinal values can be anything; cardinal values must be integers. </a:t>
            </a:r>
          </a:p>
        </p:txBody>
      </p:sp>
    </p:spTree>
    <p:extLst>
      <p:ext uri="{BB962C8B-B14F-4D97-AF65-F5344CB8AC3E}">
        <p14:creationId xmlns:p14="http://schemas.microsoft.com/office/powerpoint/2010/main" val="84885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users will not have rated most items</a:t>
            </a:r>
          </a:p>
          <a:p>
            <a:r>
              <a:rPr lang="en-US" dirty="0"/>
              <a:t>Some domains this is very severe</a:t>
            </a:r>
          </a:p>
          <a:p>
            <a:pPr lvl="1"/>
            <a:r>
              <a:rPr lang="en-US" dirty="0"/>
              <a:t>web pages, music tracks</a:t>
            </a:r>
          </a:p>
          <a:p>
            <a:r>
              <a:rPr lang="en-US" dirty="0"/>
              <a:t>Forced to generalize from a small amount of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9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“Cold start”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Cold start user</a:t>
            </a:r>
          </a:p>
          <a:p>
            <a:pPr lvl="1"/>
            <a:r>
              <a:rPr lang="en-US" dirty="0"/>
              <a:t>New user = no ratings on which to base prediction</a:t>
            </a:r>
          </a:p>
          <a:p>
            <a:r>
              <a:rPr lang="en-US" dirty="0"/>
              <a:t>Cold start item</a:t>
            </a:r>
          </a:p>
          <a:p>
            <a:pPr lvl="1"/>
            <a:r>
              <a:rPr lang="en-US" dirty="0"/>
              <a:t>New item = no one has rated it yet</a:t>
            </a:r>
          </a:p>
          <a:p>
            <a:pPr lvl="1"/>
            <a:r>
              <a:rPr lang="en-US" dirty="0"/>
              <a:t>(although...)</a:t>
            </a:r>
          </a:p>
        </p:txBody>
      </p:sp>
    </p:spTree>
    <p:extLst>
      <p:ext uri="{BB962C8B-B14F-4D97-AF65-F5344CB8AC3E}">
        <p14:creationId xmlns:p14="http://schemas.microsoft.com/office/powerpoint/2010/main" val="352812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3812448" cy="4144963"/>
          </a:xfrm>
        </p:spPr>
        <p:txBody>
          <a:bodyPr/>
          <a:lstStyle/>
          <a:p>
            <a:r>
              <a:rPr lang="en-US" dirty="0"/>
              <a:t>Typically, ratings are unequally distributed</a:t>
            </a:r>
          </a:p>
          <a:p>
            <a:r>
              <a:rPr lang="en-US" dirty="0"/>
              <a:t>Some items are highly popular</a:t>
            </a:r>
          </a:p>
          <a:p>
            <a:r>
              <a:rPr lang="en-US" dirty="0"/>
              <a:t>Some items attract only a niche audience</a:t>
            </a:r>
          </a:p>
          <a:p>
            <a:r>
              <a:rPr lang="en-US" dirty="0"/>
              <a:t>Bad idea to recommend only “short head” items</a:t>
            </a:r>
          </a:p>
          <a:p>
            <a:pPr lvl="1"/>
            <a:r>
              <a:rPr lang="en-US" dirty="0"/>
              <a:t>users typically know about them already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22" y="1981200"/>
            <a:ext cx="4513798" cy="4760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700" y="1403770"/>
            <a:ext cx="2533800" cy="142262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879028" y="2826393"/>
            <a:ext cx="701778" cy="1267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30" y="2826393"/>
            <a:ext cx="1757190" cy="258751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067530" y="5413904"/>
            <a:ext cx="478970" cy="712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3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vs</a:t>
            </a:r>
            <a:r>
              <a:rPr lang="en-US" dirty="0"/>
              <a:t>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5500057" cy="4144963"/>
          </a:xfrm>
        </p:spPr>
        <p:txBody>
          <a:bodyPr/>
          <a:lstStyle/>
          <a:p>
            <a:r>
              <a:rPr lang="en-US" dirty="0"/>
              <a:t>Classical machine learning</a:t>
            </a:r>
          </a:p>
          <a:p>
            <a:pPr lvl="1"/>
            <a:r>
              <a:rPr lang="en-US" dirty="0"/>
              <a:t>there are known instances (training)</a:t>
            </a:r>
          </a:p>
          <a:p>
            <a:pPr lvl="1"/>
            <a:r>
              <a:rPr lang="en-US" dirty="0"/>
              <a:t>trying to classify unknown instances (test)</a:t>
            </a:r>
          </a:p>
          <a:p>
            <a:pPr lvl="1"/>
            <a:r>
              <a:rPr lang="en-US" dirty="0"/>
              <a:t>single distinction to be captured</a:t>
            </a:r>
          </a:p>
          <a:p>
            <a:r>
              <a:rPr lang="en-US" dirty="0"/>
              <a:t>Recommendation</a:t>
            </a:r>
          </a:p>
          <a:p>
            <a:pPr lvl="1"/>
            <a:r>
              <a:rPr lang="en-US" dirty="0"/>
              <a:t>all users have some known and some unknown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94" y="2108200"/>
            <a:ext cx="3009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47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completion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5951200" cy="4144963"/>
          </a:xfrm>
        </p:spPr>
        <p:txBody>
          <a:bodyPr/>
          <a:lstStyle/>
          <a:p>
            <a:r>
              <a:rPr lang="en-US" dirty="0"/>
              <a:t>Rather than classification</a:t>
            </a:r>
          </a:p>
          <a:p>
            <a:r>
              <a:rPr lang="en-US" dirty="0"/>
              <a:t>Think of recommendation as a “matrix completion” problem</a:t>
            </a:r>
          </a:p>
          <a:p>
            <a:r>
              <a:rPr lang="en-US" dirty="0"/>
              <a:t>If we can “fill in” missing values</a:t>
            </a:r>
          </a:p>
          <a:p>
            <a:pPr lvl="1"/>
            <a:r>
              <a:rPr lang="en-US" dirty="0"/>
              <a:t>we’ll know what items a user would have liked</a:t>
            </a:r>
          </a:p>
          <a:p>
            <a:pPr lvl="1"/>
            <a:r>
              <a:rPr lang="en-US" dirty="0"/>
              <a:t>User 1 seems to like gangsters, but not ancient Romans</a:t>
            </a:r>
          </a:p>
          <a:p>
            <a:r>
              <a:rPr lang="en-US" dirty="0" err="1"/>
              <a:t>ř</a:t>
            </a:r>
            <a:r>
              <a:rPr lang="en-US" baseline="-25000" dirty="0" err="1"/>
              <a:t>uj</a:t>
            </a:r>
            <a:r>
              <a:rPr lang="en-US" baseline="-25000" dirty="0"/>
              <a:t> </a:t>
            </a:r>
            <a:r>
              <a:rPr lang="en-US" dirty="0"/>
              <a:t>for some j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33" y="2754313"/>
            <a:ext cx="2057400" cy="33718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015240" y="4010774"/>
            <a:ext cx="1203048" cy="401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3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</a:t>
            </a:r>
          </a:p>
          <a:p>
            <a:r>
              <a:rPr lang="en-US" dirty="0"/>
              <a:t>Profiles</a:t>
            </a:r>
          </a:p>
          <a:p>
            <a:r>
              <a:rPr lang="en-US" dirty="0"/>
              <a:t>Characteristics of rating matrices</a:t>
            </a:r>
          </a:p>
          <a:p>
            <a:r>
              <a:rPr lang="en-US" dirty="0"/>
              <a:t>User-based neighborhood models</a:t>
            </a:r>
          </a:p>
          <a:p>
            <a:r>
              <a:rPr lang="en-US" dirty="0"/>
              <a:t>Item-based neighborhood models</a:t>
            </a:r>
          </a:p>
          <a:p>
            <a:r>
              <a:rPr lang="en-US" dirty="0"/>
              <a:t>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C90B8-438F-344C-A0D2-2A4FF8E4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7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a ranked list</a:t>
            </a:r>
          </a:p>
          <a:p>
            <a:r>
              <a:rPr lang="en-US" dirty="0"/>
              <a:t>But we can use predicted ratings to compute that</a:t>
            </a:r>
          </a:p>
        </p:txBody>
      </p:sp>
    </p:spTree>
    <p:extLst>
      <p:ext uri="{BB962C8B-B14F-4D97-AF65-F5344CB8AC3E}">
        <p14:creationId xmlns:p14="http://schemas.microsoft.com/office/powerpoint/2010/main" val="210662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1035-6228-AA46-9993-0A3A2F9D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46811-5962-994D-A8AD-3C44B2E2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it is a new clicker, you have register it as belonging to you</a:t>
            </a:r>
          </a:p>
          <a:p>
            <a:pPr lvl="1"/>
            <a:r>
              <a:rPr lang="en-US" dirty="0" err="1"/>
              <a:t>Mycuinfo</a:t>
            </a:r>
            <a:r>
              <a:rPr lang="en-US" dirty="0"/>
              <a:t> &gt; </a:t>
            </a:r>
            <a:r>
              <a:rPr lang="en-US" dirty="0" err="1"/>
              <a:t>CUClicker</a:t>
            </a:r>
            <a:r>
              <a:rPr lang="en-US" dirty="0"/>
              <a:t> Registration button</a:t>
            </a:r>
          </a:p>
          <a:p>
            <a:pPr lvl="1"/>
            <a:r>
              <a:rPr lang="en-US" dirty="0"/>
              <a:t>Enter name, </a:t>
            </a:r>
            <a:r>
              <a:rPr lang="en-US" dirty="0" err="1"/>
              <a:t>identikey</a:t>
            </a:r>
            <a:r>
              <a:rPr lang="en-US" dirty="0"/>
              <a:t> and clicker remote ID (at the bottom of the back)</a:t>
            </a:r>
          </a:p>
          <a:p>
            <a:r>
              <a:rPr lang="en-US" dirty="0"/>
              <a:t>In class, set to frequency</a:t>
            </a:r>
          </a:p>
          <a:p>
            <a:pPr lvl="1"/>
            <a:r>
              <a:rPr lang="en-US" dirty="0"/>
              <a:t>The frequency in this class is CC</a:t>
            </a:r>
          </a:p>
          <a:p>
            <a:pPr lvl="1"/>
            <a:r>
              <a:rPr lang="en-US" dirty="0"/>
              <a:t>Press and hold power button until you see the flashing green light</a:t>
            </a:r>
          </a:p>
          <a:p>
            <a:pPr lvl="1"/>
            <a:r>
              <a:rPr lang="en-US" dirty="0"/>
              <a:t>Then press “C” twice</a:t>
            </a:r>
          </a:p>
          <a:p>
            <a:pPr lvl="1"/>
            <a:r>
              <a:rPr lang="en-US" dirty="0"/>
              <a:t>All the lights should flash</a:t>
            </a:r>
          </a:p>
        </p:txBody>
      </p:sp>
    </p:spTree>
    <p:extLst>
      <p:ext uri="{BB962C8B-B14F-4D97-AF65-F5344CB8AC3E}">
        <p14:creationId xmlns:p14="http://schemas.microsoft.com/office/powerpoint/2010/main" val="259895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AAAC-70E8-044E-918D-1D39704C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Course tools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E00F-DD80-FE48-93F0-16195FB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Use your clicker!</a:t>
            </a:r>
          </a:p>
          <a:p>
            <a:r>
              <a:rPr lang="en-US" dirty="0">
                <a:solidFill>
                  <a:srgbClr val="00B050"/>
                </a:solidFill>
              </a:rPr>
              <a:t>A: I have logged into </a:t>
            </a:r>
            <a:r>
              <a:rPr lang="en-US" dirty="0" err="1">
                <a:solidFill>
                  <a:srgbClr val="00B050"/>
                </a:solidFill>
              </a:rPr>
              <a:t>SCuiz</a:t>
            </a:r>
            <a:r>
              <a:rPr lang="en-US" dirty="0">
                <a:solidFill>
                  <a:srgbClr val="00B050"/>
                </a:solidFill>
              </a:rPr>
              <a:t> and opened the course quiz</a:t>
            </a:r>
          </a:p>
          <a:p>
            <a:r>
              <a:rPr lang="en-US" dirty="0">
                <a:solidFill>
                  <a:srgbClr val="00B050"/>
                </a:solidFill>
              </a:rPr>
              <a:t>B: I have responded to the Slack invite and created my account there</a:t>
            </a:r>
          </a:p>
          <a:p>
            <a:r>
              <a:rPr lang="en-US" dirty="0">
                <a:solidFill>
                  <a:srgbClr val="00B050"/>
                </a:solidFill>
              </a:rPr>
              <a:t>C: Both A and B</a:t>
            </a:r>
          </a:p>
          <a:p>
            <a:r>
              <a:rPr lang="en-US" dirty="0">
                <a:solidFill>
                  <a:srgbClr val="00B050"/>
                </a:solidFill>
              </a:rPr>
              <a:t>D: I didn’t get a Slack invite</a:t>
            </a:r>
          </a:p>
          <a:p>
            <a:r>
              <a:rPr lang="en-US" dirty="0">
                <a:solidFill>
                  <a:srgbClr val="00B050"/>
                </a:solidFill>
              </a:rPr>
              <a:t>E: I don’t know what you are talking about</a:t>
            </a:r>
          </a:p>
        </p:txBody>
      </p:sp>
    </p:spTree>
    <p:extLst>
      <p:ext uri="{BB962C8B-B14F-4D97-AF65-F5344CB8AC3E}">
        <p14:creationId xmlns:p14="http://schemas.microsoft.com/office/powerpoint/2010/main" val="107609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590A-FF60-5246-892B-D2E00C47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BC71-BD19-B445-AAD2-AD924518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about the user that we use to make recommendations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Explicit: The user tells you their preferences</a:t>
            </a:r>
          </a:p>
          <a:p>
            <a:pPr lvl="1"/>
            <a:r>
              <a:rPr lang="en-US" dirty="0"/>
              <a:t>Implicit: You infer the user’s preferences from their action</a:t>
            </a:r>
          </a:p>
          <a:p>
            <a:r>
              <a:rPr lang="en-US" dirty="0"/>
              <a:t>Not always straightforward to create profiles from implicit data</a:t>
            </a:r>
          </a:p>
        </p:txBody>
      </p:sp>
    </p:spTree>
    <p:extLst>
      <p:ext uri="{BB962C8B-B14F-4D97-AF65-F5344CB8AC3E}">
        <p14:creationId xmlns:p14="http://schemas.microsoft.com/office/powerpoint/2010/main" val="22887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6BF9-AFDE-D74A-A0F9-F2AF6F4F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Kiva.org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E42B-9B3A-C149-90C3-4C0D34A69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483" y="2057400"/>
            <a:ext cx="37719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Kiva.org</a:t>
            </a:r>
            <a:endParaRPr lang="en-US" dirty="0"/>
          </a:p>
          <a:p>
            <a:pPr lvl="1"/>
            <a:r>
              <a:rPr lang="en-US" dirty="0"/>
              <a:t>Crowd-sourced </a:t>
            </a:r>
            <a:r>
              <a:rPr lang="en-US" dirty="0" err="1"/>
              <a:t>microlending</a:t>
            </a:r>
            <a:endParaRPr lang="en-US" dirty="0"/>
          </a:p>
          <a:p>
            <a:pPr lvl="1"/>
            <a:r>
              <a:rPr lang="en-US" dirty="0"/>
              <a:t>Users make small loans to borrowers in developing countries</a:t>
            </a:r>
          </a:p>
          <a:p>
            <a:pPr lvl="1"/>
            <a:r>
              <a:rPr lang="en-US" dirty="0"/>
              <a:t>Think Kickstarter</a:t>
            </a:r>
          </a:p>
          <a:p>
            <a:r>
              <a:rPr lang="en-US" dirty="0"/>
              <a:t>Profiles</a:t>
            </a:r>
          </a:p>
          <a:p>
            <a:pPr lvl="1"/>
            <a:r>
              <a:rPr lang="en-US" dirty="0"/>
              <a:t>Explicit contributions towards particular loans</a:t>
            </a:r>
          </a:p>
          <a:p>
            <a:pPr lvl="1"/>
            <a:r>
              <a:rPr lang="en-US" dirty="0"/>
              <a:t>Not quite the same thing as preferences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1EF22-83A4-2245-9AF1-B0FCE8E03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7488" y="2399319"/>
            <a:ext cx="2743200" cy="315018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5C868-24AD-334C-BFF9-25F7C0799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88" y="4230699"/>
            <a:ext cx="2400300" cy="1318804"/>
          </a:xfrm>
          <a:prstGeom prst="rect">
            <a:avLst/>
          </a:prstGeom>
        </p:spPr>
      </p:pic>
      <p:pic>
        <p:nvPicPr>
          <p:cNvPr id="2050" name="Picture 2" descr="Borrower image">
            <a:extLst>
              <a:ext uri="{FF2B5EF4-FFF2-40B4-BE49-F238E27FC236}">
                <a16:creationId xmlns:a16="http://schemas.microsoft.com/office/drawing/2014/main" id="{0421EB8E-2051-AF41-BFE7-32C440DC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88" y="2399319"/>
            <a:ext cx="2170340" cy="162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6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04C8-FEC1-FA41-B15D-D8DD76A3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Kiva.org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20C8AA-EC59-994C-ADF7-A04E3D0377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8474" y="1600199"/>
          <a:ext cx="7267484" cy="224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12">
                  <a:extLst>
                    <a:ext uri="{9D8B030D-6E8A-4147-A177-3AD203B41FA5}">
                      <a16:colId xmlns:a16="http://schemas.microsoft.com/office/drawing/2014/main" val="3010633470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3735008147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1568086575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3824171848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4034233042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3616498835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808162073"/>
                    </a:ext>
                  </a:extLst>
                </a:gridCol>
              </a:tblGrid>
              <a:tr h="447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8026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r>
                        <a:rPr lang="en-US" dirty="0" err="1"/>
                        <a:t>Uiser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64166"/>
                  </a:ext>
                </a:extLst>
              </a:tr>
              <a:tr h="552166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80560"/>
                  </a:ext>
                </a:extLst>
              </a:tr>
              <a:tr h="552166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898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51C682-6E86-904C-801E-8DB6FBC3564B}"/>
              </a:ext>
            </a:extLst>
          </p:cNvPr>
          <p:cNvSpPr/>
          <p:nvPr/>
        </p:nvSpPr>
        <p:spPr>
          <a:xfrm>
            <a:off x="386366" y="3206839"/>
            <a:ext cx="7379592" cy="6384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3E80-0678-A348-94A0-461DE5AE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3595594"/>
            <a:ext cx="7556313" cy="27783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want to convert this raw data into user profiles</a:t>
            </a:r>
          </a:p>
          <a:p>
            <a:r>
              <a:rPr lang="en-US" dirty="0">
                <a:solidFill>
                  <a:srgbClr val="00B050"/>
                </a:solidFill>
              </a:rPr>
              <a:t>Individual answer</a:t>
            </a:r>
          </a:p>
          <a:p>
            <a:r>
              <a:rPr lang="en-US" dirty="0">
                <a:solidFill>
                  <a:srgbClr val="00B050"/>
                </a:solidFill>
              </a:rPr>
              <a:t>A: (1) 1,1,1,1,1,1 / (2) 1,1,1,1,1,1</a:t>
            </a:r>
          </a:p>
          <a:p>
            <a:r>
              <a:rPr lang="en-US" dirty="0">
                <a:solidFill>
                  <a:srgbClr val="00B050"/>
                </a:solidFill>
              </a:rPr>
              <a:t>B: (1) 0,0,0,0,1,1 / (2) 1,1,1,1,1,0</a:t>
            </a:r>
          </a:p>
          <a:p>
            <a:r>
              <a:rPr lang="en-US" dirty="0">
                <a:solidFill>
                  <a:srgbClr val="00B050"/>
                </a:solidFill>
              </a:rPr>
              <a:t>C: (1) 1,1,1,1,5,2 / (2) 5,5,5,5,5,2</a:t>
            </a:r>
          </a:p>
          <a:p>
            <a:r>
              <a:rPr lang="en-US" dirty="0">
                <a:solidFill>
                  <a:srgbClr val="00B050"/>
                </a:solidFill>
              </a:rPr>
              <a:t>D: (1) 1,1,1,1,5,2 / (2) 5,5,5,5,5,1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1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E7CB-5633-3948-BE0F-621479F0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others at your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C2D7-1511-B84C-A9A6-D708E951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agree on the answer</a:t>
            </a:r>
          </a:p>
          <a:p>
            <a:r>
              <a:rPr lang="en-US" dirty="0">
                <a:solidFill>
                  <a:srgbClr val="00B050"/>
                </a:solidFill>
              </a:rPr>
              <a:t>Raw data</a:t>
            </a:r>
          </a:p>
          <a:p>
            <a:r>
              <a:rPr lang="en-US" dirty="0">
                <a:solidFill>
                  <a:srgbClr val="00B050"/>
                </a:solidFill>
              </a:rPr>
              <a:t>(1) 25,25,25,25,100,50 / (2) 100,100,100,100,100,50</a:t>
            </a:r>
          </a:p>
          <a:p>
            <a:r>
              <a:rPr lang="en-US" dirty="0">
                <a:solidFill>
                  <a:srgbClr val="00B050"/>
                </a:solidFill>
              </a:rPr>
              <a:t>A: (1) 1,1,1,1,1,1 / (2) 1,1,1,1,1,1</a:t>
            </a:r>
          </a:p>
          <a:p>
            <a:r>
              <a:rPr lang="en-US" dirty="0">
                <a:solidFill>
                  <a:srgbClr val="00B050"/>
                </a:solidFill>
              </a:rPr>
              <a:t>B: (1) 0,0,0,0,1,1 / (2) 1,1,1,1,1,0</a:t>
            </a:r>
          </a:p>
          <a:p>
            <a:r>
              <a:rPr lang="en-US" dirty="0">
                <a:solidFill>
                  <a:srgbClr val="00B050"/>
                </a:solidFill>
              </a:rPr>
              <a:t>C: (1) 1,1,1,1,5,2 / (2) 5,5,5,5,5,2</a:t>
            </a:r>
          </a:p>
          <a:p>
            <a:r>
              <a:rPr lang="en-US" dirty="0">
                <a:solidFill>
                  <a:srgbClr val="00B050"/>
                </a:solidFill>
              </a:rPr>
              <a:t>D: (1) 1,1,1,1,5,2 / (2) 5,5,5,5,5,1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8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04C8-FEC1-FA41-B15D-D8DD76A3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3E80-0678-A348-94A0-461DE5AE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4141695"/>
            <a:ext cx="7556313" cy="1116106"/>
          </a:xfrm>
        </p:spPr>
        <p:txBody>
          <a:bodyPr/>
          <a:lstStyle/>
          <a:p>
            <a:r>
              <a:rPr lang="en-US" dirty="0"/>
              <a:t>Does your opinion change if you know the total loan amount?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20C8AA-EC59-994C-ADF7-A04E3D0377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8474" y="1600199"/>
          <a:ext cx="7267484" cy="2245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12">
                  <a:extLst>
                    <a:ext uri="{9D8B030D-6E8A-4147-A177-3AD203B41FA5}">
                      <a16:colId xmlns:a16="http://schemas.microsoft.com/office/drawing/2014/main" val="3010633470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3735008147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1568086575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3824171848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4034233042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3616498835"/>
                    </a:ext>
                  </a:extLst>
                </a:gridCol>
                <a:gridCol w="1038212">
                  <a:extLst>
                    <a:ext uri="{9D8B030D-6E8A-4147-A177-3AD203B41FA5}">
                      <a16:colId xmlns:a16="http://schemas.microsoft.com/office/drawing/2014/main" val="808162073"/>
                    </a:ext>
                  </a:extLst>
                </a:gridCol>
              </a:tblGrid>
              <a:tr h="447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Loan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8026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r>
                        <a:rPr lang="en-US" dirty="0" err="1"/>
                        <a:t>Uiser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64166"/>
                  </a:ext>
                </a:extLst>
              </a:tr>
              <a:tr h="552166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80560"/>
                  </a:ext>
                </a:extLst>
              </a:tr>
              <a:tr h="552166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18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1784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8127</TotalTime>
  <Words>873</Words>
  <Application>Microsoft Macintosh PowerPoint</Application>
  <PresentationFormat>On-screen Show (4:3)</PresentationFormat>
  <Paragraphs>180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Rockwell</vt:lpstr>
      <vt:lpstr>Wingdings</vt:lpstr>
      <vt:lpstr>Advantage</vt:lpstr>
      <vt:lpstr>Recommender Systems Ratings</vt:lpstr>
      <vt:lpstr>Outline</vt:lpstr>
      <vt:lpstr>Clicker setup</vt:lpstr>
      <vt:lpstr>Course tools survey</vt:lpstr>
      <vt:lpstr>User profile</vt:lpstr>
      <vt:lpstr>Example: Kiva.org</vt:lpstr>
      <vt:lpstr>Kiva.org</vt:lpstr>
      <vt:lpstr>Work with others at your table</vt:lpstr>
      <vt:lpstr>More information</vt:lpstr>
      <vt:lpstr>Key point</vt:lpstr>
      <vt:lpstr>Some notation</vt:lpstr>
      <vt:lpstr>Rating matrix</vt:lpstr>
      <vt:lpstr>Ordinal vs unary ratings</vt:lpstr>
      <vt:lpstr>Ordinal vs cardinal</vt:lpstr>
      <vt:lpstr>Sparsity</vt:lpstr>
      <vt:lpstr>“Cold start” problem</vt:lpstr>
      <vt:lpstr>Long tail</vt:lpstr>
      <vt:lpstr>Training vs test data</vt:lpstr>
      <vt:lpstr>Matrix completion problem</vt:lpstr>
      <vt:lpstr>Predicting ratings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57</cp:revision>
  <dcterms:created xsi:type="dcterms:W3CDTF">2016-12-27T21:46:53Z</dcterms:created>
  <dcterms:modified xsi:type="dcterms:W3CDTF">2019-01-22T04:24:23Z</dcterms:modified>
</cp:coreProperties>
</file>