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5" r:id="rId4"/>
    <p:sldId id="280" r:id="rId5"/>
    <p:sldId id="279" r:id="rId6"/>
    <p:sldId id="267" r:id="rId7"/>
    <p:sldId id="281" r:id="rId8"/>
    <p:sldId id="282" r:id="rId9"/>
    <p:sldId id="283" r:id="rId10"/>
    <p:sldId id="269" r:id="rId11"/>
    <p:sldId id="270" r:id="rId12"/>
    <p:sldId id="284" r:id="rId13"/>
    <p:sldId id="285" r:id="rId14"/>
    <p:sldId id="268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User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72422"/>
              </p:ext>
            </p:extLst>
          </p:nvPr>
        </p:nvGraphicFramePr>
        <p:xfrm>
          <a:off x="1143001" y="2256058"/>
          <a:ext cx="7083192" cy="392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hart" r:id="rId3" imgW="5048301" imgH="2800248" progId="Excel.Sheet.8">
                  <p:embed/>
                </p:oleObj>
              </mc:Choice>
              <mc:Fallback>
                <p:oleObj name="Chart" r:id="rId3" imgW="5048301" imgH="280024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2256058"/>
                        <a:ext cx="7083192" cy="392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5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43" y="2228943"/>
            <a:ext cx="7556313" cy="4144963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743200"/>
            <a:ext cx="6543675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54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88F0-24C8-D244-A369-D88C051B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neighbors?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C22F-BEA3-BB45-85EC-D310B76F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k</a:t>
            </a:r>
          </a:p>
          <a:p>
            <a:pPr lvl="1"/>
            <a:r>
              <a:rPr lang="en-US" dirty="0"/>
              <a:t>Means that each prediction is closer to a global mean</a:t>
            </a:r>
          </a:p>
          <a:p>
            <a:pPr lvl="1"/>
            <a:r>
              <a:rPr lang="en-US" dirty="0"/>
              <a:t>Less personalization</a:t>
            </a:r>
          </a:p>
          <a:p>
            <a:r>
              <a:rPr lang="en-US" dirty="0"/>
              <a:t>Small k</a:t>
            </a:r>
          </a:p>
          <a:p>
            <a:pPr lvl="1"/>
            <a:r>
              <a:rPr lang="en-US" dirty="0"/>
              <a:t>Sensitive to neighbor noise</a:t>
            </a:r>
          </a:p>
          <a:p>
            <a:r>
              <a:rPr lang="en-US" dirty="0"/>
              <a:t>Interestingly</a:t>
            </a:r>
          </a:p>
          <a:p>
            <a:pPr lvl="1"/>
            <a:r>
              <a:rPr lang="en-US" dirty="0"/>
              <a:t>If you had an oracle to tell you the exact right k for each user</a:t>
            </a:r>
          </a:p>
          <a:p>
            <a:pPr lvl="1"/>
            <a:r>
              <a:rPr lang="en-US" dirty="0"/>
              <a:t>You can be very accurate</a:t>
            </a:r>
          </a:p>
          <a:p>
            <a:pPr lvl="1"/>
            <a:r>
              <a:rPr lang="en-US" dirty="0"/>
              <a:t>No way to know that in advance</a:t>
            </a:r>
          </a:p>
        </p:txBody>
      </p:sp>
    </p:spTree>
    <p:extLst>
      <p:ext uri="{BB962C8B-B14F-4D97-AF65-F5344CB8AC3E}">
        <p14:creationId xmlns:p14="http://schemas.microsoft.com/office/powerpoint/2010/main" val="13629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B794-82EA-5148-8764-2B06661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2B97-4A28-2144-97A0-35A67232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combine k value with minimum similarity threshold</a:t>
            </a:r>
          </a:p>
          <a:p>
            <a:r>
              <a:rPr lang="en-US" dirty="0"/>
              <a:t>Otherwise, when users have few close neighbors</a:t>
            </a:r>
          </a:p>
          <a:p>
            <a:pPr lvl="1"/>
            <a:r>
              <a:rPr lang="en-US" dirty="0"/>
              <a:t>distant users get pulled in to get to k</a:t>
            </a:r>
          </a:p>
          <a:p>
            <a:r>
              <a:rPr lang="en-US" dirty="0"/>
              <a:t>Zero is a common threshold</a:t>
            </a:r>
          </a:p>
          <a:p>
            <a:pPr lvl="1"/>
            <a:r>
              <a:rPr lang="en-US" dirty="0"/>
              <a:t>Don’t profiles with negative</a:t>
            </a:r>
            <a:br>
              <a:rPr lang="en-US" dirty="0"/>
            </a:br>
            <a:r>
              <a:rPr lang="en-US" dirty="0"/>
              <a:t>similarity!</a:t>
            </a:r>
          </a:p>
          <a:p>
            <a:r>
              <a:rPr lang="en-US" dirty="0"/>
              <a:t>Might be hard to find k </a:t>
            </a:r>
            <a:br>
              <a:rPr lang="en-US" dirty="0"/>
            </a:br>
            <a:r>
              <a:rPr lang="en-US" dirty="0"/>
              <a:t>neighbors that are close</a:t>
            </a:r>
          </a:p>
          <a:p>
            <a:pPr lvl="1"/>
            <a:r>
              <a:rPr lang="en-US" dirty="0"/>
              <a:t>“black sheep”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DBF51-81E0-F24F-8223-6D865C1773E4}"/>
              </a:ext>
            </a:extLst>
          </p:cNvPr>
          <p:cNvSpPr/>
          <p:nvPr/>
        </p:nvSpPr>
        <p:spPr>
          <a:xfrm>
            <a:off x="4824023" y="3817509"/>
            <a:ext cx="3638877" cy="2689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DEE73-A032-AB44-BBFF-9C013E0725F4}"/>
              </a:ext>
            </a:extLst>
          </p:cNvPr>
          <p:cNvSpPr/>
          <p:nvPr/>
        </p:nvSpPr>
        <p:spPr>
          <a:xfrm>
            <a:off x="5849633" y="4435347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D65850-71AE-6345-81C2-011DF2C0DADB}"/>
              </a:ext>
            </a:extLst>
          </p:cNvPr>
          <p:cNvSpPr/>
          <p:nvPr/>
        </p:nvSpPr>
        <p:spPr>
          <a:xfrm flipH="1">
            <a:off x="6184913" y="458774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CD01C1-CFDB-A04D-836A-30880B073916}"/>
              </a:ext>
            </a:extLst>
          </p:cNvPr>
          <p:cNvSpPr/>
          <p:nvPr/>
        </p:nvSpPr>
        <p:spPr>
          <a:xfrm flipH="1">
            <a:off x="5849633" y="481634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2B2147-5022-5749-A771-99F5503D03B8}"/>
              </a:ext>
            </a:extLst>
          </p:cNvPr>
          <p:cNvSpPr/>
          <p:nvPr/>
        </p:nvSpPr>
        <p:spPr>
          <a:xfrm flipH="1">
            <a:off x="5245388" y="4339189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912194-D4A6-024B-8148-131840104C1E}"/>
              </a:ext>
            </a:extLst>
          </p:cNvPr>
          <p:cNvSpPr/>
          <p:nvPr/>
        </p:nvSpPr>
        <p:spPr>
          <a:xfrm flipH="1">
            <a:off x="5397788" y="4491589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D533B-EFEE-3541-97F7-ED65937BEBBF}"/>
              </a:ext>
            </a:extLst>
          </p:cNvPr>
          <p:cNvSpPr/>
          <p:nvPr/>
        </p:nvSpPr>
        <p:spPr>
          <a:xfrm>
            <a:off x="7318215" y="565454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2620C-2F77-8B45-B3B9-1FDE7DEF72F9}"/>
              </a:ext>
            </a:extLst>
          </p:cNvPr>
          <p:cNvSpPr/>
          <p:nvPr/>
        </p:nvSpPr>
        <p:spPr>
          <a:xfrm>
            <a:off x="5067448" y="4198960"/>
            <a:ext cx="1428108" cy="82797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367C-CCF1-1D4A-A060-ACB69175F101}"/>
              </a:ext>
            </a:extLst>
          </p:cNvPr>
          <p:cNvSpPr txBox="1"/>
          <p:nvPr/>
        </p:nvSpPr>
        <p:spPr>
          <a:xfrm>
            <a:off x="6495556" y="4198960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k=4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1164E-DC03-624F-A4AF-8487DEB71CBB}"/>
              </a:ext>
            </a:extLst>
          </p:cNvPr>
          <p:cNvSpPr/>
          <p:nvPr/>
        </p:nvSpPr>
        <p:spPr>
          <a:xfrm>
            <a:off x="4572000" y="3692776"/>
            <a:ext cx="3591586" cy="2668421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99232-A1F5-9840-B0A7-70DCA3620DF5}"/>
              </a:ext>
            </a:extLst>
          </p:cNvPr>
          <p:cNvSpPr txBox="1"/>
          <p:nvPr/>
        </p:nvSpPr>
        <p:spPr>
          <a:xfrm>
            <a:off x="7501095" y="6028323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29560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64488"/>
            <a:ext cx="7556313" cy="4144963"/>
          </a:xfrm>
        </p:spPr>
        <p:txBody>
          <a:bodyPr/>
          <a:lstStyle/>
          <a:p>
            <a:r>
              <a:rPr lang="en-US" dirty="0"/>
              <a:t>Once you have a neighborhood</a:t>
            </a:r>
          </a:p>
          <a:p>
            <a:pPr lvl="1"/>
            <a:r>
              <a:rPr lang="en-US" dirty="0"/>
              <a:t>use the peers to generate a prediction</a:t>
            </a:r>
          </a:p>
          <a:p>
            <a:r>
              <a:rPr lang="en-US" dirty="0" err="1"/>
              <a:t>Resnick’s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take all the (mean-adjusted) ratings of all peers v on item j</a:t>
            </a:r>
          </a:p>
          <a:p>
            <a:pPr lvl="1"/>
            <a:r>
              <a:rPr lang="en-US" dirty="0"/>
              <a:t>form a weighted sum</a:t>
            </a:r>
          </a:p>
          <a:p>
            <a:pPr lvl="2"/>
            <a:r>
              <a:rPr lang="en-US" dirty="0"/>
              <a:t>weighting by their similarity to user u</a:t>
            </a:r>
          </a:p>
          <a:p>
            <a:pPr lvl="1"/>
            <a:r>
              <a:rPr lang="en-US" dirty="0"/>
              <a:t>add back in u’s mean rating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06" y="4936608"/>
            <a:ext cx="5971905" cy="762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889" y="5917958"/>
            <a:ext cx="142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strictly necessary for ranking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5323" y="4662521"/>
            <a:ext cx="551397" cy="1036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71154" y="5514811"/>
            <a:ext cx="350889" cy="914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320A-4A51-734A-BD19-FDE45F60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6724-9395-B643-8EF7-A94B4BBA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neighborhood methods</a:t>
            </a:r>
          </a:p>
          <a:p>
            <a:r>
              <a:rPr lang="en-US" dirty="0"/>
              <a:t>Including item-based </a:t>
            </a:r>
            <a:r>
              <a:rPr lang="en-US" dirty="0" err="1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632252"/>
            <a:ext cx="7556313" cy="2493911"/>
          </a:xfrm>
        </p:spPr>
        <p:txBody>
          <a:bodyPr>
            <a:normAutofit/>
          </a:bodyPr>
          <a:lstStyle/>
          <a:p>
            <a:r>
              <a:rPr lang="en-US" dirty="0"/>
              <a:t>Basic assumption</a:t>
            </a:r>
          </a:p>
          <a:p>
            <a:pPr lvl="1"/>
            <a:r>
              <a:rPr lang="en-US" dirty="0"/>
              <a:t>Tastes are shared</a:t>
            </a:r>
          </a:p>
          <a:p>
            <a:pPr lvl="1"/>
            <a:r>
              <a:rPr lang="en-US" dirty="0"/>
              <a:t>Peers are predictive</a:t>
            </a:r>
          </a:p>
          <a:p>
            <a:r>
              <a:rPr lang="en-US" dirty="0"/>
              <a:t>If every user had unique / random tastes</a:t>
            </a:r>
          </a:p>
          <a:p>
            <a:pPr lvl="1"/>
            <a:r>
              <a:rPr lang="en-US" dirty="0"/>
              <a:t>this would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81" y="1361902"/>
            <a:ext cx="4338248" cy="22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64488"/>
            <a:ext cx="7556313" cy="4144963"/>
          </a:xfrm>
        </p:spPr>
        <p:txBody>
          <a:bodyPr/>
          <a:lstStyle/>
          <a:p>
            <a:r>
              <a:rPr lang="en-US" dirty="0"/>
              <a:t>Identify neighborhood of u</a:t>
            </a:r>
          </a:p>
          <a:p>
            <a:pPr lvl="1"/>
            <a:r>
              <a:rPr lang="en-US" dirty="0"/>
              <a:t>peer users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endParaRPr lang="en-US" baseline="-25000" dirty="0"/>
          </a:p>
          <a:p>
            <a:r>
              <a:rPr lang="en-US" dirty="0"/>
              <a:t>Use peers to generate prediction </a:t>
            </a:r>
            <a:r>
              <a:rPr lang="en-US" dirty="0" err="1"/>
              <a:t>ř</a:t>
            </a:r>
            <a:r>
              <a:rPr lang="en-US" baseline="-25000" dirty="0" err="1"/>
              <a:t>uj</a:t>
            </a:r>
            <a:endParaRPr lang="en-US" baseline="-25000" dirty="0"/>
          </a:p>
          <a:p>
            <a:r>
              <a:rPr lang="en-US" dirty="0"/>
              <a:t>Similar to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find the most similar instances</a:t>
            </a:r>
          </a:p>
          <a:p>
            <a:pPr lvl="1"/>
            <a:r>
              <a:rPr lang="en-US" dirty="0"/>
              <a:t>Instead of trying to generalize</a:t>
            </a:r>
          </a:p>
        </p:txBody>
      </p:sp>
    </p:spTree>
    <p:extLst>
      <p:ext uri="{BB962C8B-B14F-4D97-AF65-F5344CB8AC3E}">
        <p14:creationId xmlns:p14="http://schemas.microsoft.com/office/powerpoint/2010/main" val="2749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B871-7A41-2149-8DE0-4D8714E7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Question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2171DB-EE36-A342-B729-198ACDD7C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60895"/>
              </p:ext>
            </p:extLst>
          </p:nvPr>
        </p:nvGraphicFramePr>
        <p:xfrm>
          <a:off x="485775" y="2692400"/>
          <a:ext cx="7556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7394605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408509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99564774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871564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0941614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7205399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426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8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0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6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5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4225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FCA10-6A23-994D-9658-ED96B69AC589}"/>
              </a:ext>
            </a:extLst>
          </p:cNvPr>
          <p:cNvSpPr txBox="1">
            <a:spLocks/>
          </p:cNvSpPr>
          <p:nvPr/>
        </p:nvSpPr>
        <p:spPr>
          <a:xfrm>
            <a:off x="498474" y="1443788"/>
            <a:ext cx="7556313" cy="111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What user would be the best (single) peer for Fred in predicting a score for Item 6?</a:t>
            </a:r>
          </a:p>
        </p:txBody>
      </p:sp>
    </p:spTree>
    <p:extLst>
      <p:ext uri="{BB962C8B-B14F-4D97-AF65-F5344CB8AC3E}">
        <p14:creationId xmlns:p14="http://schemas.microsoft.com/office/powerpoint/2010/main" val="27670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EC4-7E53-904C-A8B3-6723701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38BC-9B32-DC48-9A4B-F1D495CA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j, the item in question</a:t>
            </a:r>
          </a:p>
          <a:p>
            <a:pPr lvl="1"/>
            <a:r>
              <a:rPr lang="en-US" dirty="0"/>
              <a:t>a neighbor who hasn’t rated j can’t make a prediction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u</a:t>
            </a:r>
            <a:r>
              <a:rPr lang="en-US" dirty="0"/>
              <a:t>(j)</a:t>
            </a:r>
          </a:p>
          <a:p>
            <a:r>
              <a:rPr lang="en-US" dirty="0"/>
              <a:t>Depends on the similarity measure</a:t>
            </a:r>
          </a:p>
          <a:p>
            <a:pPr lvl="1"/>
            <a:r>
              <a:rPr lang="en-US" dirty="0"/>
              <a:t>What makes two profiles similar?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neighborhoods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64488"/>
            <a:ext cx="7556313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 the similarity between a user and all other users</a:t>
            </a:r>
          </a:p>
          <a:p>
            <a:pPr lvl="1"/>
            <a:r>
              <a:rPr lang="en-US" dirty="0"/>
              <a:t>who have rated j</a:t>
            </a:r>
          </a:p>
          <a:p>
            <a:pPr lvl="1"/>
            <a:r>
              <a:rPr lang="en-US" dirty="0"/>
              <a:t>sim(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Select k closest neighbors</a:t>
            </a:r>
          </a:p>
          <a:p>
            <a:r>
              <a:rPr lang="en-US" dirty="0"/>
              <a:t>Possible similarity metrics</a:t>
            </a:r>
          </a:p>
          <a:p>
            <a:pPr lvl="1"/>
            <a:r>
              <a:rPr lang="en-US" dirty="0"/>
              <a:t>Pearson correlation (original literature)</a:t>
            </a:r>
          </a:p>
          <a:p>
            <a:pPr lvl="1"/>
            <a:r>
              <a:rPr lang="en-US" dirty="0" err="1"/>
              <a:t>Jaccard</a:t>
            </a:r>
            <a:r>
              <a:rPr lang="en-US" dirty="0"/>
              <a:t> coefficient (binary data)</a:t>
            </a:r>
          </a:p>
          <a:p>
            <a:pPr lvl="1"/>
            <a:r>
              <a:rPr lang="en-US" dirty="0"/>
              <a:t>Cosine (often just as good as Pearson)</a:t>
            </a:r>
          </a:p>
          <a:p>
            <a:r>
              <a:rPr lang="en-US" dirty="0"/>
              <a:t>Select k neighbors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(j)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9059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5F7-8A32-2542-8A21-4386F2FA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metrics: Cosine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7A993-F38D-2541-9161-6A7E3AFDB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Treat user profiles as vectors</a:t>
                </a:r>
              </a:p>
              <a:p>
                <a:r>
                  <a:rPr lang="en-US" dirty="0"/>
                  <a:t>cos(</a:t>
                </a:r>
                <a:r>
                  <a:rPr lang="en-US" dirty="0" err="1"/>
                  <a:t>u,v</a:t>
                </a:r>
                <a:r>
                  <a:rPr lang="en-US" dirty="0"/>
                  <a:t>) = u ∙ v / ||u||||v||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sub/>
                              <m:sup/>
                            </m:sSub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Two users with high cosine similarity have more </a:t>
                </a:r>
                <a:r>
                  <a:rPr lang="en-US" dirty="0" err="1"/>
                  <a:t>u</a:t>
                </a:r>
                <a:r>
                  <a:rPr lang="en-US" baseline="-25000" dirty="0" err="1"/>
                  <a:t>i</a:t>
                </a:r>
                <a:r>
                  <a:rPr lang="en-US" dirty="0"/>
                  <a:t> entries in common</a:t>
                </a:r>
              </a:p>
              <a:p>
                <a:r>
                  <a:rPr lang="en-US" dirty="0"/>
                  <a:t>Note that the denominator for u is fixed </a:t>
                </a:r>
              </a:p>
              <a:p>
                <a:pPr lvl="1"/>
                <a:r>
                  <a:rPr lang="en-US" dirty="0"/>
                  <a:t>Target user</a:t>
                </a:r>
              </a:p>
              <a:p>
                <a:pPr lvl="1"/>
                <a:r>
                  <a:rPr lang="en-US" dirty="0"/>
                  <a:t>Can omitted for ranking peers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7A993-F38D-2541-9161-6A7E3AFDB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F1C7-563C-804B-B72E-B097325A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metrics: Jaccard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24596-DA7C-E343-B6F7-77019BADF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binary data</a:t>
                </a:r>
              </a:p>
              <a:p>
                <a:pPr lvl="1"/>
                <a:r>
                  <a:rPr lang="en-US" dirty="0"/>
                  <a:t>Treat vectors as sets</a:t>
                </a:r>
              </a:p>
              <a:p>
                <a:pPr lvl="1"/>
                <a:r>
                  <a:rPr lang="en-US" dirty="0"/>
                  <a:t>Size of intersection divided by size of union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𝐽𝑎𝑐𝑐𝑎𝑟𝑑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24596-DA7C-E343-B6F7-77019BADF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0B70-3429-2640-AE6E-3F845B19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C058-35A2-294A-BDAB-DB7C54413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993900"/>
            <a:ext cx="7556313" cy="4144963"/>
          </a:xfrm>
        </p:spPr>
        <p:txBody>
          <a:bodyPr/>
          <a:lstStyle/>
          <a:p>
            <a:r>
              <a:rPr lang="en-US" dirty="0"/>
              <a:t>Cosine measure adjusted by the mean</a:t>
            </a:r>
          </a:p>
          <a:p>
            <a:r>
              <a:rPr lang="en-US" dirty="0"/>
              <a:t>Takes into account different baseline rating behaviors</a:t>
            </a:r>
          </a:p>
          <a:p>
            <a:pPr lvl="1"/>
            <a:r>
              <a:rPr lang="en-US" dirty="0"/>
              <a:t>Generous vs stingy raters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0AEA4-AB47-C64D-8BD7-9A680935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3" y="3672681"/>
            <a:ext cx="5283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7873</TotalTime>
  <Words>476</Words>
  <Application>Microsoft Macintosh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Rockwell</vt:lpstr>
      <vt:lpstr>Wingdings</vt:lpstr>
      <vt:lpstr>Advantage</vt:lpstr>
      <vt:lpstr>Chart</vt:lpstr>
      <vt:lpstr>Recommender Systems User KNN</vt:lpstr>
      <vt:lpstr>Neighborhood models</vt:lpstr>
      <vt:lpstr>User-based </vt:lpstr>
      <vt:lpstr>Question</vt:lpstr>
      <vt:lpstr>Peer selection</vt:lpstr>
      <vt:lpstr>Peer neighborhoods</vt:lpstr>
      <vt:lpstr>Similarity metrics: Cosine</vt:lpstr>
      <vt:lpstr>Similarity metrics: Jaccard</vt:lpstr>
      <vt:lpstr>Similarity: Pearson correlation</vt:lpstr>
      <vt:lpstr>Correlation</vt:lpstr>
      <vt:lpstr>Example</vt:lpstr>
      <vt:lpstr>How many neighbors?</vt:lpstr>
      <vt:lpstr>Similarity threshold</vt:lpstr>
      <vt:lpstr>Prediction</vt:lpstr>
      <vt:lpstr>Thursday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66</cp:revision>
  <dcterms:created xsi:type="dcterms:W3CDTF">2016-12-27T21:46:53Z</dcterms:created>
  <dcterms:modified xsi:type="dcterms:W3CDTF">2019-01-21T23:45:33Z</dcterms:modified>
</cp:coreProperties>
</file>