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263" r:id="rId3"/>
    <p:sldId id="265" r:id="rId4"/>
    <p:sldId id="272" r:id="rId5"/>
    <p:sldId id="284" r:id="rId6"/>
    <p:sldId id="285" r:id="rId7"/>
    <p:sldId id="268" r:id="rId8"/>
    <p:sldId id="287" r:id="rId9"/>
    <p:sldId id="271" r:id="rId10"/>
    <p:sldId id="275" r:id="rId11"/>
    <p:sldId id="282" r:id="rId12"/>
    <p:sldId id="278" r:id="rId13"/>
    <p:sldId id="288" r:id="rId14"/>
    <p:sldId id="289" r:id="rId15"/>
    <p:sldId id="290" r:id="rId16"/>
    <p:sldId id="273" r:id="rId17"/>
    <p:sldId id="283" r:id="rId18"/>
    <p:sldId id="274" r:id="rId19"/>
    <p:sldId id="277" r:id="rId20"/>
    <p:sldId id="293" r:id="rId21"/>
    <p:sldId id="291" r:id="rId22"/>
    <p:sldId id="294" r:id="rId23"/>
    <p:sldId id="414" r:id="rId24"/>
    <p:sldId id="415" r:id="rId25"/>
    <p:sldId id="416" r:id="rId26"/>
    <p:sldId id="420" r:id="rId27"/>
    <p:sldId id="417" r:id="rId28"/>
    <p:sldId id="421" r:id="rId29"/>
    <p:sldId id="418" r:id="rId30"/>
    <p:sldId id="419" r:id="rId31"/>
    <p:sldId id="372" r:id="rId32"/>
    <p:sldId id="391" r:id="rId33"/>
    <p:sldId id="392" r:id="rId34"/>
    <p:sldId id="412" r:id="rId35"/>
    <p:sldId id="398" r:id="rId36"/>
    <p:sldId id="295" r:id="rId37"/>
    <p:sldId id="413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5"/>
    <p:restoredTop sz="94708"/>
  </p:normalViewPr>
  <p:slideViewPr>
    <p:cSldViewPr snapToGrid="0" snapToObjects="1">
      <p:cViewPr varScale="1">
        <p:scale>
          <a:sx n="103" d="100"/>
          <a:sy n="103" d="100"/>
        </p:scale>
        <p:origin x="10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A0014-6239-F348-BFA1-EF77CD94D2E7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E8357-3479-0447-960A-527540919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5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E8357-3479-0447-960A-527540919B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4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E8357-3479-0447-960A-527540919B9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3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E8357-3479-0447-960A-527540919B9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7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2535049-E775-D549-A074-62E29D5E806E}" type="slidenum">
              <a:rPr lang="en-US" altLang="x-none">
                <a:latin typeface="Arial" charset="0"/>
              </a:rPr>
              <a:pPr eaLnBrk="1" hangingPunct="1"/>
              <a:t>31</a:t>
            </a:fld>
            <a:endParaRPr lang="en-US" altLang="x-none">
              <a:latin typeface="Arial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99177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5ABFFC0-C572-D147-B666-41AC02EEF4FD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15ABFFC0-C572-D147-B666-41AC02EEF4FD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FFC0-C572-D147-B666-41AC02EEF4FD}" type="datetimeFigureOut">
              <a:rPr lang="en-US" smtClean="0"/>
              <a:t>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ABFFC0-C572-D147-B666-41AC02EEF4FD}" type="datetimeFigureOut">
              <a:rPr lang="en-US" smtClean="0"/>
              <a:t>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7295067-9E34-F940-8AC1-229C8CCD4C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hyperlink" Target="http://www.amazon.com/gp/product/images/B000FQJAIW/ref=dp_image_0/104-4401449-7273561?ie=UTF8&amp;n=130&amp;s=dvd" TargetMode="External"/><Relationship Id="rId7" Type="http://schemas.openxmlformats.org/officeDocument/2006/relationships/hyperlink" Target="http://www.amazon.com/gp/product/images/B00006HBUJ/ref=dp_image_0/104-4401449-7273561?ie=UTF8&amp;n=130&amp;s=dvd" TargetMode="External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hyperlink" Target="http://www.amazon.com/gp/product/images/B000FQJAJG/ref=dp_image_0/104-4401449-7273561?ie=UTF8&amp;n=130&amp;s=dvd" TargetMode="External"/><Relationship Id="rId5" Type="http://schemas.openxmlformats.org/officeDocument/2006/relationships/hyperlink" Target="http://www.amazon.com/gp/product/images/B00003CX5P/ref=dp_image_0/104-4401449-7273561?ie=UTF8&amp;n=130&amp;s=dvd" TargetMode="External"/><Relationship Id="rId10" Type="http://schemas.openxmlformats.org/officeDocument/2006/relationships/image" Target="../media/image14.jpeg"/><Relationship Id="rId4" Type="http://schemas.openxmlformats.org/officeDocument/2006/relationships/image" Target="../media/image11.jpeg"/><Relationship Id="rId9" Type="http://schemas.openxmlformats.org/officeDocument/2006/relationships/hyperlink" Target="http://www.amazon.com/gp/product/images/B00005JLXH/ref=dp_image_0/104-4401449-7273561?ie=UTF8&amp;n=130&amp;s=dvd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  <a:br>
              <a:rPr lang="en-US" dirty="0"/>
            </a:br>
            <a:r>
              <a:rPr lang="en-US" dirty="0"/>
              <a:t>Item </a:t>
            </a:r>
            <a:r>
              <a:rPr lang="en-US" dirty="0" err="1"/>
              <a:t>kNN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Robin Burke</a:t>
            </a:r>
          </a:p>
          <a:p>
            <a:r>
              <a:rPr lang="en-US" dirty="0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44479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97912"/>
            <a:ext cx="7556313" cy="4144963"/>
          </a:xfrm>
        </p:spPr>
        <p:txBody>
          <a:bodyPr>
            <a:normAutofit/>
          </a:bodyPr>
          <a:lstStyle/>
          <a:p>
            <a:r>
              <a:rPr lang="en-US" dirty="0"/>
              <a:t>Correlation can be computed with two values</a:t>
            </a:r>
          </a:p>
          <a:p>
            <a:pPr lvl="1"/>
            <a:r>
              <a:rPr lang="en-US" dirty="0"/>
              <a:t>an overlap of two ratings</a:t>
            </a:r>
          </a:p>
          <a:p>
            <a:r>
              <a:rPr lang="en-US" dirty="0"/>
              <a:t>Probably we shouldn’t have too much confidence in such similarity scores</a:t>
            </a:r>
          </a:p>
          <a:p>
            <a:pPr lvl="1"/>
            <a:r>
              <a:rPr lang="en-US" dirty="0"/>
              <a:t>when they are based on few data points</a:t>
            </a:r>
          </a:p>
          <a:p>
            <a:r>
              <a:rPr lang="en-US" dirty="0"/>
              <a:t>Want to rely more on peers who have more ratings in common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38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weighting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97912"/>
            <a:ext cx="7556313" cy="4144963"/>
          </a:xfrm>
        </p:spPr>
        <p:txBody>
          <a:bodyPr>
            <a:normAutofit/>
          </a:bodyPr>
          <a:lstStyle/>
          <a:p>
            <a:r>
              <a:rPr lang="en-US" dirty="0"/>
              <a:t>Discounted Similarity</a:t>
            </a:r>
          </a:p>
          <a:p>
            <a:pPr lvl="1"/>
            <a:r>
              <a:rPr lang="en-US" dirty="0"/>
              <a:t>if the users have less than β ratings in common, then discount the similarity by overlap / β </a:t>
            </a:r>
          </a:p>
          <a:p>
            <a:pPr lvl="1"/>
            <a:r>
              <a:rPr lang="en-US" dirty="0"/>
              <a:t>can be used for neighborhoods and for prediction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04" y="3757130"/>
            <a:ext cx="4607443" cy="62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3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EE21-DF2B-6745-AD78-53F256A0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EAE4F-4CCC-794E-A882-E4CC2750C5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Related to significance weighting</a:t>
                </a:r>
              </a:p>
              <a:p>
                <a:r>
                  <a:rPr lang="en-US" dirty="0"/>
                  <a:t>Pick a k value</a:t>
                </a:r>
              </a:p>
              <a:p>
                <a:r>
                  <a:rPr lang="en-US" dirty="0"/>
                  <a:t>Multiply similarity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If |</a:t>
                </a:r>
                <a:r>
                  <a:rPr lang="en-US" dirty="0" err="1"/>
                  <a:t>u∩v</a:t>
                </a:r>
                <a:r>
                  <a:rPr lang="en-US" dirty="0"/>
                  <a:t>| &lt;&lt; k, then similarity is discounted by 1/k</a:t>
                </a:r>
              </a:p>
              <a:p>
                <a:r>
                  <a:rPr lang="en-US" dirty="0"/>
                  <a:t>If |</a:t>
                </a:r>
                <a:r>
                  <a:rPr lang="en-US" dirty="0" err="1"/>
                  <a:t>u∩v</a:t>
                </a:r>
                <a:r>
                  <a:rPr lang="en-US" dirty="0"/>
                  <a:t>| &gt;&gt; k, then discount approaches 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EAE4F-4CCC-794E-A882-E4CC2750C5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8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885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9713-E481-AE40-AFE2-3138C47B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00BFB-E082-074A-B9FE-476AE2EC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Long-tail properties</a:t>
            </a:r>
          </a:p>
          <a:p>
            <a:pPr lvl="1"/>
            <a:r>
              <a:rPr lang="en-US" dirty="0"/>
              <a:t>Mean that some items will be very frequently rated</a:t>
            </a:r>
          </a:p>
          <a:p>
            <a:pPr lvl="1"/>
            <a:r>
              <a:rPr lang="en-US" dirty="0"/>
              <a:t>Users’ opinions on these items not very informative</a:t>
            </a:r>
          </a:p>
          <a:p>
            <a:pPr lvl="1"/>
            <a:r>
              <a:rPr lang="en-US" dirty="0"/>
              <a:t>Can even bias recommendation output</a:t>
            </a:r>
          </a:p>
          <a:p>
            <a:r>
              <a:rPr lang="en-US" dirty="0"/>
              <a:t>Can use methods to discount items with high “user frequency”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01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5E52-8539-074E-8034-1D0E1C77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E524F-2FB1-EF42-93DE-707664B0E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 originated in information retrieval</a:t>
            </a:r>
          </a:p>
          <a:p>
            <a:pPr lvl="1"/>
            <a:r>
              <a:rPr lang="en-US" dirty="0"/>
              <a:t>Term frequency * inverse document frequency</a:t>
            </a:r>
          </a:p>
          <a:p>
            <a:pPr lvl="1"/>
            <a:r>
              <a:rPr lang="en-US" dirty="0"/>
              <a:t>Discount terms in a document </a:t>
            </a:r>
          </a:p>
          <a:p>
            <a:pPr lvl="2"/>
            <a:r>
              <a:rPr lang="en-US" dirty="0"/>
              <a:t>if they appear in many documents in a collection</a:t>
            </a:r>
          </a:p>
          <a:p>
            <a:r>
              <a:rPr lang="en-US" dirty="0"/>
              <a:t>Often logarithmic transformation applied to </a:t>
            </a:r>
            <a:r>
              <a:rPr lang="en-US" dirty="0" err="1"/>
              <a:t>df</a:t>
            </a:r>
            <a:r>
              <a:rPr lang="en-US" dirty="0"/>
              <a:t> part</a:t>
            </a:r>
          </a:p>
          <a:p>
            <a:pPr lvl="1"/>
            <a:r>
              <a:rPr lang="en-US" dirty="0"/>
              <a:t>Thus a term appearing in every document:</a:t>
            </a:r>
          </a:p>
          <a:p>
            <a:pPr lvl="2"/>
            <a:r>
              <a:rPr lang="en-US" dirty="0"/>
              <a:t>Frequency = 1</a:t>
            </a:r>
          </a:p>
          <a:p>
            <a:pPr lvl="2"/>
            <a:r>
              <a:rPr lang="en-US" dirty="0"/>
              <a:t>Inverse frequency = 1</a:t>
            </a:r>
          </a:p>
          <a:p>
            <a:pPr lvl="2"/>
            <a:r>
              <a:rPr lang="en-US" dirty="0"/>
              <a:t>Log(frequency) = 0</a:t>
            </a:r>
          </a:p>
        </p:txBody>
      </p:sp>
    </p:spTree>
    <p:extLst>
      <p:ext uri="{BB962C8B-B14F-4D97-AF65-F5344CB8AC3E}">
        <p14:creationId xmlns:p14="http://schemas.microsoft.com/office/powerpoint/2010/main" val="3821608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8463-A50A-F14A-9721-FA1C2600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weighting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8CCB3-4520-004A-B40D-61BF2777F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Recommender systems term</a:t>
            </a:r>
          </a:p>
          <a:p>
            <a:r>
              <a:rPr lang="en-US" dirty="0"/>
              <a:t>m = number of users</a:t>
            </a:r>
          </a:p>
          <a:p>
            <a:r>
              <a:rPr lang="en-US" dirty="0" err="1"/>
              <a:t>m</a:t>
            </a:r>
            <a:r>
              <a:rPr lang="en-US" baseline="-25000" dirty="0" err="1"/>
              <a:t>j</a:t>
            </a:r>
            <a:r>
              <a:rPr lang="en-US" dirty="0"/>
              <a:t> = number of users rating j</a:t>
            </a:r>
          </a:p>
          <a:p>
            <a:r>
              <a:rPr lang="en-US" dirty="0"/>
              <a:t>Can use for prediction and for neighborhood formation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E0CDE-4A6B-7F4A-88B4-A6E8FBE54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20" y="4245919"/>
            <a:ext cx="37592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51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Item-based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nothing special about user neighborhoods</a:t>
            </a:r>
          </a:p>
          <a:p>
            <a:pPr lvl="1"/>
            <a:r>
              <a:rPr lang="en-US" dirty="0"/>
              <a:t>you can also have item neighborhoods</a:t>
            </a:r>
          </a:p>
          <a:p>
            <a:r>
              <a:rPr lang="en-US" dirty="0"/>
              <a:t>Compute item similarities based on user ratings</a:t>
            </a:r>
          </a:p>
          <a:p>
            <a:r>
              <a:rPr lang="en-US" dirty="0"/>
              <a:t>Find items similar to the target item</a:t>
            </a:r>
          </a:p>
          <a:p>
            <a:r>
              <a:rPr lang="en-US" dirty="0"/>
              <a:t>Compute predictions based on user’s ratings of the peer items</a:t>
            </a:r>
          </a:p>
        </p:txBody>
      </p:sp>
    </p:spTree>
    <p:extLst>
      <p:ext uri="{BB962C8B-B14F-4D97-AF65-F5344CB8AC3E}">
        <p14:creationId xmlns:p14="http://schemas.microsoft.com/office/powerpoint/2010/main" val="84129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CDA8-B81D-584E-999B-1D3BF39B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06109-70B4-1C4E-BCBB-D4CEF914E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Mathematically, we are just transposing the ratings matrix</a:t>
            </a:r>
          </a:p>
          <a:p>
            <a:pPr lvl="1"/>
            <a:r>
              <a:rPr lang="en-US" dirty="0"/>
              <a:t>And applying the same operation</a:t>
            </a:r>
          </a:p>
          <a:p>
            <a:r>
              <a:rPr lang="en-US" dirty="0"/>
              <a:t>But the symmetry isn’t perfect</a:t>
            </a:r>
          </a:p>
          <a:p>
            <a:r>
              <a:rPr lang="en-US" dirty="0"/>
              <a:t>Usually many more users than items</a:t>
            </a:r>
          </a:p>
          <a:p>
            <a:pPr lvl="1"/>
            <a:r>
              <a:rPr lang="en-US" dirty="0"/>
              <a:t>So the item-based matrix is wider and shorter</a:t>
            </a:r>
          </a:p>
          <a:p>
            <a:r>
              <a:rPr lang="en-US" dirty="0"/>
              <a:t>Sparsity shows up in a different way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89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formally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neighborhood of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peer items N</a:t>
            </a:r>
            <a:r>
              <a:rPr lang="en-US" baseline="-25000" dirty="0"/>
              <a:t>i</a:t>
            </a:r>
          </a:p>
          <a:p>
            <a:r>
              <a:rPr lang="en-US" dirty="0"/>
              <a:t>Use peer items to generate prediction </a:t>
            </a:r>
            <a:r>
              <a:rPr lang="en-US" dirty="0" err="1"/>
              <a:t>ř</a:t>
            </a:r>
            <a:r>
              <a:rPr lang="en-US" baseline="-25000" dirty="0" err="1"/>
              <a:t>uj</a:t>
            </a:r>
            <a:endParaRPr lang="en-US" baseline="-25000" dirty="0"/>
          </a:p>
          <a:p>
            <a:r>
              <a:rPr lang="en-US" dirty="0"/>
              <a:t>Note that the right peers </a:t>
            </a:r>
          </a:p>
          <a:p>
            <a:pPr lvl="1"/>
            <a:r>
              <a:rPr lang="en-US" dirty="0"/>
              <a:t>depend on j</a:t>
            </a:r>
          </a:p>
          <a:p>
            <a:pPr lvl="1"/>
            <a:r>
              <a:rPr lang="en-US" dirty="0"/>
              <a:t>a item that hasn’t been rated by the target user can’t be used to a good prediction</a:t>
            </a:r>
          </a:p>
          <a:p>
            <a:pPr lvl="1"/>
            <a:r>
              <a:rPr lang="en-US" dirty="0" err="1"/>
              <a:t>P</a:t>
            </a:r>
            <a:r>
              <a:rPr lang="en-US" baseline="-25000" dirty="0" err="1"/>
              <a:t>u</a:t>
            </a:r>
            <a:r>
              <a:rPr lang="en-US" dirty="0"/>
              <a:t>(j)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30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Pearson</a:t>
            </a:r>
            <a:br>
              <a:rPr lang="en-US" dirty="0"/>
            </a:br>
            <a:r>
              <a:rPr lang="en-US" dirty="0"/>
              <a:t>normalized by</a:t>
            </a:r>
            <a:br>
              <a:rPr lang="en-US" dirty="0"/>
            </a:br>
            <a:r>
              <a:rPr lang="en-US" dirty="0"/>
              <a:t>subtracting the</a:t>
            </a:r>
            <a:br>
              <a:rPr lang="en-US" dirty="0"/>
            </a:br>
            <a:r>
              <a:rPr lang="en-US" dirty="0"/>
              <a:t>row (user) mean</a:t>
            </a:r>
          </a:p>
          <a:p>
            <a:pPr lvl="1"/>
            <a:r>
              <a:rPr lang="en-US" dirty="0"/>
              <a:t>although note that the correct mathematical definition uses the mean of the overlapping items only </a:t>
            </a:r>
          </a:p>
          <a:p>
            <a:r>
              <a:rPr lang="en-US" dirty="0"/>
              <a:t>Item-based definition would imply subtracting item mean</a:t>
            </a:r>
          </a:p>
          <a:p>
            <a:pPr lvl="1"/>
            <a:r>
              <a:rPr lang="en-US" dirty="0"/>
              <a:t>you can do this</a:t>
            </a:r>
          </a:p>
          <a:p>
            <a:r>
              <a:rPr lang="en-US" dirty="0"/>
              <a:t>Standard algorithm is to normalize by the user mean anyway</a:t>
            </a:r>
          </a:p>
          <a:p>
            <a:pPr lvl="1"/>
            <a:r>
              <a:rPr lang="en-US" dirty="0"/>
              <a:t>“adjusted cosine”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608" y="2060668"/>
            <a:ext cx="5565258" cy="101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7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3632252"/>
            <a:ext cx="7556313" cy="2493911"/>
          </a:xfrm>
        </p:spPr>
        <p:txBody>
          <a:bodyPr>
            <a:normAutofit/>
          </a:bodyPr>
          <a:lstStyle/>
          <a:p>
            <a:r>
              <a:rPr lang="en-US" dirty="0"/>
              <a:t>Basic assumption</a:t>
            </a:r>
          </a:p>
          <a:p>
            <a:pPr lvl="1"/>
            <a:r>
              <a:rPr lang="en-US" dirty="0"/>
              <a:t>Tastes are shared</a:t>
            </a:r>
          </a:p>
          <a:p>
            <a:pPr lvl="1"/>
            <a:r>
              <a:rPr lang="en-US" dirty="0"/>
              <a:t>Peers are predictive</a:t>
            </a:r>
          </a:p>
          <a:p>
            <a:r>
              <a:rPr lang="en-US" dirty="0"/>
              <a:t>If every user had unique / random tastes</a:t>
            </a:r>
          </a:p>
          <a:p>
            <a:pPr lvl="1"/>
            <a:r>
              <a:rPr lang="en-US" dirty="0"/>
              <a:t>this would not 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281" y="1361902"/>
            <a:ext cx="4338248" cy="22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93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B871-7A41-2149-8DE0-4D8714E7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Question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2171DB-EE36-A342-B729-198ACDD7C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351532"/>
              </p:ext>
            </p:extLst>
          </p:nvPr>
        </p:nvGraphicFramePr>
        <p:xfrm>
          <a:off x="695840" y="2559894"/>
          <a:ext cx="66119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563">
                  <a:extLst>
                    <a:ext uri="{9D8B030D-6E8A-4147-A177-3AD203B41FA5}">
                      <a16:colId xmlns:a16="http://schemas.microsoft.com/office/drawing/2014/main" val="1739460535"/>
                    </a:ext>
                  </a:extLst>
                </a:gridCol>
                <a:gridCol w="944563">
                  <a:extLst>
                    <a:ext uri="{9D8B030D-6E8A-4147-A177-3AD203B41FA5}">
                      <a16:colId xmlns:a16="http://schemas.microsoft.com/office/drawing/2014/main" val="1140850969"/>
                    </a:ext>
                  </a:extLst>
                </a:gridCol>
                <a:gridCol w="944563">
                  <a:extLst>
                    <a:ext uri="{9D8B030D-6E8A-4147-A177-3AD203B41FA5}">
                      <a16:colId xmlns:a16="http://schemas.microsoft.com/office/drawing/2014/main" val="2995647740"/>
                    </a:ext>
                  </a:extLst>
                </a:gridCol>
                <a:gridCol w="944563">
                  <a:extLst>
                    <a:ext uri="{9D8B030D-6E8A-4147-A177-3AD203B41FA5}">
                      <a16:colId xmlns:a16="http://schemas.microsoft.com/office/drawing/2014/main" val="218715640"/>
                    </a:ext>
                  </a:extLst>
                </a:gridCol>
                <a:gridCol w="944563">
                  <a:extLst>
                    <a:ext uri="{9D8B030D-6E8A-4147-A177-3AD203B41FA5}">
                      <a16:colId xmlns:a16="http://schemas.microsoft.com/office/drawing/2014/main" val="809416143"/>
                    </a:ext>
                  </a:extLst>
                </a:gridCol>
                <a:gridCol w="944563">
                  <a:extLst>
                    <a:ext uri="{9D8B030D-6E8A-4147-A177-3AD203B41FA5}">
                      <a16:colId xmlns:a16="http://schemas.microsoft.com/office/drawing/2014/main" val="2872053999"/>
                    </a:ext>
                  </a:extLst>
                </a:gridCol>
                <a:gridCol w="944563">
                  <a:extLst>
                    <a:ext uri="{9D8B030D-6E8A-4147-A177-3AD203B41FA5}">
                      <a16:colId xmlns:a16="http://schemas.microsoft.com/office/drawing/2014/main" val="94260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48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3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0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0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66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53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742254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8FCA10-6A23-994D-9658-ED96B69AC589}"/>
              </a:ext>
            </a:extLst>
          </p:cNvPr>
          <p:cNvSpPr txBox="1">
            <a:spLocks/>
          </p:cNvSpPr>
          <p:nvPr/>
        </p:nvSpPr>
        <p:spPr>
          <a:xfrm>
            <a:off x="498474" y="1443788"/>
            <a:ext cx="7556313" cy="1116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B050"/>
                </a:solidFill>
              </a:rPr>
              <a:t>What item would be the best (single) peer item for Fred in predicting a score for the Target item?</a:t>
            </a:r>
          </a:p>
        </p:txBody>
      </p:sp>
    </p:spTree>
    <p:extLst>
      <p:ext uri="{BB962C8B-B14F-4D97-AF65-F5344CB8AC3E}">
        <p14:creationId xmlns:p14="http://schemas.microsoft.com/office/powerpoint/2010/main" val="534117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6245-B611-D44E-A253-4CE7BC62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Comparing: item-based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BA776-A8EB-4B45-AF7C-366EB7436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Item-based benefits</a:t>
            </a:r>
          </a:p>
          <a:p>
            <a:r>
              <a:rPr lang="en-US" dirty="0"/>
              <a:t>Item-based recommendation can be more accurate</a:t>
            </a:r>
          </a:p>
          <a:p>
            <a:pPr lvl="1"/>
            <a:r>
              <a:rPr lang="en-US" dirty="0"/>
              <a:t>possibly because you are extrapolating only from the user’s own ratings</a:t>
            </a:r>
          </a:p>
          <a:p>
            <a:r>
              <a:rPr lang="en-US" dirty="0"/>
              <a:t>Item-based has less memory overhead</a:t>
            </a:r>
          </a:p>
          <a:p>
            <a:pPr lvl="1"/>
            <a:r>
              <a:rPr lang="en-US" dirty="0"/>
              <a:t>requires storing |I| x |I| item similarities</a:t>
            </a:r>
          </a:p>
          <a:p>
            <a:pPr lvl="1"/>
            <a:r>
              <a:rPr lang="en-US" dirty="0"/>
              <a:t>often many fewer items than users</a:t>
            </a:r>
          </a:p>
          <a:p>
            <a:r>
              <a:rPr lang="en-US" dirty="0"/>
              <a:t>Item-based neighborhoods tend to be smaller</a:t>
            </a:r>
          </a:p>
          <a:p>
            <a:pPr lvl="1"/>
            <a:r>
              <a:rPr lang="en-US" dirty="0"/>
              <a:t>sparse rating behavior</a:t>
            </a:r>
          </a:p>
          <a:p>
            <a:r>
              <a:rPr lang="en-US" dirty="0"/>
              <a:t>Item-based recommendations can be easier to explain</a:t>
            </a:r>
          </a:p>
          <a:p>
            <a:pPr lvl="1"/>
            <a:r>
              <a:rPr lang="en-US" dirty="0"/>
              <a:t>You liked Deadpool, Deadpool is like </a:t>
            </a:r>
            <a:r>
              <a:rPr lang="en-US" dirty="0" err="1"/>
              <a:t>Aquaman</a:t>
            </a:r>
            <a:r>
              <a:rPr lang="en-US" dirty="0"/>
              <a:t>, therefore you’ll like </a:t>
            </a:r>
            <a:r>
              <a:rPr lang="en-US" dirty="0" err="1"/>
              <a:t>Aquaman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82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DF13-E289-9743-8474-DB657663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Comparing: user-based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20E7C-1581-1F43-8960-0D20B8BB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User-based recommendations can be more diverse</a:t>
            </a:r>
          </a:p>
          <a:p>
            <a:r>
              <a:rPr lang="en-US" dirty="0"/>
              <a:t>Users may be more stable in recommendation domains</a:t>
            </a:r>
          </a:p>
          <a:p>
            <a:pPr lvl="1"/>
            <a:r>
              <a:rPr lang="en-US" dirty="0"/>
              <a:t>Items may churn more quickly, and have shorter profiles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72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2862-B7D7-C14B-A489-0F9D99DD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to combine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E56B0-B7C8-D741-AD33-DC0B7102A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discusses ways of creating unified UB / IB models</a:t>
            </a:r>
          </a:p>
          <a:p>
            <a:r>
              <a:rPr lang="en-US" dirty="0"/>
              <a:t>Matrix factorization is another way to achieve this</a:t>
            </a:r>
          </a:p>
        </p:txBody>
      </p:sp>
    </p:spTree>
    <p:extLst>
      <p:ext uri="{BB962C8B-B14F-4D97-AF65-F5344CB8AC3E}">
        <p14:creationId xmlns:p14="http://schemas.microsoft.com/office/powerpoint/2010/main" val="3458008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4ABB-B5CE-6849-80C8-2418E378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10C50-39F3-A141-90EB-5B89621C6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can be an issue for </a:t>
            </a:r>
            <a:r>
              <a:rPr lang="en-US" dirty="0" err="1"/>
              <a:t>knn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Even though similarities can be cached</a:t>
            </a:r>
          </a:p>
          <a:p>
            <a:r>
              <a:rPr lang="en-US" dirty="0"/>
              <a:t>O(m</a:t>
            </a:r>
            <a:r>
              <a:rPr lang="en-US" baseline="30000" dirty="0"/>
              <a:t>2</a:t>
            </a:r>
            <a:r>
              <a:rPr lang="en-US" dirty="0"/>
              <a:t>n)</a:t>
            </a:r>
          </a:p>
          <a:p>
            <a:pPr lvl="1"/>
            <a:r>
              <a:rPr lang="en-US" dirty="0"/>
              <a:t>Where m is the number of users</a:t>
            </a:r>
          </a:p>
          <a:p>
            <a:pPr lvl="1"/>
            <a:r>
              <a:rPr lang="en-US" dirty="0"/>
              <a:t>n is the number of items used to compute similarity</a:t>
            </a:r>
          </a:p>
          <a:p>
            <a:r>
              <a:rPr lang="en-US" dirty="0"/>
              <a:t>m could be millions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DCB02-9E7A-2649-8484-5545D0335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632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28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D0E1E-EF7E-4D4B-AB4E-E2719EB0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3175A-6434-3A45-9299-9012B3F34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clusters of users</a:t>
            </a:r>
          </a:p>
          <a:p>
            <a:r>
              <a:rPr lang="en-US" dirty="0"/>
              <a:t>Consider only members of the same cluster as neighbors</a:t>
            </a:r>
          </a:p>
          <a:p>
            <a:r>
              <a:rPr lang="en-US" dirty="0"/>
              <a:t>Reduces the number of similarity comparisons needed</a:t>
            </a:r>
          </a:p>
          <a:p>
            <a:r>
              <a:rPr lang="en-US" dirty="0"/>
              <a:t>Can do the clustering with many fewer than m</a:t>
            </a:r>
            <a:r>
              <a:rPr lang="en-US" baseline="30000" dirty="0"/>
              <a:t>2</a:t>
            </a:r>
            <a:r>
              <a:rPr lang="en-US" dirty="0"/>
              <a:t> operations</a:t>
            </a:r>
          </a:p>
          <a:p>
            <a:pPr lvl="1"/>
            <a:r>
              <a:rPr lang="en-US" dirty="0"/>
              <a:t>K-means: O(</a:t>
            </a:r>
            <a:r>
              <a:rPr lang="en-US" dirty="0" err="1"/>
              <a:t>nmki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Where k is the number of clusters and </a:t>
            </a:r>
            <a:r>
              <a:rPr lang="en-US" dirty="0" err="1"/>
              <a:t>i</a:t>
            </a:r>
            <a:r>
              <a:rPr lang="en-US" dirty="0"/>
              <a:t> is the number of iterations</a:t>
            </a:r>
          </a:p>
          <a:p>
            <a:pPr lvl="2"/>
            <a:r>
              <a:rPr lang="en-US" dirty="0"/>
              <a:t>k * </a:t>
            </a:r>
            <a:r>
              <a:rPr lang="en-US" dirty="0" err="1"/>
              <a:t>i</a:t>
            </a:r>
            <a:r>
              <a:rPr lang="en-US" dirty="0"/>
              <a:t> &lt;&lt; n</a:t>
            </a:r>
          </a:p>
        </p:txBody>
      </p:sp>
    </p:spTree>
    <p:extLst>
      <p:ext uri="{BB962C8B-B14F-4D97-AF65-F5344CB8AC3E}">
        <p14:creationId xmlns:p14="http://schemas.microsoft.com/office/powerpoint/2010/main" val="3946945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Clustering,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perform offline clustering</a:t>
            </a:r>
          </a:p>
          <a:p>
            <a:pPr lvl="1"/>
            <a:r>
              <a:rPr lang="en-US" dirty="0"/>
              <a:t>We use a clustering algorithm to find groups of similar users</a:t>
            </a:r>
          </a:p>
          <a:p>
            <a:pPr lvl="1"/>
            <a:r>
              <a:rPr lang="en-US" dirty="0"/>
              <a:t>K-means is O(</a:t>
            </a:r>
            <a:r>
              <a:rPr lang="en-US" dirty="0" err="1"/>
              <a:t>knm</a:t>
            </a:r>
            <a:r>
              <a:rPr lang="en-US" dirty="0"/>
              <a:t>) instead of O(n</a:t>
            </a:r>
            <a:r>
              <a:rPr lang="en-US" baseline="30000" dirty="0"/>
              <a:t>2</a:t>
            </a:r>
            <a:r>
              <a:rPr lang="en-US" dirty="0"/>
              <a:t>m) where k &lt;&lt; n</a:t>
            </a:r>
          </a:p>
          <a:p>
            <a:r>
              <a:rPr lang="en-US" dirty="0"/>
              <a:t>Now we can find peers by just looking at the user’s cluster</a:t>
            </a:r>
          </a:p>
          <a:p>
            <a:pPr lvl="1"/>
            <a:r>
              <a:rPr lang="en-US" dirty="0"/>
              <a:t>O(</a:t>
            </a:r>
            <a:r>
              <a:rPr lang="en-US" dirty="0" err="1"/>
              <a:t>cnm</a:t>
            </a:r>
            <a:r>
              <a:rPr lang="en-US" dirty="0"/>
              <a:t>’) where c is the cluster size</a:t>
            </a:r>
          </a:p>
          <a:p>
            <a:pPr lvl="2"/>
            <a:r>
              <a:rPr lang="en-US" dirty="0"/>
              <a:t>Some algorithms use several closest clusters</a:t>
            </a:r>
          </a:p>
          <a:p>
            <a:pPr lvl="1"/>
            <a:r>
              <a:rPr lang="en-US" dirty="0"/>
              <a:t>The object is to reduce greatly the number of peers to consider</a:t>
            </a:r>
          </a:p>
        </p:txBody>
      </p:sp>
      <p:sp>
        <p:nvSpPr>
          <p:cNvPr id="4" name="Oval 3"/>
          <p:cNvSpPr/>
          <p:nvPr/>
        </p:nvSpPr>
        <p:spPr>
          <a:xfrm>
            <a:off x="5825451" y="4828854"/>
            <a:ext cx="1458931" cy="92467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195321" y="5393933"/>
            <a:ext cx="61645" cy="616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47721" y="5546333"/>
            <a:ext cx="61645" cy="616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62444" y="5000749"/>
            <a:ext cx="61645" cy="616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93267" y="5363110"/>
            <a:ext cx="61645" cy="616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14166" y="5229546"/>
            <a:ext cx="61645" cy="616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66516" y="5524072"/>
            <a:ext cx="1458931" cy="924674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42906" y="5967571"/>
            <a:ext cx="61645" cy="616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95306" y="6119971"/>
            <a:ext cx="61645" cy="616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40852" y="5936748"/>
            <a:ext cx="61645" cy="616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561751" y="5803184"/>
            <a:ext cx="61645" cy="616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48036" y="5955586"/>
            <a:ext cx="61645" cy="616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700436" y="6107986"/>
            <a:ext cx="61645" cy="616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45982" y="5924763"/>
            <a:ext cx="61645" cy="616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066881" y="5791199"/>
            <a:ext cx="61645" cy="6164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/>
          <p:cNvSpPr/>
          <p:nvPr/>
        </p:nvSpPr>
        <p:spPr>
          <a:xfrm>
            <a:off x="6508597" y="5168033"/>
            <a:ext cx="46315" cy="80678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1 20"/>
          <p:cNvSpPr/>
          <p:nvPr/>
        </p:nvSpPr>
        <p:spPr>
          <a:xfrm>
            <a:off x="2691829" y="5000749"/>
            <a:ext cx="2039429" cy="362361"/>
          </a:xfrm>
          <a:prstGeom prst="borderCallout1">
            <a:avLst>
              <a:gd name="adj1" fmla="val 40022"/>
              <a:gd name="adj2" fmla="val 103123"/>
              <a:gd name="adj3" fmla="val 68300"/>
              <a:gd name="adj4" fmla="val 18123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Only look for peers in this cluster</a:t>
            </a:r>
          </a:p>
        </p:txBody>
      </p:sp>
      <p:sp>
        <p:nvSpPr>
          <p:cNvPr id="23" name="Oval 22"/>
          <p:cNvSpPr/>
          <p:nvPr/>
        </p:nvSpPr>
        <p:spPr>
          <a:xfrm>
            <a:off x="6306625" y="4959654"/>
            <a:ext cx="525690" cy="4616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76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C69C-1727-4E4E-8689-DACF59517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F984F-47CA-E146-BB94-D64E5D8E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Medium-sized site</a:t>
            </a:r>
          </a:p>
          <a:p>
            <a:pPr lvl="1"/>
            <a:r>
              <a:rPr lang="en-US" dirty="0"/>
              <a:t>10 million users</a:t>
            </a:r>
          </a:p>
          <a:p>
            <a:pPr lvl="1"/>
            <a:r>
              <a:rPr lang="en-US" dirty="0"/>
              <a:t>10,000 items</a:t>
            </a:r>
          </a:p>
          <a:p>
            <a:r>
              <a:rPr lang="en-US" dirty="0"/>
              <a:t>sim(</a:t>
            </a:r>
            <a:r>
              <a:rPr lang="en-US" dirty="0" err="1"/>
              <a:t>u,v</a:t>
            </a:r>
            <a:r>
              <a:rPr lang="en-US" dirty="0"/>
              <a:t>) requires O(10</a:t>
            </a:r>
            <a:r>
              <a:rPr lang="en-US" baseline="30000" dirty="0"/>
              <a:t>14</a:t>
            </a:r>
            <a:r>
              <a:rPr lang="en-US" dirty="0"/>
              <a:t>10</a:t>
            </a:r>
            <a:r>
              <a:rPr lang="en-US" baseline="30000" dirty="0"/>
              <a:t>4</a:t>
            </a:r>
            <a:r>
              <a:rPr lang="en-US" dirty="0"/>
              <a:t>) = O(10</a:t>
            </a:r>
            <a:r>
              <a:rPr lang="en-US" baseline="30000" dirty="0"/>
              <a:t>18</a:t>
            </a:r>
            <a:r>
              <a:rPr lang="en-US" dirty="0"/>
              <a:t>) time = est. 10</a:t>
            </a:r>
            <a:r>
              <a:rPr lang="en-US" baseline="30000" dirty="0"/>
              <a:t>8</a:t>
            </a:r>
            <a:r>
              <a:rPr lang="en-US" dirty="0"/>
              <a:t> seconds</a:t>
            </a:r>
          </a:p>
          <a:p>
            <a:r>
              <a:rPr lang="en-US" dirty="0"/>
              <a:t>Clustering</a:t>
            </a:r>
          </a:p>
          <a:p>
            <a:pPr lvl="1"/>
            <a:r>
              <a:rPr lang="en-US" dirty="0"/>
              <a:t>1,000 clusters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= 10 is typical</a:t>
            </a:r>
          </a:p>
          <a:p>
            <a:pPr lvl="1"/>
            <a:r>
              <a:rPr lang="en-US" dirty="0"/>
              <a:t>O(10</a:t>
            </a:r>
            <a:r>
              <a:rPr lang="en-US" baseline="30000" dirty="0"/>
              <a:t>7</a:t>
            </a:r>
            <a:r>
              <a:rPr lang="en-US" dirty="0"/>
              <a:t>10</a:t>
            </a:r>
            <a:r>
              <a:rPr lang="en-US" baseline="30000" dirty="0"/>
              <a:t>4</a:t>
            </a:r>
            <a:r>
              <a:rPr lang="en-US" dirty="0"/>
              <a:t>10</a:t>
            </a:r>
            <a:r>
              <a:rPr lang="en-US" baseline="30000" dirty="0"/>
              <a:t>3</a:t>
            </a:r>
            <a:r>
              <a:rPr lang="en-US" dirty="0"/>
              <a:t>10)=O(10</a:t>
            </a:r>
            <a:r>
              <a:rPr lang="en-US" baseline="30000" dirty="0"/>
              <a:t>14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Sim(</a:t>
            </a:r>
            <a:r>
              <a:rPr lang="en-US" dirty="0" err="1"/>
              <a:t>u,v</a:t>
            </a:r>
            <a:r>
              <a:rPr lang="en-US" dirty="0"/>
              <a:t>) now only compares 10</a:t>
            </a:r>
            <a:r>
              <a:rPr lang="en-US" baseline="30000" dirty="0"/>
              <a:t>4</a:t>
            </a:r>
            <a:r>
              <a:rPr lang="en-US" dirty="0"/>
              <a:t> possible neighbors</a:t>
            </a:r>
          </a:p>
          <a:p>
            <a:pPr lvl="1"/>
            <a:r>
              <a:rPr lang="en-US" dirty="0"/>
              <a:t>O(10</a:t>
            </a:r>
            <a:r>
              <a:rPr lang="en-US" baseline="30000" dirty="0"/>
              <a:t>6</a:t>
            </a:r>
            <a:r>
              <a:rPr lang="en-US" dirty="0"/>
              <a:t>10</a:t>
            </a:r>
            <a:r>
              <a:rPr lang="en-US" baseline="30000" dirty="0"/>
              <a:t>4</a:t>
            </a:r>
            <a:r>
              <a:rPr lang="en-US" dirty="0"/>
              <a:t>) = O(10</a:t>
            </a:r>
            <a:r>
              <a:rPr lang="en-US" baseline="30000" dirty="0"/>
              <a:t>10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O(10</a:t>
            </a:r>
            <a:r>
              <a:rPr lang="en-US" baseline="30000" dirty="0"/>
              <a:t>14</a:t>
            </a:r>
            <a:r>
              <a:rPr lang="en-US" dirty="0"/>
              <a:t>)+O(10</a:t>
            </a:r>
            <a:r>
              <a:rPr lang="en-US" baseline="30000" dirty="0"/>
              <a:t>10</a:t>
            </a:r>
            <a:r>
              <a:rPr lang="en-US" dirty="0"/>
              <a:t>) = O(10</a:t>
            </a:r>
            <a:r>
              <a:rPr lang="en-US" baseline="30000" dirty="0"/>
              <a:t>14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10000x speed up</a:t>
            </a:r>
          </a:p>
          <a:p>
            <a:r>
              <a:rPr lang="en-US" dirty="0"/>
              <a:t>Difference between 160 minutes and 116 days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26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Sawar</a:t>
            </a:r>
            <a:r>
              <a:rPr lang="en-US" dirty="0"/>
              <a:t>, et al. 2002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332" y="1528934"/>
            <a:ext cx="5917915" cy="25247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07" y="4022407"/>
            <a:ext cx="4365376" cy="24847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767" y="4053681"/>
            <a:ext cx="4456520" cy="2453482"/>
          </a:xfrm>
          <a:prstGeom prst="rect">
            <a:avLst/>
          </a:prstGeom>
        </p:spPr>
      </p:pic>
      <p:sp>
        <p:nvSpPr>
          <p:cNvPr id="9" name="Line Callout 1 8"/>
          <p:cNvSpPr/>
          <p:nvPr/>
        </p:nvSpPr>
        <p:spPr>
          <a:xfrm>
            <a:off x="183792" y="3096998"/>
            <a:ext cx="2039429" cy="883832"/>
          </a:xfrm>
          <a:prstGeom prst="borderCallout1">
            <a:avLst>
              <a:gd name="adj1" fmla="val 125083"/>
              <a:gd name="adj2" fmla="val 52746"/>
              <a:gd name="adj3" fmla="val 243620"/>
              <a:gd name="adj4" fmla="val 9105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CF results vary because </a:t>
            </a:r>
            <a:r>
              <a:rPr lang="en-US" sz="1400"/>
              <a:t>neighborhood size set = cluster size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789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50CA-3DBD-2A44-9076-C2AED0DD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benefits of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B9FC-0369-644C-AC15-735D947D2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parallelism</a:t>
            </a:r>
          </a:p>
          <a:p>
            <a:pPr lvl="1"/>
            <a:r>
              <a:rPr lang="en-US" dirty="0"/>
              <a:t>The data for each cluster can be on a separate processor</a:t>
            </a:r>
          </a:p>
          <a:p>
            <a:r>
              <a:rPr lang="en-US" dirty="0"/>
              <a:t>Better updateability </a:t>
            </a:r>
          </a:p>
          <a:p>
            <a:pPr lvl="1"/>
            <a:r>
              <a:rPr lang="en-US" dirty="0"/>
              <a:t>The impact of updates can be confined to a single cluster</a:t>
            </a:r>
          </a:p>
          <a:p>
            <a:pPr lvl="2"/>
            <a:r>
              <a:rPr lang="en-US" dirty="0"/>
              <a:t>As long as they aren’t too large</a:t>
            </a:r>
          </a:p>
          <a:p>
            <a:pPr lvl="1"/>
            <a:r>
              <a:rPr lang="en-US" dirty="0"/>
              <a:t>Periodic re-clustering</a:t>
            </a:r>
          </a:p>
        </p:txBody>
      </p:sp>
    </p:spTree>
    <p:extLst>
      <p:ext uri="{BB962C8B-B14F-4D97-AF65-F5344CB8AC3E}">
        <p14:creationId xmlns:p14="http://schemas.microsoft.com/office/powerpoint/2010/main" val="120251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User-based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64488"/>
            <a:ext cx="7556313" cy="4144963"/>
          </a:xfrm>
        </p:spPr>
        <p:txBody>
          <a:bodyPr/>
          <a:lstStyle/>
          <a:p>
            <a:r>
              <a:rPr lang="en-US" dirty="0"/>
              <a:t>Identify neighborhood of u</a:t>
            </a:r>
          </a:p>
          <a:p>
            <a:pPr lvl="1"/>
            <a:r>
              <a:rPr lang="en-US" dirty="0"/>
              <a:t>peer users </a:t>
            </a:r>
            <a:r>
              <a:rPr lang="en-US" dirty="0" err="1"/>
              <a:t>P</a:t>
            </a:r>
            <a:r>
              <a:rPr lang="en-US" baseline="-25000" dirty="0" err="1"/>
              <a:t>u</a:t>
            </a:r>
            <a:endParaRPr lang="en-US" baseline="-25000" dirty="0"/>
          </a:p>
          <a:p>
            <a:r>
              <a:rPr lang="en-US" dirty="0"/>
              <a:t>Use peers to generate prediction </a:t>
            </a:r>
            <a:r>
              <a:rPr lang="en-US" dirty="0" err="1"/>
              <a:t>ř</a:t>
            </a:r>
            <a:r>
              <a:rPr lang="en-US" baseline="-25000" dirty="0" err="1"/>
              <a:t>uj</a:t>
            </a:r>
            <a:endParaRPr lang="en-US" baseline="-25000" dirty="0"/>
          </a:p>
          <a:p>
            <a:r>
              <a:rPr lang="en-US" dirty="0"/>
              <a:t>Similar to </a:t>
            </a:r>
            <a:r>
              <a:rPr lang="en-US" dirty="0" err="1"/>
              <a:t>knn</a:t>
            </a:r>
            <a:r>
              <a:rPr lang="en-US" dirty="0"/>
              <a:t> classifier</a:t>
            </a:r>
          </a:p>
          <a:p>
            <a:pPr lvl="1"/>
            <a:r>
              <a:rPr lang="en-US" dirty="0"/>
              <a:t>find the most similar instances</a:t>
            </a:r>
          </a:p>
          <a:p>
            <a:pPr lvl="1"/>
            <a:r>
              <a:rPr lang="en-US" dirty="0"/>
              <a:t>Instead of trying to generalize</a:t>
            </a:r>
          </a:p>
        </p:txBody>
      </p:sp>
    </p:spTree>
    <p:extLst>
      <p:ext uri="{BB962C8B-B14F-4D97-AF65-F5344CB8AC3E}">
        <p14:creationId xmlns:p14="http://schemas.microsoft.com/office/powerpoint/2010/main" val="2298181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EEDB-CC0F-B240-835A-76FA39F4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5F39-3C55-1A43-A05A-AADDD1C75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getting the “best” set of users</a:t>
            </a:r>
          </a:p>
          <a:p>
            <a:pPr lvl="1"/>
            <a:r>
              <a:rPr lang="en-US" dirty="0"/>
              <a:t>Accuracy goes down</a:t>
            </a:r>
          </a:p>
          <a:p>
            <a:r>
              <a:rPr lang="en-US" dirty="0"/>
              <a:t>The smaller the clusters, the more the neighborhoods are restricted</a:t>
            </a:r>
          </a:p>
          <a:p>
            <a:r>
              <a:rPr lang="en-US" dirty="0"/>
              <a:t>The larger the clusters, the more the algorithm behaves like regular </a:t>
            </a:r>
            <a:r>
              <a:rPr lang="en-US" dirty="0" err="1"/>
              <a:t>kNN</a:t>
            </a:r>
            <a:endParaRPr lang="en-US" dirty="0"/>
          </a:p>
          <a:p>
            <a:pPr lvl="1"/>
            <a:r>
              <a:rPr lang="en-US" dirty="0"/>
              <a:t>Limiting case: 1 cluster with everyone in it</a:t>
            </a:r>
          </a:p>
        </p:txBody>
      </p:sp>
    </p:spTree>
    <p:extLst>
      <p:ext uri="{BB962C8B-B14F-4D97-AF65-F5344CB8AC3E}">
        <p14:creationId xmlns:p14="http://schemas.microsoft.com/office/powerpoint/2010/main" val="3784419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Diversity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81200"/>
            <a:ext cx="7543800" cy="4572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sz="2800" dirty="0"/>
              <a:t>We want a recommender to provide a useful list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sz="2800" dirty="0"/>
              <a:t>Suppose I like this: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sz="2800" dirty="0"/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sz="2800" dirty="0"/>
              <a:t>Should I get this list?</a:t>
            </a:r>
          </a:p>
          <a:p>
            <a:pPr lvl="1" eaLnBrk="1" hangingPunct="1">
              <a:defRPr/>
            </a:pPr>
            <a:r>
              <a:rPr lang="en-US" sz="2400" dirty="0"/>
              <a:t>not diverse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endParaRPr lang="en-US" sz="2000" dirty="0"/>
          </a:p>
        </p:txBody>
      </p:sp>
      <p:pic>
        <p:nvPicPr>
          <p:cNvPr id="60420" name="Picture 4" descr="Star Wars Episode IV - A New Hope (1977 &amp; 2004 Versions, 2-Disc Widescreen Edition)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0" r="13200"/>
          <a:stretch>
            <a:fillRect/>
          </a:stretch>
        </p:blipFill>
        <p:spPr bwMode="auto">
          <a:xfrm>
            <a:off x="4856445" y="2659856"/>
            <a:ext cx="1106488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421" name="Group 5"/>
          <p:cNvGrpSpPr>
            <a:grpSpLocks/>
          </p:cNvGrpSpPr>
          <p:nvPr/>
        </p:nvGrpSpPr>
        <p:grpSpPr bwMode="auto">
          <a:xfrm>
            <a:off x="4303713" y="5105400"/>
            <a:ext cx="4306887" cy="1524000"/>
            <a:chOff x="2711" y="2880"/>
            <a:chExt cx="2713" cy="960"/>
          </a:xfrm>
        </p:grpSpPr>
        <p:pic>
          <p:nvPicPr>
            <p:cNvPr id="60422" name="Picture 6" descr="Star Wars - Episode I, The Phantom Menace (Widescreen Edition)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801"/>
            <a:stretch>
              <a:fillRect/>
            </a:stretch>
          </p:blipFill>
          <p:spPr bwMode="auto">
            <a:xfrm>
              <a:off x="2711" y="2880"/>
              <a:ext cx="702" cy="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23" name="Picture 7" descr="Star Wars - Episode II, Attack of the Clones (Widescreen Edition)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00" r="13200"/>
            <a:stretch>
              <a:fillRect/>
            </a:stretch>
          </p:blipFill>
          <p:spPr bwMode="auto">
            <a:xfrm>
              <a:off x="3431" y="2880"/>
              <a:ext cx="697" cy="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24" name="Picture 8" descr="Star Wars - Episode III, Revenge of the Sith (Widescreen Edition)">
              <a:hlinkClick r:id="rId9"/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0" r="16800"/>
            <a:stretch>
              <a:fillRect/>
            </a:stretch>
          </p:blipFill>
          <p:spPr bwMode="auto">
            <a:xfrm>
              <a:off x="4103" y="2887"/>
              <a:ext cx="633" cy="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25" name="Picture 9" descr="Star Wars Episode V - The Empire Strikes Back (1980 &amp; 2004 versions, 2-Disc Widescreen Edition)">
              <a:hlinkClick r:id="rId11"/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00" r="13200"/>
            <a:stretch>
              <a:fillRect/>
            </a:stretch>
          </p:blipFill>
          <p:spPr bwMode="auto">
            <a:xfrm>
              <a:off x="4727" y="2893"/>
              <a:ext cx="697" cy="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3483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Risk</a:t>
            </a:r>
          </a:p>
          <a:p>
            <a:pPr lvl="1"/>
            <a:r>
              <a:rPr lang="en-US" dirty="0"/>
              <a:t>If the user doesn’t like one of these items</a:t>
            </a:r>
          </a:p>
          <a:p>
            <a:pPr lvl="2"/>
            <a:r>
              <a:rPr lang="en-US" dirty="0"/>
              <a:t>She won’t like any</a:t>
            </a:r>
          </a:p>
          <a:p>
            <a:r>
              <a:rPr lang="en-US" dirty="0"/>
              <a:t>Utility</a:t>
            </a:r>
          </a:p>
          <a:p>
            <a:pPr lvl="1"/>
            <a:r>
              <a:rPr lang="en-US" dirty="0"/>
              <a:t>If the user already knows about one item</a:t>
            </a:r>
          </a:p>
          <a:p>
            <a:pPr lvl="2"/>
            <a:r>
              <a:rPr lang="en-US" dirty="0"/>
              <a:t>She probably knows about the others</a:t>
            </a:r>
          </a:p>
          <a:p>
            <a:pPr lvl="1"/>
            <a:r>
              <a:rPr lang="en-US" dirty="0"/>
              <a:t>Worst case</a:t>
            </a:r>
          </a:p>
          <a:p>
            <a:pPr lvl="2"/>
            <a:r>
              <a:rPr lang="en-US" dirty="0"/>
              <a:t>Copies of known items: news stories, etc.</a:t>
            </a:r>
          </a:p>
          <a:p>
            <a:r>
              <a:rPr lang="en-US" dirty="0"/>
              <a:t>Choice confidence</a:t>
            </a:r>
          </a:p>
          <a:p>
            <a:pPr lvl="1"/>
            <a:r>
              <a:rPr lang="en-US" dirty="0"/>
              <a:t>If the items are too similar</a:t>
            </a:r>
          </a:p>
          <a:p>
            <a:pPr lvl="2"/>
            <a:r>
              <a:rPr lang="en-US" dirty="0"/>
              <a:t>The user might not believe that the search was “fair”</a:t>
            </a:r>
          </a:p>
          <a:p>
            <a:r>
              <a:rPr lang="en-US" dirty="0"/>
              <a:t>Non-diverse choices</a:t>
            </a:r>
          </a:p>
          <a:p>
            <a:pPr lvl="1"/>
            <a:r>
              <a:rPr lang="en-US" dirty="0"/>
              <a:t>Likely to concentrate on short-head</a:t>
            </a:r>
          </a:p>
        </p:txBody>
      </p:sp>
    </p:spTree>
    <p:extLst>
      <p:ext uri="{BB962C8B-B14F-4D97-AF65-F5344CB8AC3E}">
        <p14:creationId xmlns:p14="http://schemas.microsoft.com/office/powerpoint/2010/main" val="6822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diversity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diversity of a given list</a:t>
                </a:r>
              </a:p>
              <a:p>
                <a:pPr lvl="1"/>
                <a:r>
                  <a:rPr lang="en-US" dirty="0"/>
                  <a:t>Whether the system as a whole recommends diverse items</a:t>
                </a:r>
              </a:p>
              <a:p>
                <a:pPr lvl="2"/>
                <a:r>
                  <a:rPr lang="en-US" dirty="0"/>
                  <a:t>Separate question</a:t>
                </a:r>
              </a:p>
              <a:p>
                <a:r>
                  <a:rPr lang="en-US" dirty="0"/>
                  <a:t>Assume recommendation list</a:t>
                </a:r>
              </a:p>
              <a:p>
                <a:pPr lvl="1"/>
                <a:r>
                  <a:rPr lang="en-US" dirty="0"/>
                  <a:t>L = { i</a:t>
                </a:r>
                <a:r>
                  <a:rPr lang="en-US" baseline="-25000" dirty="0"/>
                  <a:t>0</a:t>
                </a:r>
                <a:r>
                  <a:rPr lang="en-US" dirty="0"/>
                  <a:t>, </a:t>
                </a:r>
                <a:r>
                  <a:rPr lang="mr-IN" dirty="0"/>
                  <a:t>…</a:t>
                </a:r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en-US" baseline="-25000" dirty="0" err="1"/>
                  <a:t>k</a:t>
                </a:r>
                <a:r>
                  <a:rPr lang="en-US" dirty="0"/>
                  <a:t> }</a:t>
                </a:r>
              </a:p>
              <a:p>
                <a:r>
                  <a:rPr lang="en-US" dirty="0"/>
                  <a:t>Assume similarity measure</a:t>
                </a:r>
              </a:p>
              <a:p>
                <a:pPr lvl="1"/>
                <a:r>
                  <a:rPr lang="en-US" dirty="0"/>
                  <a:t>Based on item features</a:t>
                </a:r>
              </a:p>
              <a:p>
                <a:pPr lvl="1"/>
                <a:r>
                  <a:rPr lang="en-US" dirty="0"/>
                  <a:t>sim(</a:t>
                </a:r>
                <a:r>
                  <a:rPr lang="en-US" dirty="0" err="1"/>
                  <a:t>i,j</a:t>
                </a:r>
                <a:r>
                  <a:rPr lang="en-US" dirty="0"/>
                  <a:t>) measures pairwise similarity</a:t>
                </a:r>
              </a:p>
              <a:p>
                <a:r>
                  <a:rPr lang="en-US" dirty="0"/>
                  <a:t>Diversity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charset="0"/>
                          </a:rPr>
                          <m:t>𝑠𝑖𝑚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42" t="-1471" b="-1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196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165B-063F-804D-BFBB-E7F37BD2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8984C-80BE-4444-8728-F0D8BBF62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If diversity is the only property you want in recommendations, you would want</a:t>
            </a:r>
          </a:p>
          <a:p>
            <a:r>
              <a:rPr lang="en-US" dirty="0">
                <a:solidFill>
                  <a:srgbClr val="00B050"/>
                </a:solidFill>
              </a:rPr>
              <a:t>A: A content-based recommendation that knows about item features</a:t>
            </a:r>
          </a:p>
          <a:p>
            <a:r>
              <a:rPr lang="en-US" dirty="0">
                <a:solidFill>
                  <a:srgbClr val="00B050"/>
                </a:solidFill>
              </a:rPr>
              <a:t>B: A collaborative recommender with diverse individuals in it</a:t>
            </a:r>
          </a:p>
          <a:p>
            <a:r>
              <a:rPr lang="en-US" dirty="0">
                <a:solidFill>
                  <a:srgbClr val="00B050"/>
                </a:solidFill>
              </a:rPr>
              <a:t>C: A recommender that chooses items randomly</a:t>
            </a:r>
          </a:p>
        </p:txBody>
      </p:sp>
    </p:spTree>
    <p:extLst>
      <p:ext uri="{BB962C8B-B14F-4D97-AF65-F5344CB8AC3E}">
        <p14:creationId xmlns:p14="http://schemas.microsoft.com/office/powerpoint/2010/main" val="1642617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to be maximized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get a maximally-diverse recommendation</a:t>
            </a:r>
          </a:p>
          <a:p>
            <a:pPr lvl="1"/>
            <a:r>
              <a:rPr lang="en-US" dirty="0"/>
              <a:t>Pick random items</a:t>
            </a:r>
          </a:p>
          <a:p>
            <a:r>
              <a:rPr lang="en-US" dirty="0"/>
              <a:t>Non-accuracy metrics</a:t>
            </a:r>
          </a:p>
          <a:p>
            <a:pPr lvl="1"/>
            <a:r>
              <a:rPr lang="en-US" dirty="0"/>
              <a:t>Have to be maximized while not losing (too much) accuracy</a:t>
            </a:r>
          </a:p>
          <a:p>
            <a:r>
              <a:rPr lang="en-US" dirty="0"/>
              <a:t>Multi-objective problem</a:t>
            </a:r>
          </a:p>
          <a:p>
            <a:r>
              <a:rPr lang="en-US" dirty="0"/>
              <a:t>More about this later in the quarter</a:t>
            </a:r>
          </a:p>
        </p:txBody>
      </p:sp>
    </p:spTree>
    <p:extLst>
      <p:ext uri="{BB962C8B-B14F-4D97-AF65-F5344CB8AC3E}">
        <p14:creationId xmlns:p14="http://schemas.microsoft.com/office/powerpoint/2010/main" val="24657873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8EBE-30A4-3F41-AF55-19529F0E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A628B-2BC2-CE4A-A735-7249F3E8C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class</a:t>
            </a:r>
          </a:p>
          <a:p>
            <a:r>
              <a:rPr lang="en-US" dirty="0"/>
              <a:t>I will be at the Conference on Fairness, Accountability and Transparency</a:t>
            </a:r>
          </a:p>
          <a:p>
            <a:r>
              <a:rPr lang="en-US" dirty="0"/>
              <a:t>Work on the homework</a:t>
            </a:r>
          </a:p>
        </p:txBody>
      </p:sp>
    </p:spTree>
    <p:extLst>
      <p:ext uri="{BB962C8B-B14F-4D97-AF65-F5344CB8AC3E}">
        <p14:creationId xmlns:p14="http://schemas.microsoft.com/office/powerpoint/2010/main" val="3638467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9CA0-593F-CB4D-9F7D-F3E5B49A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BF9F-CFAD-5547-A29E-68120FFE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Guest lecturer: </a:t>
            </a:r>
            <a:r>
              <a:rPr lang="en-US" dirty="0" err="1"/>
              <a:t>Himan</a:t>
            </a:r>
            <a:r>
              <a:rPr lang="en-US" dirty="0"/>
              <a:t> </a:t>
            </a:r>
            <a:r>
              <a:rPr lang="en-US" dirty="0" err="1"/>
              <a:t>Abdollahpouri</a:t>
            </a:r>
            <a:r>
              <a:rPr lang="en-US" dirty="0"/>
              <a:t>, PhD student</a:t>
            </a:r>
          </a:p>
          <a:p>
            <a:r>
              <a:rPr lang="en-US" dirty="0"/>
              <a:t>Topic: Regression-based models</a:t>
            </a:r>
          </a:p>
        </p:txBody>
      </p:sp>
    </p:spTree>
    <p:extLst>
      <p:ext uri="{BB962C8B-B14F-4D97-AF65-F5344CB8AC3E}">
        <p14:creationId xmlns:p14="http://schemas.microsoft.com/office/powerpoint/2010/main" val="139434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981200"/>
            <a:ext cx="5655746" cy="4144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 idea</a:t>
            </a:r>
          </a:p>
          <a:p>
            <a:pPr lvl="1"/>
            <a:r>
              <a:rPr lang="en-US" dirty="0"/>
              <a:t>We extrapolate the values of missing ratings, </a:t>
            </a:r>
            <a:r>
              <a:rPr lang="en-US" dirty="0" err="1"/>
              <a:t>ř</a:t>
            </a:r>
            <a:r>
              <a:rPr lang="en-US" baseline="-25000" dirty="0" err="1"/>
              <a:t>uj</a:t>
            </a:r>
            <a:endParaRPr lang="en-US" dirty="0"/>
          </a:p>
          <a:p>
            <a:pPr lvl="2"/>
            <a:r>
              <a:rPr lang="en-US" dirty="0"/>
              <a:t>From peer users</a:t>
            </a:r>
          </a:p>
          <a:p>
            <a:pPr lvl="1"/>
            <a:r>
              <a:rPr lang="en-US" dirty="0"/>
              <a:t>Select peers based on similarity</a:t>
            </a:r>
          </a:p>
          <a:p>
            <a:pPr lvl="2"/>
            <a:r>
              <a:rPr lang="en-US" dirty="0"/>
              <a:t>Typically computed with correlation</a:t>
            </a:r>
          </a:p>
          <a:p>
            <a:pPr lvl="1"/>
            <a:r>
              <a:rPr lang="en-US" dirty="0"/>
              <a:t>Predict using a weighted average</a:t>
            </a:r>
          </a:p>
          <a:p>
            <a:pPr lvl="2"/>
            <a:r>
              <a:rPr lang="en-US" dirty="0"/>
              <a:t>Where the similarity is the weight</a:t>
            </a:r>
          </a:p>
          <a:p>
            <a:r>
              <a:rPr lang="en-US" dirty="0"/>
              <a:t>Personalization</a:t>
            </a:r>
          </a:p>
          <a:p>
            <a:pPr lvl="1"/>
            <a:r>
              <a:rPr lang="en-US" dirty="0"/>
              <a:t>Comes from each user having a unique neighborhood</a:t>
            </a:r>
          </a:p>
          <a:p>
            <a:pPr lvl="2"/>
            <a:r>
              <a:rPr lang="en-US" dirty="0"/>
              <a:t>Determined by their particular pattern of ratings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489" y="2264881"/>
            <a:ext cx="20574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88F0-24C8-D244-A369-D88C051B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neighbors?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C22F-BEA3-BB45-85EC-D310B76F1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k</a:t>
            </a:r>
          </a:p>
          <a:p>
            <a:pPr lvl="1"/>
            <a:r>
              <a:rPr lang="en-US" dirty="0"/>
              <a:t>Means that each prediction is closer to a global mean</a:t>
            </a:r>
          </a:p>
          <a:p>
            <a:pPr lvl="1"/>
            <a:r>
              <a:rPr lang="en-US" dirty="0"/>
              <a:t>Less personalization</a:t>
            </a:r>
          </a:p>
          <a:p>
            <a:r>
              <a:rPr lang="en-US" dirty="0"/>
              <a:t>Small k</a:t>
            </a:r>
          </a:p>
          <a:p>
            <a:pPr lvl="1"/>
            <a:r>
              <a:rPr lang="en-US" dirty="0"/>
              <a:t>Sensitive to neighbor noise</a:t>
            </a:r>
          </a:p>
          <a:p>
            <a:r>
              <a:rPr lang="en-US" dirty="0"/>
              <a:t>Interestingly</a:t>
            </a:r>
          </a:p>
          <a:p>
            <a:pPr lvl="1"/>
            <a:r>
              <a:rPr lang="en-US" dirty="0"/>
              <a:t>If you had an oracle to tell you the exact right k for each user</a:t>
            </a:r>
          </a:p>
          <a:p>
            <a:pPr lvl="1"/>
            <a:r>
              <a:rPr lang="en-US" dirty="0"/>
              <a:t>You can be very accurate</a:t>
            </a:r>
          </a:p>
          <a:p>
            <a:pPr lvl="1"/>
            <a:r>
              <a:rPr lang="en-US" dirty="0"/>
              <a:t>No way to know that in advance</a:t>
            </a:r>
          </a:p>
        </p:txBody>
      </p:sp>
    </p:spTree>
    <p:extLst>
      <p:ext uri="{BB962C8B-B14F-4D97-AF65-F5344CB8AC3E}">
        <p14:creationId xmlns:p14="http://schemas.microsoft.com/office/powerpoint/2010/main" val="50238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B794-82EA-5148-8764-2B066615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threshold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62B97-4A28-2144-97A0-35A672326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want to combine k value with minimum similarity threshold</a:t>
            </a:r>
          </a:p>
          <a:p>
            <a:r>
              <a:rPr lang="en-US" dirty="0"/>
              <a:t>Otherwise, when users have few close neighbors</a:t>
            </a:r>
          </a:p>
          <a:p>
            <a:pPr lvl="1"/>
            <a:r>
              <a:rPr lang="en-US" dirty="0"/>
              <a:t>distant users get pulled in to get to k</a:t>
            </a:r>
          </a:p>
          <a:p>
            <a:r>
              <a:rPr lang="en-US" dirty="0"/>
              <a:t>Zero is a common threshold</a:t>
            </a:r>
          </a:p>
          <a:p>
            <a:pPr lvl="1"/>
            <a:r>
              <a:rPr lang="en-US" dirty="0"/>
              <a:t>Don’t profiles with negative</a:t>
            </a:r>
            <a:br>
              <a:rPr lang="en-US" dirty="0"/>
            </a:br>
            <a:r>
              <a:rPr lang="en-US" dirty="0"/>
              <a:t>similarity!</a:t>
            </a:r>
          </a:p>
          <a:p>
            <a:r>
              <a:rPr lang="en-US" dirty="0"/>
              <a:t>Might be hard to find k </a:t>
            </a:r>
            <a:br>
              <a:rPr lang="en-US" dirty="0"/>
            </a:br>
            <a:r>
              <a:rPr lang="en-US" dirty="0"/>
              <a:t>neighbors that are close</a:t>
            </a:r>
          </a:p>
          <a:p>
            <a:pPr lvl="1"/>
            <a:r>
              <a:rPr lang="en-US" dirty="0"/>
              <a:t>“black sheep” users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3DBF51-81E0-F24F-8223-6D865C1773E4}"/>
              </a:ext>
            </a:extLst>
          </p:cNvPr>
          <p:cNvSpPr/>
          <p:nvPr/>
        </p:nvSpPr>
        <p:spPr>
          <a:xfrm>
            <a:off x="4824023" y="3817509"/>
            <a:ext cx="3638877" cy="26896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BDEE73-A032-AB44-BBFF-9C013E0725F4}"/>
              </a:ext>
            </a:extLst>
          </p:cNvPr>
          <p:cNvSpPr/>
          <p:nvPr/>
        </p:nvSpPr>
        <p:spPr>
          <a:xfrm>
            <a:off x="5849633" y="4435347"/>
            <a:ext cx="182880" cy="18288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7D65850-71AE-6345-81C2-011DF2C0DADB}"/>
              </a:ext>
            </a:extLst>
          </p:cNvPr>
          <p:cNvSpPr/>
          <p:nvPr/>
        </p:nvSpPr>
        <p:spPr>
          <a:xfrm flipH="1">
            <a:off x="6184913" y="4587747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CD01C1-CFDB-A04D-836A-30880B073916}"/>
              </a:ext>
            </a:extLst>
          </p:cNvPr>
          <p:cNvSpPr/>
          <p:nvPr/>
        </p:nvSpPr>
        <p:spPr>
          <a:xfrm flipH="1">
            <a:off x="5849633" y="4816347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2B2147-5022-5749-A771-99F5503D03B8}"/>
              </a:ext>
            </a:extLst>
          </p:cNvPr>
          <p:cNvSpPr/>
          <p:nvPr/>
        </p:nvSpPr>
        <p:spPr>
          <a:xfrm flipH="1">
            <a:off x="5245388" y="4339189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912194-D4A6-024B-8148-131840104C1E}"/>
              </a:ext>
            </a:extLst>
          </p:cNvPr>
          <p:cNvSpPr/>
          <p:nvPr/>
        </p:nvSpPr>
        <p:spPr>
          <a:xfrm flipH="1">
            <a:off x="5397788" y="4491589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2D533B-EFEE-3541-97F7-ED65937BEBBF}"/>
              </a:ext>
            </a:extLst>
          </p:cNvPr>
          <p:cNvSpPr/>
          <p:nvPr/>
        </p:nvSpPr>
        <p:spPr>
          <a:xfrm>
            <a:off x="7318215" y="5654547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D2620C-2F77-8B45-B3B9-1FDE7DEF72F9}"/>
              </a:ext>
            </a:extLst>
          </p:cNvPr>
          <p:cNvSpPr/>
          <p:nvPr/>
        </p:nvSpPr>
        <p:spPr>
          <a:xfrm>
            <a:off x="5067448" y="4198960"/>
            <a:ext cx="1428108" cy="827977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49367C-CCF1-1D4A-A060-ACB69175F101}"/>
              </a:ext>
            </a:extLst>
          </p:cNvPr>
          <p:cNvSpPr txBox="1"/>
          <p:nvPr/>
        </p:nvSpPr>
        <p:spPr>
          <a:xfrm>
            <a:off x="6495556" y="4198960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k=4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A1164E-DC03-624F-A4AF-8487DEB71CBB}"/>
              </a:ext>
            </a:extLst>
          </p:cNvPr>
          <p:cNvSpPr/>
          <p:nvPr/>
        </p:nvSpPr>
        <p:spPr>
          <a:xfrm>
            <a:off x="4572000" y="3692776"/>
            <a:ext cx="3591586" cy="2668421"/>
          </a:xfrm>
          <a:prstGeom prst="ellipse">
            <a:avLst/>
          </a:prstGeom>
          <a:noFill/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A99232-A1F5-9840-B0A7-70DCA3620DF5}"/>
              </a:ext>
            </a:extLst>
          </p:cNvPr>
          <p:cNvSpPr txBox="1"/>
          <p:nvPr/>
        </p:nvSpPr>
        <p:spPr>
          <a:xfrm>
            <a:off x="7501095" y="6028323"/>
            <a:ext cx="70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k=5</a:t>
            </a:r>
          </a:p>
        </p:txBody>
      </p:sp>
    </p:spTree>
    <p:extLst>
      <p:ext uri="{BB962C8B-B14F-4D97-AF65-F5344CB8AC3E}">
        <p14:creationId xmlns:p14="http://schemas.microsoft.com/office/powerpoint/2010/main" val="238810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64488"/>
            <a:ext cx="7556313" cy="4144963"/>
          </a:xfrm>
        </p:spPr>
        <p:txBody>
          <a:bodyPr/>
          <a:lstStyle/>
          <a:p>
            <a:r>
              <a:rPr lang="en-US" dirty="0"/>
              <a:t>Once you have a neighborhood</a:t>
            </a:r>
          </a:p>
          <a:p>
            <a:pPr lvl="1"/>
            <a:r>
              <a:rPr lang="en-US" dirty="0"/>
              <a:t>use the peers to generate a prediction</a:t>
            </a:r>
          </a:p>
          <a:p>
            <a:r>
              <a:rPr lang="en-US" dirty="0" err="1"/>
              <a:t>Resnick’s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take all the (mean-adjusted) ratings of all peers v on item j</a:t>
            </a:r>
          </a:p>
          <a:p>
            <a:pPr lvl="1"/>
            <a:r>
              <a:rPr lang="en-US" dirty="0"/>
              <a:t>form a weighted sum</a:t>
            </a:r>
          </a:p>
          <a:p>
            <a:pPr lvl="2"/>
            <a:r>
              <a:rPr lang="en-US" dirty="0"/>
              <a:t>weighting by their similarity to user u</a:t>
            </a:r>
          </a:p>
          <a:p>
            <a:pPr lvl="1"/>
            <a:r>
              <a:rPr lang="en-US" dirty="0"/>
              <a:t>add back in u’s mean rating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06" y="4936608"/>
            <a:ext cx="5971905" cy="762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889" y="5917958"/>
            <a:ext cx="1420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strictly necessary for ranking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85323" y="4662521"/>
            <a:ext cx="551397" cy="10361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771154" y="5514811"/>
            <a:ext cx="350889" cy="914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23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63F5-1F13-964F-99B7-6EDC7EBB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Sparsity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BC500-B0AA-9142-BD7A-A9EA06DC1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What happens as the ratings matrix becomes more sparse?</a:t>
            </a:r>
          </a:p>
          <a:p>
            <a:r>
              <a:rPr lang="en-US" dirty="0">
                <a:solidFill>
                  <a:srgbClr val="00B050"/>
                </a:solidFill>
              </a:rPr>
              <a:t>A: There is less overlap between user profiles and it is harder to find neighbors</a:t>
            </a:r>
          </a:p>
          <a:p>
            <a:r>
              <a:rPr lang="en-US" dirty="0">
                <a:solidFill>
                  <a:srgbClr val="00B050"/>
                </a:solidFill>
              </a:rPr>
              <a:t>B: Items have fewer ratings and so predictions have to be made on the basis of less data</a:t>
            </a:r>
          </a:p>
          <a:p>
            <a:r>
              <a:rPr lang="en-US" dirty="0">
                <a:solidFill>
                  <a:srgbClr val="00B050"/>
                </a:solidFill>
              </a:rPr>
              <a:t>C: The ratings matrix requires more and more memory to store</a:t>
            </a:r>
          </a:p>
          <a:p>
            <a:r>
              <a:rPr lang="en-US" dirty="0">
                <a:solidFill>
                  <a:srgbClr val="00B050"/>
                </a:solidFill>
              </a:rPr>
              <a:t>D: A and B only</a:t>
            </a:r>
          </a:p>
          <a:p>
            <a:r>
              <a:rPr lang="en-US" dirty="0">
                <a:solidFill>
                  <a:srgbClr val="00B050"/>
                </a:solidFill>
              </a:rPr>
              <a:t>E: A, B and C</a:t>
            </a:r>
          </a:p>
        </p:txBody>
      </p:sp>
    </p:spTree>
    <p:extLst>
      <p:ext uri="{BB962C8B-B14F-4D97-AF65-F5344CB8AC3E}">
        <p14:creationId xmlns:p14="http://schemas.microsoft.com/office/powerpoint/2010/main" val="1443904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kNN</a:t>
            </a:r>
            <a:r>
              <a:rPr lang="en-US" dirty="0"/>
              <a:t> seems slow but…</a:t>
            </a:r>
          </a:p>
          <a:p>
            <a:r>
              <a:rPr lang="en-US" dirty="0"/>
              <a:t>sim(</a:t>
            </a:r>
            <a:r>
              <a:rPr lang="en-US" dirty="0" err="1"/>
              <a:t>u,v</a:t>
            </a:r>
            <a:r>
              <a:rPr lang="en-US" dirty="0"/>
              <a:t>) can be computed offline</a:t>
            </a:r>
          </a:p>
          <a:p>
            <a:pPr lvl="1"/>
            <a:r>
              <a:rPr lang="en-US" dirty="0"/>
              <a:t>O(|U|</a:t>
            </a:r>
            <a:r>
              <a:rPr lang="en-US" baseline="30000" dirty="0"/>
              <a:t>2</a:t>
            </a:r>
            <a:r>
              <a:rPr lang="en-US" dirty="0"/>
              <a:t>) space</a:t>
            </a:r>
          </a:p>
          <a:p>
            <a:pPr lvl="1"/>
            <a:r>
              <a:rPr lang="en-US" dirty="0"/>
              <a:t>Can use clustering or sampling if there are many users</a:t>
            </a:r>
          </a:p>
          <a:p>
            <a:r>
              <a:rPr lang="en-US" dirty="0"/>
              <a:t>users can be indexed by what items they’ve rated</a:t>
            </a:r>
          </a:p>
          <a:p>
            <a:r>
              <a:rPr lang="en-US" dirty="0"/>
              <a:t>possible to identify peers pretty quickly</a:t>
            </a:r>
          </a:p>
          <a:p>
            <a:r>
              <a:rPr lang="en-US" dirty="0"/>
              <a:t>still must predict for all items in order to compute a ranked list</a:t>
            </a:r>
          </a:p>
        </p:txBody>
      </p:sp>
    </p:spTree>
    <p:extLst>
      <p:ext uri="{BB962C8B-B14F-4D97-AF65-F5344CB8AC3E}">
        <p14:creationId xmlns:p14="http://schemas.microsoft.com/office/powerpoint/2010/main" val="2643421114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8142</TotalTime>
  <Words>1577</Words>
  <Application>Microsoft Macintosh PowerPoint</Application>
  <PresentationFormat>On-screen Show (4:3)</PresentationFormat>
  <Paragraphs>305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Rockwell</vt:lpstr>
      <vt:lpstr>Wingdings</vt:lpstr>
      <vt:lpstr>Advantage</vt:lpstr>
      <vt:lpstr>Recommender Systems Item kNN</vt:lpstr>
      <vt:lpstr>Neighborhood models</vt:lpstr>
      <vt:lpstr>User-based </vt:lpstr>
      <vt:lpstr>Neighborhood methods</vt:lpstr>
      <vt:lpstr>How many neighbors?</vt:lpstr>
      <vt:lpstr>Similarity threshold</vt:lpstr>
      <vt:lpstr>Prediction</vt:lpstr>
      <vt:lpstr>Sparsity</vt:lpstr>
      <vt:lpstr>Efficiency</vt:lpstr>
      <vt:lpstr>Peer significance</vt:lpstr>
      <vt:lpstr>Significance weighting</vt:lpstr>
      <vt:lpstr>Shrinkage</vt:lpstr>
      <vt:lpstr>Item significance</vt:lpstr>
      <vt:lpstr>TFIDF</vt:lpstr>
      <vt:lpstr>Item weighting</vt:lpstr>
      <vt:lpstr>Item-based </vt:lpstr>
      <vt:lpstr>Transpose</vt:lpstr>
      <vt:lpstr>More formally</vt:lpstr>
      <vt:lpstr>Normalization</vt:lpstr>
      <vt:lpstr>Question</vt:lpstr>
      <vt:lpstr>Comparing: item-based</vt:lpstr>
      <vt:lpstr>Comparing: user-based</vt:lpstr>
      <vt:lpstr>Possible to combine</vt:lpstr>
      <vt:lpstr>Clustering</vt:lpstr>
      <vt:lpstr>Clustering, cont’d</vt:lpstr>
      <vt:lpstr>Clustering, cont’d</vt:lpstr>
      <vt:lpstr>Example</vt:lpstr>
      <vt:lpstr>Sawar, et al. 2002</vt:lpstr>
      <vt:lpstr>Other benefits of clustering</vt:lpstr>
      <vt:lpstr>Tradeoff</vt:lpstr>
      <vt:lpstr>Diversity</vt:lpstr>
      <vt:lpstr>Some problems</vt:lpstr>
      <vt:lpstr>Local diversity</vt:lpstr>
      <vt:lpstr>Question</vt:lpstr>
      <vt:lpstr>Not to be maximized</vt:lpstr>
      <vt:lpstr>Tuesday</vt:lpstr>
      <vt:lpstr>Thursday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Recommender Systems</dc:title>
  <dc:creator>Robin Burke</dc:creator>
  <cp:lastModifiedBy>Robin Douglas Burke</cp:lastModifiedBy>
  <cp:revision>77</cp:revision>
  <dcterms:created xsi:type="dcterms:W3CDTF">2016-12-27T21:46:53Z</dcterms:created>
  <dcterms:modified xsi:type="dcterms:W3CDTF">2019-01-24T21:06:05Z</dcterms:modified>
</cp:coreProperties>
</file>