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59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0DA"/>
    <a:srgbClr val="051D40"/>
    <a:srgbClr val="145DA0"/>
    <a:srgbClr val="64ACF8"/>
    <a:srgbClr val="F4B183"/>
    <a:srgbClr val="000000"/>
    <a:srgbClr val="EBAA7C"/>
    <a:srgbClr val="FF7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0E85C-3F08-46DD-A28A-01AF00E89FE8}" type="datetimeFigureOut">
              <a:rPr lang="es-EC" smtClean="0"/>
              <a:t>9/1/2025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A3FA-0F67-4141-A67B-A2014E59CE7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709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FFF5-E53E-4912-96AB-47BC8E7D6758}" type="datetimeFigureOut">
              <a:rPr lang="es-EC" smtClean="0"/>
              <a:t>9/1/2025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53B-15A9-4AD7-AB78-36128ECA795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986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FFF5-E53E-4912-96AB-47BC8E7D6758}" type="datetimeFigureOut">
              <a:rPr lang="es-EC" smtClean="0"/>
              <a:t>9/1/2025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53B-15A9-4AD7-AB78-36128ECA795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2676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FFF5-E53E-4912-96AB-47BC8E7D6758}" type="datetimeFigureOut">
              <a:rPr lang="es-EC" smtClean="0"/>
              <a:t>9/1/2025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53B-15A9-4AD7-AB78-36128ECA795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3116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1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09611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FFF5-E53E-4912-96AB-47BC8E7D6758}" type="datetimeFigureOut">
              <a:rPr lang="es-EC" smtClean="0"/>
              <a:t>9/1/2025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53B-15A9-4AD7-AB78-36128ECA795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708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FFF5-E53E-4912-96AB-47BC8E7D6758}" type="datetimeFigureOut">
              <a:rPr lang="es-EC" smtClean="0"/>
              <a:t>9/1/2025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53B-15A9-4AD7-AB78-36128ECA795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987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FFF5-E53E-4912-96AB-47BC8E7D6758}" type="datetimeFigureOut">
              <a:rPr lang="es-EC" smtClean="0"/>
              <a:t>9/1/2025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53B-15A9-4AD7-AB78-36128ECA795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440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FFF5-E53E-4912-96AB-47BC8E7D6758}" type="datetimeFigureOut">
              <a:rPr lang="es-EC" smtClean="0"/>
              <a:t>9/1/2025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53B-15A9-4AD7-AB78-36128ECA795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048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FFF5-E53E-4912-96AB-47BC8E7D6758}" type="datetimeFigureOut">
              <a:rPr lang="es-EC" smtClean="0"/>
              <a:t>9/1/2025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53B-15A9-4AD7-AB78-36128ECA795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920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FFF5-E53E-4912-96AB-47BC8E7D6758}" type="datetimeFigureOut">
              <a:rPr lang="es-EC" smtClean="0"/>
              <a:t>9/1/2025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53B-15A9-4AD7-AB78-36128ECA795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183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FFF5-E53E-4912-96AB-47BC8E7D6758}" type="datetimeFigureOut">
              <a:rPr lang="es-EC" smtClean="0"/>
              <a:t>9/1/2025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53B-15A9-4AD7-AB78-36128ECA795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483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FFF5-E53E-4912-96AB-47BC8E7D6758}" type="datetimeFigureOut">
              <a:rPr lang="es-EC" smtClean="0"/>
              <a:t>9/1/2025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C53B-15A9-4AD7-AB78-36128ECA795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0798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FFF5-E53E-4912-96AB-47BC8E7D6758}" type="datetimeFigureOut">
              <a:rPr lang="es-EC" smtClean="0"/>
              <a:t>9/1/2025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C53B-15A9-4AD7-AB78-36128ECA795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7910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21BB6-6BA3-03E8-CA8B-A920D0BAF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firmar, señal, parada, dibujo&#10;&#10;Descripción generada automáticamente">
            <a:extLst>
              <a:ext uri="{FF2B5EF4-FFF2-40B4-BE49-F238E27FC236}">
                <a16:creationId xmlns:a16="http://schemas.microsoft.com/office/drawing/2014/main" id="{242B4611-CD67-E47D-979D-C7F5C4311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" y="-2322"/>
            <a:ext cx="2919285" cy="587987"/>
          </a:xfrm>
          <a:prstGeom prst="rect">
            <a:avLst/>
          </a:prstGeom>
        </p:spPr>
      </p:pic>
      <p:sp>
        <p:nvSpPr>
          <p:cNvPr id="18" name="TextBox 1">
            <a:extLst>
              <a:ext uri="{FF2B5EF4-FFF2-40B4-BE49-F238E27FC236}">
                <a16:creationId xmlns:a16="http://schemas.microsoft.com/office/drawing/2014/main" id="{3420B5E1-C927-DD47-7A6D-D8E72C9C5441}"/>
              </a:ext>
            </a:extLst>
          </p:cNvPr>
          <p:cNvSpPr txBox="1"/>
          <p:nvPr/>
        </p:nvSpPr>
        <p:spPr>
          <a:xfrm>
            <a:off x="2932183" y="-4734"/>
            <a:ext cx="5798709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algn="ctr">
              <a:defRPr sz="3600">
                <a:latin typeface="Texta Bold"/>
                <a:ea typeface="Texta Bold"/>
                <a:cs typeface="Texta Bold"/>
                <a:sym typeface="Texta Bold"/>
              </a:defRPr>
            </a:pPr>
            <a:r>
              <a:rPr lang="es-ES" sz="3200" b="1">
                <a:solidFill>
                  <a:schemeClr val="accent5">
                    <a:lumMod val="50000"/>
                  </a:schemeClr>
                </a:solidFill>
              </a:rPr>
              <a:t>Propuesta Datos Proyecto</a:t>
            </a:r>
            <a:endParaRPr lang="es-MX" sz="3600" b="1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E8C1D9B-A725-9B42-130A-F7C7AC98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124259"/>
              </p:ext>
            </p:extLst>
          </p:nvPr>
        </p:nvGraphicFramePr>
        <p:xfrm>
          <a:off x="122620" y="648138"/>
          <a:ext cx="8976884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VE" sz="1600" b="0" i="0" u="none" strike="noStrike" noProof="0" dirty="0">
                          <a:solidFill>
                            <a:schemeClr val="tx1"/>
                          </a:solidFill>
                          <a:latin typeface="Aptos Narrow"/>
                        </a:rPr>
                        <a:t>COD_IA</a:t>
                      </a:r>
                    </a:p>
                  </a:txBody>
                  <a:tcPr marL="45720" marR="4572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0DA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800" b="1" i="0" u="none" strike="noStrike" noProof="0" dirty="0">
                          <a:latin typeface="Calibri"/>
                        </a:rPr>
                        <a:t>NOMBRE_PROYECTO_IA</a:t>
                      </a:r>
                      <a:endParaRPr lang="es-ES" sz="800" dirty="0"/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0350E72-E72A-0432-E3FC-79C41E6D3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83984"/>
              </p:ext>
            </p:extLst>
          </p:nvPr>
        </p:nvGraphicFramePr>
        <p:xfrm>
          <a:off x="9217354" y="1087287"/>
          <a:ext cx="2851968" cy="643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168">
                <a:tc>
                  <a:txBody>
                    <a:bodyPr/>
                    <a:lstStyle/>
                    <a:p>
                      <a:pPr algn="ctr"/>
                      <a:r>
                        <a:rPr lang="es-VE" sz="1400" b="1">
                          <a:solidFill>
                            <a:schemeClr val="bg1"/>
                          </a:solidFill>
                        </a:rPr>
                        <a:t>Encargado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D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CO" sz="13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r>
                        <a:rPr lang="es-CO" sz="13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_OWNER_IA</a:t>
                      </a:r>
                      <a:endParaRPr lang="es-CO" sz="13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B1EC3D3-C7B2-6D3D-2C68-7163BAB2F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81082"/>
              </p:ext>
            </p:extLst>
          </p:nvPr>
        </p:nvGraphicFramePr>
        <p:xfrm>
          <a:off x="130628" y="1012371"/>
          <a:ext cx="8976883" cy="643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algn="ctr"/>
                      <a:r>
                        <a:rPr lang="es-VE" sz="1400" b="1">
                          <a:solidFill>
                            <a:schemeClr val="bg1"/>
                          </a:solidFill>
                        </a:rPr>
                        <a:t>OBJETIVOS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D40"/>
                    </a:solidFill>
                  </a:tcPr>
                </a:tc>
                <a:tc>
                  <a:txBody>
                    <a:bodyPr/>
                    <a:lstStyle/>
                    <a:p>
                      <a:pPr marL="179705" marR="0" lvl="0" indent="-179705" algn="l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44546A"/>
                        </a:buClr>
                        <a:buSzPct val="80000"/>
                        <a:buFont typeface="Lucida Grande"/>
                        <a:buChar char="+"/>
                      </a:pPr>
                      <a:r>
                        <a:rPr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OBJETIVOS_IA </a:t>
                      </a:r>
                      <a:endParaRPr lang="es-E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256C63F-D367-CF1E-21FE-ED9DB6EF3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49071"/>
              </p:ext>
            </p:extLst>
          </p:nvPr>
        </p:nvGraphicFramePr>
        <p:xfrm>
          <a:off x="130628" y="3995057"/>
          <a:ext cx="5830037" cy="206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584">
                <a:tc>
                  <a:txBody>
                    <a:bodyPr/>
                    <a:lstStyle/>
                    <a:p>
                      <a:pPr algn="ctr"/>
                      <a:r>
                        <a:rPr lang="es-VE" sz="1400" b="1" baseline="0">
                          <a:solidFill>
                            <a:schemeClr val="bg1"/>
                          </a:solidFill>
                        </a:rPr>
                        <a:t>RIESGOS Y CONSIDERACIONES</a:t>
                      </a:r>
                      <a:endParaRPr lang="es-VE" sz="14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D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6076">
                <a:tc>
                  <a:txBody>
                    <a:bodyPr/>
                    <a:lstStyle/>
                    <a:p>
                      <a:pPr marL="179705" marR="0" lvl="0" indent="-179705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80000"/>
                        <a:buFont typeface="Lucida Grande"/>
                        <a:buChar char="+"/>
                      </a:pPr>
                      <a:r>
                        <a:rPr lang="es-EC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RIESGOS_IA</a:t>
                      </a:r>
                      <a:endParaRPr lang="es-ES_tradnl" sz="14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CF10595-D09E-E79C-6727-2D05F322F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48740"/>
              </p:ext>
            </p:extLst>
          </p:nvPr>
        </p:nvGraphicFramePr>
        <p:xfrm>
          <a:off x="131379" y="1804275"/>
          <a:ext cx="5830037" cy="2125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624">
                <a:tc>
                  <a:txBody>
                    <a:bodyPr/>
                    <a:lstStyle/>
                    <a:p>
                      <a:pPr algn="ctr"/>
                      <a:r>
                        <a:rPr lang="es-VE" sz="1400" b="1" dirty="0">
                          <a:solidFill>
                            <a:schemeClr val="bg1"/>
                          </a:solidFill>
                        </a:rPr>
                        <a:t>JUSTIFICACIÓN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D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0860">
                <a:tc>
                  <a:txBody>
                    <a:bodyPr/>
                    <a:lstStyle/>
                    <a:p>
                      <a:pPr marL="179705" marR="0" lvl="0" indent="-179705" algn="just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80000"/>
                        <a:buFont typeface="Lucida Grande"/>
                        <a:buChar char="+"/>
                      </a:pPr>
                      <a:r>
                        <a:rPr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JUSTIFICACION_IA</a:t>
                      </a:r>
                      <a:endParaRPr lang="es-ES" sz="1400" dirty="0">
                        <a:latin typeface="Calibri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F400ACD-70B3-35D6-2443-75E620842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32308"/>
              </p:ext>
            </p:extLst>
          </p:nvPr>
        </p:nvGraphicFramePr>
        <p:xfrm>
          <a:off x="6130219" y="1796395"/>
          <a:ext cx="5937196" cy="2849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7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8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b="1" dirty="0">
                          <a:solidFill>
                            <a:schemeClr val="bg1"/>
                          </a:solidFill>
                        </a:rPr>
                        <a:t>ESPECIFICACIONES</a:t>
                      </a:r>
                      <a:endParaRPr lang="es-ES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D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294">
                <a:tc>
                  <a:txBody>
                    <a:bodyPr/>
                    <a:lstStyle/>
                    <a:p>
                      <a:pPr marL="179705" marR="0" lvl="0" indent="-179705" algn="just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80000"/>
                        <a:buFont typeface="Lucida Grande"/>
                        <a:buChar char="+"/>
                      </a:pPr>
                      <a:r>
                        <a:rPr kumimoji="0" lang="es-EC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ESPECIFICACIONES_IA</a:t>
                      </a:r>
                      <a:endParaRPr lang="es-CO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42424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931F4287-BBF5-9393-16D7-80E39AF1A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01040"/>
              </p:ext>
            </p:extLst>
          </p:nvPr>
        </p:nvGraphicFramePr>
        <p:xfrm>
          <a:off x="131379" y="6139793"/>
          <a:ext cx="5857720" cy="556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898">
                <a:tc>
                  <a:txBody>
                    <a:bodyPr/>
                    <a:lstStyle/>
                    <a:p>
                      <a:pPr algn="ctr"/>
                      <a:r>
                        <a:rPr lang="es-VE" sz="1200" b="1" dirty="0">
                          <a:solidFill>
                            <a:schemeClr val="bg1"/>
                          </a:solidFill>
                        </a:rPr>
                        <a:t>CRONOGRAMA</a:t>
                      </a:r>
                      <a:r>
                        <a:rPr lang="es-VE" sz="1200" b="1" baseline="0" dirty="0">
                          <a:solidFill>
                            <a:schemeClr val="bg1"/>
                          </a:solidFill>
                        </a:rPr>
                        <a:t> DE EJECUCIÓN </a:t>
                      </a:r>
                      <a:endParaRPr lang="es-VE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D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23">
                <a:tc>
                  <a:txBody>
                    <a:bodyPr/>
                    <a:lstStyle/>
                    <a:p>
                      <a:pPr algn="ctr"/>
                      <a:r>
                        <a:rPr lang="es-VE" sz="1100" b="1" dirty="0">
                          <a:solidFill>
                            <a:schemeClr val="tx1"/>
                          </a:solidFill>
                        </a:rPr>
                        <a:t>CRONOGRAMA_IA</a:t>
                      </a:r>
                    </a:p>
                  </a:txBody>
                  <a:tcPr marL="45720" marR="45720" marT="18288" marB="1828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614957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68B5BB7D-8ED0-7A6F-5EC2-067FDDAE5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49113"/>
              </p:ext>
            </p:extLst>
          </p:nvPr>
        </p:nvGraphicFramePr>
        <p:xfrm>
          <a:off x="6131034" y="5404068"/>
          <a:ext cx="5949102" cy="1309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9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944">
                <a:tc>
                  <a:txBody>
                    <a:bodyPr/>
                    <a:lstStyle/>
                    <a:p>
                      <a:pPr algn="ctr"/>
                      <a:r>
                        <a:rPr lang="es-VE" sz="1400" b="1" baseline="0">
                          <a:solidFill>
                            <a:schemeClr val="bg1"/>
                          </a:solidFill>
                        </a:rPr>
                        <a:t>RECURSOS</a:t>
                      </a:r>
                      <a:endParaRPr lang="es-VE" sz="14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D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917">
                <a:tc>
                  <a:txBody>
                    <a:bodyPr/>
                    <a:lstStyle/>
                    <a:p>
                      <a:pPr marL="179705" marR="0" lvl="0" indent="-179705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80000"/>
                        <a:buFont typeface="Lucida Grande"/>
                        <a:buChar char="+"/>
                      </a:pPr>
                      <a:r>
                        <a:rPr lang="es-ES_tradnl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RECURSOS_IA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19DB510-E7C4-2940-C034-6203031E9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33947"/>
              </p:ext>
            </p:extLst>
          </p:nvPr>
        </p:nvGraphicFramePr>
        <p:xfrm>
          <a:off x="9217353" y="404114"/>
          <a:ext cx="2851968" cy="643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168">
                <a:tc>
                  <a:txBody>
                    <a:bodyPr/>
                    <a:lstStyle/>
                    <a:p>
                      <a:pPr algn="ctr"/>
                      <a:r>
                        <a:rPr lang="es-VE" sz="1400" b="1">
                          <a:solidFill>
                            <a:schemeClr val="bg1"/>
                          </a:solidFill>
                        </a:rPr>
                        <a:t>Clúster / Área</a:t>
                      </a:r>
                      <a:endParaRPr lang="es-VE" sz="1400" b="1" err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1D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CO" sz="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CLUSTER_IA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CACC7FEB-87ED-FE75-0887-A6F65FC4694F}"/>
              </a:ext>
            </a:extLst>
          </p:cNvPr>
          <p:cNvGraphicFramePr>
            <a:graphicFrameLocks noGrp="1"/>
          </p:cNvGraphicFramePr>
          <p:nvPr/>
        </p:nvGraphicFramePr>
        <p:xfrm>
          <a:off x="9226112" y="53769"/>
          <a:ext cx="1637477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1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VE" sz="1400" b="1">
                          <a:solidFill>
                            <a:schemeClr val="tx1"/>
                          </a:solidFill>
                        </a:rPr>
                        <a:t>REGISTRADA</a:t>
                      </a:r>
                      <a:endParaRPr lang="es-ES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D7FE61D0-3578-0E18-86DB-096155BBB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02902"/>
              </p:ext>
            </p:extLst>
          </p:nvPr>
        </p:nvGraphicFramePr>
        <p:xfrm>
          <a:off x="10925282" y="53768"/>
          <a:ext cx="1137393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7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1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VE" sz="1400" b="1" dirty="0">
                          <a:solidFill>
                            <a:schemeClr val="tx1"/>
                          </a:solidFill>
                        </a:rPr>
                        <a:t>FECHA_IA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6087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 Narrow</vt:lpstr>
      <vt:lpstr>Arial</vt:lpstr>
      <vt:lpstr>Calibri</vt:lpstr>
      <vt:lpstr>Calibri Light</vt:lpstr>
      <vt:lpstr>Lucida Grande</vt:lpstr>
      <vt:lpstr>Tema de Office</vt:lpstr>
      <vt:lpstr>Presentación de PowerPoint</vt:lpstr>
    </vt:vector>
  </TitlesOfParts>
  <Company>Banco del Austro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Angulo, Miguel</dc:creator>
  <cp:lastModifiedBy>Juan Hurtado</cp:lastModifiedBy>
  <cp:revision>32</cp:revision>
  <dcterms:created xsi:type="dcterms:W3CDTF">2024-05-01T15:22:57Z</dcterms:created>
  <dcterms:modified xsi:type="dcterms:W3CDTF">2025-01-09T19:49:48Z</dcterms:modified>
</cp:coreProperties>
</file>