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6" r:id="rId11"/>
    <p:sldId id="267" r:id="rId12"/>
    <p:sldId id="269" r:id="rId13"/>
    <p:sldId id="268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8906"/>
    <a:srgbClr val="9EC93B"/>
    <a:srgbClr val="92D050"/>
    <a:srgbClr val="455139"/>
    <a:srgbClr val="374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325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549CF-5A45-43FF-8AF3-7463F2EA0A2B}" type="datetimeFigureOut">
              <a:rPr lang="en-US" smtClean="0"/>
              <a:t>7/25/16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E6E0C-28B1-4A58-A157-9920F9A06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2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9163413" cy="6177784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8390"/>
            <a:ext cx="2952328" cy="1141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09320"/>
            <a:ext cx="1368152" cy="39942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9EC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0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1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4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2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09320"/>
            <a:ext cx="1368152" cy="39942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9EC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0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5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2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7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8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8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F9960-F855-438E-A7A6-55F37F3C0765}" type="datetimeFigureOut">
              <a:rPr lang="en-US" smtClean="0"/>
              <a:t>7/25/16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0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3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Fundamentos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Clase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9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s-CO" dirty="0" smtClean="0">
                <a:ea typeface="ＭＳ Ｐゴシック" pitchFamily="34" charset="-128"/>
                <a:cs typeface="Arial" charset="0"/>
              </a:rPr>
              <a:t>UML: Unified Modeling Language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Lenguaje</a:t>
            </a:r>
            <a:r>
              <a:rPr lang="en-US" altLang="es-CO" dirty="0" smtClean="0">
                <a:ea typeface="ＭＳ Ｐゴシック" pitchFamily="34" charset="-128"/>
                <a:cs typeface="Arial" charset="0"/>
              </a:rPr>
              <a:t> </a:t>
            </a:r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gráfico</a:t>
            </a:r>
            <a:r>
              <a:rPr lang="en-US" altLang="es-CO" dirty="0" smtClean="0">
                <a:ea typeface="ＭＳ Ｐゴシック" pitchFamily="34" charset="-128"/>
                <a:cs typeface="Arial" charset="0"/>
              </a:rPr>
              <a:t> para </a:t>
            </a:r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visualizar</a:t>
            </a:r>
            <a:r>
              <a:rPr lang="en-US" altLang="es-CO" dirty="0" smtClean="0">
                <a:ea typeface="ＭＳ Ｐゴシック" pitchFamily="34" charset="-128"/>
                <a:cs typeface="Arial" charset="0"/>
              </a:rPr>
              <a:t>, </a:t>
            </a:r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especificar</a:t>
            </a:r>
            <a:r>
              <a:rPr lang="en-US" altLang="es-CO" dirty="0" smtClean="0">
                <a:ea typeface="ＭＳ Ｐゴシック" pitchFamily="34" charset="-128"/>
                <a:cs typeface="Arial" charset="0"/>
              </a:rPr>
              <a:t>, </a:t>
            </a:r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construir</a:t>
            </a:r>
            <a:r>
              <a:rPr lang="en-US" altLang="es-CO" dirty="0" smtClean="0">
                <a:ea typeface="ＭＳ Ｐゴシック" pitchFamily="34" charset="-128"/>
                <a:cs typeface="Arial" charset="0"/>
              </a:rPr>
              <a:t> y </a:t>
            </a:r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documentar</a:t>
            </a:r>
            <a:r>
              <a:rPr lang="en-US" altLang="es-CO" dirty="0" smtClean="0">
                <a:ea typeface="ＭＳ Ｐゴシック" pitchFamily="34" charset="-128"/>
                <a:cs typeface="Arial" charset="0"/>
              </a:rPr>
              <a:t> un </a:t>
            </a:r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sistema</a:t>
            </a:r>
            <a:r>
              <a:rPr lang="en-US" altLang="es-CO" dirty="0" smtClean="0">
                <a:ea typeface="ＭＳ Ｐゴシック" pitchFamily="34" charset="-128"/>
                <a:cs typeface="Arial" charset="0"/>
              </a:rPr>
              <a:t> de software</a:t>
            </a:r>
          </a:p>
          <a:p>
            <a:pPr lvl="1"/>
            <a:r>
              <a:rPr lang="en-US" altLang="es-CO" b="1" dirty="0" err="1" smtClean="0">
                <a:cs typeface="Arial" charset="0"/>
              </a:rPr>
              <a:t>Diagrama</a:t>
            </a:r>
            <a:r>
              <a:rPr lang="en-US" altLang="es-CO" b="1" dirty="0" smtClean="0">
                <a:cs typeface="Arial" charset="0"/>
              </a:rPr>
              <a:t> de </a:t>
            </a:r>
            <a:r>
              <a:rPr lang="en-US" altLang="es-CO" b="1" dirty="0" err="1" smtClean="0">
                <a:cs typeface="Arial" charset="0"/>
              </a:rPr>
              <a:t>clases</a:t>
            </a:r>
            <a:endParaRPr lang="en-US" altLang="es-CO" b="1" dirty="0" smtClean="0">
              <a:cs typeface="Arial" charset="0"/>
            </a:endParaRPr>
          </a:p>
          <a:p>
            <a:pPr lvl="1"/>
            <a:r>
              <a:rPr lang="en-US" altLang="es-CO" dirty="0" err="1" smtClean="0">
                <a:cs typeface="Arial" charset="0"/>
              </a:rPr>
              <a:t>Diagrama</a:t>
            </a:r>
            <a:r>
              <a:rPr lang="en-US" altLang="es-CO" dirty="0" smtClean="0">
                <a:cs typeface="Arial" charset="0"/>
              </a:rPr>
              <a:t> de </a:t>
            </a:r>
            <a:r>
              <a:rPr lang="en-US" altLang="es-CO" dirty="0" err="1" smtClean="0">
                <a:cs typeface="Arial" charset="0"/>
              </a:rPr>
              <a:t>casos</a:t>
            </a:r>
            <a:r>
              <a:rPr lang="en-US" altLang="es-CO" dirty="0" smtClean="0">
                <a:cs typeface="Arial" charset="0"/>
              </a:rPr>
              <a:t> de </a:t>
            </a:r>
            <a:r>
              <a:rPr lang="en-US" altLang="es-CO" dirty="0" err="1" smtClean="0">
                <a:cs typeface="Arial" charset="0"/>
              </a:rPr>
              <a:t>uso</a:t>
            </a:r>
            <a:endParaRPr lang="en-US" altLang="es-CO" dirty="0" smtClean="0">
              <a:cs typeface="Arial" charset="0"/>
            </a:endParaRPr>
          </a:p>
          <a:p>
            <a:pPr lvl="1"/>
            <a:r>
              <a:rPr lang="en-US" altLang="es-CO" dirty="0" smtClean="0">
                <a:cs typeface="Arial" charset="0"/>
              </a:rPr>
              <a:t>...</a:t>
            </a:r>
          </a:p>
        </p:txBody>
      </p:sp>
      <p:pic>
        <p:nvPicPr>
          <p:cNvPr id="1434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437112"/>
            <a:ext cx="5688013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99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Elementos</a:t>
            </a:r>
            <a:r>
              <a:rPr lang="en-US" altLang="es-CO" dirty="0" smtClean="0">
                <a:ea typeface="ＭＳ Ｐゴシック" pitchFamily="34" charset="-128"/>
                <a:cs typeface="Arial" charset="0"/>
              </a:rPr>
              <a:t> de un </a:t>
            </a:r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Programa</a:t>
            </a:r>
            <a:endParaRPr lang="en-US" altLang="es-CO" dirty="0" smtClean="0">
              <a:ea typeface="ＭＳ Ｐゴシック" pitchFamily="34" charset="-128"/>
              <a:cs typeface="Arial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Algoritmos</a:t>
            </a:r>
            <a:r>
              <a:rPr lang="en-US" altLang="es-CO" dirty="0" smtClean="0">
                <a:ea typeface="ＭＳ Ｐゴシック" pitchFamily="34" charset="-128"/>
                <a:cs typeface="Arial" charset="0"/>
              </a:rPr>
              <a:t> e </a:t>
            </a:r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instrucciones</a:t>
            </a:r>
            <a:endParaRPr lang="en-US" altLang="es-CO" dirty="0" smtClean="0">
              <a:ea typeface="ＭＳ Ｐゴシック" pitchFamily="34" charset="-128"/>
              <a:cs typeface="Arial" charset="0"/>
            </a:endParaRPr>
          </a:p>
          <a:p>
            <a:pPr lvl="1"/>
            <a:r>
              <a:rPr lang="en-US" altLang="es-CO" dirty="0" smtClean="0">
                <a:cs typeface="Arial" charset="0"/>
              </a:rPr>
              <a:t>Un </a:t>
            </a:r>
            <a:r>
              <a:rPr lang="en-US" altLang="es-CO" b="1" dirty="0" err="1" smtClean="0">
                <a:cs typeface="Arial" charset="0"/>
              </a:rPr>
              <a:t>algoritmo</a:t>
            </a:r>
            <a:r>
              <a:rPr lang="en-US" altLang="es-CO" dirty="0" smtClean="0">
                <a:cs typeface="Arial" charset="0"/>
              </a:rPr>
              <a:t> se </a:t>
            </a:r>
            <a:r>
              <a:rPr lang="en-US" altLang="es-CO" dirty="0" err="1" smtClean="0">
                <a:cs typeface="Arial" charset="0"/>
              </a:rPr>
              <a:t>puede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ver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como</a:t>
            </a:r>
            <a:r>
              <a:rPr lang="en-US" altLang="es-CO" dirty="0" smtClean="0">
                <a:cs typeface="Arial" charset="0"/>
              </a:rPr>
              <a:t> la </a:t>
            </a:r>
            <a:r>
              <a:rPr lang="en-US" altLang="es-CO" dirty="0" err="1" smtClean="0">
                <a:cs typeface="Arial" charset="0"/>
              </a:rPr>
              <a:t>solución</a:t>
            </a:r>
            <a:r>
              <a:rPr lang="en-US" altLang="es-CO" dirty="0" smtClean="0">
                <a:cs typeface="Arial" charset="0"/>
              </a:rPr>
              <a:t> de un </a:t>
            </a:r>
            <a:r>
              <a:rPr lang="en-US" altLang="es-CO" dirty="0" err="1" smtClean="0">
                <a:cs typeface="Arial" charset="0"/>
              </a:rPr>
              <a:t>problema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muy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preciso</a:t>
            </a:r>
            <a:r>
              <a:rPr lang="en-US" altLang="es-CO" dirty="0" smtClean="0">
                <a:cs typeface="Arial" charset="0"/>
              </a:rPr>
              <a:t> y </a:t>
            </a:r>
            <a:r>
              <a:rPr lang="en-US" altLang="es-CO" dirty="0" err="1" smtClean="0">
                <a:cs typeface="Arial" charset="0"/>
              </a:rPr>
              <a:t>pequeño</a:t>
            </a:r>
            <a:r>
              <a:rPr lang="en-US" altLang="es-CO" dirty="0" smtClean="0">
                <a:cs typeface="Arial" charset="0"/>
              </a:rPr>
              <a:t> a </a:t>
            </a:r>
            <a:r>
              <a:rPr lang="en-US" altLang="es-CO" dirty="0" err="1" smtClean="0">
                <a:cs typeface="Arial" charset="0"/>
              </a:rPr>
              <a:t>través</a:t>
            </a:r>
            <a:r>
              <a:rPr lang="en-US" altLang="es-CO" dirty="0" smtClean="0">
                <a:cs typeface="Arial" charset="0"/>
              </a:rPr>
              <a:t> de </a:t>
            </a:r>
            <a:r>
              <a:rPr lang="en-US" altLang="es-CO" dirty="0" err="1" smtClean="0">
                <a:cs typeface="Arial" charset="0"/>
              </a:rPr>
              <a:t>una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serie</a:t>
            </a:r>
            <a:r>
              <a:rPr lang="en-US" altLang="es-CO" dirty="0" smtClean="0">
                <a:cs typeface="Arial" charset="0"/>
              </a:rPr>
              <a:t> de </a:t>
            </a:r>
            <a:r>
              <a:rPr lang="en-US" altLang="es-CO" dirty="0" err="1" smtClean="0">
                <a:cs typeface="Arial" charset="0"/>
              </a:rPr>
              <a:t>instrucciones</a:t>
            </a:r>
            <a:r>
              <a:rPr lang="en-US" altLang="es-CO" dirty="0" smtClean="0">
                <a:cs typeface="Arial" charset="0"/>
              </a:rPr>
              <a:t> (</a:t>
            </a:r>
            <a:r>
              <a:rPr lang="en-US" altLang="es-CO" dirty="0" err="1" smtClean="0">
                <a:cs typeface="Arial" charset="0"/>
              </a:rPr>
              <a:t>secuencia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ordenada</a:t>
            </a:r>
            <a:r>
              <a:rPr lang="en-US" altLang="es-CO" dirty="0" smtClean="0">
                <a:cs typeface="Arial" charset="0"/>
              </a:rPr>
              <a:t> de </a:t>
            </a:r>
            <a:r>
              <a:rPr lang="en-US" altLang="es-CO" dirty="0" err="1" smtClean="0">
                <a:cs typeface="Arial" charset="0"/>
              </a:rPr>
              <a:t>pasos</a:t>
            </a:r>
            <a:r>
              <a:rPr lang="en-US" altLang="es-CO" dirty="0" smtClean="0">
                <a:cs typeface="Arial" charset="0"/>
              </a:rPr>
              <a:t>)</a:t>
            </a:r>
          </a:p>
          <a:p>
            <a:pPr lvl="1"/>
            <a:r>
              <a:rPr lang="en-US" altLang="es-CO" dirty="0" smtClean="0">
                <a:cs typeface="Arial" charset="0"/>
              </a:rPr>
              <a:t>Un </a:t>
            </a:r>
            <a:r>
              <a:rPr lang="en-US" altLang="es-CO" dirty="0" err="1" smtClean="0">
                <a:cs typeface="Arial" charset="0"/>
              </a:rPr>
              <a:t>computador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b="1" dirty="0" err="1" smtClean="0">
                <a:cs typeface="Arial" charset="0"/>
              </a:rPr>
              <a:t>ejecuta</a:t>
            </a:r>
            <a:r>
              <a:rPr lang="en-US" altLang="es-CO" dirty="0" smtClean="0">
                <a:cs typeface="Arial" charset="0"/>
              </a:rPr>
              <a:t> un </a:t>
            </a:r>
            <a:r>
              <a:rPr lang="en-US" altLang="es-CO" dirty="0" err="1" smtClean="0">
                <a:cs typeface="Arial" charset="0"/>
              </a:rPr>
              <a:t>algoritmo</a:t>
            </a:r>
            <a:r>
              <a:rPr lang="en-US" altLang="es-CO" dirty="0" smtClean="0">
                <a:cs typeface="Arial" charset="0"/>
              </a:rPr>
              <a:t> a </a:t>
            </a:r>
            <a:r>
              <a:rPr lang="en-US" altLang="es-CO" dirty="0" err="1" smtClean="0">
                <a:cs typeface="Arial" charset="0"/>
              </a:rPr>
              <a:t>través</a:t>
            </a:r>
            <a:r>
              <a:rPr lang="en-US" altLang="es-CO" dirty="0" smtClean="0">
                <a:cs typeface="Arial" charset="0"/>
              </a:rPr>
              <a:t> de un </a:t>
            </a:r>
            <a:r>
              <a:rPr lang="en-US" altLang="es-CO" dirty="0" err="1" smtClean="0">
                <a:cs typeface="Arial" charset="0"/>
              </a:rPr>
              <a:t>lenguaje</a:t>
            </a:r>
            <a:r>
              <a:rPr lang="en-US" altLang="es-CO" dirty="0" smtClean="0">
                <a:cs typeface="Arial" charset="0"/>
              </a:rPr>
              <a:t> de </a:t>
            </a:r>
            <a:r>
              <a:rPr lang="en-US" altLang="es-CO" dirty="0" err="1" smtClean="0">
                <a:cs typeface="Arial" charset="0"/>
              </a:rPr>
              <a:t>programación</a:t>
            </a:r>
            <a:endParaRPr lang="en-US" altLang="es-CO" dirty="0" smtClean="0">
              <a:cs typeface="Arial" charset="0"/>
            </a:endParaRPr>
          </a:p>
          <a:p>
            <a:pPr lvl="1"/>
            <a:r>
              <a:rPr lang="en-US" altLang="es-CO" dirty="0" smtClean="0">
                <a:cs typeface="Arial" charset="0"/>
              </a:rPr>
              <a:t>Un </a:t>
            </a:r>
            <a:r>
              <a:rPr lang="en-US" altLang="es-CO" b="1" dirty="0" err="1" smtClean="0">
                <a:cs typeface="Arial" charset="0"/>
              </a:rPr>
              <a:t>programa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es</a:t>
            </a:r>
            <a:r>
              <a:rPr lang="en-US" altLang="es-CO" dirty="0" smtClean="0">
                <a:cs typeface="Arial" charset="0"/>
              </a:rPr>
              <a:t> un </a:t>
            </a:r>
            <a:r>
              <a:rPr lang="en-US" altLang="es-CO" dirty="0" err="1" smtClean="0">
                <a:cs typeface="Arial" charset="0"/>
              </a:rPr>
              <a:t>conjunto</a:t>
            </a:r>
            <a:r>
              <a:rPr lang="en-US" altLang="es-CO" dirty="0" smtClean="0">
                <a:cs typeface="Arial" charset="0"/>
              </a:rPr>
              <a:t> de </a:t>
            </a:r>
            <a:r>
              <a:rPr lang="en-US" altLang="es-CO" dirty="0" err="1" smtClean="0">
                <a:cs typeface="Arial" charset="0"/>
              </a:rPr>
              <a:t>algoritmos</a:t>
            </a:r>
            <a:endParaRPr lang="en-US" altLang="es-CO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9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Elementos</a:t>
            </a:r>
            <a:r>
              <a:rPr lang="en-US" altLang="es-CO" dirty="0" smtClean="0">
                <a:ea typeface="ＭＳ Ｐゴシック" pitchFamily="34" charset="-128"/>
                <a:cs typeface="Arial" charset="0"/>
              </a:rPr>
              <a:t> de un </a:t>
            </a:r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Programa</a:t>
            </a:r>
            <a:endParaRPr lang="en-US" altLang="es-CO" dirty="0" smtClean="0">
              <a:ea typeface="ＭＳ Ｐゴシック" pitchFamily="34" charset="-128"/>
              <a:cs typeface="Arial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Clases</a:t>
            </a:r>
            <a:r>
              <a:rPr lang="en-US" altLang="es-CO" dirty="0" smtClean="0">
                <a:ea typeface="ＭＳ Ｐゴシック" pitchFamily="34" charset="-128"/>
                <a:cs typeface="Arial" charset="0"/>
              </a:rPr>
              <a:t> y </a:t>
            </a:r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objetos</a:t>
            </a:r>
            <a:endParaRPr lang="en-US" altLang="es-CO" dirty="0" smtClean="0">
              <a:ea typeface="ＭＳ Ｐゴシック" pitchFamily="34" charset="-128"/>
              <a:cs typeface="Arial" charset="0"/>
            </a:endParaRPr>
          </a:p>
          <a:p>
            <a:pPr lvl="1"/>
            <a:r>
              <a:rPr lang="en-US" altLang="es-CO" dirty="0" smtClean="0">
                <a:cs typeface="Arial" charset="0"/>
              </a:rPr>
              <a:t>Un </a:t>
            </a:r>
            <a:r>
              <a:rPr lang="en-US" altLang="es-CO" b="1" dirty="0" err="1" smtClean="0">
                <a:cs typeface="Arial" charset="0"/>
              </a:rPr>
              <a:t>objeto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es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una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b="1" dirty="0" err="1" smtClean="0">
                <a:cs typeface="Arial" charset="0"/>
              </a:rPr>
              <a:t>instancia</a:t>
            </a:r>
            <a:r>
              <a:rPr lang="en-US" altLang="es-CO" dirty="0" smtClean="0">
                <a:cs typeface="Arial" charset="0"/>
              </a:rPr>
              <a:t> de </a:t>
            </a:r>
            <a:r>
              <a:rPr lang="en-US" altLang="es-CO" dirty="0" err="1" smtClean="0">
                <a:cs typeface="Arial" charset="0"/>
              </a:rPr>
              <a:t>una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b="1" dirty="0" err="1" smtClean="0">
                <a:cs typeface="Arial" charset="0"/>
              </a:rPr>
              <a:t>clase</a:t>
            </a:r>
            <a:r>
              <a:rPr lang="en-US" altLang="es-CO" dirty="0" smtClean="0">
                <a:cs typeface="Arial" charset="0"/>
              </a:rPr>
              <a:t>. </a:t>
            </a:r>
          </a:p>
          <a:p>
            <a:pPr lvl="1"/>
            <a:r>
              <a:rPr lang="en-US" altLang="es-CO" dirty="0" smtClean="0">
                <a:cs typeface="Arial" charset="0"/>
              </a:rPr>
              <a:t>Una </a:t>
            </a:r>
            <a:r>
              <a:rPr lang="en-US" altLang="es-CO" b="1" dirty="0" err="1" smtClean="0">
                <a:cs typeface="Arial" charset="0"/>
              </a:rPr>
              <a:t>clase</a:t>
            </a:r>
            <a:r>
              <a:rPr lang="en-US" altLang="es-CO" dirty="0" smtClean="0">
                <a:cs typeface="Arial" charset="0"/>
              </a:rPr>
              <a:t> define un </a:t>
            </a:r>
            <a:r>
              <a:rPr lang="en-US" altLang="es-CO" dirty="0" err="1" smtClean="0">
                <a:cs typeface="Arial" charset="0"/>
              </a:rPr>
              <a:t>tipo</a:t>
            </a:r>
            <a:r>
              <a:rPr lang="en-US" altLang="es-CO" dirty="0" smtClean="0">
                <a:cs typeface="Arial" charset="0"/>
              </a:rPr>
              <a:t> de </a:t>
            </a:r>
            <a:r>
              <a:rPr lang="en-US" altLang="es-CO" dirty="0" err="1" smtClean="0">
                <a:cs typeface="Arial" charset="0"/>
              </a:rPr>
              <a:t>elementos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en</a:t>
            </a:r>
            <a:r>
              <a:rPr lang="en-US" altLang="es-CO" dirty="0" smtClean="0">
                <a:cs typeface="Arial" charset="0"/>
              </a:rPr>
              <a:t> el </a:t>
            </a:r>
            <a:r>
              <a:rPr lang="en-US" altLang="es-CO" dirty="0" err="1" smtClean="0">
                <a:cs typeface="Arial" charset="0"/>
              </a:rPr>
              <a:t>mundo</a:t>
            </a:r>
            <a:r>
              <a:rPr lang="en-US" altLang="es-CO" dirty="0" smtClean="0">
                <a:cs typeface="Arial" charset="0"/>
              </a:rPr>
              <a:t>, </a:t>
            </a:r>
            <a:r>
              <a:rPr lang="en-US" altLang="es-CO" dirty="0" err="1" smtClean="0">
                <a:cs typeface="Arial" charset="0"/>
              </a:rPr>
              <a:t>su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estructura</a:t>
            </a:r>
            <a:r>
              <a:rPr lang="en-US" altLang="es-CO" dirty="0" smtClean="0">
                <a:cs typeface="Arial" charset="0"/>
              </a:rPr>
              <a:t>.</a:t>
            </a:r>
          </a:p>
          <a:p>
            <a:pPr lvl="1"/>
            <a:r>
              <a:rPr lang="en-US" altLang="es-CO" dirty="0" smtClean="0">
                <a:cs typeface="Arial" charset="0"/>
              </a:rPr>
              <a:t>Un </a:t>
            </a:r>
            <a:r>
              <a:rPr lang="en-US" altLang="es-CO" b="1" dirty="0" err="1" smtClean="0">
                <a:cs typeface="Arial" charset="0"/>
              </a:rPr>
              <a:t>objeto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representa</a:t>
            </a:r>
            <a:r>
              <a:rPr lang="en-US" altLang="es-CO" dirty="0" smtClean="0">
                <a:cs typeface="Arial" charset="0"/>
              </a:rPr>
              <a:t> un </a:t>
            </a:r>
            <a:r>
              <a:rPr lang="en-US" altLang="es-CO" dirty="0" err="1" smtClean="0">
                <a:cs typeface="Arial" charset="0"/>
              </a:rPr>
              <a:t>elemento</a:t>
            </a:r>
            <a:r>
              <a:rPr lang="en-US" altLang="es-CO" dirty="0" smtClean="0">
                <a:cs typeface="Arial" charset="0"/>
              </a:rPr>
              <a:t> individual</a:t>
            </a:r>
          </a:p>
          <a:p>
            <a:pPr lvl="1"/>
            <a:r>
              <a:rPr lang="en-US" altLang="es-CO" dirty="0" smtClean="0">
                <a:cs typeface="Arial" charset="0"/>
              </a:rPr>
              <a:t>El </a:t>
            </a:r>
            <a:r>
              <a:rPr lang="en-US" altLang="es-CO" b="1" dirty="0" err="1" smtClean="0">
                <a:cs typeface="Arial" charset="0"/>
              </a:rPr>
              <a:t>estado</a:t>
            </a:r>
            <a:r>
              <a:rPr lang="en-US" altLang="es-CO" b="1" dirty="0" smtClean="0">
                <a:cs typeface="Arial" charset="0"/>
              </a:rPr>
              <a:t> de un </a:t>
            </a:r>
            <a:r>
              <a:rPr lang="en-US" altLang="es-CO" b="1" dirty="0" err="1" smtClean="0">
                <a:cs typeface="Arial" charset="0"/>
              </a:rPr>
              <a:t>objeto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es</a:t>
            </a:r>
            <a:r>
              <a:rPr lang="en-US" altLang="es-CO" dirty="0" smtClean="0">
                <a:cs typeface="Arial" charset="0"/>
              </a:rPr>
              <a:t> el </a:t>
            </a:r>
            <a:r>
              <a:rPr lang="en-US" altLang="es-CO" dirty="0" err="1" smtClean="0">
                <a:cs typeface="Arial" charset="0"/>
              </a:rPr>
              <a:t>conjunto</a:t>
            </a:r>
            <a:r>
              <a:rPr lang="en-US" altLang="es-CO" dirty="0" smtClean="0">
                <a:cs typeface="Arial" charset="0"/>
              </a:rPr>
              <a:t> de </a:t>
            </a:r>
            <a:r>
              <a:rPr lang="en-US" altLang="es-CO" dirty="0" err="1" smtClean="0">
                <a:cs typeface="Arial" charset="0"/>
              </a:rPr>
              <a:t>valores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específicos</a:t>
            </a:r>
            <a:r>
              <a:rPr lang="en-US" altLang="es-CO" dirty="0" smtClean="0">
                <a:cs typeface="Arial" charset="0"/>
              </a:rPr>
              <a:t> que </a:t>
            </a:r>
            <a:r>
              <a:rPr lang="en-US" altLang="es-CO" dirty="0" err="1" smtClean="0">
                <a:cs typeface="Arial" charset="0"/>
              </a:rPr>
              <a:t>tienen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sus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atributos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en</a:t>
            </a:r>
            <a:r>
              <a:rPr lang="en-US" altLang="es-CO" dirty="0" smtClean="0">
                <a:cs typeface="Arial" charset="0"/>
              </a:rPr>
              <a:t> un </a:t>
            </a:r>
            <a:r>
              <a:rPr lang="en-US" altLang="es-CO" dirty="0" err="1" smtClean="0">
                <a:cs typeface="Arial" charset="0"/>
              </a:rPr>
              <a:t>estado</a:t>
            </a:r>
            <a:r>
              <a:rPr lang="en-US" altLang="es-CO" dirty="0" smtClean="0">
                <a:cs typeface="Arial" charset="0"/>
              </a:rPr>
              <a:t> de </a:t>
            </a:r>
            <a:r>
              <a:rPr lang="en-US" altLang="es-CO" dirty="0" err="1" smtClean="0">
                <a:cs typeface="Arial" charset="0"/>
              </a:rPr>
              <a:t>tiempo</a:t>
            </a:r>
            <a:r>
              <a:rPr lang="en-US" altLang="es-CO" dirty="0" smtClean="0"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553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Elementos</a:t>
            </a:r>
            <a:r>
              <a:rPr lang="en-US" altLang="es-CO" dirty="0" smtClean="0">
                <a:ea typeface="ＭＳ Ｐゴシック" pitchFamily="34" charset="-128"/>
                <a:cs typeface="Arial" charset="0"/>
              </a:rPr>
              <a:t> de un </a:t>
            </a:r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Programa</a:t>
            </a:r>
            <a:endParaRPr lang="en-US" altLang="es-CO" dirty="0" smtClean="0">
              <a:ea typeface="ＭＳ Ｐゴシック" pitchFamily="34" charset="-128"/>
              <a:cs typeface="Arial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s-CO" sz="2800" dirty="0" smtClean="0">
                <a:ea typeface="ＭＳ Ｐゴシック" pitchFamily="34" charset="-128"/>
                <a:cs typeface="Arial" charset="0"/>
              </a:rPr>
              <a:t>Un </a:t>
            </a:r>
            <a:r>
              <a:rPr lang="en-US" altLang="es-CO" sz="2800" dirty="0" err="1" smtClean="0">
                <a:ea typeface="ＭＳ Ｐゴシック" pitchFamily="34" charset="-128"/>
                <a:cs typeface="Arial" charset="0"/>
              </a:rPr>
              <a:t>programa</a:t>
            </a:r>
            <a:r>
              <a:rPr lang="en-US" altLang="es-CO" sz="2800" dirty="0" smtClean="0">
                <a:ea typeface="ＭＳ Ｐゴシック" pitchFamily="34" charset="-128"/>
                <a:cs typeface="Arial" charset="0"/>
              </a:rPr>
              <a:t> </a:t>
            </a:r>
            <a:r>
              <a:rPr lang="en-US" altLang="es-CO" sz="2800" dirty="0" err="1" smtClean="0">
                <a:ea typeface="ＭＳ Ｐゴシック" pitchFamily="34" charset="-128"/>
                <a:cs typeface="Arial" charset="0"/>
              </a:rPr>
              <a:t>es</a:t>
            </a:r>
            <a:r>
              <a:rPr lang="en-US" altLang="es-CO" sz="2800" dirty="0" smtClean="0">
                <a:ea typeface="ＭＳ Ｐゴシック" pitchFamily="34" charset="-128"/>
                <a:cs typeface="Arial" charset="0"/>
              </a:rPr>
              <a:t> un </a:t>
            </a:r>
            <a:r>
              <a:rPr lang="en-US" altLang="es-CO" sz="2800" dirty="0" err="1" smtClean="0">
                <a:ea typeface="ＭＳ Ｐゴシック" pitchFamily="34" charset="-128"/>
                <a:cs typeface="Arial" charset="0"/>
              </a:rPr>
              <a:t>conjunto</a:t>
            </a:r>
            <a:r>
              <a:rPr lang="en-US" altLang="es-CO" sz="2800" dirty="0" smtClean="0">
                <a:ea typeface="ＭＳ Ｐゴシック" pitchFamily="34" charset="-128"/>
                <a:cs typeface="Arial" charset="0"/>
              </a:rPr>
              <a:t> de </a:t>
            </a:r>
            <a:r>
              <a:rPr lang="en-US" altLang="es-CO" sz="2800" dirty="0" err="1" smtClean="0">
                <a:ea typeface="ＭＳ Ｐゴシック" pitchFamily="34" charset="-128"/>
                <a:cs typeface="Arial" charset="0"/>
              </a:rPr>
              <a:t>clases</a:t>
            </a:r>
            <a:r>
              <a:rPr lang="en-US" altLang="es-CO" sz="2800" dirty="0" smtClean="0">
                <a:ea typeface="ＭＳ Ｐゴシック" pitchFamily="34" charset="-128"/>
                <a:cs typeface="Arial" charset="0"/>
              </a:rPr>
              <a:t> </a:t>
            </a:r>
            <a:r>
              <a:rPr lang="en-US" altLang="es-CO" sz="2800" dirty="0" err="1" smtClean="0">
                <a:ea typeface="ＭＳ Ｐゴシック" pitchFamily="34" charset="-128"/>
                <a:cs typeface="Arial" charset="0"/>
              </a:rPr>
              <a:t>asociadas</a:t>
            </a:r>
            <a:r>
              <a:rPr lang="en-US" altLang="es-CO" sz="2800" dirty="0" smtClean="0">
                <a:ea typeface="ＭＳ Ｐゴシック" pitchFamily="34" charset="-128"/>
                <a:cs typeface="Arial" charset="0"/>
              </a:rPr>
              <a:t> entre </a:t>
            </a:r>
            <a:r>
              <a:rPr lang="en-US" altLang="es-CO" sz="2800" dirty="0" err="1" smtClean="0">
                <a:ea typeface="ＭＳ Ｐゴシック" pitchFamily="34" charset="-128"/>
                <a:cs typeface="Arial" charset="0"/>
              </a:rPr>
              <a:t>sí</a:t>
            </a:r>
            <a:r>
              <a:rPr lang="en-US" altLang="es-CO" sz="2800" dirty="0" smtClean="0">
                <a:ea typeface="ＭＳ Ｐゴシック" pitchFamily="34" charset="-128"/>
                <a:cs typeface="Arial" charset="0"/>
              </a:rPr>
              <a:t> para resolver un </a:t>
            </a:r>
            <a:r>
              <a:rPr lang="en-US" altLang="es-CO" sz="2800" dirty="0" err="1" smtClean="0">
                <a:ea typeface="ＭＳ Ｐゴシック" pitchFamily="34" charset="-128"/>
                <a:cs typeface="Arial" charset="0"/>
              </a:rPr>
              <a:t>problema</a:t>
            </a:r>
            <a:endParaRPr lang="en-US" altLang="es-CO" sz="2800" dirty="0" smtClean="0">
              <a:cs typeface="Arial" charset="0"/>
            </a:endParaRPr>
          </a:p>
        </p:txBody>
      </p:sp>
      <p:pic>
        <p:nvPicPr>
          <p:cNvPr id="16388" name="Picture 6" descr="https://universidad-de-los-andes.gitbooks.io/fundamentos-de-programacion/content/Nivel1/img/Fig1-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7632700" cy="240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0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Práctica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Instalar</a:t>
            </a:r>
            <a:r>
              <a:rPr lang="en-US" dirty="0" smtClean="0"/>
              <a:t> Java (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computadores</a:t>
            </a:r>
            <a:r>
              <a:rPr lang="en-US" dirty="0" smtClean="0"/>
              <a:t> </a:t>
            </a:r>
            <a:r>
              <a:rPr lang="en-US" dirty="0" err="1" smtClean="0"/>
              <a:t>personales</a:t>
            </a:r>
            <a:r>
              <a:rPr lang="en-US" dirty="0" smtClean="0"/>
              <a:t>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 smtClean="0"/>
              <a:t>Bajar</a:t>
            </a:r>
            <a:r>
              <a:rPr lang="en-US" dirty="0" smtClean="0"/>
              <a:t> el JDK de java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 smtClean="0"/>
              <a:t>Seguir</a:t>
            </a:r>
            <a:r>
              <a:rPr lang="en-US" dirty="0" smtClean="0"/>
              <a:t> las </a:t>
            </a:r>
            <a:r>
              <a:rPr lang="en-US" dirty="0" err="1" smtClean="0"/>
              <a:t>instrucciones</a:t>
            </a:r>
            <a:r>
              <a:rPr lang="en-US" dirty="0" smtClean="0"/>
              <a:t> del </a:t>
            </a:r>
            <a:r>
              <a:rPr lang="en-US" dirty="0" err="1" smtClean="0"/>
              <a:t>instalador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Abrir</a:t>
            </a:r>
            <a:r>
              <a:rPr lang="en-US" dirty="0" smtClean="0"/>
              <a:t> la terminal de </a:t>
            </a:r>
            <a:r>
              <a:rPr lang="en-US" dirty="0" err="1" smtClean="0"/>
              <a:t>comandos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Comprobar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JAVA_HOME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Crear</a:t>
            </a:r>
            <a:r>
              <a:rPr lang="en-US" dirty="0" smtClean="0"/>
              <a:t> el </a:t>
            </a:r>
            <a:r>
              <a:rPr lang="en-US" dirty="0" err="1" smtClean="0"/>
              <a:t>archivo</a:t>
            </a:r>
            <a:r>
              <a:rPr lang="en-US" dirty="0" smtClean="0"/>
              <a:t> Programa_001.java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Compilar</a:t>
            </a:r>
            <a:r>
              <a:rPr lang="en-US" dirty="0" smtClean="0"/>
              <a:t> y </a:t>
            </a:r>
            <a:r>
              <a:rPr lang="en-US" dirty="0" err="1" smtClean="0"/>
              <a:t>ejecutar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6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JAVA_HOME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smtClean="0"/>
              <a:t>JAVA_HOME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b="1" dirty="0" smtClean="0"/>
              <a:t>variable de </a:t>
            </a:r>
            <a:r>
              <a:rPr lang="en-US" b="1" dirty="0" err="1" smtClean="0"/>
              <a:t>entorno</a:t>
            </a:r>
            <a:r>
              <a:rPr lang="en-US" b="1" dirty="0" smtClean="0"/>
              <a:t> </a:t>
            </a:r>
            <a:r>
              <a:rPr lang="en-US" dirty="0" smtClean="0"/>
              <a:t>que le dice al </a:t>
            </a:r>
            <a:r>
              <a:rPr lang="en-US" dirty="0" err="1" smtClean="0"/>
              <a:t>computador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b="1" dirty="0" err="1" smtClean="0"/>
              <a:t>buscar</a:t>
            </a:r>
            <a:r>
              <a:rPr lang="en-US" dirty="0" smtClean="0"/>
              <a:t> Java</a:t>
            </a:r>
          </a:p>
          <a:p>
            <a:r>
              <a:rPr lang="en-US" b="1" dirty="0" err="1"/>
              <a:t>j</a:t>
            </a:r>
            <a:r>
              <a:rPr lang="en-US" b="1" dirty="0" err="1" smtClean="0"/>
              <a:t>avac</a:t>
            </a:r>
            <a:r>
              <a:rPr lang="en-US" dirty="0" smtClean="0"/>
              <a:t>: </a:t>
            </a:r>
            <a:r>
              <a:rPr lang="en-US" dirty="0" err="1" smtClean="0"/>
              <a:t>instrucción</a:t>
            </a:r>
            <a:r>
              <a:rPr lang="en-US" dirty="0" smtClean="0"/>
              <a:t> de java para </a:t>
            </a:r>
            <a:r>
              <a:rPr lang="en-US" b="1" dirty="0" err="1" smtClean="0"/>
              <a:t>compilar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endParaRPr lang="en-US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44824"/>
            <a:ext cx="4630320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7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et JAVA_HOME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  <a:noFill/>
        </p:spPr>
        <p:txBody>
          <a:bodyPr>
            <a:normAutofit/>
          </a:bodyPr>
          <a:lstStyle/>
          <a:p>
            <a:r>
              <a:rPr lang="en-US" sz="2800" dirty="0" smtClean="0">
                <a:cs typeface="Consolas" panose="020B0609020204030204" pitchFamily="49" charset="0"/>
              </a:rPr>
              <a:t>Si el </a:t>
            </a:r>
            <a:r>
              <a:rPr lang="en-US" sz="2800" dirty="0" err="1" smtClean="0">
                <a:cs typeface="Consolas" panose="020B0609020204030204" pitchFamily="49" charset="0"/>
              </a:rPr>
              <a:t>sistema</a:t>
            </a:r>
            <a:r>
              <a:rPr lang="en-US" sz="2800" dirty="0" smtClean="0">
                <a:cs typeface="Consolas" panose="020B0609020204030204" pitchFamily="49" charset="0"/>
              </a:rPr>
              <a:t> no </a:t>
            </a:r>
            <a:r>
              <a:rPr lang="en-US" sz="2800" dirty="0" err="1" smtClean="0">
                <a:cs typeface="Consolas" panose="020B0609020204030204" pitchFamily="49" charset="0"/>
              </a:rPr>
              <a:t>tiene</a:t>
            </a:r>
            <a:r>
              <a:rPr lang="en-US" sz="2800" dirty="0" smtClean="0">
                <a:cs typeface="Consolas" panose="020B0609020204030204" pitchFamily="49" charset="0"/>
              </a:rPr>
              <a:t> las variables de </a:t>
            </a:r>
            <a:r>
              <a:rPr lang="en-US" sz="2800" dirty="0" err="1" smtClean="0">
                <a:cs typeface="Consolas" panose="020B0609020204030204" pitchFamily="49" charset="0"/>
              </a:rPr>
              <a:t>entorno</a:t>
            </a:r>
            <a:r>
              <a:rPr lang="en-US" sz="2800" dirty="0" smtClean="0"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cs typeface="Consolas" panose="020B0609020204030204" pitchFamily="49" charset="0"/>
              </a:rPr>
              <a:t>configuradas</a:t>
            </a:r>
            <a:r>
              <a:rPr lang="en-US" sz="2800" dirty="0" smtClean="0">
                <a:cs typeface="Consolas" panose="020B0609020204030204" pitchFamily="49" charset="0"/>
              </a:rPr>
              <a:t>, se </a:t>
            </a:r>
            <a:r>
              <a:rPr lang="en-US" sz="2800" dirty="0" err="1" smtClean="0">
                <a:cs typeface="Consolas" panose="020B0609020204030204" pitchFamily="49" charset="0"/>
              </a:rPr>
              <a:t>agrega</a:t>
            </a:r>
            <a:r>
              <a:rPr lang="en-US" sz="2800" dirty="0" smtClean="0">
                <a:cs typeface="Consolas" panose="020B0609020204030204" pitchFamily="49" charset="0"/>
              </a:rPr>
              <a:t> el </a:t>
            </a:r>
            <a:r>
              <a:rPr lang="en-US" sz="2800" dirty="0" err="1" smtClean="0">
                <a:cs typeface="Consolas" panose="020B0609020204030204" pitchFamily="49" charset="0"/>
              </a:rPr>
              <a:t>java_home</a:t>
            </a:r>
            <a:r>
              <a:rPr lang="en-US" sz="2800" dirty="0" smtClean="0">
                <a:cs typeface="Consolas" panose="020B0609020204030204" pitchFamily="49" charset="0"/>
              </a:rPr>
              <a:t> de la </a:t>
            </a:r>
            <a:r>
              <a:rPr lang="en-US" sz="2800" dirty="0" err="1" smtClean="0">
                <a:cs typeface="Consolas" panose="020B0609020204030204" pitchFamily="49" charset="0"/>
              </a:rPr>
              <a:t>siguiente</a:t>
            </a:r>
            <a:r>
              <a:rPr lang="en-US" sz="2800" dirty="0" smtClean="0"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cs typeface="Consolas" panose="020B0609020204030204" pitchFamily="49" charset="0"/>
              </a:rPr>
              <a:t>manera</a:t>
            </a:r>
            <a:endParaRPr lang="en-US" sz="2800" dirty="0"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9632" y="3724287"/>
            <a:ext cx="648072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JAVA_HOME=C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:\Program Files\Java\jdk1.7.0_17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PATH=%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PATH%;%JAVA_HOME%\bin</a:t>
            </a:r>
          </a:p>
        </p:txBody>
      </p:sp>
    </p:spTree>
    <p:extLst>
      <p:ext uri="{BB962C8B-B14F-4D97-AF65-F5344CB8AC3E}">
        <p14:creationId xmlns:p14="http://schemas.microsoft.com/office/powerpoint/2010/main" val="45636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Compilar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de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Crear</a:t>
            </a:r>
            <a:r>
              <a:rPr lang="en-US" dirty="0" smtClean="0"/>
              <a:t> el </a:t>
            </a:r>
            <a:r>
              <a:rPr lang="en-US" dirty="0" err="1" smtClean="0"/>
              <a:t>archivo</a:t>
            </a:r>
            <a:r>
              <a:rPr lang="en-US" dirty="0" smtClean="0"/>
              <a:t> Programa_001.java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Compilarlo</a:t>
            </a:r>
            <a:r>
              <a:rPr lang="en-US" dirty="0" smtClean="0"/>
              <a:t> con la </a:t>
            </a:r>
            <a:r>
              <a:rPr lang="en-US" dirty="0" err="1" smtClean="0"/>
              <a:t>instrucción</a:t>
            </a:r>
            <a:r>
              <a:rPr lang="en-US" dirty="0" smtClean="0"/>
              <a:t> </a:t>
            </a:r>
            <a:r>
              <a:rPr lang="en-US" dirty="0" err="1" smtClean="0"/>
              <a:t>javac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259632" y="2276872"/>
            <a:ext cx="633670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class Programa_001{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public static void main(String[]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 = 5;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 = 3;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 = 5 + 3;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667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Compilar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de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Crear</a:t>
            </a:r>
            <a:r>
              <a:rPr lang="en-US" dirty="0" smtClean="0"/>
              <a:t> el </a:t>
            </a:r>
            <a:r>
              <a:rPr lang="en-US" dirty="0" err="1" smtClean="0"/>
              <a:t>archivo</a:t>
            </a:r>
            <a:r>
              <a:rPr lang="en-US" dirty="0" smtClean="0"/>
              <a:t> Programa_002.java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Compilarlo</a:t>
            </a:r>
            <a:r>
              <a:rPr lang="en-US" dirty="0" smtClean="0"/>
              <a:t> con la </a:t>
            </a:r>
            <a:r>
              <a:rPr lang="en-US" dirty="0" err="1" smtClean="0"/>
              <a:t>instrucción</a:t>
            </a:r>
            <a:r>
              <a:rPr lang="en-US" dirty="0" smtClean="0"/>
              <a:t> </a:t>
            </a:r>
            <a:r>
              <a:rPr lang="en-US" dirty="0" err="1" smtClean="0"/>
              <a:t>javac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71600" y="2278895"/>
            <a:ext cx="7488832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class Programa_002{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public static void main(String[]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Ingrese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String input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System.console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Hola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" + input);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367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Preguntas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2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s-CO" dirty="0"/>
              <a:t>¿Qué es la ingeniería de Sistemas?</a:t>
            </a:r>
          </a:p>
          <a:p>
            <a:r>
              <a:rPr lang="es-CO" dirty="0"/>
              <a:t>¿Qué es un computador?</a:t>
            </a:r>
          </a:p>
          <a:p>
            <a:r>
              <a:rPr lang="es-CO" dirty="0"/>
              <a:t>¿Qué es un lenguaje de programación</a:t>
            </a:r>
            <a:r>
              <a:rPr lang="es-CO" dirty="0" smtClean="0"/>
              <a:t>?</a:t>
            </a:r>
          </a:p>
          <a:p>
            <a:r>
              <a:rPr lang="es-CO" dirty="0" smtClean="0"/>
              <a:t>¿Cómo se hace un programa?</a:t>
            </a:r>
          </a:p>
          <a:p>
            <a:r>
              <a:rPr lang="es-CO" dirty="0" smtClean="0"/>
              <a:t>¿Orientación a Objetos?</a:t>
            </a:r>
          </a:p>
          <a:p>
            <a:r>
              <a:rPr lang="es-CO" dirty="0" smtClean="0"/>
              <a:t>UML: </a:t>
            </a:r>
            <a:r>
              <a:rPr lang="es-CO" dirty="0" err="1" smtClean="0"/>
              <a:t>Unified</a:t>
            </a:r>
            <a:r>
              <a:rPr lang="es-CO" dirty="0" smtClean="0"/>
              <a:t> </a:t>
            </a:r>
            <a:r>
              <a:rPr lang="es-CO" dirty="0" err="1" smtClean="0"/>
              <a:t>Modeling</a:t>
            </a:r>
            <a:r>
              <a:rPr lang="es-CO" dirty="0" smtClean="0"/>
              <a:t> </a:t>
            </a:r>
            <a:r>
              <a:rPr lang="es-CO" dirty="0" err="1" smtClean="0"/>
              <a:t>Language</a:t>
            </a:r>
            <a:endParaRPr lang="es-CO" dirty="0" smtClean="0"/>
          </a:p>
          <a:p>
            <a:r>
              <a:rPr lang="es-CO" dirty="0" smtClean="0"/>
              <a:t>Elementos de un programa</a:t>
            </a:r>
          </a:p>
          <a:p>
            <a:r>
              <a:rPr lang="es-CO" dirty="0" smtClean="0"/>
              <a:t>Práctica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412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Ingeniería</a:t>
            </a:r>
            <a:r>
              <a:rPr lang="en-US" dirty="0" smtClean="0"/>
              <a:t> de </a:t>
            </a:r>
            <a:r>
              <a:rPr lang="en-US" dirty="0" err="1" smtClean="0"/>
              <a:t>Sistemas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/>
              <a:t>Ingeniero -&gt; </a:t>
            </a:r>
            <a:r>
              <a:rPr lang="es-CO" dirty="0" err="1"/>
              <a:t>Engineer</a:t>
            </a:r>
            <a:r>
              <a:rPr lang="es-CO" dirty="0"/>
              <a:t> (hombre de la máquina). </a:t>
            </a:r>
            <a:r>
              <a:rPr lang="es-CO" i="1" dirty="0" err="1"/>
              <a:t>Ingenium</a:t>
            </a:r>
            <a:r>
              <a:rPr lang="es-CO" i="1" dirty="0"/>
              <a:t> </a:t>
            </a:r>
            <a:r>
              <a:rPr lang="es-CO" dirty="0"/>
              <a:t>(lat. producir, engendrar”)</a:t>
            </a:r>
          </a:p>
          <a:p>
            <a:r>
              <a:rPr lang="es-CO" dirty="0"/>
              <a:t>Sistema -&gt; </a:t>
            </a:r>
            <a:r>
              <a:rPr lang="es-CO" i="1" dirty="0" err="1"/>
              <a:t>systema</a:t>
            </a:r>
            <a:r>
              <a:rPr lang="es-CO" dirty="0"/>
              <a:t> (lat. unión de cosas de una manera organizada)</a:t>
            </a:r>
          </a:p>
          <a:p>
            <a:r>
              <a:rPr lang="es-CO" dirty="0"/>
              <a:t>Un I</a:t>
            </a:r>
            <a:r>
              <a:rPr lang="es-CO" dirty="0" smtClean="0"/>
              <a:t>ngeniero de Sistemas:</a:t>
            </a:r>
            <a:endParaRPr lang="es-CO" dirty="0"/>
          </a:p>
          <a:p>
            <a:pPr lvl="1" fontAlgn="base"/>
            <a:r>
              <a:rPr lang="es-CO" dirty="0"/>
              <a:t>Soluciona problemas</a:t>
            </a:r>
          </a:p>
          <a:p>
            <a:pPr lvl="1" fontAlgn="base"/>
            <a:r>
              <a:rPr lang="es-CO" dirty="0"/>
              <a:t>Convierte una idea en realidad</a:t>
            </a:r>
          </a:p>
          <a:p>
            <a:pPr lvl="1" fontAlgn="base"/>
            <a:r>
              <a:rPr lang="es-CO" dirty="0"/>
              <a:t>Aplica el ingenio y la inventiva para desarrollar una actividad</a:t>
            </a:r>
          </a:p>
          <a:p>
            <a:pPr lvl="1" fontAlgn="base"/>
            <a:r>
              <a:rPr lang="es-CO" dirty="0"/>
              <a:t>Transforma la realidad para resolver un </a:t>
            </a:r>
            <a:r>
              <a:rPr lang="es-CO" dirty="0" smtClean="0"/>
              <a:t>problema</a:t>
            </a:r>
          </a:p>
          <a:p>
            <a:pPr lvl="1" fontAlgn="base"/>
            <a:r>
              <a:rPr lang="es-CO" dirty="0" smtClean="0"/>
              <a:t>Una de sus herramientas es el computador</a:t>
            </a:r>
            <a:endParaRPr lang="es-C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8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computador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 err="1"/>
              <a:t>c</a:t>
            </a:r>
            <a:r>
              <a:rPr lang="en-US" i="1" dirty="0" err="1" smtClean="0"/>
              <a:t>omputare</a:t>
            </a:r>
            <a:r>
              <a:rPr lang="en-US" dirty="0" smtClean="0"/>
              <a:t> lat. </a:t>
            </a:r>
            <a:r>
              <a:rPr lang="en-US" dirty="0" err="1" smtClean="0"/>
              <a:t>Calcular</a:t>
            </a:r>
            <a:endParaRPr lang="en-US" dirty="0" smtClean="0"/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máquina</a:t>
            </a:r>
            <a:r>
              <a:rPr lang="en-US" dirty="0" smtClean="0"/>
              <a:t> para </a:t>
            </a:r>
            <a:r>
              <a:rPr lang="en-US" dirty="0" err="1" smtClean="0"/>
              <a:t>calcular</a:t>
            </a:r>
            <a:endParaRPr lang="en-US" dirty="0" smtClean="0"/>
          </a:p>
          <a:p>
            <a:r>
              <a:rPr lang="en-US" dirty="0" err="1" smtClean="0"/>
              <a:t>Utiliza</a:t>
            </a:r>
            <a:r>
              <a:rPr lang="en-US" dirty="0" smtClean="0"/>
              <a:t> </a:t>
            </a:r>
            <a:r>
              <a:rPr lang="en-US" b="1" dirty="0" err="1" smtClean="0"/>
              <a:t>algoritmos</a:t>
            </a:r>
            <a:r>
              <a:rPr lang="en-US" dirty="0" smtClean="0"/>
              <a:t> para </a:t>
            </a:r>
            <a:r>
              <a:rPr lang="en-US" dirty="0" err="1" smtClean="0"/>
              <a:t>transformar</a:t>
            </a:r>
            <a:r>
              <a:rPr lang="en-US" dirty="0" smtClean="0"/>
              <a:t> </a:t>
            </a:r>
            <a:r>
              <a:rPr lang="en-US" b="1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b="1" dirty="0" err="1" smtClean="0"/>
              <a:t>información</a:t>
            </a:r>
            <a:endParaRPr lang="en-US" b="1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compone</a:t>
            </a:r>
            <a:r>
              <a:rPr lang="en-US" dirty="0" smtClean="0"/>
              <a:t> de </a:t>
            </a:r>
            <a:r>
              <a:rPr lang="en-US" b="1" dirty="0" smtClean="0"/>
              <a:t>hardware</a:t>
            </a:r>
            <a:r>
              <a:rPr lang="en-US" dirty="0" smtClean="0"/>
              <a:t> y </a:t>
            </a:r>
            <a:r>
              <a:rPr lang="en-US" b="1" dirty="0" smtClean="0"/>
              <a:t>software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basa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concepto</a:t>
            </a:r>
            <a:r>
              <a:rPr lang="en-US" dirty="0" smtClean="0"/>
              <a:t> de “</a:t>
            </a:r>
            <a:r>
              <a:rPr lang="en-US" dirty="0" err="1" smtClean="0"/>
              <a:t>Máquina</a:t>
            </a:r>
            <a:r>
              <a:rPr lang="en-US" dirty="0" smtClean="0"/>
              <a:t> de Turing”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340768"/>
            <a:ext cx="1728192" cy="2025225"/>
          </a:xfrm>
        </p:spPr>
      </p:pic>
      <p:sp>
        <p:nvSpPr>
          <p:cNvPr id="6" name="Rectangle 5"/>
          <p:cNvSpPr/>
          <p:nvPr/>
        </p:nvSpPr>
        <p:spPr>
          <a:xfrm>
            <a:off x="0" y="5733256"/>
            <a:ext cx="9001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1. http</a:t>
            </a:r>
            <a:r>
              <a:rPr lang="en-US" sz="1100" dirty="0"/>
              <a:t>://imageenvision.com/sm/0025-0802-2114-3658_clip_art_graphic_of_a_calculator_cartoon_character_flexing_his_arm_muscles.jpg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922858"/>
            <a:ext cx="82089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2. http</a:t>
            </a:r>
            <a:r>
              <a:rPr lang="en-US" sz="1100" dirty="0"/>
              <a:t>://www.worldofcomputing.net/wp-content/uploads/2013/01/turingMachine.gif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429000"/>
            <a:ext cx="2952328" cy="20223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52320" y="320183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7952110" y="518973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5140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computador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Los </a:t>
            </a:r>
            <a:r>
              <a:rPr lang="en-US" dirty="0" err="1" smtClean="0"/>
              <a:t>computadores</a:t>
            </a:r>
            <a:r>
              <a:rPr lang="en-US" dirty="0" smtClean="0"/>
              <a:t> </a:t>
            </a:r>
            <a:r>
              <a:rPr lang="en-US" dirty="0" err="1" smtClean="0"/>
              <a:t>modernos</a:t>
            </a:r>
            <a:r>
              <a:rPr lang="en-US" dirty="0" smtClean="0"/>
              <a:t> </a:t>
            </a:r>
            <a:r>
              <a:rPr lang="en-US" dirty="0" err="1" smtClean="0"/>
              <a:t>funcionan</a:t>
            </a:r>
            <a:r>
              <a:rPr lang="en-US" dirty="0" smtClean="0"/>
              <a:t> con </a:t>
            </a:r>
            <a:r>
              <a:rPr lang="en-US" b="1" dirty="0" err="1" smtClean="0"/>
              <a:t>transistores</a:t>
            </a:r>
            <a:endParaRPr lang="en-US" b="1" dirty="0" smtClean="0"/>
          </a:p>
          <a:p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computadores</a:t>
            </a:r>
            <a:r>
              <a:rPr lang="en-US" dirty="0" smtClean="0"/>
              <a:t> </a:t>
            </a:r>
            <a:r>
              <a:rPr lang="en-US" dirty="0" err="1" smtClean="0"/>
              <a:t>modernos</a:t>
            </a:r>
            <a:r>
              <a:rPr lang="en-US" dirty="0" smtClean="0"/>
              <a:t> </a:t>
            </a:r>
            <a:r>
              <a:rPr lang="en-US" dirty="0" err="1" smtClean="0"/>
              <a:t>utilizan</a:t>
            </a:r>
            <a:r>
              <a:rPr lang="en-US" dirty="0" smtClean="0"/>
              <a:t> la </a:t>
            </a:r>
            <a:r>
              <a:rPr lang="en-US" b="1" dirty="0" err="1" smtClean="0"/>
              <a:t>arquitectura</a:t>
            </a:r>
            <a:r>
              <a:rPr lang="en-US" b="1" dirty="0" smtClean="0"/>
              <a:t> de Von Neumann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controlan</a:t>
            </a:r>
            <a:r>
              <a:rPr lang="en-US" dirty="0" smtClean="0"/>
              <a:t> a </a:t>
            </a:r>
            <a:r>
              <a:rPr lang="en-US" dirty="0" err="1" smtClean="0"/>
              <a:t>través</a:t>
            </a:r>
            <a:r>
              <a:rPr lang="en-US" dirty="0" smtClean="0"/>
              <a:t> de un </a:t>
            </a:r>
            <a:r>
              <a:rPr lang="en-US" b="1" dirty="0" err="1" smtClean="0"/>
              <a:t>lenguaje</a:t>
            </a:r>
            <a:r>
              <a:rPr lang="en-US" b="1" dirty="0" smtClean="0"/>
              <a:t> de </a:t>
            </a:r>
            <a:r>
              <a:rPr lang="en-US" b="1" dirty="0" err="1" smtClean="0"/>
              <a:t>programación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56792"/>
            <a:ext cx="4038600" cy="3846766"/>
          </a:xfrm>
        </p:spPr>
      </p:pic>
      <p:sp>
        <p:nvSpPr>
          <p:cNvPr id="7" name="Rectangle 6"/>
          <p:cNvSpPr/>
          <p:nvPr/>
        </p:nvSpPr>
        <p:spPr>
          <a:xfrm>
            <a:off x="0" y="5880458"/>
            <a:ext cx="9144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https://upload.wikimedia.org/wikipedia/commons/thumb/8/84/Von_Neumann_architecture.svg/2000px-Von_Neumann_architecture.svg.png</a:t>
            </a:r>
          </a:p>
        </p:txBody>
      </p:sp>
    </p:spTree>
    <p:extLst>
      <p:ext uri="{BB962C8B-B14F-4D97-AF65-F5344CB8AC3E}">
        <p14:creationId xmlns:p14="http://schemas.microsoft.com/office/powerpoint/2010/main" val="9747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lenguaje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 smtClean="0"/>
              <a:t>Programa</a:t>
            </a:r>
            <a:r>
              <a:rPr lang="en-US" dirty="0" smtClean="0"/>
              <a:t>: </a:t>
            </a:r>
            <a:r>
              <a:rPr lang="en-US" dirty="0" err="1" smtClean="0"/>
              <a:t>serie</a:t>
            </a:r>
            <a:r>
              <a:rPr lang="en-US" dirty="0" smtClean="0"/>
              <a:t> de </a:t>
            </a:r>
            <a:r>
              <a:rPr lang="en-US" dirty="0" err="1" smtClean="0"/>
              <a:t>pasos</a:t>
            </a:r>
            <a:r>
              <a:rPr lang="en-US" dirty="0" smtClean="0"/>
              <a:t> para </a:t>
            </a:r>
            <a:r>
              <a:rPr lang="en-US" dirty="0" err="1" smtClean="0"/>
              <a:t>dirigir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máquina</a:t>
            </a:r>
            <a:endParaRPr lang="en-US" dirty="0" smtClean="0"/>
          </a:p>
          <a:p>
            <a:r>
              <a:rPr lang="en-US" b="1" dirty="0" err="1" smtClean="0"/>
              <a:t>Lenguaje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Sintaxis</a:t>
            </a:r>
            <a:r>
              <a:rPr lang="en-US" dirty="0" smtClean="0"/>
              <a:t> + </a:t>
            </a:r>
            <a:r>
              <a:rPr lang="en-US" dirty="0" err="1" smtClean="0"/>
              <a:t>semántica</a:t>
            </a:r>
            <a:endParaRPr lang="en-US" dirty="0" smtClean="0"/>
          </a:p>
          <a:p>
            <a:r>
              <a:rPr lang="en-US" b="1" dirty="0" err="1" smtClean="0"/>
              <a:t>Compilar</a:t>
            </a:r>
            <a:r>
              <a:rPr lang="en-US" b="1" dirty="0" smtClean="0"/>
              <a:t>: </a:t>
            </a:r>
            <a:r>
              <a:rPr lang="en-US" dirty="0" err="1" smtClean="0"/>
              <a:t>Traducir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lenguaje</a:t>
            </a:r>
            <a:r>
              <a:rPr lang="en-US" dirty="0" smtClean="0"/>
              <a:t> de </a:t>
            </a:r>
            <a:r>
              <a:rPr lang="en-US" dirty="0" err="1" smtClean="0"/>
              <a:t>máquina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1" t="6988" r="13542" b="6978"/>
          <a:stretch/>
        </p:blipFill>
        <p:spPr>
          <a:xfrm>
            <a:off x="6084168" y="1484784"/>
            <a:ext cx="1836234" cy="167268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5690423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http://www.bruzed.com/wp-content/uploads/2008/12/musicbox0.jpg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406" y="3212976"/>
            <a:ext cx="3221758" cy="280831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5936069"/>
            <a:ext cx="27142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http://imgs.xkcd.com/comics/compiling.png</a:t>
            </a:r>
          </a:p>
        </p:txBody>
      </p:sp>
    </p:spTree>
    <p:extLst>
      <p:ext uri="{BB962C8B-B14F-4D97-AF65-F5344CB8AC3E}">
        <p14:creationId xmlns:p14="http://schemas.microsoft.com/office/powerpoint/2010/main" val="404377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lenguaje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8116613" cy="4525963"/>
          </a:xfrm>
        </p:spPr>
      </p:pic>
      <p:sp>
        <p:nvSpPr>
          <p:cNvPr id="7" name="Rectangle 6"/>
          <p:cNvSpPr/>
          <p:nvPr/>
        </p:nvSpPr>
        <p:spPr>
          <a:xfrm>
            <a:off x="0" y="5949280"/>
            <a:ext cx="68762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http://freedev.info/wp-content/uploads/2015/10/the-evolution-of-programming-languages.jpg</a:t>
            </a:r>
          </a:p>
        </p:txBody>
      </p:sp>
    </p:spTree>
    <p:extLst>
      <p:ext uri="{BB962C8B-B14F-4D97-AF65-F5344CB8AC3E}">
        <p14:creationId xmlns:p14="http://schemas.microsoft.com/office/powerpoint/2010/main" val="357867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se </a:t>
            </a:r>
            <a:r>
              <a:rPr lang="en-US" dirty="0" err="1" smtClean="0"/>
              <a:t>hace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7" name="Picture 5" descr="https://universidad-de-los-andes.gitbooks.io/fundamentos-de-programacion/content/Nivel1/img/Fig1-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3" b="3805"/>
          <a:stretch/>
        </p:blipFill>
        <p:spPr bwMode="auto">
          <a:xfrm>
            <a:off x="1147357" y="1215038"/>
            <a:ext cx="6912768" cy="473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949280"/>
            <a:ext cx="93965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https://universidad-de-los-andes.gitbooks.io/fundamentos-de-programacion/content/Nivel1/3_ProblemasYSoluciones.html</a:t>
            </a:r>
          </a:p>
        </p:txBody>
      </p:sp>
    </p:spTree>
    <p:extLst>
      <p:ext uri="{BB962C8B-B14F-4D97-AF65-F5344CB8AC3E}">
        <p14:creationId xmlns:p14="http://schemas.microsoft.com/office/powerpoint/2010/main" val="9358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Orientación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en-US" b="1" dirty="0" err="1" smtClean="0"/>
              <a:t>Lenguajes</a:t>
            </a:r>
            <a:r>
              <a:rPr lang="en-US" b="1" dirty="0" smtClean="0"/>
              <a:t> </a:t>
            </a:r>
            <a:r>
              <a:rPr lang="en-US" b="1" dirty="0" err="1" smtClean="0"/>
              <a:t>procedimentales</a:t>
            </a:r>
            <a:endParaRPr lang="en-US" b="1" dirty="0" smtClean="0"/>
          </a:p>
          <a:p>
            <a:pPr lvl="1"/>
            <a:r>
              <a:rPr lang="en-US" dirty="0" err="1" smtClean="0"/>
              <a:t>Descripción</a:t>
            </a:r>
            <a:r>
              <a:rPr lang="en-US" dirty="0" smtClean="0"/>
              <a:t> del </a:t>
            </a:r>
            <a:r>
              <a:rPr lang="en-US" dirty="0" err="1" smtClean="0"/>
              <a:t>paso</a:t>
            </a:r>
            <a:r>
              <a:rPr lang="en-US" dirty="0" smtClean="0"/>
              <a:t> a </a:t>
            </a:r>
            <a:r>
              <a:rPr lang="en-US" dirty="0" err="1" smtClean="0"/>
              <a:t>paso</a:t>
            </a:r>
            <a:r>
              <a:rPr lang="en-US" dirty="0" smtClean="0"/>
              <a:t> de un </a:t>
            </a:r>
            <a:r>
              <a:rPr lang="en-US" dirty="0" err="1" smtClean="0"/>
              <a:t>programa</a:t>
            </a:r>
            <a:endParaRPr lang="en-US" dirty="0" smtClean="0"/>
          </a:p>
          <a:p>
            <a:pPr lvl="1"/>
            <a:r>
              <a:rPr lang="en-US" dirty="0" err="1" smtClean="0"/>
              <a:t>Programación</a:t>
            </a:r>
            <a:r>
              <a:rPr lang="en-US" dirty="0" smtClean="0"/>
              <a:t> </a:t>
            </a:r>
            <a:r>
              <a:rPr lang="en-US" dirty="0" err="1" smtClean="0"/>
              <a:t>estructurada</a:t>
            </a:r>
            <a:endParaRPr lang="en-US" dirty="0" smtClean="0"/>
          </a:p>
          <a:p>
            <a:r>
              <a:rPr lang="en-US" b="1" dirty="0" err="1" smtClean="0"/>
              <a:t>Programación</a:t>
            </a:r>
            <a:r>
              <a:rPr lang="en-US" b="1" dirty="0" smtClean="0"/>
              <a:t> </a:t>
            </a:r>
            <a:r>
              <a:rPr lang="en-US" b="1" dirty="0" err="1" smtClean="0"/>
              <a:t>orientada</a:t>
            </a:r>
            <a:r>
              <a:rPr lang="en-US" b="1" dirty="0" smtClean="0"/>
              <a:t> a </a:t>
            </a:r>
            <a:r>
              <a:rPr lang="en-US" b="1" dirty="0" err="1" smtClean="0"/>
              <a:t>objetos</a:t>
            </a:r>
            <a:endParaRPr lang="en-US" b="1" dirty="0" smtClean="0"/>
          </a:p>
          <a:p>
            <a:pPr lvl="1"/>
            <a:r>
              <a:rPr lang="en-US" dirty="0" smtClean="0"/>
              <a:t>Los </a:t>
            </a:r>
            <a:r>
              <a:rPr lang="en-US" dirty="0" err="1" smtClean="0"/>
              <a:t>datos</a:t>
            </a:r>
            <a:r>
              <a:rPr lang="en-US" dirty="0" smtClean="0"/>
              <a:t> y </a:t>
            </a:r>
            <a:r>
              <a:rPr lang="en-US" dirty="0" err="1" smtClean="0"/>
              <a:t>métodos</a:t>
            </a:r>
            <a:r>
              <a:rPr lang="en-US" dirty="0" smtClean="0"/>
              <a:t> se </a:t>
            </a:r>
            <a:r>
              <a:rPr lang="en-US" dirty="0" err="1" smtClean="0"/>
              <a:t>encuentran</a:t>
            </a:r>
            <a:r>
              <a:rPr lang="en-US" dirty="0" smtClean="0"/>
              <a:t> </a:t>
            </a:r>
            <a:r>
              <a:rPr lang="en-US" b="1" dirty="0" err="1" smtClean="0"/>
              <a:t>encapsulados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unidad</a:t>
            </a:r>
            <a:r>
              <a:rPr lang="en-US" dirty="0" smtClean="0"/>
              <a:t> </a:t>
            </a:r>
            <a:r>
              <a:rPr lang="en-US" dirty="0" err="1" smtClean="0"/>
              <a:t>llamada</a:t>
            </a:r>
            <a:r>
              <a:rPr lang="en-US" dirty="0" smtClean="0"/>
              <a:t> </a:t>
            </a:r>
            <a:r>
              <a:rPr lang="en-US" b="1" dirty="0" err="1" smtClean="0"/>
              <a:t>objeto</a:t>
            </a:r>
            <a:endParaRPr lang="en-US" b="1" dirty="0" smtClean="0"/>
          </a:p>
          <a:p>
            <a:pPr lvl="1"/>
            <a:r>
              <a:rPr lang="en-US" dirty="0" smtClean="0"/>
              <a:t>Un </a:t>
            </a:r>
            <a:r>
              <a:rPr lang="en-US" b="1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instancia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b="1" dirty="0" err="1" smtClean="0"/>
              <a:t>clase</a:t>
            </a:r>
            <a:endParaRPr lang="en-US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844824"/>
            <a:ext cx="4342207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6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601</Words>
  <Application>Microsoft Macintosh PowerPoint</Application>
  <PresentationFormat>On-screen Show (4:3)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Consolas</vt:lpstr>
      <vt:lpstr>ＭＳ Ｐゴシック</vt:lpstr>
      <vt:lpstr>Arial</vt:lpstr>
      <vt:lpstr>Office Theme</vt:lpstr>
      <vt:lpstr>Fundamentos de programación</vt:lpstr>
      <vt:lpstr>Agenda</vt:lpstr>
      <vt:lpstr>¿Qué es la Ingeniería de Sistemas?</vt:lpstr>
      <vt:lpstr>¿Qué es un computador?</vt:lpstr>
      <vt:lpstr>¿Qué es un computador?</vt:lpstr>
      <vt:lpstr>¿Qué es un lenguaje de programación?</vt:lpstr>
      <vt:lpstr>¿Qué es un lenguaje de programación?</vt:lpstr>
      <vt:lpstr>¿Cómo se hace un programa?</vt:lpstr>
      <vt:lpstr>¿Orientación a objetos?</vt:lpstr>
      <vt:lpstr>UML: Unified Modeling Language</vt:lpstr>
      <vt:lpstr>Elementos de un Programa</vt:lpstr>
      <vt:lpstr>Elementos de un Programa</vt:lpstr>
      <vt:lpstr>Elementos de un Programa</vt:lpstr>
      <vt:lpstr>Práctica</vt:lpstr>
      <vt:lpstr>JAVA_HOME</vt:lpstr>
      <vt:lpstr>set JAVA_HOME</vt:lpstr>
      <vt:lpstr>Compilar un programa de java</vt:lpstr>
      <vt:lpstr>Compilar un programa de java</vt:lpstr>
      <vt:lpstr>¿Preguntas?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done</dc:creator>
  <cp:lastModifiedBy>JUAN CAMILO IBARRA LOPEZ</cp:lastModifiedBy>
  <cp:revision>30</cp:revision>
  <dcterms:created xsi:type="dcterms:W3CDTF">2016-07-19T14:59:43Z</dcterms:created>
  <dcterms:modified xsi:type="dcterms:W3CDTF">2016-07-26T02:05:39Z</dcterms:modified>
</cp:coreProperties>
</file>