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9" r:id="rId14"/>
    <p:sldId id="288" r:id="rId15"/>
    <p:sldId id="290" r:id="rId16"/>
    <p:sldId id="291" r:id="rId17"/>
    <p:sldId id="293" r:id="rId18"/>
    <p:sldId id="294" r:id="rId19"/>
    <p:sldId id="277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93B"/>
    <a:srgbClr val="EB8906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13"/>
  </p:normalViewPr>
  <p:slideViewPr>
    <p:cSldViewPr>
      <p:cViewPr>
        <p:scale>
          <a:sx n="114" d="100"/>
          <a:sy n="114" d="100"/>
        </p:scale>
        <p:origin x="648" y="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656" y="1293437"/>
            <a:ext cx="6408712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Programa_004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 smtClean="0">
              <a:solidFill>
                <a:srgbClr val="6A3E3E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186862" y="3284984"/>
            <a:ext cx="4986300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015716" y="4770534"/>
            <a:ext cx="5328592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189607" y="5157192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imprimirMensajeEnConsola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mensaje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{	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i="1" dirty="0" err="1">
                <a:solidFill>
                  <a:srgbClr val="6A3E3E"/>
                </a:solidFill>
                <a:latin typeface="Monaco" charset="0"/>
              </a:rPr>
              <a:t>mensaje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835696" y="204803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835943" y="223681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miInterfaz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35696" y="242558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5696" y="2612940"/>
            <a:ext cx="6048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miInterfaz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.imprimirMensajeEnConsola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7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ejecuci</a:t>
            </a:r>
            <a:r>
              <a:rPr lang="en-US" dirty="0" err="1" smtClean="0"/>
              <a:t>ón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4623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4320480" cy="214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9" y="4742904"/>
            <a:ext cx="4295575" cy="142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09" y="3447781"/>
            <a:ext cx="4255987" cy="12573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794154" y="1856132"/>
            <a:ext cx="2770365" cy="1854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Sumadora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94154" y="2352188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5126" y="142359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miPrograma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33654" y="1279883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4093" y="2598481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4825971" y="3026753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sumando1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8323" y="2643340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948125" y="2598481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5730003" y="3026753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2355" y="2643340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890627" y="2600302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6749449" y="3028574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857" y="2645161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4825971" y="4399401"/>
            <a:ext cx="2770365" cy="9018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Interfaz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825971" y="4895456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86943" y="396686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miInterfaz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65471" y="3823151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620172" y="5600273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</a:rPr>
              <a:t>Resultado</a:t>
            </a:r>
            <a:r>
              <a:rPr lang="en-US" sz="1200" dirty="0" smtClean="0">
                <a:solidFill>
                  <a:schemeClr val="bg1"/>
                </a:solidFill>
              </a:rPr>
              <a:t>: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66501" y="2693862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728338" y="3264812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resultado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06833" y="271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74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7" grpId="0"/>
      <p:bldP spid="38" grpId="0" animBg="1"/>
      <p:bldP spid="42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Estructuraci</a:t>
            </a:r>
            <a:r>
              <a:rPr lang="en-US" dirty="0" err="1" smtClean="0"/>
              <a:t>ón</a:t>
            </a:r>
            <a:r>
              <a:rPr lang="en-US" dirty="0" smtClean="0"/>
              <a:t> en </a:t>
            </a:r>
            <a:r>
              <a:rPr lang="en-US" dirty="0" err="1" smtClean="0"/>
              <a:t>paquetes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b="1" dirty="0" smtClean="0"/>
              <a:t>Paquete de Java:</a:t>
            </a:r>
            <a:r>
              <a:rPr lang="es-ES_tradnl" dirty="0" smtClean="0"/>
              <a:t> T</a:t>
            </a:r>
            <a:r>
              <a:rPr lang="es-ES_tradnl" dirty="0" smtClean="0"/>
              <a:t>écnica para organizar las clases de un programa en carpetas divididas por  funcionalidad.</a:t>
            </a:r>
          </a:p>
          <a:p>
            <a:pPr algn="just"/>
            <a:r>
              <a:rPr lang="es-ES_tradnl" dirty="0" smtClean="0"/>
              <a:t>Cada clase debe estar dentro de uno de los paquetes definidos</a:t>
            </a:r>
          </a:p>
          <a:p>
            <a:pPr algn="just"/>
            <a:r>
              <a:rPr lang="es-ES_tradnl" dirty="0" smtClean="0"/>
              <a:t>La primera l</a:t>
            </a:r>
            <a:r>
              <a:rPr lang="es-ES_tradnl" dirty="0" smtClean="0"/>
              <a:t>ínea de código en una clase es la declaración del paquete</a:t>
            </a:r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2267744" y="5445224"/>
            <a:ext cx="460851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2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Monaco" charset="0"/>
              </a:rPr>
              <a:t>controlador</a:t>
            </a:r>
            <a:r>
              <a:rPr lang="en-US" sz="2400" b="1" dirty="0" smtClean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3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Dentro de una clase, se pueden utilizar todas las clases que se encuentran en el mismo paquete</a:t>
            </a:r>
          </a:p>
          <a:p>
            <a:r>
              <a:rPr lang="es-ES_tradnl" dirty="0" smtClean="0"/>
              <a:t>Para utilizar una clase dentro de otro paquete, se debe importar dicha clase utilizando la instrucci</a:t>
            </a:r>
            <a:r>
              <a:rPr lang="es-ES_tradnl" dirty="0" smtClean="0"/>
              <a:t>ón </a:t>
            </a:r>
            <a:r>
              <a:rPr lang="es-ES_tradnl" b="1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endParaRPr lang="es-ES_tradnl" b="1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paquetes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417638"/>
            <a:ext cx="8460432" cy="40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3748" y="1556792"/>
            <a:ext cx="453650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modelo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sumando1,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sumando2)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sumando1 + sumando2;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916832" y="3789040"/>
            <a:ext cx="531033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vista;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imprimirMensajeEnConsola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mensaje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mensaje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16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1640" y="1700808"/>
            <a:ext cx="648072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controlador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modelo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.*;</a:t>
            </a: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vista.*;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Programa_005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miInterfaz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miPrograma.sumar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miInterfaz.imprimirMensajeEnConsola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9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Creación de 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s-CO" dirty="0" smtClean="0"/>
              <a:t>Un objeto se crea a través de la instrucción </a:t>
            </a:r>
            <a:r>
              <a:rPr lang="es-CO" b="1" dirty="0" smtClean="0"/>
              <a:t>new</a:t>
            </a:r>
            <a:r>
              <a:rPr lang="es-CO" dirty="0" smtClean="0"/>
              <a:t> y el nombre de la clase de la cual va a ser una instancia</a:t>
            </a:r>
          </a:p>
          <a:p>
            <a:r>
              <a:rPr lang="es-CO" dirty="0" smtClean="0"/>
              <a:t>El compilador le asigna un espacio en memoria y los atributos se inicializan en un valor indefinido</a:t>
            </a:r>
          </a:p>
          <a:p>
            <a:r>
              <a:rPr lang="es-CO" b="1" dirty="0" smtClean="0"/>
              <a:t>Métodos constructores:</a:t>
            </a:r>
          </a:p>
          <a:p>
            <a:pPr lvl="1"/>
            <a:r>
              <a:rPr lang="es-CO" dirty="0" smtClean="0"/>
              <a:t>Se encargan de inicializar los atributos del objeto al llamar la instrucción </a:t>
            </a:r>
            <a:r>
              <a:rPr lang="es-CO" smtClean="0"/>
              <a:t>de </a:t>
            </a:r>
            <a:r>
              <a:rPr lang="es-CO" smtClean="0"/>
              <a:t>creación</a:t>
            </a:r>
            <a:endParaRPr lang="es-CO" dirty="0" smtClean="0"/>
          </a:p>
          <a:p>
            <a:pPr lvl="1"/>
            <a:r>
              <a:rPr lang="es-CO" dirty="0" smtClean="0"/>
              <a:t>Debe llamarse igual que la clase</a:t>
            </a:r>
          </a:p>
          <a:p>
            <a:pPr lvl="1"/>
            <a:r>
              <a:rPr lang="es-CO" dirty="0" smtClean="0"/>
              <a:t>No tiene ningún tipo de retorno</a:t>
            </a:r>
          </a:p>
          <a:p>
            <a:pPr lvl="1"/>
            <a:r>
              <a:rPr lang="es-CO" dirty="0" smtClean="0"/>
              <a:t>Puede tener parámetros para inicializar los valores de </a:t>
            </a:r>
            <a:r>
              <a:rPr lang="es-CO" dirty="0" smtClean="0"/>
              <a:t>algunos de los </a:t>
            </a:r>
            <a:r>
              <a:rPr lang="es-CO" dirty="0" smtClean="0"/>
              <a:t>atributos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85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7849"/>
            <a:ext cx="3817987" cy="2808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Creación de objetos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93" y="2375456"/>
            <a:ext cx="3816424" cy="174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7330652" cy="175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403648" y="3245969"/>
            <a:ext cx="3240360" cy="366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31840" y="3861048"/>
            <a:ext cx="864096" cy="449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25651" y="1346500"/>
            <a:ext cx="449590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Producto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() </a:t>
            </a:r>
          </a:p>
          <a:p>
            <a:endParaRPr lang="en-US" sz="1200" u="sng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Producto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(1, </a:t>
            </a:r>
            <a:r>
              <a:rPr lang="en-US" sz="1200" b="1" dirty="0">
                <a:solidFill>
                  <a:srgbClr val="2A00FF"/>
                </a:solidFill>
                <a:latin typeface="Monaco" charset="0"/>
              </a:rPr>
              <a:t>"PAPELERIA"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1500.0, 10, 5)</a:t>
            </a:r>
            <a:r>
              <a:rPr lang="en-US" sz="1200" b="1" u="sng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06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O" dirty="0" smtClean="0"/>
              <a:t>Soluci</a:t>
            </a:r>
            <a:r>
              <a:rPr lang="en-US" dirty="0" err="1" smtClean="0"/>
              <a:t>ón</a:t>
            </a:r>
            <a:r>
              <a:rPr lang="en-US" dirty="0" smtClean="0"/>
              <a:t> del Taller 002</a:t>
            </a:r>
          </a:p>
          <a:p>
            <a:r>
              <a:rPr lang="en-US" dirty="0" err="1" smtClean="0"/>
              <a:t>Estructura</a:t>
            </a:r>
            <a:r>
              <a:rPr lang="en-US" dirty="0" err="1" smtClean="0"/>
              <a:t>ción</a:t>
            </a:r>
            <a:r>
              <a:rPr lang="en-US" dirty="0" smtClean="0"/>
              <a:t> en </a:t>
            </a:r>
            <a:r>
              <a:rPr lang="en-US" dirty="0" err="1" smtClean="0"/>
              <a:t>paquetes</a:t>
            </a:r>
            <a:endParaRPr lang="en-US" dirty="0" smtClean="0"/>
          </a:p>
          <a:p>
            <a:r>
              <a:rPr lang="en-US" dirty="0" err="1" smtClean="0"/>
              <a:t>Utilización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12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</a:t>
            </a:r>
            <a:r>
              <a:rPr lang="en-US" dirty="0" err="1" smtClean="0"/>
              <a:t>ón</a:t>
            </a:r>
            <a:r>
              <a:rPr lang="en-US" dirty="0" smtClean="0"/>
              <a:t> del Taller 002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Programa_001</a:t>
            </a:r>
          </a:p>
          <a:p>
            <a:r>
              <a:rPr lang="en-US" dirty="0" smtClean="0"/>
              <a:t>Programa_002</a:t>
            </a:r>
          </a:p>
          <a:p>
            <a:r>
              <a:rPr lang="en-US" dirty="0" smtClean="0"/>
              <a:t>Programa_003</a:t>
            </a:r>
          </a:p>
          <a:p>
            <a:r>
              <a:rPr lang="en-US" dirty="0" smtClean="0"/>
              <a:t>Programa_004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42" y="1988840"/>
            <a:ext cx="2451100" cy="1181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184" y="3573016"/>
            <a:ext cx="4258816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hu-HU" sz="1200" b="1" dirty="0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hu-HU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hu-HU" sz="1200" b="1" dirty="0">
                <a:solidFill>
                  <a:srgbClr val="000000"/>
                </a:solidFill>
                <a:latin typeface="Monaco" charset="0"/>
              </a:rPr>
              <a:t>a = 5;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b = 3;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c = a + b;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(c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898405" y="2002628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0152" y="257357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05980" y="2002628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47727" y="257357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81319" y="3206462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23066" y="3777412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8736" y="2029050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6312" y="2029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21651" y="32303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620172" y="4994693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&gt; 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004048" y="162880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43608" y="4293096"/>
            <a:ext cx="576064" cy="24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15084" y="4293096"/>
            <a:ext cx="508644" cy="24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3608" y="4509120"/>
            <a:ext cx="1080120" cy="25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3608" y="4661520"/>
            <a:ext cx="1368152" cy="28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43608" y="4849124"/>
            <a:ext cx="2160240" cy="28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18" grpId="0"/>
      <p:bldP spid="19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Programa_002: </a:t>
            </a:r>
            <a:r>
              <a:rPr lang="en-US" dirty="0" err="1" smtClean="0"/>
              <a:t>construcci</a:t>
            </a:r>
            <a:r>
              <a:rPr lang="en-US" dirty="0" err="1" smtClean="0"/>
              <a:t>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417638"/>
            <a:ext cx="2808312" cy="13098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4966" y="3246438"/>
            <a:ext cx="4699322" cy="24622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Programa_002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</a:t>
            </a: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909936" y="9117632"/>
            <a:ext cx="2016224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33464" y="3887953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>
                <a:solidFill>
                  <a:srgbClr val="000000"/>
                </a:solidFill>
                <a:latin typeface="Monaco" charset="0"/>
              </a:rPr>
              <a:t>;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56770" y="46426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Programa_002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Programa_002();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833464" y="486683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833464" y="505837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638141" y="352904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528627" y="427835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i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00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Programa_002: </a:t>
            </a:r>
            <a:r>
              <a:rPr lang="en-US" dirty="0" err="1" smtClean="0"/>
              <a:t>ejecuci</a:t>
            </a:r>
            <a:r>
              <a:rPr lang="en-US" dirty="0" err="1" smtClean="0"/>
              <a:t>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00200"/>
            <a:ext cx="2808312" cy="13098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702" y="3429000"/>
            <a:ext cx="4699322" cy="2292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Programa_002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Programa_002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Programa_002();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(5,3);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100" b="1" i="1" dirty="0" err="1" smtClean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100" b="1" i="1" dirty="0" err="1" smtClean="0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10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10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32040" y="160020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620172" y="1708808"/>
            <a:ext cx="2770365" cy="18541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:Programa_002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620172" y="2204864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1144" y="127627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miPrograma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659672" y="1132559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88052" y="4026158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9889" y="459710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resultado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0172" y="5384249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</a:rPr>
              <a:t>Resultado</a:t>
            </a:r>
            <a:r>
              <a:rPr lang="en-US" sz="1200" dirty="0" smtClean="0">
                <a:solidFill>
                  <a:schemeClr val="bg1"/>
                </a:solidFill>
              </a:rPr>
              <a:t>: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8384" y="40476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5870111" y="2451157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1" name="TextBox 30"/>
          <p:cNvSpPr txBox="1"/>
          <p:nvPr/>
        </p:nvSpPr>
        <p:spPr>
          <a:xfrm>
            <a:off x="5651989" y="287942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sumando1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4341" y="2496016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774143" y="2451157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6556021" y="287942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8373" y="2496016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16645" y="2452978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TextBox 36"/>
          <p:cNvSpPr txBox="1"/>
          <p:nvPr/>
        </p:nvSpPr>
        <p:spPr>
          <a:xfrm>
            <a:off x="7575467" y="2881250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90875" y="2497837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83568" y="4725144"/>
            <a:ext cx="2016224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9936" y="9117632"/>
            <a:ext cx="2016224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99792" y="4725144"/>
            <a:ext cx="1944216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3568" y="4921368"/>
            <a:ext cx="1224136" cy="26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907704" y="4921368"/>
            <a:ext cx="1584176" cy="26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01578" y="4921368"/>
            <a:ext cx="350342" cy="26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54051" y="3760051"/>
            <a:ext cx="2289857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22243" y="4081934"/>
            <a:ext cx="609397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3568" y="5096625"/>
            <a:ext cx="3960440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331640" y="4081934"/>
            <a:ext cx="1656184" cy="288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3568" y="4919274"/>
            <a:ext cx="3312368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8" grpId="0" animBg="1"/>
      <p:bldP spid="19" grpId="0"/>
      <p:bldP spid="20" grpId="0" animBg="1"/>
      <p:bldP spid="21" grpId="0"/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1" animBg="1"/>
      <p:bldP spid="51" grpId="0" animBg="1"/>
      <p:bldP spid="51" grpId="1" animBg="1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Programa_003: </a:t>
            </a:r>
            <a:r>
              <a:rPr lang="en-US" dirty="0" err="1" smtClean="0"/>
              <a:t>construcci</a:t>
            </a:r>
            <a:r>
              <a:rPr lang="en-US" dirty="0" err="1" smtClean="0"/>
              <a:t>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3213100" cy="283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8532" y="4149080"/>
            <a:ext cx="482453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988532" y="1772816"/>
            <a:ext cx="482453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Programa_003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i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7902" y="45091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355976" y="250635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339373" y="269450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339373" y="288265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10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Programa_003: </a:t>
            </a:r>
            <a:r>
              <a:rPr lang="en-US" dirty="0" err="1" smtClean="0"/>
              <a:t>ejecuci</a:t>
            </a:r>
            <a:r>
              <a:rPr lang="en-US" dirty="0" err="1" smtClean="0"/>
              <a:t>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75" y="1268760"/>
            <a:ext cx="2081417" cy="18346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504" y="3212976"/>
            <a:ext cx="4211960" cy="15465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Programa_003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(5,3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050" b="1" i="1" dirty="0" err="1" smtClean="0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05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05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05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107504" y="4869160"/>
            <a:ext cx="4211960" cy="12234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05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164623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20172" y="2061033"/>
            <a:ext cx="2770365" cy="1854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Sumadora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20172" y="2557089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1144" y="162850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miPrograma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59672" y="1484784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70111" y="2803382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5651989" y="3231654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sumando1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4341" y="2848241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774143" y="2803382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6556021" y="3231654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8373" y="2848241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716645" y="2805203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7575467" y="3233475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90875" y="2850062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688052" y="4242182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49889" y="4813132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resultado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0172" y="5600273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</a:rPr>
              <a:t>Resultado</a:t>
            </a:r>
            <a:r>
              <a:rPr lang="en-US" sz="1200" dirty="0" smtClean="0">
                <a:solidFill>
                  <a:schemeClr val="bg1"/>
                </a:solidFill>
              </a:rPr>
              <a:t>: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8384" y="42636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74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</a:t>
            </a:r>
            <a:r>
              <a:rPr lang="en-US" dirty="0" err="1" smtClean="0"/>
              <a:t>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822450"/>
            <a:ext cx="7531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783</Words>
  <Application>Microsoft Macintosh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Consolas</vt:lpstr>
      <vt:lpstr>Monaco</vt:lpstr>
      <vt:lpstr>Arial</vt:lpstr>
      <vt:lpstr>Office Theme</vt:lpstr>
      <vt:lpstr>Fundamentos de programación</vt:lpstr>
      <vt:lpstr>Agenda</vt:lpstr>
      <vt:lpstr>Solución del Taller 002</vt:lpstr>
      <vt:lpstr>Programa_001</vt:lpstr>
      <vt:lpstr>Programa_002: construcción</vt:lpstr>
      <vt:lpstr>Programa_002: ejecución</vt:lpstr>
      <vt:lpstr>Programa_003: construcción</vt:lpstr>
      <vt:lpstr>Programa_003: ejecución</vt:lpstr>
      <vt:lpstr>Programa_004: construcción</vt:lpstr>
      <vt:lpstr>Programa_004: construcción</vt:lpstr>
      <vt:lpstr>Programa_004: ejecución</vt:lpstr>
      <vt:lpstr>Estructuración en paquetes</vt:lpstr>
      <vt:lpstr>Utilización de paquetes</vt:lpstr>
      <vt:lpstr>Programa_004: paquetes</vt:lpstr>
      <vt:lpstr>Programa_004: construcción</vt:lpstr>
      <vt:lpstr>Programa_004: construcción</vt:lpstr>
      <vt:lpstr>Creación de Objetos</vt:lpstr>
      <vt:lpstr>Creación de objetos</vt:lpstr>
      <vt:lpstr>¿Preguntas?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</dc:creator>
  <cp:lastModifiedBy>JUAN CAMILO IBARRA LOPEZ</cp:lastModifiedBy>
  <cp:revision>101</cp:revision>
  <dcterms:created xsi:type="dcterms:W3CDTF">2016-07-19T14:59:43Z</dcterms:created>
  <dcterms:modified xsi:type="dcterms:W3CDTF">2016-08-04T02:56:51Z</dcterms:modified>
</cp:coreProperties>
</file>